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57" r:id="rId3"/>
    <p:sldId id="265" r:id="rId4"/>
    <p:sldId id="259" r:id="rId5"/>
    <p:sldId id="271" r:id="rId6"/>
    <p:sldId id="262" r:id="rId7"/>
    <p:sldId id="268" r:id="rId8"/>
    <p:sldId id="273" r:id="rId9"/>
    <p:sldId id="267" r:id="rId10"/>
    <p:sldId id="272" r:id="rId11"/>
    <p:sldId id="269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3DA8E-DB77-473E-A5AF-ABBC5AAAEE82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FE4A2-5392-4611-8E67-1E4F08AC90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76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FE4A2-5392-4611-8E67-1E4F08AC907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102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58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00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65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98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9630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429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9875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80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6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2102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39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B0AC254-5402-4AA9-AF16-6E51E3CE0BC9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43B592-3CFB-4ACD-B7EB-08CD8C6D52D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819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sychologie.cz/mama-mele-maso-marek-mate-mam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1CAC5B-96EE-4C7C-9E87-E991479C3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pPr algn="l"/>
            <a:r>
              <a:rPr lang="cs-CZ" sz="3200" dirty="0"/>
              <a:t>Vznik a vývoj </a:t>
            </a:r>
            <a:r>
              <a:rPr lang="cs-CZ" sz="3200" dirty="0" err="1"/>
              <a:t>antipedagogiky</a:t>
            </a: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Představitelé a jejich myšlenky</a:t>
            </a: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Současné </a:t>
            </a:r>
            <a:r>
              <a:rPr lang="cs-CZ" sz="3200" dirty="0" err="1"/>
              <a:t>antipedagogické</a:t>
            </a:r>
            <a:r>
              <a:rPr lang="cs-CZ" sz="3200" dirty="0"/>
              <a:t> trendy (černá pedagogika, </a:t>
            </a:r>
            <a:r>
              <a:rPr lang="cs-CZ" sz="3200" dirty="0" err="1"/>
              <a:t>unschooling</a:t>
            </a:r>
            <a:r>
              <a:rPr lang="cs-CZ" sz="3200" dirty="0"/>
              <a:t>)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DA84F8-9342-4BE7-A9F8-FDB2DFAE4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cs-CZ" sz="1800" dirty="0">
                <a:solidFill>
                  <a:srgbClr val="2A1A00"/>
                </a:solidFill>
              </a:rPr>
              <a:t>Mgr. Petra Vystrčilová, Ph.D.</a:t>
            </a:r>
          </a:p>
          <a:p>
            <a:r>
              <a:rPr lang="cs-CZ" sz="1800" dirty="0">
                <a:solidFill>
                  <a:srgbClr val="2A1A00"/>
                </a:solidFill>
              </a:rPr>
              <a:t>Katedra primární pedagogiky</a:t>
            </a:r>
          </a:p>
        </p:txBody>
      </p:sp>
    </p:spTree>
    <p:extLst>
      <p:ext uri="{BB962C8B-B14F-4D97-AF65-F5344CB8AC3E}">
        <p14:creationId xmlns:p14="http://schemas.microsoft.com/office/powerpoint/2010/main" val="1101346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2E3AA-99A4-4BF0-81B9-76C39CA26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8A63DA-1486-4DFD-B308-456794B4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Kritika </a:t>
            </a:r>
            <a:r>
              <a:rPr lang="cs-CZ" b="1" dirty="0" err="1"/>
              <a:t>antipedagogiky</a:t>
            </a:r>
            <a:r>
              <a:rPr lang="cs-CZ" b="1" dirty="0"/>
              <a:t>: </a:t>
            </a:r>
          </a:p>
          <a:p>
            <a:r>
              <a:rPr lang="cs-CZ" dirty="0"/>
              <a:t>nelze nevychovávat, každé záměrné i nezáměrné působení dospělého na dítě je výchovou</a:t>
            </a:r>
          </a:p>
          <a:p>
            <a:r>
              <a:rPr lang="cs-CZ" dirty="0"/>
              <a:t>nekontextové myšlenky bez empirických dat</a:t>
            </a:r>
          </a:p>
          <a:p>
            <a:r>
              <a:rPr lang="cs-CZ" dirty="0"/>
              <a:t>tvrzení nejsou rovněž podložena zkušenostmi (výzkumy) domácími, ani ze zahraničí</a:t>
            </a:r>
          </a:p>
          <a:p>
            <a:endParaRPr lang="cs-CZ" dirty="0"/>
          </a:p>
          <a:p>
            <a:r>
              <a:rPr lang="cs-CZ" dirty="0"/>
              <a:t>K zamyšlení:</a:t>
            </a:r>
          </a:p>
          <a:p>
            <a:pPr marL="457200" lvl="1" indent="0">
              <a:buNone/>
            </a:pPr>
            <a:r>
              <a:rPr lang="cs-CZ" dirty="0"/>
              <a:t>A jako vždy z toho plyne:  „Mám větší právo než ty, jen se na to podívej“. (převzato z Rýdl, 1999, s. 53)</a:t>
            </a:r>
          </a:p>
          <a:p>
            <a:pPr marL="457200" lvl="1" indent="0">
              <a:buNone/>
            </a:pPr>
            <a:r>
              <a:rPr lang="cs-CZ" dirty="0"/>
              <a:t>Vím, co je pro tebe lepší, protože jsem starší a zkušenější.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750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B34B6-BA4D-497C-A208-53BDCB7D7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literatura</a:t>
            </a:r>
            <a:br>
              <a:rPr lang="cs-CZ" dirty="0"/>
            </a:br>
            <a:r>
              <a:rPr lang="cs-CZ" dirty="0"/>
              <a:t>k zamyšlení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9FEC13-A658-480E-8F74-018A53434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K. P. </a:t>
            </a:r>
            <a:r>
              <a:rPr lang="cs-CZ" dirty="0" err="1"/>
              <a:t>Liessmann</a:t>
            </a:r>
            <a:r>
              <a:rPr lang="cs-CZ" dirty="0"/>
              <a:t>. Teorie nevzdělanosti.</a:t>
            </a:r>
          </a:p>
          <a:p>
            <a:r>
              <a:rPr lang="cs-CZ" dirty="0"/>
              <a:t>K.P. </a:t>
            </a:r>
            <a:r>
              <a:rPr lang="cs-CZ" dirty="0" err="1"/>
              <a:t>Liessmann</a:t>
            </a:r>
            <a:r>
              <a:rPr lang="cs-CZ" dirty="0"/>
              <a:t>. Vzdělání jako provokace.</a:t>
            </a:r>
          </a:p>
          <a:p>
            <a:r>
              <a:rPr lang="cs-CZ" dirty="0"/>
              <a:t>Bob </a:t>
            </a:r>
            <a:r>
              <a:rPr lang="cs-CZ" dirty="0" err="1"/>
              <a:t>Kartous</a:t>
            </a:r>
            <a:r>
              <a:rPr lang="cs-CZ" dirty="0"/>
              <a:t>. No </a:t>
            </a:r>
            <a:r>
              <a:rPr lang="cs-CZ" dirty="0" err="1"/>
              <a:t>future</a:t>
            </a:r>
            <a:r>
              <a:rPr lang="cs-CZ" dirty="0"/>
              <a:t>. Vezeme děti na parním stroji do virtuální reality.</a:t>
            </a:r>
          </a:p>
          <a:p>
            <a:r>
              <a:rPr lang="cs-CZ" dirty="0"/>
              <a:t>Šíp Radim. Proč školství a jeho aktéři selhávají.</a:t>
            </a:r>
          </a:p>
        </p:txBody>
      </p:sp>
    </p:spTree>
    <p:extLst>
      <p:ext uri="{BB962C8B-B14F-4D97-AF65-F5344CB8AC3E}">
        <p14:creationId xmlns:p14="http://schemas.microsoft.com/office/powerpoint/2010/main" val="2511358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EA55D-6B94-4FB6-BC19-A6AC3E8B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Citovaná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357536-7BC4-42B0-8E2E-DBB884142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Kupffer</a:t>
            </a:r>
            <a:r>
              <a:rPr lang="de-DE" dirty="0"/>
              <a:t>, H. Antipsychiatrie und Antipädagogik. Die Deutsche Schule, 1974</a:t>
            </a:r>
            <a:r>
              <a:rPr lang="cs-CZ" dirty="0"/>
              <a:t>.</a:t>
            </a:r>
          </a:p>
          <a:p>
            <a:r>
              <a:rPr lang="de-DE" dirty="0" err="1"/>
              <a:t>RutscheY</a:t>
            </a:r>
            <a:r>
              <a:rPr lang="de-DE" dirty="0"/>
              <a:t>, K. Schwarze Pädagogik. Quellen zur Naturgeschichte der Bürgerlichen Erziehung. Frankfurt a. Main-Berlin: Ullstein Sachbuch, 1977.</a:t>
            </a:r>
            <a:endParaRPr lang="cs-CZ" dirty="0"/>
          </a:p>
          <a:p>
            <a:r>
              <a:rPr lang="cs-CZ" dirty="0"/>
              <a:t>Rýdl, K. Texty k </a:t>
            </a:r>
            <a:r>
              <a:rPr lang="cs-CZ" dirty="0" err="1"/>
              <a:t>postpedagogickému</a:t>
            </a:r>
            <a:r>
              <a:rPr lang="cs-CZ" dirty="0"/>
              <a:t> myšlení. Pardubice: Univerzita Pardubice, 1999.</a:t>
            </a:r>
          </a:p>
          <a:p>
            <a:r>
              <a:rPr lang="cs-CZ" dirty="0"/>
              <a:t>Svobodová, J.  et al.  Výběr z reformních i současných edukačních koncepcí. Brno: Masarykova univerzita, 2009.</a:t>
            </a:r>
          </a:p>
          <a:p>
            <a:r>
              <a:rPr lang="cs-CZ" dirty="0"/>
              <a:t>Vorlíček, Ch.: Úvod do pedagogiky. Nakladatelství H&amp;H, 2000.</a:t>
            </a:r>
          </a:p>
        </p:txBody>
      </p:sp>
    </p:spTree>
    <p:extLst>
      <p:ext uri="{BB962C8B-B14F-4D97-AF65-F5344CB8AC3E}">
        <p14:creationId xmlns:p14="http://schemas.microsoft.com/office/powerpoint/2010/main" val="240456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12884-0594-43AB-9685-61899A770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Antipedagogika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3492F8-21C6-49AB-9D15-BDCD95D1B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64413"/>
            <a:ext cx="10178322" cy="421517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První vědecké použití pojmu </a:t>
            </a:r>
            <a:r>
              <a:rPr lang="cs-CZ" dirty="0" err="1"/>
              <a:t>antipedagogika</a:t>
            </a:r>
            <a:r>
              <a:rPr lang="cs-CZ" dirty="0"/>
              <a:t> bylo v roce 1974 (H. </a:t>
            </a:r>
            <a:r>
              <a:rPr lang="cs-CZ" dirty="0" err="1"/>
              <a:t>Kupfferem</a:t>
            </a:r>
            <a:r>
              <a:rPr lang="cs-CZ" dirty="0"/>
              <a:t> v jeho stati Antipsychiatrie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Antipädagogik</a:t>
            </a:r>
            <a:r>
              <a:rPr lang="cs-CZ" dirty="0"/>
              <a:t>).</a:t>
            </a:r>
          </a:p>
          <a:p>
            <a:r>
              <a:rPr lang="cs-CZ" dirty="0"/>
              <a:t>Autor </a:t>
            </a:r>
            <a:r>
              <a:rPr lang="cs-CZ" dirty="0" err="1"/>
              <a:t>antipedagogických</a:t>
            </a:r>
            <a:r>
              <a:rPr lang="cs-CZ" dirty="0"/>
              <a:t> knih </a:t>
            </a:r>
            <a:r>
              <a:rPr lang="cs-CZ" dirty="0" err="1"/>
              <a:t>Ekkehard</a:t>
            </a:r>
            <a:r>
              <a:rPr lang="cs-CZ" dirty="0"/>
              <a:t> von </a:t>
            </a:r>
            <a:r>
              <a:rPr lang="cs-CZ" dirty="0" err="1"/>
              <a:t>Braunmühl</a:t>
            </a:r>
            <a:r>
              <a:rPr lang="cs-CZ" dirty="0"/>
              <a:t> vychází z </a:t>
            </a:r>
            <a:r>
              <a:rPr lang="cs-CZ" dirty="0" err="1"/>
              <a:t>Kupfferova</a:t>
            </a:r>
            <a:r>
              <a:rPr lang="cs-CZ" dirty="0"/>
              <a:t> pojmu </a:t>
            </a:r>
            <a:r>
              <a:rPr lang="cs-CZ" dirty="0" err="1"/>
              <a:t>antipedagogika</a:t>
            </a:r>
            <a:r>
              <a:rPr lang="cs-CZ" dirty="0"/>
              <a:t>. </a:t>
            </a:r>
            <a:r>
              <a:rPr lang="cs-CZ" dirty="0" err="1"/>
              <a:t>Braunmühl</a:t>
            </a:r>
            <a:r>
              <a:rPr lang="cs-CZ" dirty="0"/>
              <a:t> prosazoval "zrušení výchovy". „Výcvik“ dětí prostřednictvím výchovy - za účelem přizpůsobení se dětí představám dospělých - pokládal za </a:t>
            </a:r>
            <a:r>
              <a:rPr lang="cs-CZ" dirty="0" err="1"/>
              <a:t>totalitářské</a:t>
            </a:r>
            <a:r>
              <a:rPr lang="cs-CZ" dirty="0"/>
              <a:t> (a v podstatě nerealizovatelné). Požaduje respekt k rozvíjející se osobnosti, rovnost mezi vychovatelem a dítětem/žákem.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Dítě podle </a:t>
            </a:r>
            <a:r>
              <a:rPr lang="cs-CZ" dirty="0" err="1"/>
              <a:t>antipedagogů</a:t>
            </a:r>
            <a:r>
              <a:rPr lang="cs-CZ" dirty="0"/>
              <a:t> nemá být vychováváno, ale „podporováno“ a „rozvíjeno“. </a:t>
            </a:r>
          </a:p>
          <a:p>
            <a:r>
              <a:rPr lang="cs-CZ" dirty="0"/>
              <a:t>Výchovné směry kritizující negativní jevy, které se vyskytují v tradiční výchovné praxi (např. necitlivé zásahy do vývoje dítěte, přetěžování dítěte, ohrožování přirozeného vývoje, vzbuzování úzkostí, traumatizování nadměrnou péči nebo nezájmem, požadují odstranění výchovy vůbec).</a:t>
            </a:r>
          </a:p>
          <a:p>
            <a:r>
              <a:rPr lang="cs-CZ" sz="2000" dirty="0" err="1">
                <a:effectLst/>
                <a:ea typeface="Times New Roman" panose="02020603050405020304" pitchFamily="18" charset="0"/>
              </a:rPr>
              <a:t>Antipedagogika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patří do reformátorských proudů, vznikajících postupně od 18. století. Jedná se o pedagogické hnutí především západní Evropy posledních dvaceti až třiceti let.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688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88052E-5978-4D6A-A67A-4726D9E8F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9808F-2E01-4845-B3A8-3CE533BAF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900" dirty="0" err="1"/>
              <a:t>Antipedagogika</a:t>
            </a:r>
            <a:r>
              <a:rPr lang="cs-CZ" sz="2900" dirty="0"/>
              <a:t> E. v. </a:t>
            </a:r>
            <a:r>
              <a:rPr lang="cs-CZ" sz="2900" b="0" i="0" dirty="0" err="1">
                <a:solidFill>
                  <a:srgbClr val="202122"/>
                </a:solidFill>
                <a:effectLst/>
              </a:rPr>
              <a:t>Braunmühl</a:t>
            </a:r>
            <a:r>
              <a:rPr lang="cs-CZ" sz="2900" dirty="0" err="1">
                <a:solidFill>
                  <a:srgbClr val="202122"/>
                </a:solidFill>
              </a:rPr>
              <a:t>a</a:t>
            </a:r>
            <a:r>
              <a:rPr lang="cs-CZ" sz="2900" dirty="0">
                <a:solidFill>
                  <a:srgbClr val="202122"/>
                </a:solidFill>
              </a:rPr>
              <a:t> </a:t>
            </a:r>
            <a:r>
              <a:rPr lang="cs-CZ" sz="2900" dirty="0"/>
              <a:t>není namířena proti pedagogům, osobám dospělým vychovávajícím dětí, ale proti falešné ideologii, proti životu škodlivé výchovné praxi. </a:t>
            </a:r>
          </a:p>
          <a:p>
            <a:r>
              <a:rPr lang="cs-CZ" sz="2900" dirty="0"/>
              <a:t>Nesouhlasí přitom s mýtem, že budoucnost každé společnosti je determinována její schopností k </a:t>
            </a:r>
            <a:r>
              <a:rPr lang="cs-CZ" sz="2900" dirty="0" err="1"/>
              <a:t>intencionálni</a:t>
            </a:r>
            <a:r>
              <a:rPr lang="cs-CZ" sz="2900" dirty="0"/>
              <a:t> výchově dětí a mládeže. Pedagogové nerealizují přece své, ale sociální (často ideologické, politické) cíle v rámci výchovně vzdělávacích institucí, jako je škola. </a:t>
            </a:r>
          </a:p>
          <a:p>
            <a:r>
              <a:rPr lang="cs-CZ" sz="2900" dirty="0"/>
              <a:t>Tyto cíle jsou prostředkem vládnutí. Rozhodování o cílech výchovy jde ruku v ruce s rozhodováním o budoucnosti člověka a rozhodování o cílech vzdělání znamená určení budoucnosti společnosti. „Kdo má tedy povinnost určit zájem společnosti v oblasti toho, co je pro ni nej lepší? - ptá se E. v. </a:t>
            </a:r>
            <a:r>
              <a:rPr lang="cs-CZ" sz="2900" b="0" i="0" dirty="0" err="1">
                <a:solidFill>
                  <a:srgbClr val="202122"/>
                </a:solidFill>
                <a:effectLst/>
              </a:rPr>
              <a:t>Braunmühl</a:t>
            </a:r>
            <a:r>
              <a:rPr lang="cs-CZ" sz="2900" dirty="0">
                <a:solidFill>
                  <a:srgbClr val="202122"/>
                </a:solidFill>
              </a:rPr>
              <a:t>. </a:t>
            </a:r>
            <a:r>
              <a:rPr lang="cs-CZ" sz="2900" dirty="0"/>
              <a:t>Dítě? Rodiče? Učitelé? Kdo to ví nejlépe? Proč tvrdošíjně tvoříme instituce výchovného násilí, v kterých jsou děti znásilňovány, a snaží se jim namluvit, že ony samy to potřebují.“ (</a:t>
            </a:r>
            <a:r>
              <a:rPr lang="cs-CZ" sz="2900" b="0" i="0" dirty="0" err="1">
                <a:solidFill>
                  <a:srgbClr val="202122"/>
                </a:solidFill>
                <a:effectLst/>
              </a:rPr>
              <a:t>Braunmühl</a:t>
            </a:r>
            <a:r>
              <a:rPr lang="cs-CZ" sz="2900" b="0" i="0" dirty="0">
                <a:solidFill>
                  <a:srgbClr val="202122"/>
                </a:solidFill>
                <a:effectLst/>
              </a:rPr>
              <a:t>, </a:t>
            </a:r>
            <a:r>
              <a:rPr lang="cs-CZ" sz="2900" dirty="0"/>
              <a:t>1975, s. 123)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7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69DA9-BFBA-40F5-A1DC-CF9D5E23C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E63F2A-564A-4CF6-A142-FDC684FA1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Dr. H. von </a:t>
            </a:r>
            <a:r>
              <a:rPr lang="cs-CZ" dirty="0" err="1"/>
              <a:t>Schoenebeck</a:t>
            </a:r>
            <a:r>
              <a:rPr lang="cs-CZ" dirty="0"/>
              <a:t> začal v 70. letech používat pojem "</a:t>
            </a:r>
            <a:r>
              <a:rPr lang="cs-CZ" dirty="0" err="1"/>
              <a:t>antipedagogika</a:t>
            </a:r>
            <a:r>
              <a:rPr lang="cs-CZ" dirty="0"/>
              <a:t>" v užším slova smyslu jako teorie a teprve později v dalším (širším) slova smyslu jako výrazu pro životní filozofii a způsob života bez manipulativní výchovy. </a:t>
            </a:r>
          </a:p>
          <a:p>
            <a:r>
              <a:rPr lang="cs-CZ" dirty="0"/>
              <a:t>Na základě dlouholeté praxe s podobným způsobem života s dětmi hledal pojem, který by lépe než "</a:t>
            </a:r>
            <a:r>
              <a:rPr lang="cs-CZ" dirty="0" err="1"/>
              <a:t>antipedagogika</a:t>
            </a:r>
            <a:r>
              <a:rPr lang="cs-CZ" dirty="0"/>
              <a:t>" vyjadřoval pozitivní náboj nového obsahu a vnímání výchovy. </a:t>
            </a:r>
          </a:p>
          <a:p>
            <a:r>
              <a:rPr lang="cs-CZ" dirty="0"/>
              <a:t>Přes pojmy "přátelství s dětmi" (</a:t>
            </a:r>
            <a:r>
              <a:rPr lang="cs-CZ" dirty="0" err="1"/>
              <a:t>Freundschaft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Kindern</a:t>
            </a:r>
            <a:r>
              <a:rPr lang="cs-CZ" dirty="0"/>
              <a:t>) a "podporovat místo vychovávat" (</a:t>
            </a:r>
            <a:r>
              <a:rPr lang="cs-CZ" dirty="0" err="1"/>
              <a:t>Unterstützen</a:t>
            </a:r>
            <a:r>
              <a:rPr lang="cs-CZ" dirty="0"/>
              <a:t> </a:t>
            </a:r>
            <a:r>
              <a:rPr lang="cs-CZ" dirty="0" err="1"/>
              <a:t>statt</a:t>
            </a:r>
            <a:r>
              <a:rPr lang="cs-CZ" dirty="0"/>
              <a:t> </a:t>
            </a:r>
            <a:r>
              <a:rPr lang="cs-CZ" dirty="0" err="1"/>
              <a:t>erziehen</a:t>
            </a:r>
            <a:r>
              <a:rPr lang="cs-CZ" dirty="0"/>
              <a:t>) dospěl počátkem 90. let k pojmu "</a:t>
            </a:r>
            <a:r>
              <a:rPr lang="cs-CZ" dirty="0" err="1"/>
              <a:t>amikace</a:t>
            </a:r>
            <a:r>
              <a:rPr lang="cs-CZ" dirty="0"/>
              <a:t>". </a:t>
            </a:r>
          </a:p>
          <a:p>
            <a:r>
              <a:rPr lang="cs-CZ" dirty="0" err="1"/>
              <a:t>Schoenebeck</a:t>
            </a:r>
            <a:r>
              <a:rPr lang="cs-CZ" dirty="0"/>
              <a:t> odmítá výchovu a požaduje radikální ne-výchovu dětí.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947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307F8-9FA7-49BF-B590-C431599F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none" strike="noStrike" dirty="0">
                <a:effectLst/>
              </a:rPr>
              <a:t>Teze </a:t>
            </a:r>
            <a:r>
              <a:rPr lang="cs-CZ" b="1" u="none" strike="noStrike" dirty="0" err="1">
                <a:effectLst/>
              </a:rPr>
              <a:t>antipedagogiky</a:t>
            </a:r>
            <a:br>
              <a:rPr lang="cs-CZ" b="1" u="none" strike="noStrike" dirty="0">
                <a:effectLst/>
              </a:rPr>
            </a:br>
            <a:r>
              <a:rPr lang="cs-CZ" sz="2800" b="1" u="none" strike="noStrike" dirty="0">
                <a:effectLst/>
              </a:rPr>
              <a:t>(</a:t>
            </a:r>
            <a:r>
              <a:rPr lang="cs-CZ" sz="2800" b="1" u="none" strike="noStrike" dirty="0" err="1">
                <a:effectLst/>
              </a:rPr>
              <a:t>svobodová</a:t>
            </a:r>
            <a:r>
              <a:rPr lang="cs-CZ" sz="2800" b="1" u="none" strike="noStrike" dirty="0">
                <a:effectLst/>
              </a:rPr>
              <a:t>, 2009, s. 20)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E5B00-5C13-4C1B-AA34-F18383655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Místo výchovy nabízejí vztah a rovnoprávnost má být východiskem tohoto vztahu. 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Dítě je nositelem svobody, zná její hodnotu od narození. 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Je třeba poznat strukturu dítěte a dát mu možnost vyvíjet se tak, aby bylo samo sebou.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Radikálně kritizují dosavadní běžnou výchovu, praxi výchovných institucí, rodiny a mimoškolních zařízení a doporučují zbavit děti poručnického tlaku dospělých. 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Školní docházka je to „nejodpornější“, co je našim dětem možno dnes učinit. 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cs-CZ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72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0160BC-EDE4-4BB1-BC8A-2BD99226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Černá pedagogika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AD9112-C9F9-44CF-A6BA-9CEBC759C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5516" y="2258608"/>
            <a:ext cx="10178322" cy="359359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Hlavní představitelka: Katharina </a:t>
            </a:r>
            <a:r>
              <a:rPr lang="cs-CZ" dirty="0" err="1"/>
              <a:t>Rutschkyová</a:t>
            </a:r>
            <a:r>
              <a:rPr lang="cs-CZ" dirty="0"/>
              <a:t> </a:t>
            </a:r>
          </a:p>
          <a:p>
            <a:r>
              <a:rPr lang="cs-CZ" dirty="0"/>
              <a:t>Za černou pedagogiku považuje všechno, co odporuje humánnímu smyslu výchovy.</a:t>
            </a:r>
          </a:p>
          <a:p>
            <a:r>
              <a:rPr lang="cs-CZ" dirty="0"/>
              <a:t>Předmětem zajímavého rozboru se stal vztah matky k dítěti, jehož dvě stránky: 1) milující ochrana 2) utužující požadavky na dítě se dají snadno přehnat. Nepřiměřená mateřská láska (opičí láska) se stává hrozivou a drtící a na druhé straně extrémní zatahování dítěte do světa dospělých může vést k zneužívání a mrzačení dítěte. </a:t>
            </a:r>
          </a:p>
          <a:p>
            <a:r>
              <a:rPr lang="cs-CZ" dirty="0"/>
              <a:t>K.R. tvrdí, že výchova, stejně jako dítě, jsou vynálezem vychovatelů.  Výchovu je nutné chápat jako proces, v němž dítě smí (a musí) být dítětem (Vorlíček, 2000, s. 19).</a:t>
            </a:r>
          </a:p>
          <a:p>
            <a:r>
              <a:rPr lang="cs-CZ" b="1" dirty="0"/>
              <a:t>Černá pedagogika</a:t>
            </a:r>
          </a:p>
          <a:p>
            <a:r>
              <a:rPr lang="cs-CZ" dirty="0"/>
              <a:t>     	Za černou pedagogiku je považována taková péče o dítě, která pramení z potřeb vychovatele a nerespektuje potřeby dítěte. Je to vše, co v pedagogické teorii a praxi odporuje humánnímu smyslu výchovy (vedení dítěte k svéprávnosti a zralosti), vše co je sice považováno za výchovu, ale nepečuje o život a svobodu dětí, co přispívá k jejich spoutání, zranění a ke zničení jejich životní radosti.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25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67304-8899-45D3-89B4-B5930B405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PODPOROVÁNÍ BEZ VÝCHOVY</a:t>
            </a:r>
            <a:br>
              <a:rPr lang="cs-CZ" dirty="0"/>
            </a:br>
            <a:r>
              <a:rPr lang="cs-CZ" sz="2200" dirty="0"/>
              <a:t>Rýdl. K. (1999). Texty k </a:t>
            </a:r>
            <a:r>
              <a:rPr lang="cs-CZ" sz="2200" dirty="0" err="1"/>
              <a:t>postpedagogickému</a:t>
            </a:r>
            <a:r>
              <a:rPr lang="cs-CZ" sz="2200" dirty="0"/>
              <a:t> myšlení.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77B25-D7D3-4FCF-82AC-6FFACFF32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 novém vztahu nastupuje na místo výchovy - chování opatřeného výchovným nárokem - podpora. Podpora je něco, co zná každý z nás: v mnoha velkých i malých věcech si řekneme, když potřebujeme pomoc. Požádáme našeho partnera, příbuzné, sousedy, odborníky - zkrátka: kohokoli o podporu, když si myslíme, že by nám mohl pomoci. Požádat o podporu, podporu obdržet a nechat se podpořit je pro nás dospělé všední a samozřejmou formou jednání. </a:t>
            </a:r>
          </a:p>
          <a:p>
            <a:r>
              <a:rPr lang="cs-CZ" dirty="0"/>
              <a:t>Podporu lze vidět ze dvou stran: z hlediska toho, kdo o podporu žádá a z hlediska toho, kdo podporuje. Když nový vztah pro podporu místo výchovy nastoupí, pak je pro nás dospělé zajímavé, jak se vypořádáme s tím, jak děti podporovat. V životě dospělých nemůžeme nikomu naši podporu vnutit - ten, kdo ji nechce, odejde. Základním prvkem podpory je dobrovolnost. Mezi oběma partnery existuje jednoznačný konsensus: jeden chce být podporován a druhý je připraven podporu poskytnout. Už tento prvek dobrovolnosti sám o sobě odlišuje podporu od výchovy, která se svým nárokem já vím, co je pro tebe dobré a zkusím to prosadit" vnáší do tohoto vztahu nadvládu jednoho nad druhým. </a:t>
            </a:r>
          </a:p>
          <a:p>
            <a:r>
              <a:rPr lang="cs-CZ" dirty="0"/>
              <a:t>My dospělí můžeme dětem naši podporu poskytovat, když nás o to požádají. U mladých lidí, kteří ještě nemluví naší řečí, je pro nás jejich prosba o podporu často těžko srozumitelná, ale i oni nám suverénně sdělí, co od nás chtějí: zde se toho musíme ještě mnoho naučit. Vedle reakce na prosbu o podporu můžeme být také sami od sebe aktivní a něco nabídnout. I toto známe ze života dospělých a víme snad až příliš dobře, že svým přátelům můžeme jen něco nabídnout, nikdy však se skutečným úspěchem vnutit nebo je tím "pro jejich dobro" zahrnout. </a:t>
            </a:r>
          </a:p>
          <a:p>
            <a:r>
              <a:rPr lang="cs-CZ" dirty="0"/>
              <a:t>Podporování probíhá na rovnoprávném základě: proti autoritě dětí stojí naše autorita. Tak, jak děti v tomto novém vztahu samy rozhodují o svých záležitostech - a jak si podporu vyprošují nebo vyžadují, nabídku podpory přijímají nebo odmítají - rozhodujeme i my volně a bez pocitu "zodpovědnosti" ze starého výchovného mechanismu viny, jestli budeme děti podporovat a podporu jim nabídneme nebo jestli jim podporu neposkytneme (např.: z přetížení, ze strachu, z nedostatku času, z pochybnosti aj.). Jestli spolu navzájem souhlasíme nebo ne, není to, na čem záleží. V sebeurčujícím, nevýchovném, úctyplném, rovnoprávném a přátelském soužití je vždy podpora a pomocná energie.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71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703EC-8E0C-4EC3-B07E-22538828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předškolní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B6510C-D5B8-47B8-B7DF-08CBD8199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domácí vzdělávání</a:t>
            </a:r>
          </a:p>
          <a:p>
            <a:r>
              <a:rPr lang="cs-CZ" dirty="0"/>
              <a:t>Podmínky k nahlédnutí zde:</a:t>
            </a:r>
          </a:p>
          <a:p>
            <a:pPr marL="0" indent="0">
              <a:buNone/>
            </a:pPr>
            <a:r>
              <a:rPr lang="cs-CZ" dirty="0"/>
              <a:t>https://www.msmt.cz/file/52658/</a:t>
            </a:r>
          </a:p>
        </p:txBody>
      </p:sp>
    </p:spTree>
    <p:extLst>
      <p:ext uri="{BB962C8B-B14F-4D97-AF65-F5344CB8AC3E}">
        <p14:creationId xmlns:p14="http://schemas.microsoft.com/office/powerpoint/2010/main" val="893425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F6BD6-9A6A-4798-8C00-D70C502A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4FF2C8-0AB9-4CD6-A718-5527F3177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https://www.novinky.cz/zena/styl/clanek/marek-herman-vypada-to-ze-se-svet-zblaznil-40054333</a:t>
            </a:r>
          </a:p>
          <a:p>
            <a:r>
              <a:rPr lang="cs-CZ" dirty="0">
                <a:hlinkClick r:id="rId2"/>
              </a:rPr>
              <a:t>https://psychologie.cz/mama-mele-maso-marek-mate-mamu/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https://www.nevychova.cz/blog/jakou-autoritu-dite-potrebuje-aby-chtelo-poslouchat/</a:t>
            </a:r>
          </a:p>
        </p:txBody>
      </p:sp>
    </p:spTree>
    <p:extLst>
      <p:ext uri="{BB962C8B-B14F-4D97-AF65-F5344CB8AC3E}">
        <p14:creationId xmlns:p14="http://schemas.microsoft.com/office/powerpoint/2010/main" val="1099746297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1513</Words>
  <Application>Microsoft Office PowerPoint</Application>
  <PresentationFormat>Širokoúhlá obrazovka</PresentationFormat>
  <Paragraphs>64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Odznáček</vt:lpstr>
      <vt:lpstr>Vznik a vývoj antipedagogiky  Představitelé a jejich myšlenky  Současné antipedagogické trendy (černá pedagogika, unschooling)</vt:lpstr>
      <vt:lpstr>Antipedagogika</vt:lpstr>
      <vt:lpstr>Prezentace aplikace PowerPoint</vt:lpstr>
      <vt:lpstr>Prezentace aplikace PowerPoint</vt:lpstr>
      <vt:lpstr>Teze antipedagogiky (svobodová, 2009, s. 20)</vt:lpstr>
      <vt:lpstr>Černá pedagogika</vt:lpstr>
      <vt:lpstr>PODPOROVÁNÍ BEZ VÝCHOVY Rýdl. K. (1999). Texty k postpedagogickému myšlení. </vt:lpstr>
      <vt:lpstr>Individuální předškolní vzdělávání</vt:lpstr>
      <vt:lpstr>Rozbor textu</vt:lpstr>
      <vt:lpstr>Prezentace aplikace PowerPoint</vt:lpstr>
      <vt:lpstr>Další literatura k zamyšlení</vt:lpstr>
      <vt:lpstr>Citovaná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a vývoj antipedagogiky. Představitelé a jejich myšlenky. Současné antipedagogické trendy (černá pedagogika, unschooling)</dc:title>
  <dc:creator>Petra Vystrčilová</dc:creator>
  <cp:lastModifiedBy>Petra Vystrčilová</cp:lastModifiedBy>
  <cp:revision>33</cp:revision>
  <dcterms:created xsi:type="dcterms:W3CDTF">2021-01-05T10:08:18Z</dcterms:created>
  <dcterms:modified xsi:type="dcterms:W3CDTF">2021-01-08T14:34:22Z</dcterms:modified>
</cp:coreProperties>
</file>