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8" r:id="rId3"/>
    <p:sldId id="260" r:id="rId4"/>
    <p:sldId id="277" r:id="rId5"/>
    <p:sldId id="278" r:id="rId6"/>
    <p:sldId id="276" r:id="rId7"/>
    <p:sldId id="281" r:id="rId8"/>
    <p:sldId id="289" r:id="rId9"/>
    <p:sldId id="284" r:id="rId10"/>
    <p:sldId id="286" r:id="rId11"/>
    <p:sldId id="283" r:id="rId12"/>
    <p:sldId id="287" r:id="rId13"/>
    <p:sldId id="263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6437" autoAdjust="0"/>
  </p:normalViewPr>
  <p:slideViewPr>
    <p:cSldViewPr snapToGrid="0">
      <p:cViewPr varScale="1">
        <p:scale>
          <a:sx n="86" d="100"/>
          <a:sy n="86" d="100"/>
        </p:scale>
        <p:origin x="7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6278F-8BA7-4BB8-883A-8DA339A495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9DB071-C2CD-44BC-B2D7-F1C727AF81AB}">
      <dgm:prSet/>
      <dgm:spPr/>
      <dgm:t>
        <a:bodyPr/>
        <a:lstStyle/>
        <a:p>
          <a:r>
            <a:rPr lang="cs-CZ" dirty="0"/>
            <a:t>Osobnostní rozvoj. </a:t>
          </a:r>
          <a:endParaRPr lang="en-US" dirty="0"/>
        </a:p>
      </dgm:t>
    </dgm:pt>
    <dgm:pt modelId="{37BE2542-E536-4D35-92C7-B59EF600A353}" type="parTrans" cxnId="{7E2F784D-E800-49B3-9135-F9EBC3C96F20}">
      <dgm:prSet/>
      <dgm:spPr/>
      <dgm:t>
        <a:bodyPr/>
        <a:lstStyle/>
        <a:p>
          <a:endParaRPr lang="en-US"/>
        </a:p>
      </dgm:t>
    </dgm:pt>
    <dgm:pt modelId="{23A1092D-A2E1-4C78-8827-148983661C4F}" type="sibTrans" cxnId="{7E2F784D-E800-49B3-9135-F9EBC3C96F20}">
      <dgm:prSet/>
      <dgm:spPr/>
      <dgm:t>
        <a:bodyPr/>
        <a:lstStyle/>
        <a:p>
          <a:endParaRPr lang="en-US"/>
        </a:p>
      </dgm:t>
    </dgm:pt>
    <dgm:pt modelId="{F04B16B7-2643-4A42-B2A3-B91A8AE40FCC}">
      <dgm:prSet/>
      <dgm:spPr/>
      <dgm:t>
        <a:bodyPr/>
        <a:lstStyle/>
        <a:p>
          <a:r>
            <a:rPr lang="cs-CZ" dirty="0"/>
            <a:t>Profesní rozvoj</a:t>
          </a:r>
        </a:p>
        <a:p>
          <a:r>
            <a:rPr lang="cs-CZ" dirty="0"/>
            <a:t>Sebereflexe. </a:t>
          </a:r>
        </a:p>
      </dgm:t>
    </dgm:pt>
    <dgm:pt modelId="{3413022F-654B-4FA6-9766-32DFFB989B2D}" type="parTrans" cxnId="{B7A13A84-DD41-45CE-85CA-BFAB32D565D0}">
      <dgm:prSet/>
      <dgm:spPr/>
      <dgm:t>
        <a:bodyPr/>
        <a:lstStyle/>
        <a:p>
          <a:endParaRPr lang="en-US"/>
        </a:p>
      </dgm:t>
    </dgm:pt>
    <dgm:pt modelId="{BA279BDE-C9A3-4E05-829B-8A59580F38CF}" type="sibTrans" cxnId="{B7A13A84-DD41-45CE-85CA-BFAB32D565D0}">
      <dgm:prSet/>
      <dgm:spPr/>
      <dgm:t>
        <a:bodyPr/>
        <a:lstStyle/>
        <a:p>
          <a:endParaRPr lang="en-US"/>
        </a:p>
      </dgm:t>
    </dgm:pt>
    <dgm:pt modelId="{670A57D6-980B-4867-8C28-9F01D18C11EA}">
      <dgm:prSet/>
      <dgm:spPr/>
      <dgm:t>
        <a:bodyPr/>
        <a:lstStyle/>
        <a:p>
          <a:r>
            <a:rPr lang="cs-CZ" dirty="0"/>
            <a:t>Profesní portfolio. </a:t>
          </a:r>
          <a:r>
            <a:rPr lang="cs-CZ"/>
            <a:t>Formulace cílů. </a:t>
          </a:r>
          <a:endParaRPr lang="en-US" dirty="0"/>
        </a:p>
      </dgm:t>
    </dgm:pt>
    <dgm:pt modelId="{2EBE4C53-0F17-4624-8E0C-0A38F2716327}" type="parTrans" cxnId="{1370D64F-1F7F-4A33-8391-6A8B18278E92}">
      <dgm:prSet/>
      <dgm:spPr/>
      <dgm:t>
        <a:bodyPr/>
        <a:lstStyle/>
        <a:p>
          <a:endParaRPr lang="en-US"/>
        </a:p>
      </dgm:t>
    </dgm:pt>
    <dgm:pt modelId="{C3639903-F5F7-4F1C-90F2-6BCCCED3B22B}" type="sibTrans" cxnId="{1370D64F-1F7F-4A33-8391-6A8B18278E92}">
      <dgm:prSet/>
      <dgm:spPr/>
      <dgm:t>
        <a:bodyPr/>
        <a:lstStyle/>
        <a:p>
          <a:endParaRPr lang="en-US"/>
        </a:p>
      </dgm:t>
    </dgm:pt>
    <dgm:pt modelId="{A2D80A77-B023-4355-97A5-32C269EBAEBF}">
      <dgm:prSet/>
      <dgm:spPr/>
      <dgm:t>
        <a:bodyPr/>
        <a:lstStyle/>
        <a:p>
          <a:r>
            <a:rPr lang="cs-CZ" dirty="0"/>
            <a:t>Prezentace profesních dovedností.</a:t>
          </a:r>
          <a:endParaRPr lang="en-US" dirty="0"/>
        </a:p>
      </dgm:t>
    </dgm:pt>
    <dgm:pt modelId="{1E60BD69-0425-4322-BE79-457F3C1C1F38}" type="parTrans" cxnId="{68EF5491-D86D-4B23-934B-61074B9E2563}">
      <dgm:prSet/>
      <dgm:spPr/>
      <dgm:t>
        <a:bodyPr/>
        <a:lstStyle/>
        <a:p>
          <a:endParaRPr lang="en-US"/>
        </a:p>
      </dgm:t>
    </dgm:pt>
    <dgm:pt modelId="{1CC1FA42-802E-4770-A4E8-8B216D30DAB2}" type="sibTrans" cxnId="{68EF5491-D86D-4B23-934B-61074B9E2563}">
      <dgm:prSet/>
      <dgm:spPr/>
      <dgm:t>
        <a:bodyPr/>
        <a:lstStyle/>
        <a:p>
          <a:endParaRPr lang="en-US"/>
        </a:p>
      </dgm:t>
    </dgm:pt>
    <dgm:pt modelId="{ACC5D5E3-CFDB-4E00-BFF2-26940B3761CC}" type="pres">
      <dgm:prSet presAssocID="{1F66278F-8BA7-4BB8-883A-8DA339A495C2}" presName="diagram" presStyleCnt="0">
        <dgm:presLayoutVars>
          <dgm:dir/>
          <dgm:resizeHandles val="exact"/>
        </dgm:presLayoutVars>
      </dgm:prSet>
      <dgm:spPr/>
    </dgm:pt>
    <dgm:pt modelId="{73A84E6C-84E6-430D-8E3D-C3F268D76D19}" type="pres">
      <dgm:prSet presAssocID="{F09DB071-C2CD-44BC-B2D7-F1C727AF81AB}" presName="node" presStyleLbl="node1" presStyleIdx="0" presStyleCnt="4">
        <dgm:presLayoutVars>
          <dgm:bulletEnabled val="1"/>
        </dgm:presLayoutVars>
      </dgm:prSet>
      <dgm:spPr/>
    </dgm:pt>
    <dgm:pt modelId="{84E4E1A2-DCF1-4FC9-A6CB-EDF9D317484B}" type="pres">
      <dgm:prSet presAssocID="{23A1092D-A2E1-4C78-8827-148983661C4F}" presName="sibTrans" presStyleCnt="0"/>
      <dgm:spPr/>
    </dgm:pt>
    <dgm:pt modelId="{8BE62603-4809-4D3C-9926-FD64D4D7D55E}" type="pres">
      <dgm:prSet presAssocID="{F04B16B7-2643-4A42-B2A3-B91A8AE40FCC}" presName="node" presStyleLbl="node1" presStyleIdx="1" presStyleCnt="4">
        <dgm:presLayoutVars>
          <dgm:bulletEnabled val="1"/>
        </dgm:presLayoutVars>
      </dgm:prSet>
      <dgm:spPr/>
    </dgm:pt>
    <dgm:pt modelId="{7B10AC4F-169D-4641-B927-C0351CF4A489}" type="pres">
      <dgm:prSet presAssocID="{BA279BDE-C9A3-4E05-829B-8A59580F38CF}" presName="sibTrans" presStyleCnt="0"/>
      <dgm:spPr/>
    </dgm:pt>
    <dgm:pt modelId="{60A58B4F-AEC3-4A1C-A71F-563BE640B9F0}" type="pres">
      <dgm:prSet presAssocID="{670A57D6-980B-4867-8C28-9F01D18C11EA}" presName="node" presStyleLbl="node1" presStyleIdx="2" presStyleCnt="4">
        <dgm:presLayoutVars>
          <dgm:bulletEnabled val="1"/>
        </dgm:presLayoutVars>
      </dgm:prSet>
      <dgm:spPr/>
    </dgm:pt>
    <dgm:pt modelId="{26B8E6FF-FD30-4F3A-A45C-1E31DFC2B16C}" type="pres">
      <dgm:prSet presAssocID="{C3639903-F5F7-4F1C-90F2-6BCCCED3B22B}" presName="sibTrans" presStyleCnt="0"/>
      <dgm:spPr/>
    </dgm:pt>
    <dgm:pt modelId="{DDF82020-18F5-4523-B3F6-278D7F714CBD}" type="pres">
      <dgm:prSet presAssocID="{A2D80A77-B023-4355-97A5-32C269EBAEBF}" presName="node" presStyleLbl="node1" presStyleIdx="3" presStyleCnt="4">
        <dgm:presLayoutVars>
          <dgm:bulletEnabled val="1"/>
        </dgm:presLayoutVars>
      </dgm:prSet>
      <dgm:spPr/>
    </dgm:pt>
  </dgm:ptLst>
  <dgm:cxnLst>
    <dgm:cxn modelId="{44C7E31B-E76D-4C5B-9B9F-B32CEBE35F41}" type="presOf" srcId="{F09DB071-C2CD-44BC-B2D7-F1C727AF81AB}" destId="{73A84E6C-84E6-430D-8E3D-C3F268D76D19}" srcOrd="0" destOrd="0" presId="urn:microsoft.com/office/officeart/2005/8/layout/default"/>
    <dgm:cxn modelId="{7E2F784D-E800-49B3-9135-F9EBC3C96F20}" srcId="{1F66278F-8BA7-4BB8-883A-8DA339A495C2}" destId="{F09DB071-C2CD-44BC-B2D7-F1C727AF81AB}" srcOrd="0" destOrd="0" parTransId="{37BE2542-E536-4D35-92C7-B59EF600A353}" sibTransId="{23A1092D-A2E1-4C78-8827-148983661C4F}"/>
    <dgm:cxn modelId="{1370D64F-1F7F-4A33-8391-6A8B18278E92}" srcId="{1F66278F-8BA7-4BB8-883A-8DA339A495C2}" destId="{670A57D6-980B-4867-8C28-9F01D18C11EA}" srcOrd="2" destOrd="0" parTransId="{2EBE4C53-0F17-4624-8E0C-0A38F2716327}" sibTransId="{C3639903-F5F7-4F1C-90F2-6BCCCED3B22B}"/>
    <dgm:cxn modelId="{8D70117E-E46A-4C26-A5B2-C1B6B4DE8AEB}" type="presOf" srcId="{670A57D6-980B-4867-8C28-9F01D18C11EA}" destId="{60A58B4F-AEC3-4A1C-A71F-563BE640B9F0}" srcOrd="0" destOrd="0" presId="urn:microsoft.com/office/officeart/2005/8/layout/default"/>
    <dgm:cxn modelId="{B7A13A84-DD41-45CE-85CA-BFAB32D565D0}" srcId="{1F66278F-8BA7-4BB8-883A-8DA339A495C2}" destId="{F04B16B7-2643-4A42-B2A3-B91A8AE40FCC}" srcOrd="1" destOrd="0" parTransId="{3413022F-654B-4FA6-9766-32DFFB989B2D}" sibTransId="{BA279BDE-C9A3-4E05-829B-8A59580F38CF}"/>
    <dgm:cxn modelId="{68EF5491-D86D-4B23-934B-61074B9E2563}" srcId="{1F66278F-8BA7-4BB8-883A-8DA339A495C2}" destId="{A2D80A77-B023-4355-97A5-32C269EBAEBF}" srcOrd="3" destOrd="0" parTransId="{1E60BD69-0425-4322-BE79-457F3C1C1F38}" sibTransId="{1CC1FA42-802E-4770-A4E8-8B216D30DAB2}"/>
    <dgm:cxn modelId="{49CB6BAE-FE9E-4F50-98F1-A5CE101653ED}" type="presOf" srcId="{F04B16B7-2643-4A42-B2A3-B91A8AE40FCC}" destId="{8BE62603-4809-4D3C-9926-FD64D4D7D55E}" srcOrd="0" destOrd="0" presId="urn:microsoft.com/office/officeart/2005/8/layout/default"/>
    <dgm:cxn modelId="{35B7CDC5-5997-4567-805B-769C2D605E2A}" type="presOf" srcId="{A2D80A77-B023-4355-97A5-32C269EBAEBF}" destId="{DDF82020-18F5-4523-B3F6-278D7F714CBD}" srcOrd="0" destOrd="0" presId="urn:microsoft.com/office/officeart/2005/8/layout/default"/>
    <dgm:cxn modelId="{1073B9D3-D485-4F19-B8D3-53FD546CD035}" type="presOf" srcId="{1F66278F-8BA7-4BB8-883A-8DA339A495C2}" destId="{ACC5D5E3-CFDB-4E00-BFF2-26940B3761CC}" srcOrd="0" destOrd="0" presId="urn:microsoft.com/office/officeart/2005/8/layout/default"/>
    <dgm:cxn modelId="{B8F06D2B-4C7D-4D58-A5ED-FCA3377757AE}" type="presParOf" srcId="{ACC5D5E3-CFDB-4E00-BFF2-26940B3761CC}" destId="{73A84E6C-84E6-430D-8E3D-C3F268D76D19}" srcOrd="0" destOrd="0" presId="urn:microsoft.com/office/officeart/2005/8/layout/default"/>
    <dgm:cxn modelId="{26A4C669-F64E-4787-9B7D-1A6BDDF25B2A}" type="presParOf" srcId="{ACC5D5E3-CFDB-4E00-BFF2-26940B3761CC}" destId="{84E4E1A2-DCF1-4FC9-A6CB-EDF9D317484B}" srcOrd="1" destOrd="0" presId="urn:microsoft.com/office/officeart/2005/8/layout/default"/>
    <dgm:cxn modelId="{9B9D844F-F99E-4F06-AD87-C3B905658E25}" type="presParOf" srcId="{ACC5D5E3-CFDB-4E00-BFF2-26940B3761CC}" destId="{8BE62603-4809-4D3C-9926-FD64D4D7D55E}" srcOrd="2" destOrd="0" presId="urn:microsoft.com/office/officeart/2005/8/layout/default"/>
    <dgm:cxn modelId="{92587C22-1A23-4A50-9D32-B9AE65B59FA4}" type="presParOf" srcId="{ACC5D5E3-CFDB-4E00-BFF2-26940B3761CC}" destId="{7B10AC4F-169D-4641-B927-C0351CF4A489}" srcOrd="3" destOrd="0" presId="urn:microsoft.com/office/officeart/2005/8/layout/default"/>
    <dgm:cxn modelId="{4D03EFAB-9E91-484D-B1EC-14E8D27EA472}" type="presParOf" srcId="{ACC5D5E3-CFDB-4E00-BFF2-26940B3761CC}" destId="{60A58B4F-AEC3-4A1C-A71F-563BE640B9F0}" srcOrd="4" destOrd="0" presId="urn:microsoft.com/office/officeart/2005/8/layout/default"/>
    <dgm:cxn modelId="{6D468987-E4D1-48A0-BC88-93443B0A7C59}" type="presParOf" srcId="{ACC5D5E3-CFDB-4E00-BFF2-26940B3761CC}" destId="{26B8E6FF-FD30-4F3A-A45C-1E31DFC2B16C}" srcOrd="5" destOrd="0" presId="urn:microsoft.com/office/officeart/2005/8/layout/default"/>
    <dgm:cxn modelId="{E6DB13C0-2686-4879-A112-DB0083728FD8}" type="presParOf" srcId="{ACC5D5E3-CFDB-4E00-BFF2-26940B3761CC}" destId="{DDF82020-18F5-4523-B3F6-278D7F714CB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84E6C-84E6-430D-8E3D-C3F268D76D19}">
      <dsp:nvSpPr>
        <dsp:cNvPr id="0" name=""/>
        <dsp:cNvSpPr/>
      </dsp:nvSpPr>
      <dsp:spPr>
        <a:xfrm>
          <a:off x="691" y="737120"/>
          <a:ext cx="2696502" cy="1617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Osobnostní rozvoj. </a:t>
          </a:r>
          <a:endParaRPr lang="en-US" sz="2300" kern="1200" dirty="0"/>
        </a:p>
      </dsp:txBody>
      <dsp:txXfrm>
        <a:off x="691" y="737120"/>
        <a:ext cx="2696502" cy="1617901"/>
      </dsp:txXfrm>
    </dsp:sp>
    <dsp:sp modelId="{8BE62603-4809-4D3C-9926-FD64D4D7D55E}">
      <dsp:nvSpPr>
        <dsp:cNvPr id="0" name=""/>
        <dsp:cNvSpPr/>
      </dsp:nvSpPr>
      <dsp:spPr>
        <a:xfrm>
          <a:off x="2966844" y="737120"/>
          <a:ext cx="2696502" cy="1617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Profesní rozvoj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Sebereflexe. </a:t>
          </a:r>
        </a:p>
      </dsp:txBody>
      <dsp:txXfrm>
        <a:off x="2966844" y="737120"/>
        <a:ext cx="2696502" cy="1617901"/>
      </dsp:txXfrm>
    </dsp:sp>
    <dsp:sp modelId="{60A58B4F-AEC3-4A1C-A71F-563BE640B9F0}">
      <dsp:nvSpPr>
        <dsp:cNvPr id="0" name=""/>
        <dsp:cNvSpPr/>
      </dsp:nvSpPr>
      <dsp:spPr>
        <a:xfrm>
          <a:off x="691" y="2624672"/>
          <a:ext cx="2696502" cy="16179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Profesní portfolio. </a:t>
          </a:r>
          <a:r>
            <a:rPr lang="cs-CZ" sz="2300" kern="1200"/>
            <a:t>Formulace cílů. </a:t>
          </a:r>
          <a:endParaRPr lang="en-US" sz="2300" kern="1200" dirty="0"/>
        </a:p>
      </dsp:txBody>
      <dsp:txXfrm>
        <a:off x="691" y="2624672"/>
        <a:ext cx="2696502" cy="1617901"/>
      </dsp:txXfrm>
    </dsp:sp>
    <dsp:sp modelId="{DDF82020-18F5-4523-B3F6-278D7F714CBD}">
      <dsp:nvSpPr>
        <dsp:cNvPr id="0" name=""/>
        <dsp:cNvSpPr/>
      </dsp:nvSpPr>
      <dsp:spPr>
        <a:xfrm>
          <a:off x="2966844" y="2624672"/>
          <a:ext cx="2696502" cy="1617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Prezentace profesních dovedností.</a:t>
          </a:r>
          <a:endParaRPr lang="en-US" sz="2300" kern="1200" dirty="0"/>
        </a:p>
      </dsp:txBody>
      <dsp:txXfrm>
        <a:off x="2966844" y="2624672"/>
        <a:ext cx="2696502" cy="161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17.10.2021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17.10.2021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/>
              <a:t>Kliknutím lze upravit styl předlohy.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79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17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72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17.10.2021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book/55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9733" y="550416"/>
            <a:ext cx="9036503" cy="392393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800" dirty="0"/>
              <a:t>Sebezkušenostní učení</a:t>
            </a:r>
            <a:br>
              <a:rPr lang="cs-CZ" sz="4800" dirty="0"/>
            </a:br>
            <a:br>
              <a:rPr lang="cs-CZ" sz="4800" dirty="0"/>
            </a:br>
            <a:br>
              <a:rPr lang="cs-CZ" sz="4800" dirty="0"/>
            </a:br>
            <a:r>
              <a:rPr lang="cs-CZ" sz="3200" dirty="0"/>
              <a:t>Zora Syslová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692B3EC-E82B-4869-8334-984385BD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/>
          <a:p>
            <a:r>
              <a:rPr lang="cs-CZ" dirty="0"/>
              <a:t>Reflexe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D4FF02-8014-4A26-B532-30455DB20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i="1" dirty="0"/>
              <a:t>Jsme schopni objektivního poznání druhého? Aneb „jak snadné je druhého odsoudit“…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6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A023C-5E08-4D24-84FA-77EC9A4B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01084-F98D-4B25-A666-C09FE136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12.11. Sebereflexe. Profesní kompetence. </a:t>
            </a:r>
            <a:r>
              <a:rPr lang="cs-CZ" dirty="0" err="1">
                <a:solidFill>
                  <a:srgbClr val="FF0000"/>
                </a:solidFill>
              </a:rPr>
              <a:t>Časosnímek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cs-CZ" dirty="0"/>
              <a:t>19.11. Profesní portfolio jako prostředek profesního rozvoje, formulace cílů profesního rozvoje. </a:t>
            </a:r>
            <a:r>
              <a:rPr lang="cs-CZ" dirty="0">
                <a:solidFill>
                  <a:srgbClr val="FF0000"/>
                </a:solidFill>
              </a:rPr>
              <a:t>Přinést vlastní portfolio. </a:t>
            </a:r>
            <a:endParaRPr lang="cs-CZ" dirty="0"/>
          </a:p>
          <a:p>
            <a:r>
              <a:rPr lang="cs-CZ" dirty="0"/>
              <a:t>3.12. Prezentace profesních dovedností </a:t>
            </a:r>
            <a:r>
              <a:rPr lang="cs-CZ" dirty="0">
                <a:solidFill>
                  <a:srgbClr val="FF0000"/>
                </a:solidFill>
              </a:rPr>
              <a:t>(portfolio, </a:t>
            </a:r>
            <a:r>
              <a:rPr lang="cs-CZ" dirty="0" err="1">
                <a:solidFill>
                  <a:srgbClr val="FF0000"/>
                </a:solidFill>
              </a:rPr>
              <a:t>power</a:t>
            </a:r>
            <a:r>
              <a:rPr lang="cs-CZ" dirty="0">
                <a:solidFill>
                  <a:srgbClr val="FF0000"/>
                </a:solidFill>
              </a:rPr>
              <a:t> pointová prezentace).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7535D-016E-4D9B-B0E6-BC731D91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FCCF9-F787-4143-ABED-7AA1855C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příště se podrobně seznámit s Rámcem profesních kvalit učitele mateřské školy - </a:t>
            </a:r>
            <a:r>
              <a:rPr lang="cs-CZ" dirty="0">
                <a:hlinkClick r:id="rId2"/>
              </a:rPr>
              <a:t>https://munispace.muni.cz/library/catalog/book/551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Vyplnit </a:t>
            </a:r>
            <a:r>
              <a:rPr lang="cs-CZ" dirty="0" err="1"/>
              <a:t>časosnímek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8880" y="2424382"/>
            <a:ext cx="6858002" cy="1828800"/>
          </a:xfrm>
        </p:spPr>
        <p:txBody>
          <a:bodyPr rtlCol="0"/>
          <a:lstStyle/>
          <a:p>
            <a:pPr rtl="0"/>
            <a:r>
              <a:rPr lang="cs-CZ" dirty="0"/>
              <a:t>Děkuji za vaše zapojení a těším se na příště </a:t>
            </a:r>
            <a:r>
              <a:rPr lang="cs-CZ" sz="5400" dirty="0">
                <a:sym typeface="Wingdings" panose="05000000000000000000" pitchFamily="2" charset="2"/>
              </a:rPr>
              <a:t>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AFAEB-7B99-476F-9E89-F65B9069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3122148" cy="898710"/>
          </a:xfrm>
        </p:spPr>
        <p:txBody>
          <a:bodyPr>
            <a:normAutofit/>
          </a:bodyPr>
          <a:lstStyle/>
          <a:p>
            <a:r>
              <a:rPr lang="cs-CZ"/>
              <a:t>Témata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A7CF5D0-311C-4963-BA1D-46B19AB30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76017"/>
              </p:ext>
            </p:extLst>
          </p:nvPr>
        </p:nvGraphicFramePr>
        <p:xfrm>
          <a:off x="5765962" y="972642"/>
          <a:ext cx="5664038" cy="4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3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63" y="1615736"/>
            <a:ext cx="10901673" cy="2594499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800" dirty="0"/>
              <a:t>Malá „zahřívací“ anketa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692B3EC-E82B-4869-8334-984385BD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/>
          <a:p>
            <a:r>
              <a:rPr lang="cs-CZ" dirty="0"/>
              <a:t>Reflexe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D4FF02-8014-4A26-B532-30455DB20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i="1" dirty="0"/>
              <a:t>Kolik jsme schopní „vidět“, čeho si všímáme?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826B9CD-5369-4F1C-8FE5-95A1D0A1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sebezkušenostní učení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C94760-C42F-4D24-8BF9-CD8439F69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Když znám sám sebe, lépe vím, jak</a:t>
            </a:r>
          </a:p>
          <a:p>
            <a:pPr marL="0" indent="0">
              <a:buNone/>
            </a:pPr>
            <a:r>
              <a:rPr lang="cs-CZ" dirty="0"/>
              <a:t>               vnímám druhé</a:t>
            </a:r>
          </a:p>
          <a:p>
            <a:pPr marL="0" indent="0">
              <a:buNone/>
            </a:pPr>
            <a:r>
              <a:rPr lang="cs-CZ" dirty="0"/>
              <a:t>               ovlivňuji ostatní</a:t>
            </a:r>
          </a:p>
          <a:p>
            <a:pPr marL="0" indent="0">
              <a:buNone/>
            </a:pPr>
            <a:r>
              <a:rPr lang="cs-CZ" dirty="0"/>
              <a:t>MOHU</a:t>
            </a:r>
          </a:p>
          <a:p>
            <a:pPr marL="0" indent="0">
              <a:buNone/>
            </a:pPr>
            <a:r>
              <a:rPr lang="cs-CZ" dirty="0"/>
              <a:t>               ostatním lépe rozumět</a:t>
            </a:r>
          </a:p>
          <a:p>
            <a:pPr marL="0" indent="0">
              <a:buNone/>
            </a:pPr>
            <a:r>
              <a:rPr lang="cs-CZ" dirty="0"/>
              <a:t>               lépe pracovat se svými silnými stránkami</a:t>
            </a:r>
          </a:p>
          <a:p>
            <a:pPr marL="0" indent="0">
              <a:buNone/>
            </a:pPr>
            <a:r>
              <a:rPr lang="cs-CZ" dirty="0"/>
              <a:t>               na sobě dál (systematicky) pracovat</a:t>
            </a:r>
            <a:endParaRPr lang="en-US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2215E14-28FB-4984-A14E-4186ED1FEE2F}"/>
              </a:ext>
            </a:extLst>
          </p:cNvPr>
          <p:cNvSpPr/>
          <p:nvPr/>
        </p:nvSpPr>
        <p:spPr>
          <a:xfrm>
            <a:off x="1464816" y="23081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7240F67-E0D4-415E-B6B2-B7F0ADB090D4}"/>
              </a:ext>
            </a:extLst>
          </p:cNvPr>
          <p:cNvSpPr/>
          <p:nvPr/>
        </p:nvSpPr>
        <p:spPr>
          <a:xfrm>
            <a:off x="1464816" y="2886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58D7AF9C-E331-4D4A-94E7-79529AF93B70}"/>
              </a:ext>
            </a:extLst>
          </p:cNvPr>
          <p:cNvSpPr/>
          <p:nvPr/>
        </p:nvSpPr>
        <p:spPr>
          <a:xfrm>
            <a:off x="1464816" y="40981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940FB587-FD0A-42F0-8BD7-CF98A4853C4D}"/>
              </a:ext>
            </a:extLst>
          </p:cNvPr>
          <p:cNvSpPr/>
          <p:nvPr/>
        </p:nvSpPr>
        <p:spPr>
          <a:xfrm>
            <a:off x="1464816" y="46764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E71D5DAC-2451-4415-BAD6-0049378748E0}"/>
              </a:ext>
            </a:extLst>
          </p:cNvPr>
          <p:cNvSpPr/>
          <p:nvPr/>
        </p:nvSpPr>
        <p:spPr>
          <a:xfrm>
            <a:off x="1464816" y="5254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B4E6-9F80-42B7-A008-0C039D72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8AEECFC-AB2F-4AC6-80C7-1B54632C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dirty="0"/>
              <a:t>Zlepšuje komunikační dovednosti, interakci.</a:t>
            </a:r>
          </a:p>
          <a:p>
            <a:pPr rtl="0"/>
            <a:r>
              <a:rPr lang="cs-CZ" dirty="0"/>
              <a:t>Odkrývá problémové oblasti.</a:t>
            </a:r>
          </a:p>
          <a:p>
            <a:pPr rtl="0"/>
            <a:r>
              <a:rPr lang="cs-CZ" dirty="0"/>
              <a:t>Nabízí emočně korektivní zkušenost.</a:t>
            </a:r>
          </a:p>
          <a:p>
            <a:pPr rtl="0"/>
            <a:r>
              <a:rPr lang="cs-CZ" dirty="0"/>
              <a:t>Nabízí příležitost ke změně chování.</a:t>
            </a:r>
          </a:p>
          <a:p>
            <a:pPr rtl="0"/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C9CC0E2-F333-4AA8-AE99-439E2DA52D74}"/>
              </a:ext>
            </a:extLst>
          </p:cNvPr>
          <p:cNvSpPr txBox="1">
            <a:spLocks/>
          </p:cNvSpPr>
          <p:nvPr/>
        </p:nvSpPr>
        <p:spPr>
          <a:xfrm>
            <a:off x="743832" y="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Interpersonální učení</a:t>
            </a:r>
          </a:p>
        </p:txBody>
      </p:sp>
    </p:spTree>
    <p:extLst>
      <p:ext uri="{BB962C8B-B14F-4D97-AF65-F5344CB8AC3E}">
        <p14:creationId xmlns:p14="http://schemas.microsoft.com/office/powerpoint/2010/main" val="2285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544F6-AC11-4806-A2A8-831CBDDF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výuky: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3ABC6-6340-4D92-8DCE-1B74640A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Zlepšení komunikačních dovedností</a:t>
            </a:r>
          </a:p>
          <a:p>
            <a:r>
              <a:rPr lang="cs-CZ" dirty="0"/>
              <a:t>Lepší poznání sebe sama prostřednictvím sebezkušenostní práce</a:t>
            </a:r>
          </a:p>
          <a:p>
            <a:r>
              <a:rPr lang="cs-CZ" dirty="0"/>
              <a:t>Rozvoj profesních dovedností prostřednictvím sebe/reflexe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400" dirty="0"/>
              <a:t>Pravidla pro další práci:</a:t>
            </a:r>
            <a:endParaRPr lang="cs-CZ" sz="3400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A980F-745A-4323-B6F1-54A4ABC67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Konstruktivní kritika</a:t>
            </a:r>
          </a:p>
          <a:p>
            <a:r>
              <a:rPr lang="cs-CZ" dirty="0">
                <a:solidFill>
                  <a:schemeClr val="accent4"/>
                </a:solidFill>
              </a:rPr>
              <a:t>Upřímnost/otevřenost/slušnost</a:t>
            </a:r>
          </a:p>
          <a:p>
            <a:r>
              <a:rPr lang="cs-CZ" dirty="0">
                <a:solidFill>
                  <a:schemeClr val="accent4"/>
                </a:solidFill>
              </a:rPr>
              <a:t>Dobrovolnost ve vyjadřování</a:t>
            </a:r>
          </a:p>
          <a:p>
            <a:r>
              <a:rPr lang="cs-CZ" dirty="0">
                <a:solidFill>
                  <a:schemeClr val="accent4"/>
                </a:solidFill>
              </a:rPr>
              <a:t>To, co se tady řekne, to tu i zůstane</a:t>
            </a:r>
          </a:p>
          <a:p>
            <a:r>
              <a:rPr lang="cs-CZ" dirty="0">
                <a:solidFill>
                  <a:schemeClr val="accent4"/>
                </a:solidFill>
              </a:rPr>
              <a:t>Oslovení jménem/všichni jsme si rovni</a:t>
            </a:r>
          </a:p>
        </p:txBody>
      </p:sp>
    </p:spTree>
    <p:extLst>
      <p:ext uri="{BB962C8B-B14F-4D97-AF65-F5344CB8AC3E}">
        <p14:creationId xmlns:p14="http://schemas.microsoft.com/office/powerpoint/2010/main" val="39989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63" y="1615736"/>
            <a:ext cx="10901673" cy="2594499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800" dirty="0"/>
              <a:t>Je čas na další anketu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4905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266</Words>
  <Application>Microsoft Office PowerPoint</Application>
  <PresentationFormat>Širokoúhlá obrazovka</PresentationFormat>
  <Paragraphs>50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Obrázek přírody (16:9)</vt:lpstr>
      <vt:lpstr>Sebezkušenostní učení   Zora Syslová</vt:lpstr>
      <vt:lpstr>Témata</vt:lpstr>
      <vt:lpstr>Malá „zahřívací“ anketa </vt:lpstr>
      <vt:lpstr>Reflexe</vt:lpstr>
      <vt:lpstr>Co je sebezkušenostní učení</vt:lpstr>
      <vt:lpstr>Prezentace aplikace PowerPoint</vt:lpstr>
      <vt:lpstr>Cíle výuky:</vt:lpstr>
      <vt:lpstr>Pravidla pro další práci:</vt:lpstr>
      <vt:lpstr>Je čas na další anketu </vt:lpstr>
      <vt:lpstr>Reflexe</vt:lpstr>
      <vt:lpstr>Co nás čeká</vt:lpstr>
      <vt:lpstr>Prezentace aplikace PowerPoint</vt:lpstr>
      <vt:lpstr>Děkuji za vaše zapojení a těším se na příště 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   Zora Syslová</dc:title>
  <dc:creator>Syslová</dc:creator>
  <cp:lastModifiedBy>Syslová Zora</cp:lastModifiedBy>
  <cp:revision>22</cp:revision>
  <dcterms:created xsi:type="dcterms:W3CDTF">2020-09-13T08:26:33Z</dcterms:created>
  <dcterms:modified xsi:type="dcterms:W3CDTF">2021-10-17T12:31:57Z</dcterms:modified>
</cp:coreProperties>
</file>