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0" r:id="rId1"/>
  </p:sldMasterIdLst>
  <p:notesMasterIdLst>
    <p:notesMasterId r:id="rId23"/>
  </p:notesMasterIdLst>
  <p:sldIdLst>
    <p:sldId id="256" r:id="rId2"/>
    <p:sldId id="257" r:id="rId3"/>
    <p:sldId id="262" r:id="rId4"/>
    <p:sldId id="270" r:id="rId5"/>
    <p:sldId id="271" r:id="rId6"/>
    <p:sldId id="269" r:id="rId7"/>
    <p:sldId id="349" r:id="rId8"/>
    <p:sldId id="598" r:id="rId9"/>
    <p:sldId id="595" r:id="rId10"/>
    <p:sldId id="268" r:id="rId11"/>
    <p:sldId id="272" r:id="rId12"/>
    <p:sldId id="277" r:id="rId13"/>
    <p:sldId id="274" r:id="rId14"/>
    <p:sldId id="276" r:id="rId15"/>
    <p:sldId id="603" r:id="rId16"/>
    <p:sldId id="260" r:id="rId17"/>
    <p:sldId id="258" r:id="rId18"/>
    <p:sldId id="594" r:id="rId19"/>
    <p:sldId id="338" r:id="rId20"/>
    <p:sldId id="60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4F06E-9C50-41BB-9945-71D0241F8DA5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86825-8CAD-4825-9C2B-98839561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9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Děkuji za pozornost a zároveň každé</a:t>
            </a:r>
            <a:r>
              <a:rPr lang="cs-CZ" baseline="0" dirty="0"/>
              <a:t> z vás přeji štěstí při výběru artefaktů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0A066-56B3-4F3D-84F9-5711B52D49A7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3815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42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1842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10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99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55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00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75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3A82-6928-401D-A799-E48B8150B99A}" type="datetimeFigureOut">
              <a:rPr lang="cs-CZ" smtClean="0"/>
              <a:t>13.11.2021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D34C-788B-428A-BC59-15ED23C83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55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0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54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1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9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07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4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8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2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6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00457-9298-4170-85FC-9B3E9E9CB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562263" y="655592"/>
            <a:ext cx="5428489" cy="3278684"/>
          </a:xfrm>
        </p:spPr>
        <p:txBody>
          <a:bodyPr>
            <a:normAutofit/>
          </a:bodyPr>
          <a:lstStyle/>
          <a:p>
            <a:r>
              <a:rPr lang="cs-CZ" sz="5600"/>
              <a:t>Sebezkušenostní učení</a:t>
            </a:r>
            <a:endParaRPr lang="en-US" sz="56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D90038-EDCD-4B41-A56D-E82C5A2ED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666685" y="3933534"/>
            <a:ext cx="5424749" cy="621792"/>
          </a:xfrm>
        </p:spPr>
        <p:txBody>
          <a:bodyPr>
            <a:normAutofit/>
          </a:bodyPr>
          <a:lstStyle/>
          <a:p>
            <a:r>
              <a:rPr lang="cs-CZ"/>
              <a:t>Zora Syslová</a:t>
            </a:r>
            <a:endParaRPr lang="en-US" dirty="0"/>
          </a:p>
        </p:txBody>
      </p:sp>
      <p:pic>
        <p:nvPicPr>
          <p:cNvPr id="7" name="Graphic 6" descr="Puzzle – obrys">
            <a:extLst>
              <a:ext uri="{FF2B5EF4-FFF2-40B4-BE49-F238E27FC236}">
                <a16:creationId xmlns:a16="http://schemas.microsoft.com/office/drawing/2014/main" id="{38B2683D-833D-4DD5-8C2B-888F52FA5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20000">
            <a:off x="6635077" y="373505"/>
            <a:ext cx="3813745" cy="38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3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3">
            <a:extLst>
              <a:ext uri="{FF2B5EF4-FFF2-40B4-BE49-F238E27FC236}">
                <a16:creationId xmlns:a16="http://schemas.microsoft.com/office/drawing/2014/main" id="{E4B1A64E-E7BE-4937-9528-D606545E0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1" b="3439"/>
          <a:stretch/>
        </p:blipFill>
        <p:spPr>
          <a:xfrm>
            <a:off x="20" y="-46989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2359D19-8E80-448B-A441-86068DEA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0" y="152400"/>
            <a:ext cx="3259926" cy="2901518"/>
          </a:xfrm>
          <a:prstGeom prst="ellipse">
            <a:avLst/>
          </a:prstGeom>
          <a:solidFill>
            <a:srgbClr val="C99A43"/>
          </a:solidFill>
          <a:ln w="174625" cmpd="thinThick">
            <a:solidFill>
              <a:srgbClr val="DEB460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cs-CZ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KLÍČ</a:t>
            </a:r>
            <a:r>
              <a:rPr lang="cs-CZ" sz="3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br>
              <a:rPr lang="cs-CZ" sz="3600" dirty="0">
                <a:solidFill>
                  <a:srgbClr val="FFFFFF"/>
                </a:solidFill>
                <a:latin typeface="Cambria" panose="02040503050406030204" pitchFamily="18" charset="0"/>
              </a:rPr>
            </a:br>
            <a:r>
              <a:rPr lang="cs-CZ" sz="3600" dirty="0">
                <a:solidFill>
                  <a:srgbClr val="FFFFFF"/>
                </a:solidFill>
                <a:latin typeface="Cambria" panose="02040503050406030204" pitchFamily="18" charset="0"/>
              </a:rPr>
              <a:t>k mému portfoliu</a:t>
            </a:r>
            <a:endParaRPr lang="en-US" sz="36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4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9">
            <a:extLst>
              <a:ext uri="{FF2B5EF4-FFF2-40B4-BE49-F238E27FC236}">
                <a16:creationId xmlns:a16="http://schemas.microsoft.com/office/drawing/2014/main" id="{AE2A5CA8-C718-45F4-90FA-97213CF17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10F58EC-A1CC-4DE1-BB31-7FAA33744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?</a:t>
            </a:r>
          </a:p>
          <a:p>
            <a:pPr marL="0" indent="0">
              <a:buNone/>
            </a:pPr>
            <a:r>
              <a:rPr lang="cs-CZ" sz="1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     ?        </a:t>
            </a:r>
          </a:p>
          <a:p>
            <a:pPr marL="0" indent="0">
              <a:buNone/>
            </a:pPr>
            <a:r>
              <a:rPr lang="cs-CZ" sz="1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sz="1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STRUKTURA   </a:t>
            </a:r>
            <a:r>
              <a:rPr lang="cs-CZ" sz="1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cs-CZ" sz="1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?                      ?</a:t>
            </a:r>
          </a:p>
          <a:p>
            <a:pPr marL="0" indent="0">
              <a:buNone/>
            </a:pPr>
            <a:endParaRPr lang="en-US" sz="10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2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39E2F66A-3127-4FA4-926A-DE3470920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34" t="22130" b="21620"/>
          <a:stretch/>
        </p:blipFill>
        <p:spPr>
          <a:xfrm rot="8410402">
            <a:off x="9460543" y="-1304923"/>
            <a:ext cx="3461549" cy="56007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A888A61-8478-4D8B-A899-6A6077D3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81" y="3785893"/>
            <a:ext cx="3246586" cy="2682875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venir Next LT Pro" panose="020B0504020202020204" pitchFamily="34" charset="-18"/>
              </a:rPr>
              <a:t>Metaforické vyjádření</a:t>
            </a:r>
          </a:p>
        </p:txBody>
      </p:sp>
      <p:pic>
        <p:nvPicPr>
          <p:cNvPr id="5" name="Zástupný obsah 4" descr="Obsah obrázku strom, rostlina, exteriér, vrba&#10;&#10;Popis byl vytvořen automaticky">
            <a:extLst>
              <a:ext uri="{FF2B5EF4-FFF2-40B4-BE49-F238E27FC236}">
                <a16:creationId xmlns:a16="http://schemas.microsoft.com/office/drawing/2014/main" id="{D8CB6CD0-CF87-4597-A734-4A8CF3F10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93" y="-92363"/>
            <a:ext cx="4595083" cy="6105236"/>
          </a:xfrm>
        </p:spPr>
      </p:pic>
    </p:spTree>
    <p:extLst>
      <p:ext uri="{BB962C8B-B14F-4D97-AF65-F5344CB8AC3E}">
        <p14:creationId xmlns:p14="http://schemas.microsoft.com/office/powerpoint/2010/main" val="3578001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objekt pre text 15">
            <a:extLst>
              <a:ext uri="{FF2B5EF4-FFF2-40B4-BE49-F238E27FC236}">
                <a16:creationId xmlns:a16="http://schemas.microsoft.com/office/drawing/2014/main" id="{E19DCCD0-4672-4612-9D75-44615BEFA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7518" y="232264"/>
            <a:ext cx="1811115" cy="422783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 a třída</a:t>
            </a:r>
          </a:p>
        </p:txBody>
      </p:sp>
      <p:sp>
        <p:nvSpPr>
          <p:cNvPr id="17" name="Zástupný objekt pre text 16">
            <a:extLst>
              <a:ext uri="{FF2B5EF4-FFF2-40B4-BE49-F238E27FC236}">
                <a16:creationId xmlns:a16="http://schemas.microsoft.com/office/drawing/2014/main" id="{E5CFD71C-1680-4147-92F4-3DAFA7D4A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1463" y="992675"/>
            <a:ext cx="2687045" cy="802237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mě vidí druzí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Zástupný objekt pre obsah 21">
            <a:extLst>
              <a:ext uri="{FF2B5EF4-FFF2-40B4-BE49-F238E27FC236}">
                <a16:creationId xmlns:a16="http://schemas.microsoft.com/office/drawing/2014/main" id="{7EB67F4E-9D51-4C25-8C82-934D4C2237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t="4992" r="20759" b="7842"/>
          <a:stretch/>
        </p:blipFill>
        <p:spPr>
          <a:xfrm>
            <a:off x="3094537" y="763162"/>
            <a:ext cx="2737078" cy="3424183"/>
          </a:xfrm>
          <a:prstGeom prst="rect">
            <a:avLst/>
          </a:prstGeom>
        </p:spPr>
      </p:pic>
      <p:pic>
        <p:nvPicPr>
          <p:cNvPr id="7" name="Zástupný objekt pre obsah 7">
            <a:extLst>
              <a:ext uri="{FF2B5EF4-FFF2-40B4-BE49-F238E27FC236}">
                <a16:creationId xmlns:a16="http://schemas.microsoft.com/office/drawing/2014/main" id="{BD2EC443-2EBA-4D10-ACEA-B8C0012CA6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5" t="10357" r="16110" b="7572"/>
          <a:stretch/>
        </p:blipFill>
        <p:spPr>
          <a:xfrm>
            <a:off x="251463" y="1933807"/>
            <a:ext cx="2737077" cy="3459378"/>
          </a:xfrm>
        </p:spPr>
      </p:pic>
      <p:sp>
        <p:nvSpPr>
          <p:cNvPr id="6" name="Zástupný objekt pre text 13">
            <a:extLst>
              <a:ext uri="{FF2B5EF4-FFF2-40B4-BE49-F238E27FC236}">
                <a16:creationId xmlns:a16="http://schemas.microsoft.com/office/drawing/2014/main" id="{F2C1C00A-144D-43CF-B172-1EBD7A0072EC}"/>
              </a:ext>
            </a:extLst>
          </p:cNvPr>
          <p:cNvSpPr txBox="1">
            <a:spLocks/>
          </p:cNvSpPr>
          <p:nvPr/>
        </p:nvSpPr>
        <p:spPr>
          <a:xfrm>
            <a:off x="6209467" y="992674"/>
            <a:ext cx="1976845" cy="802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2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 a dítě</a:t>
            </a:r>
          </a:p>
        </p:txBody>
      </p:sp>
      <p:pic>
        <p:nvPicPr>
          <p:cNvPr id="8" name="Zástupný objekt pre obsah 22">
            <a:extLst>
              <a:ext uri="{FF2B5EF4-FFF2-40B4-BE49-F238E27FC236}">
                <a16:creationId xmlns:a16="http://schemas.microsoft.com/office/drawing/2014/main" id="{CD30CC9A-695A-450D-860B-06A2AA2C2D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6" t="18187" r="22561" b="11274"/>
          <a:stretch/>
        </p:blipFill>
        <p:spPr>
          <a:xfrm>
            <a:off x="5987644" y="1933807"/>
            <a:ext cx="2746013" cy="34593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01C0F83-3FFE-4F66-9155-D6BAA1247CA8}"/>
              </a:ext>
            </a:extLst>
          </p:cNvPr>
          <p:cNvSpPr txBox="1"/>
          <p:nvPr/>
        </p:nvSpPr>
        <p:spPr>
          <a:xfrm>
            <a:off x="8981231" y="285715"/>
            <a:ext cx="2408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 A BUDOUCNOST</a:t>
            </a:r>
          </a:p>
        </p:txBody>
      </p:sp>
      <p:pic>
        <p:nvPicPr>
          <p:cNvPr id="10" name="Zástupný objekt pre obsah 17">
            <a:extLst>
              <a:ext uri="{FF2B5EF4-FFF2-40B4-BE49-F238E27FC236}">
                <a16:creationId xmlns:a16="http://schemas.microsoft.com/office/drawing/2014/main" id="{19EC9025-2312-4BCB-84D3-E157BD2AD3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t="9082" r="18197" b="5516"/>
          <a:stretch/>
        </p:blipFill>
        <p:spPr>
          <a:xfrm>
            <a:off x="8889686" y="763162"/>
            <a:ext cx="2591408" cy="342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4667B-BE63-48D7-A074-29432097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IZOMORFISMUS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80B858-B083-48EF-AC5C-E02AF5357E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Pokládá základy sebehodnocení, </a:t>
            </a:r>
            <a:r>
              <a:rPr lang="cs-CZ" altLang="cs-CZ" sz="2000" dirty="0">
                <a:solidFill>
                  <a:srgbClr val="FF0000"/>
                </a:solidFill>
              </a:rPr>
              <a:t>sebereflexe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Umožňuje posuzovat výsledky dětí komplexně, dlouhodobě a </a:t>
            </a:r>
            <a:r>
              <a:rPr lang="cs-CZ" altLang="cs-CZ" sz="2000" dirty="0">
                <a:solidFill>
                  <a:srgbClr val="FF0000"/>
                </a:solidFill>
              </a:rPr>
              <a:t>sledovat jejich pokrok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Pomáhá při plánování, motivaci …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Pomáhá učitelům, dítěti i rodičům „skládat obraz“ o osobní zdatnosti dítěte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Zvyšuje zapojení všech účastníků vzdělávacího procesu</a:t>
            </a:r>
          </a:p>
          <a:p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1E3778E-AB2F-475C-8732-1A5061B7EE9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cs typeface="Arial" panose="020B0604020202020204" pitchFamily="34" charset="0"/>
              </a:rPr>
              <a:t>Chronologicky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cs typeface="Arial" panose="020B0604020202020204" pitchFamily="34" charset="0"/>
              </a:rPr>
              <a:t>Podle typů inteligence (</a:t>
            </a:r>
            <a:r>
              <a:rPr lang="cs-CZ" altLang="cs-CZ" dirty="0" err="1">
                <a:cs typeface="Arial" panose="020B0604020202020204" pitchFamily="34" charset="0"/>
              </a:rPr>
              <a:t>Gardnerova</a:t>
            </a:r>
            <a:r>
              <a:rPr lang="cs-CZ" altLang="cs-CZ" dirty="0">
                <a:cs typeface="Arial" panose="020B0604020202020204" pitchFamily="34" charset="0"/>
              </a:rPr>
              <a:t> teorie mnohočetné inteligence)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cs typeface="Arial" panose="020B0604020202020204" pitchFamily="34" charset="0"/>
              </a:rPr>
              <a:t>Podle oblastí v </a:t>
            </a:r>
            <a:r>
              <a:rPr lang="cs-CZ" altLang="cs-CZ" dirty="0" err="1">
                <a:cs typeface="Arial" panose="020B0604020202020204" pitchFamily="34" charset="0"/>
              </a:rPr>
              <a:t>PREDICTu</a:t>
            </a:r>
            <a:endParaRPr lang="cs-CZ" altLang="cs-CZ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1AB02108-1138-4458-9FB4-EE31FF372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Význam portfolia</a:t>
            </a:r>
            <a:endParaRPr lang="en-US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26D52BEF-B767-4B63-9E2C-B74C55F2C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dirty="0"/>
              <a:t>Struktura portfolia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49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B3216-00B8-4082-B029-CC9860E04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PORTFOLIO A SZZ</a:t>
            </a:r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C8EAA8D-5858-4755-BD42-0453B34510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8" name="Tlačítko akce: Dokument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0DA61A0-00CD-44E0-9034-BA38799DFD49}"/>
              </a:ext>
            </a:extLst>
          </p:cNvPr>
          <p:cNvSpPr/>
          <p:nvPr/>
        </p:nvSpPr>
        <p:spPr>
          <a:xfrm>
            <a:off x="9684428" y="3718990"/>
            <a:ext cx="1042416" cy="1042416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88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D7FC60-38CB-463D-BEC2-05BD374E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en-US" sz="3000" i="0" u="none" strike="noStrike" baseline="0">
                <a:latin typeface="Myriad Pro Black Cond"/>
              </a:rPr>
              <a:t>JAK VYPADÁ DOBŘE ZFORMULOVANÝ </a:t>
            </a:r>
            <a:r>
              <a:rPr lang="pl-PL" sz="3000" i="0" u="none" strike="noStrike" baseline="0">
                <a:latin typeface="Myriad Pro Black Cond"/>
              </a:rPr>
              <a:t>CÍL A CO TO JE? </a:t>
            </a:r>
            <a:endParaRPr lang="en-US" sz="3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16D148-4ABE-42CE-8DE4-0D1DE73ED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76423"/>
            <a:ext cx="6397157" cy="3288739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b="0" i="0" u="none" strike="noStrike" baseline="0" err="1">
                <a:latin typeface="Myriad Pro Cond"/>
              </a:rPr>
              <a:t>Cílem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můžeme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označit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stav</a:t>
            </a:r>
            <a:r>
              <a:rPr lang="en-US" sz="1700" b="0" i="0" u="none" strike="noStrike" baseline="0">
                <a:latin typeface="Myriad Pro Cond"/>
              </a:rPr>
              <a:t>, k </a:t>
            </a:r>
            <a:r>
              <a:rPr lang="en-US" sz="1700" b="0" i="0" u="none" strike="noStrike" baseline="0" err="1">
                <a:latin typeface="Myriad Pro Cond"/>
              </a:rPr>
              <a:t>němuž</a:t>
            </a:r>
            <a:r>
              <a:rPr lang="en-US" sz="1700" b="0" i="0" u="none" strike="noStrike" baseline="0">
                <a:latin typeface="Myriad Pro Cond"/>
              </a:rPr>
              <a:t> se </a:t>
            </a:r>
            <a:r>
              <a:rPr lang="en-US" sz="1700" b="0" i="0" u="none" strike="noStrike" baseline="0" err="1">
                <a:latin typeface="Myriad Pro Cond"/>
              </a:rPr>
              <a:t>chceme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dobrat</a:t>
            </a:r>
            <a:r>
              <a:rPr lang="en-US" sz="1700" b="0" i="0" u="none" strike="noStrike" baseline="0">
                <a:latin typeface="Myriad Pro Cond"/>
              </a:rPr>
              <a:t>, </a:t>
            </a:r>
            <a:r>
              <a:rPr lang="en-US" sz="1700" b="0" i="0" u="none" strike="noStrike" baseline="0" err="1">
                <a:latin typeface="Myriad Pro Cond"/>
              </a:rPr>
              <a:t>jehož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dosažení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plánujeme</a:t>
            </a:r>
            <a:r>
              <a:rPr lang="en-US" sz="1700" b="0" i="0" u="none" strike="noStrike" baseline="0">
                <a:latin typeface="Myriad Pro Cond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700" b="0" i="0" u="none" strike="noStrike" baseline="0">
                <a:latin typeface="Myriad Pro Cond"/>
              </a:rPr>
              <a:t>Aby se </a:t>
            </a:r>
            <a:r>
              <a:rPr lang="en-US" sz="1700" b="0" i="0" u="none" strike="noStrike" baseline="0" err="1">
                <a:latin typeface="Myriad Pro Cond"/>
              </a:rPr>
              <a:t>nám</a:t>
            </a:r>
            <a:r>
              <a:rPr lang="en-US" sz="1700" b="0" i="0" u="none" strike="noStrike" baseline="0">
                <a:latin typeface="Myriad Pro Cond"/>
              </a:rPr>
              <a:t> to </a:t>
            </a:r>
            <a:r>
              <a:rPr lang="en-US" sz="1700" b="0" i="0" u="none" strike="noStrike" baseline="0" err="1">
                <a:latin typeface="Myriad Pro Cond"/>
              </a:rPr>
              <a:t>mohlo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dařit</a:t>
            </a:r>
            <a:r>
              <a:rPr lang="en-US" sz="1700" b="0" i="0" u="none" strike="noStrike" baseline="0">
                <a:latin typeface="Myriad Pro Cond"/>
              </a:rPr>
              <a:t>, </a:t>
            </a:r>
            <a:r>
              <a:rPr lang="en-US" sz="1700" b="0" i="0" u="none" strike="noStrike" baseline="0" err="1">
                <a:latin typeface="Myriad Pro Cond"/>
              </a:rPr>
              <a:t>měli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bychom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cíl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formulovat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tak</a:t>
            </a:r>
            <a:r>
              <a:rPr lang="en-US" sz="1700" b="0" i="0" u="none" strike="noStrike" baseline="0">
                <a:latin typeface="Myriad Pro Cond"/>
              </a:rPr>
              <a:t>, </a:t>
            </a:r>
            <a:r>
              <a:rPr lang="en-US" sz="1700" b="0" i="0" u="none" strike="noStrike" baseline="0" err="1">
                <a:latin typeface="Myriad Pro Cond"/>
              </a:rPr>
              <a:t>že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bude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vyhovovat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několika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kritériím</a:t>
            </a:r>
            <a:r>
              <a:rPr lang="en-US" sz="1700" b="0" i="0" u="none" strike="noStrike" baseline="0">
                <a:latin typeface="Myriad Pro Cond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700" b="0" i="0" u="none" strike="noStrike" baseline="0" err="1">
                <a:latin typeface="Myriad Pro Cond"/>
              </a:rPr>
              <a:t>Metodě</a:t>
            </a:r>
            <a:r>
              <a:rPr lang="en-US" sz="1700" b="0" i="0" u="none" strike="noStrike" baseline="0">
                <a:latin typeface="Myriad Pro Cond"/>
              </a:rPr>
              <a:t>, </a:t>
            </a:r>
            <a:r>
              <a:rPr lang="en-US" sz="1700" b="0" i="0" u="none" strike="noStrike" baseline="0" err="1">
                <a:latin typeface="Myriad Pro Cond"/>
              </a:rPr>
              <a:t>která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pomáhá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stanovovat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cíle</a:t>
            </a:r>
            <a:r>
              <a:rPr lang="en-US" sz="1700" b="0" i="0" u="none" strike="noStrike" baseline="0">
                <a:latin typeface="Myriad Pro Cond"/>
              </a:rPr>
              <a:t> a </a:t>
            </a:r>
            <a:r>
              <a:rPr lang="en-US" sz="1700" b="0" i="0" u="none" strike="noStrike" baseline="0" err="1">
                <a:latin typeface="Myriad Pro Cond"/>
              </a:rPr>
              <a:t>kterou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zde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užijeme</a:t>
            </a:r>
            <a:r>
              <a:rPr lang="en-US" sz="1700" b="0" i="0" u="none" strike="noStrike" baseline="0">
                <a:latin typeface="Myriad Pro Cond"/>
              </a:rPr>
              <a:t>, se </a:t>
            </a:r>
            <a:r>
              <a:rPr lang="en-US" sz="1700" b="0" i="0" u="none" strike="noStrike" baseline="0" err="1">
                <a:latin typeface="Myriad Pro Cond"/>
              </a:rPr>
              <a:t>říká</a:t>
            </a:r>
            <a:r>
              <a:rPr lang="en-US" sz="1700" b="0" i="0" u="none" strike="noStrike" baseline="0">
                <a:latin typeface="Myriad Pro Cond"/>
              </a:rPr>
              <a:t> SMARTER. </a:t>
            </a:r>
            <a:r>
              <a:rPr lang="en-US" sz="1700" b="0" i="0" u="none" strike="noStrike" baseline="0" err="1">
                <a:latin typeface="Myriad Pro Cond"/>
              </a:rPr>
              <a:t>Tento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název</a:t>
            </a:r>
            <a:r>
              <a:rPr lang="en-US" sz="1700" b="0" i="0" u="none" strike="noStrike" baseline="0">
                <a:latin typeface="Myriad Pro Cond"/>
              </a:rPr>
              <a:t> je </a:t>
            </a:r>
            <a:r>
              <a:rPr lang="en-US" sz="1700" b="0" i="0" u="none" strike="noStrike" baseline="0" err="1">
                <a:latin typeface="Myriad Pro Cond"/>
              </a:rPr>
              <a:t>zkratkou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sestavenou</a:t>
            </a:r>
            <a:r>
              <a:rPr lang="en-US" sz="1700" b="0" i="0" u="none" strike="noStrike" baseline="0">
                <a:latin typeface="Myriad Pro Cond"/>
              </a:rPr>
              <a:t> z </a:t>
            </a:r>
            <a:r>
              <a:rPr lang="en-US" sz="1700" b="0" i="0" u="none" strike="noStrike" baseline="0" err="1">
                <a:latin typeface="Myriad Pro Cond"/>
              </a:rPr>
              <a:t>prvních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písmen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anglických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slov</a:t>
            </a:r>
            <a:r>
              <a:rPr lang="en-US" sz="1700" b="0" i="0" u="none" strike="noStrike" baseline="0">
                <a:latin typeface="Myriad Pro Cond"/>
              </a:rPr>
              <a:t>, </a:t>
            </a:r>
            <a:r>
              <a:rPr lang="en-US" sz="1700" b="0" i="0" u="none" strike="noStrike" baseline="0" err="1">
                <a:latin typeface="Myriad Pro Cond"/>
              </a:rPr>
              <a:t>která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označují</a:t>
            </a:r>
            <a:r>
              <a:rPr lang="en-US" sz="1700" b="0" i="0" u="none" strike="noStrike" baseline="0">
                <a:latin typeface="Myriad Pro Cond"/>
              </a:rPr>
              <a:t>, </a:t>
            </a:r>
            <a:r>
              <a:rPr lang="en-US" sz="1700" b="0" i="0" u="none" strike="noStrike" baseline="0" err="1">
                <a:latin typeface="Myriad Pro Cond"/>
              </a:rPr>
              <a:t>jaké</a:t>
            </a:r>
            <a:r>
              <a:rPr lang="en-US" sz="1700" b="0" i="0" u="none" strike="noStrike" baseline="0">
                <a:latin typeface="Myriad Pro Cond"/>
              </a:rPr>
              <a:t> by </a:t>
            </a:r>
            <a:r>
              <a:rPr lang="en-US" sz="1700" b="0" i="0" u="none" strike="noStrike" baseline="0" err="1">
                <a:latin typeface="Myriad Pro Cond"/>
              </a:rPr>
              <a:t>cíle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měly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být</a:t>
            </a:r>
            <a:r>
              <a:rPr lang="en-US" sz="1700" b="0" i="0" u="none" strike="noStrike" baseline="0">
                <a:latin typeface="Myriad Pro Cond"/>
              </a:rPr>
              <a:t>, aby </a:t>
            </a:r>
            <a:r>
              <a:rPr lang="en-US" sz="1700" b="0" i="0" u="none" strike="noStrike" baseline="0" err="1">
                <a:latin typeface="Myriad Pro Cond"/>
              </a:rPr>
              <a:t>bylo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reálné</a:t>
            </a:r>
            <a:r>
              <a:rPr lang="en-US" sz="1700" b="0" i="0" u="none" strike="noStrike" baseline="0">
                <a:latin typeface="Myriad Pro Cond"/>
              </a:rPr>
              <a:t>, </a:t>
            </a:r>
            <a:r>
              <a:rPr lang="en-US" sz="1700" b="0" i="0" u="none" strike="noStrike" baseline="0" err="1">
                <a:latin typeface="Myriad Pro Cond"/>
              </a:rPr>
              <a:t>že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jich</a:t>
            </a:r>
            <a:r>
              <a:rPr lang="en-US" sz="1700" b="0" i="0" u="none" strike="noStrike" baseline="0">
                <a:latin typeface="Myriad Pro Cond"/>
              </a:rPr>
              <a:t> </a:t>
            </a:r>
            <a:r>
              <a:rPr lang="en-US" sz="1700" b="0" i="0" u="none" strike="noStrike" baseline="0" err="1">
                <a:latin typeface="Myriad Pro Cond"/>
              </a:rPr>
              <a:t>dosáhneme</a:t>
            </a:r>
            <a:r>
              <a:rPr lang="en-US" sz="1700" b="0" i="0" u="none" strike="noStrike" baseline="0">
                <a:latin typeface="Myriad Pro Cond"/>
              </a:rPr>
              <a:t>. </a:t>
            </a:r>
            <a:endParaRPr lang="en-US" sz="1700"/>
          </a:p>
        </p:txBody>
      </p:sp>
      <p:pic>
        <p:nvPicPr>
          <p:cNvPr id="7" name="Graphic 6" descr="Tanabata Tree">
            <a:extLst>
              <a:ext uri="{FF2B5EF4-FFF2-40B4-BE49-F238E27FC236}">
                <a16:creationId xmlns:a16="http://schemas.microsoft.com/office/drawing/2014/main" id="{0F839FDC-F019-4ACC-BE9E-C4CFCB607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8124" y="958232"/>
            <a:ext cx="3836475" cy="3836475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610174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D7FC60-38CB-463D-BEC2-05BD374E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en-US" sz="3000" i="0" u="none" strike="noStrike" baseline="0">
                <a:latin typeface="Myriad Pro Black Cond"/>
              </a:rPr>
              <a:t>JAK VYPADÁ DOBŘE ZFORMULOVANÝ </a:t>
            </a:r>
            <a:r>
              <a:rPr lang="pl-PL" sz="3000" i="0" u="none" strike="noStrike" baseline="0">
                <a:latin typeface="Myriad Pro Black Cond"/>
              </a:rPr>
              <a:t>CÍL A CO TO JE? </a:t>
            </a:r>
            <a:endParaRPr lang="en-US" sz="3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16D148-4ABE-42CE-8DE4-0D1DE73ED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76423"/>
            <a:ext cx="6397157" cy="3288739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100" b="1" i="0" u="none" strike="noStrike" baseline="0" dirty="0">
                <a:latin typeface="Myriad Pro Cond"/>
              </a:rPr>
              <a:t>S </a:t>
            </a:r>
            <a:r>
              <a:rPr lang="en-US" sz="1100" b="0" i="0" u="none" strike="noStrike" baseline="0" dirty="0">
                <a:latin typeface="Myriad Pro Cond"/>
              </a:rPr>
              <a:t>» </a:t>
            </a:r>
            <a:r>
              <a:rPr lang="en-US" sz="1100" b="0" i="0" u="none" strike="noStrike" baseline="0" dirty="0" err="1">
                <a:latin typeface="Myriad Pro Cond"/>
              </a:rPr>
              <a:t>specifické</a:t>
            </a:r>
            <a:r>
              <a:rPr lang="en-US" sz="1100" b="0" i="0" u="none" strike="noStrike" baseline="0" dirty="0">
                <a:latin typeface="Myriad Pro Cond"/>
              </a:rPr>
              <a:t> (</a:t>
            </a:r>
            <a:r>
              <a:rPr lang="en-US" sz="1100" b="1" i="0" u="none" strike="noStrike" baseline="0" dirty="0">
                <a:latin typeface="Myriad Pro Cond"/>
              </a:rPr>
              <a:t>specific</a:t>
            </a:r>
            <a:r>
              <a:rPr lang="en-US" sz="1100" b="0" i="0" u="none" strike="noStrike" baseline="0" dirty="0">
                <a:latin typeface="Myriad Pro Cond"/>
              </a:rPr>
              <a:t>): – </a:t>
            </a:r>
            <a:r>
              <a:rPr lang="en-US" sz="1100" b="0" i="0" u="none" strike="noStrike" baseline="0" dirty="0" err="1">
                <a:latin typeface="Myriad Pro Cond"/>
              </a:rPr>
              <a:t>dostatečně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konkrétní</a:t>
            </a:r>
            <a:r>
              <a:rPr lang="en-US" sz="1100" b="0" i="0" u="none" strike="noStrike" baseline="0" dirty="0">
                <a:latin typeface="Myriad Pro Cond"/>
              </a:rPr>
              <a:t> a </a:t>
            </a:r>
            <a:r>
              <a:rPr lang="en-US" sz="1100" b="0" i="0" u="none" strike="noStrike" baseline="0" dirty="0" err="1">
                <a:latin typeface="Myriad Pro Cond"/>
              </a:rPr>
              <a:t>jedinečné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i="0" u="none" strike="noStrike" baseline="0" dirty="0">
                <a:latin typeface="Myriad Pro Cond"/>
              </a:rPr>
              <a:t>M </a:t>
            </a:r>
            <a:r>
              <a:rPr lang="en-US" sz="1100" b="0" i="0" u="none" strike="noStrike" baseline="0" dirty="0">
                <a:latin typeface="Myriad Pro Cond"/>
              </a:rPr>
              <a:t>» </a:t>
            </a:r>
            <a:r>
              <a:rPr lang="en-US" sz="1100" b="0" i="0" u="none" strike="noStrike" baseline="0" dirty="0" err="1">
                <a:latin typeface="Myriad Pro Cond"/>
              </a:rPr>
              <a:t>měřitelné</a:t>
            </a:r>
            <a:r>
              <a:rPr lang="en-US" sz="1100" b="0" i="0" u="none" strike="noStrike" baseline="0" dirty="0">
                <a:latin typeface="Myriad Pro Cond"/>
              </a:rPr>
              <a:t> (</a:t>
            </a:r>
            <a:r>
              <a:rPr lang="en-US" sz="1100" b="1" i="0" u="none" strike="noStrike" baseline="0" dirty="0">
                <a:latin typeface="Myriad Pro Cond"/>
              </a:rPr>
              <a:t>measurable</a:t>
            </a:r>
            <a:r>
              <a:rPr lang="en-US" sz="1100" b="0" i="0" u="none" strike="noStrike" baseline="0" dirty="0">
                <a:latin typeface="Myriad Pro Cond"/>
              </a:rPr>
              <a:t>): – </a:t>
            </a:r>
            <a:r>
              <a:rPr lang="en-US" sz="1100" b="0" i="0" u="none" strike="noStrike" baseline="0" dirty="0" err="1">
                <a:latin typeface="Myriad Pro Cond"/>
              </a:rPr>
              <a:t>jakýmkoliv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způsobem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pozorovatelné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výsledky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i="0" u="none" strike="noStrike" baseline="0" dirty="0">
                <a:latin typeface="Myriad Pro Cond"/>
              </a:rPr>
              <a:t>A </a:t>
            </a:r>
            <a:r>
              <a:rPr lang="en-US" sz="1100" b="0" i="0" u="none" strike="noStrike" baseline="0" dirty="0">
                <a:latin typeface="Myriad Pro Cond"/>
              </a:rPr>
              <a:t>» </a:t>
            </a:r>
            <a:r>
              <a:rPr lang="en-US" sz="1100" b="0" i="0" u="none" strike="noStrike" baseline="0" dirty="0" err="1">
                <a:latin typeface="Myriad Pro Cond"/>
              </a:rPr>
              <a:t>schválené</a:t>
            </a:r>
            <a:r>
              <a:rPr lang="en-US" sz="1100" b="0" i="0" u="none" strike="noStrike" baseline="0" dirty="0">
                <a:latin typeface="Myriad Pro Cond"/>
              </a:rPr>
              <a:t>, </a:t>
            </a:r>
            <a:r>
              <a:rPr lang="en-US" sz="1100" b="0" i="0" u="none" strike="noStrike" baseline="0" dirty="0" err="1">
                <a:latin typeface="Myriad Pro Cond"/>
              </a:rPr>
              <a:t>akceptované</a:t>
            </a:r>
            <a:r>
              <a:rPr lang="en-US" sz="1100" b="0" i="0" u="none" strike="noStrike" baseline="0" dirty="0">
                <a:latin typeface="Myriad Pro Cond"/>
              </a:rPr>
              <a:t> (</a:t>
            </a:r>
            <a:r>
              <a:rPr lang="en-US" sz="1100" b="1" i="0" u="none" strike="noStrike" baseline="0" dirty="0">
                <a:latin typeface="Myriad Pro Cond"/>
              </a:rPr>
              <a:t>acceptable</a:t>
            </a:r>
            <a:r>
              <a:rPr lang="en-US" sz="1100" b="0" i="0" u="none" strike="noStrike" baseline="0" dirty="0">
                <a:latin typeface="Myriad Pro Cond"/>
              </a:rPr>
              <a:t>): – </a:t>
            </a:r>
            <a:r>
              <a:rPr lang="en-US" sz="1100" b="0" i="0" u="none" strike="noStrike" baseline="0" dirty="0" err="1">
                <a:latin typeface="Myriad Pro Cond"/>
              </a:rPr>
              <a:t>jestliže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pracujeme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na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něčem</a:t>
            </a:r>
            <a:r>
              <a:rPr lang="en-US" sz="1100" b="0" i="0" u="none" strike="noStrike" baseline="0" dirty="0">
                <a:latin typeface="Myriad Pro Cond"/>
              </a:rPr>
              <a:t> s </a:t>
            </a:r>
            <a:r>
              <a:rPr lang="en-US" sz="1100" b="0" i="0" u="none" strike="noStrike" baseline="0" dirty="0" err="1">
                <a:latin typeface="Myriad Pro Cond"/>
              </a:rPr>
              <a:t>dalšími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lidmi</a:t>
            </a:r>
            <a:r>
              <a:rPr lang="en-US" sz="1100" b="0" i="0" u="none" strike="noStrike" baseline="0" dirty="0">
                <a:latin typeface="Myriad Pro Cond"/>
              </a:rPr>
              <a:t>, </a:t>
            </a:r>
            <a:r>
              <a:rPr lang="en-US" sz="1100" b="0" i="0" u="none" strike="noStrike" baseline="0" dirty="0" err="1">
                <a:latin typeface="Myriad Pro Cond"/>
              </a:rPr>
              <a:t>měli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bychom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všichni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vědět</a:t>
            </a:r>
            <a:r>
              <a:rPr lang="en-US" sz="1100" b="0" i="0" u="none" strike="noStrike" baseline="0" dirty="0">
                <a:latin typeface="Myriad Pro Cond"/>
              </a:rPr>
              <a:t>, co je </a:t>
            </a:r>
            <a:r>
              <a:rPr lang="en-US" sz="1100" b="0" i="0" u="none" strike="noStrike" baseline="0" dirty="0" err="1">
                <a:latin typeface="Myriad Pro Cond"/>
              </a:rPr>
              <a:t>cílem</a:t>
            </a:r>
            <a:r>
              <a:rPr lang="en-US" sz="1100" b="0" i="0" u="none" strike="noStrike" baseline="0" dirty="0">
                <a:latin typeface="Myriad Pro Cond"/>
              </a:rPr>
              <a:t>, a ten </a:t>
            </a:r>
            <a:r>
              <a:rPr lang="en-US" sz="1100" b="0" i="0" u="none" strike="noStrike" baseline="0" dirty="0" err="1">
                <a:latin typeface="Myriad Pro Cond"/>
              </a:rPr>
              <a:t>sdílet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i="0" u="none" strike="noStrike" baseline="0" dirty="0">
                <a:latin typeface="Myriad Pro Cond"/>
              </a:rPr>
              <a:t>R </a:t>
            </a:r>
            <a:r>
              <a:rPr lang="en-US" sz="1100" b="0" i="0" u="none" strike="noStrike" baseline="0" dirty="0">
                <a:latin typeface="Myriad Pro Cond"/>
              </a:rPr>
              <a:t>» </a:t>
            </a:r>
            <a:r>
              <a:rPr lang="en-US" sz="1100" b="0" i="0" u="none" strike="noStrike" baseline="0" dirty="0" err="1">
                <a:latin typeface="Myriad Pro Cond"/>
              </a:rPr>
              <a:t>reálné</a:t>
            </a:r>
            <a:r>
              <a:rPr lang="en-US" sz="1100" b="0" i="0" u="none" strike="noStrike" baseline="0" dirty="0">
                <a:latin typeface="Myriad Pro Cond"/>
              </a:rPr>
              <a:t> (</a:t>
            </a:r>
            <a:r>
              <a:rPr lang="en-US" sz="1100" b="1" i="0" u="none" strike="noStrike" baseline="0" dirty="0">
                <a:latin typeface="Myriad Pro Cond"/>
              </a:rPr>
              <a:t>realistic</a:t>
            </a:r>
            <a:r>
              <a:rPr lang="en-US" sz="1100" b="0" i="0" u="none" strike="noStrike" baseline="0" dirty="0">
                <a:latin typeface="Myriad Pro Cond"/>
              </a:rPr>
              <a:t>): – </a:t>
            </a:r>
            <a:r>
              <a:rPr lang="en-US" sz="1100" b="0" i="0" u="none" strike="noStrike" baseline="0" dirty="0" err="1">
                <a:latin typeface="Myriad Pro Cond"/>
              </a:rPr>
              <a:t>neplánovat</a:t>
            </a:r>
            <a:r>
              <a:rPr lang="en-US" sz="1100" b="0" i="0" u="none" strike="noStrike" baseline="0" dirty="0">
                <a:latin typeface="Myriad Pro Cond"/>
              </a:rPr>
              <a:t> to, co </a:t>
            </a:r>
            <a:r>
              <a:rPr lang="en-US" sz="1100" b="0" i="0" u="none" strike="noStrike" baseline="0" dirty="0" err="1">
                <a:latin typeface="Myriad Pro Cond"/>
              </a:rPr>
              <a:t>nejsme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schopni</a:t>
            </a:r>
            <a:r>
              <a:rPr lang="en-US" sz="1100" b="0" i="0" u="none" strike="noStrike" baseline="0" dirty="0">
                <a:latin typeface="Myriad Pro Cond"/>
              </a:rPr>
              <a:t> z </a:t>
            </a:r>
            <a:r>
              <a:rPr lang="en-US" sz="1100" b="0" i="0" u="none" strike="noStrike" baseline="0" dirty="0" err="1">
                <a:latin typeface="Myriad Pro Cond"/>
              </a:rPr>
              <a:t>různých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důvodů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zvládnout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i="0" u="none" strike="noStrike" baseline="0" dirty="0">
                <a:latin typeface="Myriad Pro Cond"/>
              </a:rPr>
              <a:t>T </a:t>
            </a:r>
            <a:r>
              <a:rPr lang="en-US" sz="1100" b="0" i="0" u="none" strike="noStrike" baseline="0" dirty="0">
                <a:latin typeface="Myriad Pro Cond"/>
              </a:rPr>
              <a:t>» </a:t>
            </a:r>
            <a:r>
              <a:rPr lang="en-US" sz="1100" b="0" i="0" u="none" strike="noStrike" baseline="0" dirty="0" err="1">
                <a:latin typeface="Myriad Pro Cond"/>
              </a:rPr>
              <a:t>časové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ohraničené</a:t>
            </a:r>
            <a:r>
              <a:rPr lang="en-US" sz="1100" b="0" i="0" u="none" strike="noStrike" baseline="0" dirty="0">
                <a:latin typeface="Myriad Pro Cond"/>
              </a:rPr>
              <a:t> (</a:t>
            </a:r>
            <a:r>
              <a:rPr lang="en-US" sz="1100" b="1" i="0" u="none" strike="noStrike" baseline="0" dirty="0">
                <a:latin typeface="Myriad Pro Cond"/>
              </a:rPr>
              <a:t>time-bound</a:t>
            </a:r>
            <a:r>
              <a:rPr lang="en-US" sz="1100" b="0" i="0" u="none" strike="noStrike" baseline="0" dirty="0">
                <a:latin typeface="Myriad Pro Cond"/>
              </a:rPr>
              <a:t>): – </a:t>
            </a:r>
            <a:r>
              <a:rPr lang="en-US" sz="1100" b="0" i="0" u="none" strike="noStrike" baseline="0" dirty="0" err="1">
                <a:latin typeface="Myriad Pro Cond"/>
              </a:rPr>
              <a:t>časově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neohraničený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cíl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nám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může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unikat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celý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život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i="0" u="none" strike="noStrike" baseline="0" dirty="0">
                <a:latin typeface="Myriad Pro Cond"/>
              </a:rPr>
              <a:t>E </a:t>
            </a:r>
            <a:r>
              <a:rPr lang="en-US" sz="1100" b="0" i="0" u="none" strike="noStrike" baseline="0" dirty="0">
                <a:latin typeface="Myriad Pro Cond"/>
              </a:rPr>
              <a:t>» </a:t>
            </a:r>
            <a:r>
              <a:rPr lang="en-US" sz="1100" b="0" i="0" u="none" strike="noStrike" baseline="0" dirty="0" err="1">
                <a:latin typeface="Myriad Pro Cond"/>
              </a:rPr>
              <a:t>zajímavé</a:t>
            </a:r>
            <a:r>
              <a:rPr lang="en-US" sz="1100" b="0" i="0" u="none" strike="noStrike" baseline="0" dirty="0">
                <a:latin typeface="Myriad Pro Cond"/>
              </a:rPr>
              <a:t> (</a:t>
            </a:r>
            <a:r>
              <a:rPr lang="en-US" sz="1100" b="1" i="0" u="none" strike="noStrike" baseline="0" dirty="0">
                <a:latin typeface="Myriad Pro Cond"/>
              </a:rPr>
              <a:t>exciting</a:t>
            </a:r>
            <a:r>
              <a:rPr lang="en-US" sz="1100" b="0" i="0" u="none" strike="noStrike" baseline="0" dirty="0">
                <a:latin typeface="Myriad Pro Cond"/>
              </a:rPr>
              <a:t>): – </a:t>
            </a:r>
            <a:r>
              <a:rPr lang="en-US" sz="1100" b="0" i="0" u="none" strike="noStrike" baseline="0" dirty="0" err="1">
                <a:latin typeface="Myriad Pro Cond"/>
              </a:rPr>
              <a:t>cíle</a:t>
            </a:r>
            <a:r>
              <a:rPr lang="en-US" sz="1100" b="0" i="0" u="none" strike="noStrike" baseline="0" dirty="0">
                <a:latin typeface="Myriad Pro Cond"/>
              </a:rPr>
              <a:t>, </a:t>
            </a:r>
            <a:r>
              <a:rPr lang="en-US" sz="1100" b="0" i="0" u="none" strike="noStrike" baseline="0" dirty="0" err="1">
                <a:latin typeface="Myriad Pro Cond"/>
              </a:rPr>
              <a:t>které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nás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motivují</a:t>
            </a:r>
            <a:r>
              <a:rPr lang="en-US" sz="1100" b="0" i="0" u="none" strike="noStrike" baseline="0" dirty="0">
                <a:latin typeface="Myriad Pro Cond"/>
              </a:rPr>
              <a:t> a </a:t>
            </a:r>
            <a:r>
              <a:rPr lang="en-US" sz="1100" b="0" i="0" u="none" strike="noStrike" baseline="0" dirty="0" err="1">
                <a:latin typeface="Myriad Pro Cond"/>
              </a:rPr>
              <a:t>jsou</a:t>
            </a:r>
            <a:r>
              <a:rPr lang="en-US" sz="1100" b="0" i="0" u="none" strike="noStrike" baseline="0" dirty="0">
                <a:latin typeface="Myriad Pro Cond"/>
              </a:rPr>
              <a:t> pro </a:t>
            </a:r>
            <a:r>
              <a:rPr lang="en-US" sz="1100" b="0" i="0" u="none" strike="noStrike" baseline="0" dirty="0" err="1">
                <a:latin typeface="Myriad Pro Cond"/>
              </a:rPr>
              <a:t>nás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přitažlivé</a:t>
            </a:r>
            <a:r>
              <a:rPr lang="en-US" sz="1100" b="0" i="0" u="none" strike="noStrike" baseline="0" dirty="0">
                <a:latin typeface="Myriad Pro Cond"/>
              </a:rPr>
              <a:t>, </a:t>
            </a:r>
            <a:r>
              <a:rPr lang="en-US" sz="1100" b="0" i="0" u="none" strike="noStrike" baseline="0" dirty="0" err="1">
                <a:latin typeface="Myriad Pro Cond"/>
              </a:rPr>
              <a:t>plníme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raději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100" b="1" i="0" u="none" strike="noStrike" baseline="0" dirty="0">
                <a:latin typeface="Myriad Pro Cond"/>
              </a:rPr>
              <a:t>R </a:t>
            </a:r>
            <a:r>
              <a:rPr lang="en-US" sz="1100" b="0" i="0" u="none" strike="noStrike" baseline="0" dirty="0">
                <a:latin typeface="Myriad Pro Cond"/>
              </a:rPr>
              <a:t>» </a:t>
            </a:r>
            <a:r>
              <a:rPr lang="en-US" sz="1100" b="0" i="0" u="none" strike="noStrike" baseline="0" dirty="0" err="1">
                <a:latin typeface="Myriad Pro Cond"/>
              </a:rPr>
              <a:t>zaznamenané</a:t>
            </a:r>
            <a:r>
              <a:rPr lang="en-US" sz="1100" b="0" i="0" u="none" strike="noStrike" baseline="0" dirty="0">
                <a:latin typeface="Myriad Pro Cond"/>
              </a:rPr>
              <a:t> (</a:t>
            </a:r>
            <a:r>
              <a:rPr lang="en-US" sz="1100" b="1" i="0" u="none" strike="noStrike" baseline="0" dirty="0">
                <a:latin typeface="Myriad Pro Cond"/>
              </a:rPr>
              <a:t>recorded</a:t>
            </a:r>
            <a:r>
              <a:rPr lang="en-US" sz="1100" b="0" i="0" u="none" strike="noStrike" baseline="0" dirty="0">
                <a:latin typeface="Myriad Pro Cond"/>
              </a:rPr>
              <a:t>): – </a:t>
            </a:r>
            <a:r>
              <a:rPr lang="en-US" sz="1100" b="0" i="0" u="none" strike="noStrike" baseline="0" dirty="0" err="1">
                <a:latin typeface="Myriad Pro Cond"/>
              </a:rPr>
              <a:t>abychom</a:t>
            </a:r>
            <a:r>
              <a:rPr lang="en-US" sz="1100" b="0" i="0" u="none" strike="noStrike" baseline="0" dirty="0">
                <a:latin typeface="Myriad Pro Cond"/>
              </a:rPr>
              <a:t> se </a:t>
            </a:r>
            <a:r>
              <a:rPr lang="en-US" sz="1100" b="0" i="0" u="none" strike="noStrike" baseline="0" dirty="0" err="1">
                <a:latin typeface="Myriad Pro Cond"/>
              </a:rPr>
              <a:t>mohli</a:t>
            </a:r>
            <a:r>
              <a:rPr lang="en-US" sz="1100" b="0" i="0" u="none" strike="noStrike" baseline="0" dirty="0">
                <a:latin typeface="Myriad Pro Cond"/>
              </a:rPr>
              <a:t> k </a:t>
            </a:r>
            <a:r>
              <a:rPr lang="en-US" sz="1100" b="0" i="0" u="none" strike="noStrike" baseline="0" dirty="0" err="1">
                <a:latin typeface="Myriad Pro Cond"/>
              </a:rPr>
              <a:t>cílům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vracet</a:t>
            </a:r>
            <a:r>
              <a:rPr lang="en-US" sz="1100" b="0" i="0" u="none" strike="noStrike" baseline="0" dirty="0">
                <a:latin typeface="Myriad Pro Cond"/>
              </a:rPr>
              <a:t>, </a:t>
            </a:r>
            <a:r>
              <a:rPr lang="en-US" sz="1100" b="0" i="0" u="none" strike="noStrike" baseline="0" dirty="0" err="1">
                <a:latin typeface="Myriad Pro Cond"/>
              </a:rPr>
              <a:t>zaznamenejme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si</a:t>
            </a:r>
            <a:r>
              <a:rPr lang="en-US" sz="1100" b="0" i="0" u="none" strike="noStrike" baseline="0" dirty="0">
                <a:latin typeface="Myriad Pro Cond"/>
              </a:rPr>
              <a:t> je </a:t>
            </a:r>
            <a:r>
              <a:rPr lang="en-US" sz="1100" b="0" i="0" u="none" strike="noStrike" baseline="0" dirty="0" err="1">
                <a:latin typeface="Myriad Pro Cond"/>
              </a:rPr>
              <a:t>nějakým</a:t>
            </a:r>
            <a:r>
              <a:rPr lang="en-US" sz="1100" b="0" i="0" u="none" strike="noStrike" baseline="0" dirty="0">
                <a:latin typeface="Myriad Pro Cond"/>
              </a:rPr>
              <a:t> pro </a:t>
            </a:r>
            <a:r>
              <a:rPr lang="en-US" sz="1100" b="0" i="0" u="none" strike="noStrike" baseline="0" dirty="0" err="1">
                <a:latin typeface="Myriad Pro Cond"/>
              </a:rPr>
              <a:t>nás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vhodným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r>
              <a:rPr lang="en-US" sz="1100" b="0" i="0" u="none" strike="noStrike" baseline="0" dirty="0" err="1">
                <a:latin typeface="Myriad Pro Cond"/>
              </a:rPr>
              <a:t>způsobem</a:t>
            </a:r>
            <a:r>
              <a:rPr lang="en-US" sz="1100" b="0" i="0" u="none" strike="noStrike" baseline="0" dirty="0">
                <a:latin typeface="Myriad Pro Cond"/>
              </a:rPr>
              <a:t> </a:t>
            </a:r>
            <a:endParaRPr lang="en-US" sz="1100" dirty="0"/>
          </a:p>
        </p:txBody>
      </p:sp>
      <p:pic>
        <p:nvPicPr>
          <p:cNvPr id="7" name="Graphic 6" descr="Otisk prstu">
            <a:extLst>
              <a:ext uri="{FF2B5EF4-FFF2-40B4-BE49-F238E27FC236}">
                <a16:creationId xmlns:a16="http://schemas.microsoft.com/office/drawing/2014/main" id="{D16EE3F0-79A3-4BDC-A209-9900CD6DF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8124" y="958232"/>
            <a:ext cx="3836475" cy="3836475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456253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7458151-6535-4712-9D31-5BFEBD22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28F956D1-3AF5-47E1-BF12-D331E34A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5">
            <a:extLst>
              <a:ext uri="{FF2B5EF4-FFF2-40B4-BE49-F238E27FC236}">
                <a16:creationId xmlns:a16="http://schemas.microsoft.com/office/drawing/2014/main" id="{4A5A7DD1-718C-42BE-9B90-4D960E22E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C8F77E-1CD4-4B81-8E76-7E2B14B8C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/>
              <a:t>Proč to všechno děláme?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DE02FF1-20BC-4306-B0FB-AE6D71D73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9A8C427-1B47-42B2-9206-1F34BE75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52622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9864909-0F48-48BD-B525-B293738D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70" name="Obrázek 2">
            <a:extLst>
              <a:ext uri="{FF2B5EF4-FFF2-40B4-BE49-F238E27FC236}">
                <a16:creationId xmlns:a16="http://schemas.microsoft.com/office/drawing/2014/main" id="{8F5CB577-3FEC-412C-8DEE-698D31891D83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5678" y="684680"/>
            <a:ext cx="5566149" cy="54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564BB-8C62-4733-BBE5-2F34169FD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/>
          <a:p>
            <a:r>
              <a:rPr lang="cs-CZ" dirty="0"/>
              <a:t>Co nás čeká příště?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E1660BC-398D-4D9A-86F0-36F2E5086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9A8EAB-B325-4D18-A597-1C3EE148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 fontScale="40000" lnSpcReduction="20000"/>
          </a:bodyPr>
          <a:lstStyle/>
          <a:p>
            <a:pPr rtl="0">
              <a:spcAft>
                <a:spcPts val="600"/>
              </a:spcAft>
            </a:pPr>
            <a:fld id="{AE82B159-E07C-4CB9-92A4-E7A9600AB687}" type="datetime1">
              <a:rPr lang="cs-CZ" smtClean="0"/>
              <a:pPr rtl="0">
                <a:spcAft>
                  <a:spcPts val="600"/>
                </a:spcAft>
              </a:pPr>
              <a:t>13.11.2021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4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F90D46-3F31-4DF3-85CA-757ADE7C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dirty="0"/>
              <a:t>OBSAH 3. SETKÁNÍ</a:t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B2E1DB-BC44-4144-8ADB-BCE865E13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cs-CZ" dirty="0"/>
              <a:t>portfolio</a:t>
            </a:r>
          </a:p>
          <a:p>
            <a:pPr marL="457200" indent="-457200">
              <a:buAutoNum type="arabicPeriod"/>
            </a:pPr>
            <a:r>
              <a:rPr lang="cs-CZ"/>
              <a:t>Stanovení </a:t>
            </a:r>
            <a:r>
              <a:rPr lang="cs-CZ" dirty="0"/>
              <a:t>cílů</a:t>
            </a:r>
          </a:p>
        </p:txBody>
      </p:sp>
    </p:spTree>
    <p:extLst>
      <p:ext uri="{BB962C8B-B14F-4D97-AF65-F5344CB8AC3E}">
        <p14:creationId xmlns:p14="http://schemas.microsoft.com/office/powerpoint/2010/main" val="2635751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B19B11-59CE-487C-98F6-94FFF5AF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71665B-A7A2-4AB1-BC66-C750CBB431C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Prezentace „</a:t>
            </a:r>
            <a:r>
              <a:rPr lang="cs-CZ"/>
              <a:t>mentorských karet“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4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Zástupný symbol pro obsah 3" descr="portfolio 4.png"/>
          <p:cNvPicPr>
            <a:picLocks noChangeAspect="1"/>
          </p:cNvPicPr>
          <p:nvPr/>
        </p:nvPicPr>
        <p:blipFill rotWithShape="1">
          <a:blip r:embed="rId5" cstate="print">
            <a:alphaModFix amt="43000"/>
          </a:blip>
          <a:srcRect b="2910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9649" y="1261783"/>
            <a:ext cx="10396882" cy="1151965"/>
          </a:xfrm>
        </p:spPr>
        <p:txBody>
          <a:bodyPr>
            <a:normAutofit/>
          </a:bodyPr>
          <a:lstStyle/>
          <a:p>
            <a:r>
              <a:rPr lang="cs-CZ" dirty="0"/>
              <a:t>Děkuji za pozornost </a:t>
            </a:r>
            <a:r>
              <a:rPr lang="cs-CZ" dirty="0">
                <a:sym typeface="Wingdings" pitchFamily="2" charset="2"/>
              </a:rPr>
              <a:t> </a:t>
            </a:r>
            <a:endParaRPr lang="cs-CZ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96B42C-8A98-43D4-B93C-668122B6F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396"/>
            <a:ext cx="10394707" cy="3311189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B9FA3F-CAB0-4533-9364-224CEC6FF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1547" y="4519749"/>
            <a:ext cx="10805790" cy="1270279"/>
          </a:xfrm>
        </p:spPr>
        <p:txBody>
          <a:bodyPr>
            <a:normAutofit/>
          </a:bodyPr>
          <a:lstStyle/>
          <a:p>
            <a:pPr algn="ctr"/>
            <a:r>
              <a:rPr lang="cs-CZ" sz="6600" dirty="0">
                <a:latin typeface="Lucida Calligraphy" panose="03010101010101010101" pitchFamily="66" charset="0"/>
              </a:rPr>
              <a:t>Portfolio</a:t>
            </a:r>
          </a:p>
        </p:txBody>
      </p:sp>
      <p:sp>
        <p:nvSpPr>
          <p:cNvPr id="11" name="5-Point Star 31">
            <a:extLst>
              <a:ext uri="{FF2B5EF4-FFF2-40B4-BE49-F238E27FC236}">
                <a16:creationId xmlns:a16="http://schemas.microsoft.com/office/drawing/2014/main" id="{42B0C1BF-5CB1-40DA-9A22-5452B5469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3408" y="6388943"/>
            <a:ext cx="373049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04957" y="5790868"/>
            <a:ext cx="10792448" cy="56250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F4277-2CD5-44FC-B19D-1634F500AD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/>
        </p:blipFill>
        <p:spPr>
          <a:xfrm>
            <a:off x="2970269" y="691546"/>
            <a:ext cx="6248344" cy="35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7">
            <a:extLst>
              <a:ext uri="{FF2B5EF4-FFF2-40B4-BE49-F238E27FC236}">
                <a16:creationId xmlns:a16="http://schemas.microsoft.com/office/drawing/2014/main" id="{6A065D28-453B-4255-9809-B6CE32D1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FBB5E86-6CC3-4460-9508-D1529E5F0E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11074" b="1"/>
          <a:stretch/>
        </p:blipFill>
        <p:spPr>
          <a:xfrm>
            <a:off x="0" y="-38579"/>
            <a:ext cx="121920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9B3302-3620-4C09-9729-D3EC917C8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7" y="1994758"/>
            <a:ext cx="2633223" cy="279132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668D9BE-5236-47F8-BB48-F749E3C0E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120" y="114054"/>
            <a:ext cx="3630698" cy="269540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A843382B-853F-405F-8EDF-7490169B039C}"/>
              </a:ext>
            </a:extLst>
          </p:cNvPr>
          <p:cNvSpPr txBox="1"/>
          <p:nvPr/>
        </p:nvSpPr>
        <p:spPr>
          <a:xfrm>
            <a:off x="3399847" y="678817"/>
            <a:ext cx="2908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Profesní, samozřejmě!</a:t>
            </a:r>
          </a:p>
        </p:txBody>
      </p:sp>
    </p:spTree>
    <p:extLst>
      <p:ext uri="{BB962C8B-B14F-4D97-AF65-F5344CB8AC3E}">
        <p14:creationId xmlns:p14="http://schemas.microsoft.com/office/powerpoint/2010/main" val="1164072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AB8A88-A60F-421C-9564-D5A7639EA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32D3A04-3120-4CF3-8F9E-6DCF218B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Zástupný symbol pro obsah 4">
            <a:extLst>
              <a:ext uri="{FF2B5EF4-FFF2-40B4-BE49-F238E27FC236}">
                <a16:creationId xmlns:a16="http://schemas.microsoft.com/office/drawing/2014/main" id="{0D6937B2-3763-4DFF-9DDE-F659DBB6F0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17901" b="1"/>
          <a:stretch/>
        </p:blipFill>
        <p:spPr>
          <a:xfrm>
            <a:off x="6562455" y="862985"/>
            <a:ext cx="4677405" cy="4669843"/>
          </a:xfrm>
          <a:prstGeom prst="rect">
            <a:avLst/>
          </a:prstGeom>
          <a:ln>
            <a:noFill/>
          </a:ln>
        </p:spPr>
      </p:pic>
      <p:sp>
        <p:nvSpPr>
          <p:cNvPr id="21" name="Freeform 9">
            <a:extLst>
              <a:ext uri="{FF2B5EF4-FFF2-40B4-BE49-F238E27FC236}">
                <a16:creationId xmlns:a16="http://schemas.microsoft.com/office/drawing/2014/main" id="{98D68143-E11F-49D9-A842-E52CB4364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81F57-CC57-46AD-86A2-54F697BD5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1000AAB-0BB0-45D9-9A68-A0AFF529A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14325"/>
            <a:ext cx="4957273" cy="519517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 profesního </a:t>
            </a:r>
            <a:r>
              <a:rPr lang="cs-CZ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PoRTFolia</a:t>
            </a:r>
            <a:endParaRPr lang="cs-CZ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cs-CZ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•dokládá osobnostní kvality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•prokazuje profesní dovednosti, znalosti a zájem o daný obor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•ukazuje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profesní vývoj jedince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•poukazuje na jedinečnost a ukazuje osobitý pohled jedince na profesi, ve které se chce realizovat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•umožňuje jedinci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reflektovat svou vlastní práci s odstupem času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později možná i reflektovat své reflexe </a:t>
            </a:r>
          </a:p>
        </p:txBody>
      </p:sp>
    </p:spTree>
    <p:extLst>
      <p:ext uri="{BB962C8B-B14F-4D97-AF65-F5344CB8AC3E}">
        <p14:creationId xmlns:p14="http://schemas.microsoft.com/office/powerpoint/2010/main" val="258796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:\Users\Tereza\Desktop\CiZX97mWsAAvGCR.jpg_large">
            <a:extLst>
              <a:ext uri="{FF2B5EF4-FFF2-40B4-BE49-F238E27FC236}">
                <a16:creationId xmlns:a16="http://schemas.microsoft.com/office/drawing/2014/main" id="{5B7B3B45-DBD5-491A-8A93-36181B285C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3027284" y="643467"/>
            <a:ext cx="5859263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2962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692B3EC-E82B-4869-8334-984385BDB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283" y="1421512"/>
            <a:ext cx="7847861" cy="1828800"/>
          </a:xfrm>
        </p:spPr>
        <p:txBody>
          <a:bodyPr anchor="b">
            <a:normAutofit/>
          </a:bodyPr>
          <a:lstStyle/>
          <a:p>
            <a:pPr algn="l"/>
            <a:r>
              <a:rPr lang="cs-CZ" sz="4000" dirty="0"/>
              <a:t>Reflexe sebehodnotícího nástroje</a:t>
            </a:r>
            <a:endParaRPr lang="en-US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62B55A-47BE-4C82-A750-B1236E2D08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AB8A88-A60F-421C-9564-D5A7639EA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32D3A04-3120-4CF3-8F9E-6DCF218B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Zástupný symbol pro obsah 4">
            <a:extLst>
              <a:ext uri="{FF2B5EF4-FFF2-40B4-BE49-F238E27FC236}">
                <a16:creationId xmlns:a16="http://schemas.microsoft.com/office/drawing/2014/main" id="{0D6937B2-3763-4DFF-9DDE-F659DBB6F0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17901" b="1"/>
          <a:stretch/>
        </p:blipFill>
        <p:spPr>
          <a:xfrm>
            <a:off x="6562455" y="862985"/>
            <a:ext cx="4677405" cy="4669843"/>
          </a:xfrm>
          <a:prstGeom prst="rect">
            <a:avLst/>
          </a:prstGeom>
          <a:ln>
            <a:noFill/>
          </a:ln>
        </p:spPr>
      </p:pic>
      <p:sp>
        <p:nvSpPr>
          <p:cNvPr id="21" name="Freeform 9">
            <a:extLst>
              <a:ext uri="{FF2B5EF4-FFF2-40B4-BE49-F238E27FC236}">
                <a16:creationId xmlns:a16="http://schemas.microsoft.com/office/drawing/2014/main" id="{98D68143-E11F-49D9-A842-E52CB4364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D81F57-CC57-46AD-86A2-54F697BD5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1000AAB-0BB0-45D9-9A68-A0AFF529A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14325"/>
            <a:ext cx="4957273" cy="519517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 profesního </a:t>
            </a:r>
            <a:r>
              <a:rPr lang="cs-CZ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PoRTFolia</a:t>
            </a:r>
            <a:endParaRPr lang="cs-CZ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cs-CZ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•dokládá osobnostní kvality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•prokazuje profesní dovednosti, znalosti a zájem o daný obor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•ukazuje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profesní vývoj jedince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•poukazuje na jedinečnost a ukazuje osobitý pohled jedince na profesi, ve které se chce realizovat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•umožňuje jedinci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reflektovat svou vlastní práci s odstupem času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později možná i reflektovat své reflexe </a:t>
            </a:r>
          </a:p>
        </p:txBody>
      </p:sp>
    </p:spTree>
    <p:extLst>
      <p:ext uri="{BB962C8B-B14F-4D97-AF65-F5344CB8AC3E}">
        <p14:creationId xmlns:p14="http://schemas.microsoft.com/office/powerpoint/2010/main" val="1945532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4F208-8325-4309-BA66-BF98727B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portfolia</a:t>
            </a:r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64A5FF-6335-441A-AF16-9580EB50D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formativní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286F449-81F4-457A-A038-A9C764BB542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Průběžné doklady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36326EF-DCF5-4ECE-BC91-2013C4179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sumativní</a:t>
            </a:r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1317466-0460-47D2-BC39-1E57E125742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 err="1"/>
              <a:t>Sebehodnoticí</a:t>
            </a:r>
            <a:r>
              <a:rPr lang="cs-CZ" dirty="0"/>
              <a:t> formuláře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606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Hlavní událos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Hlavní událos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avní událos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496</Words>
  <Application>Microsoft Office PowerPoint</Application>
  <PresentationFormat>Širokoúhlá obrazovka</PresentationFormat>
  <Paragraphs>69</Paragraphs>
  <Slides>21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31" baseType="lpstr">
      <vt:lpstr>Arial</vt:lpstr>
      <vt:lpstr>Avenir Next LT Pro</vt:lpstr>
      <vt:lpstr>Calibri</vt:lpstr>
      <vt:lpstr>Cambria</vt:lpstr>
      <vt:lpstr>Impact</vt:lpstr>
      <vt:lpstr>Lucida Calligraphy</vt:lpstr>
      <vt:lpstr>Myriad Pro Black Cond</vt:lpstr>
      <vt:lpstr>Myriad Pro Cond</vt:lpstr>
      <vt:lpstr>Times New Roman</vt:lpstr>
      <vt:lpstr>Hlavní událost</vt:lpstr>
      <vt:lpstr>Sebezkušenostní učení</vt:lpstr>
      <vt:lpstr>OBSAH 3. SETKÁNÍ </vt:lpstr>
      <vt:lpstr>Portfolio</vt:lpstr>
      <vt:lpstr>Prezentace aplikace PowerPoint</vt:lpstr>
      <vt:lpstr>Prezentace aplikace PowerPoint</vt:lpstr>
      <vt:lpstr>Prezentace aplikace PowerPoint</vt:lpstr>
      <vt:lpstr>Reflexe sebehodnotícího nástroje</vt:lpstr>
      <vt:lpstr>Prezentace aplikace PowerPoint</vt:lpstr>
      <vt:lpstr>Funkce portfolia</vt:lpstr>
      <vt:lpstr>KLÍČ  k mému portfoliu</vt:lpstr>
      <vt:lpstr>Prezentace aplikace PowerPoint</vt:lpstr>
      <vt:lpstr>Metaforické vyjádření</vt:lpstr>
      <vt:lpstr>Prezentace aplikace PowerPoint</vt:lpstr>
      <vt:lpstr>IZOMORFISMUS</vt:lpstr>
      <vt:lpstr>PORTFOLIO A SZZ</vt:lpstr>
      <vt:lpstr>JAK VYPADÁ DOBŘE ZFORMULOVANÝ CÍL A CO TO JE? </vt:lpstr>
      <vt:lpstr>JAK VYPADÁ DOBŘE ZFORMULOVANÝ CÍL A CO TO JE? </vt:lpstr>
      <vt:lpstr>Proč to všechno děláme?</vt:lpstr>
      <vt:lpstr>Co nás čeká příště?</vt:lpstr>
      <vt:lpstr>Prezentace aplikace PowerPoint</vt:lpstr>
      <vt:lpstr>Děkuji za pozornost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Sebezkušenostní učení</dc:title>
  <dc:creator>Syslová Zora</dc:creator>
  <cp:lastModifiedBy>Syslová Zora</cp:lastModifiedBy>
  <cp:revision>5</cp:revision>
  <dcterms:created xsi:type="dcterms:W3CDTF">2020-11-28T06:49:32Z</dcterms:created>
  <dcterms:modified xsi:type="dcterms:W3CDTF">2021-11-13T05:34:05Z</dcterms:modified>
</cp:coreProperties>
</file>