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71" r:id="rId4"/>
    <p:sldId id="259" r:id="rId5"/>
    <p:sldId id="260" r:id="rId6"/>
    <p:sldId id="344" r:id="rId7"/>
    <p:sldId id="345" r:id="rId8"/>
    <p:sldId id="346" r:id="rId9"/>
    <p:sldId id="338" r:id="rId10"/>
    <p:sldId id="266" r:id="rId1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FC318-E96F-40A0-B21D-3A81317C302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45CB3-E49D-4115-B404-4932A3873FFB}">
      <dgm:prSet/>
      <dgm:spPr/>
      <dgm:t>
        <a:bodyPr/>
        <a:lstStyle/>
        <a:p>
          <a:r>
            <a:rPr lang="cs-CZ" dirty="0"/>
            <a:t>Růst spojený s rizikem zklamání a neúspěchu je nezbytným předpokladem budování dobrého sebepojetí, sebevědomí, zdravé sebeúcty.</a:t>
          </a:r>
          <a:endParaRPr lang="en-US" dirty="0"/>
        </a:p>
      </dgm:t>
    </dgm:pt>
    <dgm:pt modelId="{890133E0-6134-4153-A337-49F7B19F28C4}" type="parTrans" cxnId="{D1F6A7A4-3E46-4006-93B8-241BF6054BC0}">
      <dgm:prSet/>
      <dgm:spPr/>
      <dgm:t>
        <a:bodyPr/>
        <a:lstStyle/>
        <a:p>
          <a:endParaRPr lang="en-US"/>
        </a:p>
      </dgm:t>
    </dgm:pt>
    <dgm:pt modelId="{C2A9EF4D-7969-453D-BCFE-1E1926DCA19A}" type="sibTrans" cxnId="{D1F6A7A4-3E46-4006-93B8-241BF6054BC0}">
      <dgm:prSet/>
      <dgm:spPr/>
      <dgm:t>
        <a:bodyPr/>
        <a:lstStyle/>
        <a:p>
          <a:endParaRPr lang="en-US"/>
        </a:p>
      </dgm:t>
    </dgm:pt>
    <dgm:pt modelId="{DA99CAB9-1DA7-4044-AE4A-DBE447A70924}">
      <dgm:prSet/>
      <dgm:spPr/>
      <dgm:t>
        <a:bodyPr/>
        <a:lstStyle/>
        <a:p>
          <a:r>
            <a:rPr lang="cs-CZ"/>
            <a:t>Nízké sebevědomí bývá naopak spojeno s osobní stagnací, neochotou vyjít z obvyklých stereotypů.</a:t>
          </a:r>
          <a:endParaRPr lang="en-US"/>
        </a:p>
      </dgm:t>
    </dgm:pt>
    <dgm:pt modelId="{45327BDE-4B3E-4544-8841-45CAA5E1E552}" type="parTrans" cxnId="{0FEF4AEB-DF52-40F2-B043-45A1A62CF146}">
      <dgm:prSet/>
      <dgm:spPr/>
      <dgm:t>
        <a:bodyPr/>
        <a:lstStyle/>
        <a:p>
          <a:endParaRPr lang="en-US"/>
        </a:p>
      </dgm:t>
    </dgm:pt>
    <dgm:pt modelId="{DAE5E242-02EE-4F32-8E04-7D36BD070727}" type="sibTrans" cxnId="{0FEF4AEB-DF52-40F2-B043-45A1A62CF146}">
      <dgm:prSet/>
      <dgm:spPr/>
      <dgm:t>
        <a:bodyPr/>
        <a:lstStyle/>
        <a:p>
          <a:endParaRPr lang="en-US"/>
        </a:p>
      </dgm:t>
    </dgm:pt>
    <dgm:pt modelId="{CE6C0729-91F7-4374-B7E9-9B0477499B7A}" type="pres">
      <dgm:prSet presAssocID="{D5BFC318-E96F-40A0-B21D-3A81317C30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846CB3-C23D-4D47-8162-DDE521F25E8E}" type="pres">
      <dgm:prSet presAssocID="{7B345CB3-E49D-4115-B404-4932A3873FFB}" presName="hierRoot1" presStyleCnt="0"/>
      <dgm:spPr/>
    </dgm:pt>
    <dgm:pt modelId="{86019FC7-C77B-46A5-A301-61FD459F793B}" type="pres">
      <dgm:prSet presAssocID="{7B345CB3-E49D-4115-B404-4932A3873FFB}" presName="composite" presStyleCnt="0"/>
      <dgm:spPr/>
    </dgm:pt>
    <dgm:pt modelId="{08C29AB1-D56C-4CD3-AA04-9B4DA8EBF598}" type="pres">
      <dgm:prSet presAssocID="{7B345CB3-E49D-4115-B404-4932A3873FFB}" presName="background" presStyleLbl="node0" presStyleIdx="0" presStyleCnt="2"/>
      <dgm:spPr/>
    </dgm:pt>
    <dgm:pt modelId="{403C0653-9741-4C72-A745-778A4CFC26D0}" type="pres">
      <dgm:prSet presAssocID="{7B345CB3-E49D-4115-B404-4932A3873FFB}" presName="text" presStyleLbl="fgAcc0" presStyleIdx="0" presStyleCnt="2">
        <dgm:presLayoutVars>
          <dgm:chPref val="3"/>
        </dgm:presLayoutVars>
      </dgm:prSet>
      <dgm:spPr/>
    </dgm:pt>
    <dgm:pt modelId="{9ED69AE6-6CA1-4427-AF6B-AA60A44C85DF}" type="pres">
      <dgm:prSet presAssocID="{7B345CB3-E49D-4115-B404-4932A3873FFB}" presName="hierChild2" presStyleCnt="0"/>
      <dgm:spPr/>
    </dgm:pt>
    <dgm:pt modelId="{5A7E918B-9F0F-4698-83AD-DDCF52309B1F}" type="pres">
      <dgm:prSet presAssocID="{DA99CAB9-1DA7-4044-AE4A-DBE447A70924}" presName="hierRoot1" presStyleCnt="0"/>
      <dgm:spPr/>
    </dgm:pt>
    <dgm:pt modelId="{0E620402-92DB-4510-9A95-8391064AA6E9}" type="pres">
      <dgm:prSet presAssocID="{DA99CAB9-1DA7-4044-AE4A-DBE447A70924}" presName="composite" presStyleCnt="0"/>
      <dgm:spPr/>
    </dgm:pt>
    <dgm:pt modelId="{0155C269-3F80-4A6D-8C93-D554E98E6F88}" type="pres">
      <dgm:prSet presAssocID="{DA99CAB9-1DA7-4044-AE4A-DBE447A70924}" presName="background" presStyleLbl="node0" presStyleIdx="1" presStyleCnt="2"/>
      <dgm:spPr/>
    </dgm:pt>
    <dgm:pt modelId="{0D9E54CD-F9D1-4A1F-947D-491553E2D108}" type="pres">
      <dgm:prSet presAssocID="{DA99CAB9-1DA7-4044-AE4A-DBE447A70924}" presName="text" presStyleLbl="fgAcc0" presStyleIdx="1" presStyleCnt="2">
        <dgm:presLayoutVars>
          <dgm:chPref val="3"/>
        </dgm:presLayoutVars>
      </dgm:prSet>
      <dgm:spPr/>
    </dgm:pt>
    <dgm:pt modelId="{8245023F-8096-4361-8290-8D04D421D57B}" type="pres">
      <dgm:prSet presAssocID="{DA99CAB9-1DA7-4044-AE4A-DBE447A70924}" presName="hierChild2" presStyleCnt="0"/>
      <dgm:spPr/>
    </dgm:pt>
  </dgm:ptLst>
  <dgm:cxnLst>
    <dgm:cxn modelId="{A10F2D3D-1D8C-420C-8BD0-A97CB1D54C64}" type="presOf" srcId="{DA99CAB9-1DA7-4044-AE4A-DBE447A70924}" destId="{0D9E54CD-F9D1-4A1F-947D-491553E2D108}" srcOrd="0" destOrd="0" presId="urn:microsoft.com/office/officeart/2005/8/layout/hierarchy1"/>
    <dgm:cxn modelId="{B08CE641-AC01-4E7D-8890-1A8257FD69D6}" type="presOf" srcId="{7B345CB3-E49D-4115-B404-4932A3873FFB}" destId="{403C0653-9741-4C72-A745-778A4CFC26D0}" srcOrd="0" destOrd="0" presId="urn:microsoft.com/office/officeart/2005/8/layout/hierarchy1"/>
    <dgm:cxn modelId="{51A1A490-7789-408C-A98F-0DA05B470490}" type="presOf" srcId="{D5BFC318-E96F-40A0-B21D-3A81317C3021}" destId="{CE6C0729-91F7-4374-B7E9-9B0477499B7A}" srcOrd="0" destOrd="0" presId="urn:microsoft.com/office/officeart/2005/8/layout/hierarchy1"/>
    <dgm:cxn modelId="{D1F6A7A4-3E46-4006-93B8-241BF6054BC0}" srcId="{D5BFC318-E96F-40A0-B21D-3A81317C3021}" destId="{7B345CB3-E49D-4115-B404-4932A3873FFB}" srcOrd="0" destOrd="0" parTransId="{890133E0-6134-4153-A337-49F7B19F28C4}" sibTransId="{C2A9EF4D-7969-453D-BCFE-1E1926DCA19A}"/>
    <dgm:cxn modelId="{0FEF4AEB-DF52-40F2-B043-45A1A62CF146}" srcId="{D5BFC318-E96F-40A0-B21D-3A81317C3021}" destId="{DA99CAB9-1DA7-4044-AE4A-DBE447A70924}" srcOrd="1" destOrd="0" parTransId="{45327BDE-4B3E-4544-8841-45CAA5E1E552}" sibTransId="{DAE5E242-02EE-4F32-8E04-7D36BD070727}"/>
    <dgm:cxn modelId="{B9C3D2CA-DC4E-4400-9E1F-3DFB4A3E477F}" type="presParOf" srcId="{CE6C0729-91F7-4374-B7E9-9B0477499B7A}" destId="{3E846CB3-C23D-4D47-8162-DDE521F25E8E}" srcOrd="0" destOrd="0" presId="urn:microsoft.com/office/officeart/2005/8/layout/hierarchy1"/>
    <dgm:cxn modelId="{F7F7466F-EE81-45A4-A1CA-592325596DFD}" type="presParOf" srcId="{3E846CB3-C23D-4D47-8162-DDE521F25E8E}" destId="{86019FC7-C77B-46A5-A301-61FD459F793B}" srcOrd="0" destOrd="0" presId="urn:microsoft.com/office/officeart/2005/8/layout/hierarchy1"/>
    <dgm:cxn modelId="{2CAC7951-EEBD-42CF-A4A3-6B2C8A716C17}" type="presParOf" srcId="{86019FC7-C77B-46A5-A301-61FD459F793B}" destId="{08C29AB1-D56C-4CD3-AA04-9B4DA8EBF598}" srcOrd="0" destOrd="0" presId="urn:microsoft.com/office/officeart/2005/8/layout/hierarchy1"/>
    <dgm:cxn modelId="{240597DE-6472-422F-9D58-3866FEBAC112}" type="presParOf" srcId="{86019FC7-C77B-46A5-A301-61FD459F793B}" destId="{403C0653-9741-4C72-A745-778A4CFC26D0}" srcOrd="1" destOrd="0" presId="urn:microsoft.com/office/officeart/2005/8/layout/hierarchy1"/>
    <dgm:cxn modelId="{366E5B4B-1FE9-4CDC-B0A9-6D42138648E5}" type="presParOf" srcId="{3E846CB3-C23D-4D47-8162-DDE521F25E8E}" destId="{9ED69AE6-6CA1-4427-AF6B-AA60A44C85DF}" srcOrd="1" destOrd="0" presId="urn:microsoft.com/office/officeart/2005/8/layout/hierarchy1"/>
    <dgm:cxn modelId="{2114EB3E-7D5C-4B37-A1C6-161EAD6369E1}" type="presParOf" srcId="{CE6C0729-91F7-4374-B7E9-9B0477499B7A}" destId="{5A7E918B-9F0F-4698-83AD-DDCF52309B1F}" srcOrd="1" destOrd="0" presId="urn:microsoft.com/office/officeart/2005/8/layout/hierarchy1"/>
    <dgm:cxn modelId="{20708F05-6B32-4A07-A223-B3490E9D85E1}" type="presParOf" srcId="{5A7E918B-9F0F-4698-83AD-DDCF52309B1F}" destId="{0E620402-92DB-4510-9A95-8391064AA6E9}" srcOrd="0" destOrd="0" presId="urn:microsoft.com/office/officeart/2005/8/layout/hierarchy1"/>
    <dgm:cxn modelId="{4C9865D8-8847-4BC6-A9F1-DA8BFF7AFD17}" type="presParOf" srcId="{0E620402-92DB-4510-9A95-8391064AA6E9}" destId="{0155C269-3F80-4A6D-8C93-D554E98E6F88}" srcOrd="0" destOrd="0" presId="urn:microsoft.com/office/officeart/2005/8/layout/hierarchy1"/>
    <dgm:cxn modelId="{5849EA99-2CCE-4814-8CCE-988C7D86C1BD}" type="presParOf" srcId="{0E620402-92DB-4510-9A95-8391064AA6E9}" destId="{0D9E54CD-F9D1-4A1F-947D-491553E2D108}" srcOrd="1" destOrd="0" presId="urn:microsoft.com/office/officeart/2005/8/layout/hierarchy1"/>
    <dgm:cxn modelId="{74CACCA0-19FB-4B3A-88BA-11520F05036E}" type="presParOf" srcId="{5A7E918B-9F0F-4698-83AD-DDCF52309B1F}" destId="{8245023F-8096-4361-8290-8D04D421D5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29AB1-D56C-4CD3-AA04-9B4DA8EBF598}">
      <dsp:nvSpPr>
        <dsp:cNvPr id="0" name=""/>
        <dsp:cNvSpPr/>
      </dsp:nvSpPr>
      <dsp:spPr>
        <a:xfrm>
          <a:off x="1227" y="284662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3C0653-9741-4C72-A745-778A4CFC26D0}">
      <dsp:nvSpPr>
        <dsp:cNvPr id="0" name=""/>
        <dsp:cNvSpPr/>
      </dsp:nvSpPr>
      <dsp:spPr>
        <a:xfrm>
          <a:off x="480082" y="739574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Růst spojený s rizikem zklamání a neúspěchu je nezbytným předpokladem budování dobrého sebepojetí, sebevědomí, zdravé sebeúcty.</a:t>
          </a:r>
          <a:endParaRPr lang="en-US" sz="2800" kern="1200" dirty="0"/>
        </a:p>
      </dsp:txBody>
      <dsp:txXfrm>
        <a:off x="560236" y="819728"/>
        <a:ext cx="4149382" cy="2576345"/>
      </dsp:txXfrm>
    </dsp:sp>
    <dsp:sp modelId="{0155C269-3F80-4A6D-8C93-D554E98E6F88}">
      <dsp:nvSpPr>
        <dsp:cNvPr id="0" name=""/>
        <dsp:cNvSpPr/>
      </dsp:nvSpPr>
      <dsp:spPr>
        <a:xfrm>
          <a:off x="5268627" y="284662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9E54CD-F9D1-4A1F-947D-491553E2D108}">
      <dsp:nvSpPr>
        <dsp:cNvPr id="0" name=""/>
        <dsp:cNvSpPr/>
      </dsp:nvSpPr>
      <dsp:spPr>
        <a:xfrm>
          <a:off x="5747481" y="739574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Nízké sebevědomí bývá naopak spojeno s osobní stagnací, neochotou vyjít z obvyklých stereotypů.</a:t>
          </a:r>
          <a:endParaRPr lang="en-US" sz="2800" kern="1200"/>
        </a:p>
      </dsp:txBody>
      <dsp:txXfrm>
        <a:off x="5827635" y="819728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02.10.2021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02.10.2021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186" y="639097"/>
            <a:ext cx="6960094" cy="3686015"/>
          </a:xfrm>
        </p:spPr>
        <p:txBody>
          <a:bodyPr rtlCol="0">
            <a:normAutofit/>
          </a:bodyPr>
          <a:lstStyle/>
          <a:p>
            <a:pPr rtl="0"/>
            <a:r>
              <a:rPr lang="cs" sz="6000" dirty="0"/>
              <a:t>Sebezkušenostní učení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Zora Syslová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FDFF8DEE-B5AC-4EE3-B78F-9F864969F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2" b="2242"/>
          <a:stretch/>
        </p:blipFill>
        <p:spPr>
          <a:xfrm>
            <a:off x="20" y="-541528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62182E-2573-4BE9-A4FF-80EA60FA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-203298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váš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40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„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-apple-system"/>
              </a:rPr>
              <a:t>Opakování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-apple-system"/>
              </a:rPr>
              <a:t>matka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-apple-system"/>
              </a:rPr>
              <a:t>moudrosti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-apple-system"/>
              </a:rPr>
              <a:t>.“</a:t>
            </a:r>
            <a:endParaRPr lang="cs" sz="6000" i="1" dirty="0">
              <a:solidFill>
                <a:srgbClr val="FFFFFF"/>
              </a:solidFill>
            </a:endParaRP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en-US" sz="2400" b="0" i="0" dirty="0" err="1">
                <a:solidFill>
                  <a:schemeClr val="bg1"/>
                </a:solidFill>
                <a:effectLst/>
                <a:latin typeface="-apple-system"/>
              </a:rPr>
              <a:t>Latinské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-apple-system"/>
              </a:rPr>
              <a:t>přísloví</a:t>
            </a:r>
            <a:endParaRPr lang="c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15232-EA7B-4CD2-9E52-B15B6DE7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br>
              <a:rPr lang="en-US" sz="2500" b="0" i="0" u="none" strike="noStrike" baseline="0" dirty="0"/>
            </a:br>
            <a:r>
              <a:rPr lang="en-US" sz="2400" i="0" u="none" strike="noStrike" baseline="0" dirty="0"/>
              <a:t>SEBEZKUŠENOSTNÍ CYKLUS UČENÍ </a:t>
            </a:r>
            <a:endParaRPr lang="en-US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A237F9-BAEC-4791-AB64-56E84889E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9413" y="1198674"/>
            <a:ext cx="5927725" cy="452256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B27E22D-D7BC-4E7E-AD7A-3BF3D1B51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en-US" sz="1800" i="0" u="none" strike="noStrike" baseline="0" dirty="0">
                <a:latin typeface="+mj-lt"/>
              </a:rPr>
              <a:t>DLE KOLBA </a:t>
            </a:r>
          </a:p>
          <a:p>
            <a:r>
              <a:rPr lang="pl-PL" sz="1800" i="0" u="none" strike="noStrike" baseline="0" dirty="0">
                <a:latin typeface="+mj-lt"/>
              </a:rPr>
              <a:t>Zkušenost není, co zažijeme, ale co uděláme s tím, co jsme zažili.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802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90D46-3F31-4DF3-85CA-757ADE7C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SEBEPOZNÁNÍ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2E1DB-BC44-4144-8ADB-BCE865E13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Co jste se o sobě a zvládání organizace svého času dověděly při tvorbě </a:t>
            </a:r>
            <a:r>
              <a:rPr lang="cs-CZ" dirty="0" err="1"/>
              <a:t>časosnímku</a:t>
            </a:r>
            <a:r>
              <a:rPr lang="cs-CZ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75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EFB2-7E1E-4061-AAE7-E65E6EF1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 SEBEPOZNÁNÍ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81360-FDAB-40C5-90A8-44559A9B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>
            <a:normAutofit/>
          </a:bodyPr>
          <a:lstStyle/>
          <a:p>
            <a:r>
              <a:rPr lang="cs-CZ" dirty="0"/>
              <a:t>ZDROJE:</a:t>
            </a:r>
          </a:p>
          <a:p>
            <a:r>
              <a:rPr lang="cs-CZ" dirty="0"/>
              <a:t>Sebereflexe</a:t>
            </a:r>
          </a:p>
          <a:p>
            <a:r>
              <a:rPr lang="cs-CZ" dirty="0"/>
              <a:t>Sdělení druhých</a:t>
            </a:r>
          </a:p>
          <a:p>
            <a:endParaRPr lang="cs-CZ" dirty="0"/>
          </a:p>
          <a:p>
            <a:r>
              <a:rPr lang="cs-CZ" dirty="0"/>
              <a:t>Cesta sebepoznávání je cesta za dosud neznámým. Vzniká tak napětí: naše potřeba sebepoznání a osobního růstu nás nutí vydávat se na cestu ohrožení pocitu bezpečí.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0BA4A6-5710-4846-81D4-88BE60E0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cs-CZ" dirty="0"/>
              <a:t>je přijímání nových informací o sobě a jejich vědomé začleňování do sebepojetí.</a:t>
            </a:r>
            <a:endParaRPr lang="en-US" dirty="0"/>
          </a:p>
        </p:txBody>
      </p:sp>
      <p:pic>
        <p:nvPicPr>
          <p:cNvPr id="6" name="Grafický objekt 5" descr="Pyramida">
            <a:extLst>
              <a:ext uri="{FF2B5EF4-FFF2-40B4-BE49-F238E27FC236}">
                <a16:creationId xmlns:a16="http://schemas.microsoft.com/office/drawing/2014/main" id="{0688E9E8-6DBA-4171-8D1F-7619C3FB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3573" y="4749553"/>
            <a:ext cx="1402672" cy="1455938"/>
          </a:xfrm>
          <a:prstGeom prst="rect">
            <a:avLst/>
          </a:prstGeom>
        </p:spPr>
      </p:pic>
      <p:pic>
        <p:nvPicPr>
          <p:cNvPr id="8" name="Grafický objekt 7" descr="Umělá inteligence">
            <a:extLst>
              <a:ext uri="{FF2B5EF4-FFF2-40B4-BE49-F238E27FC236}">
                <a16:creationId xmlns:a16="http://schemas.microsoft.com/office/drawing/2014/main" id="{6DAE7F09-2361-4BC0-8EF5-DA5E43DAA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8756" y="918970"/>
            <a:ext cx="914400" cy="914400"/>
          </a:xfrm>
          <a:prstGeom prst="rect">
            <a:avLst/>
          </a:prstGeom>
        </p:spPr>
      </p:pic>
      <p:pic>
        <p:nvPicPr>
          <p:cNvPr id="11" name="Grafický objekt 10" descr="Sociální distancing">
            <a:extLst>
              <a:ext uri="{FF2B5EF4-FFF2-40B4-BE49-F238E27FC236}">
                <a16:creationId xmlns:a16="http://schemas.microsoft.com/office/drawing/2014/main" id="{9927658C-137B-4F77-8A80-12C0FC768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3907" y="16046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532BE4-EA31-4146-9571-619B5872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7C2E9-4F57-47C6-80C7-6BAF3736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02.10.2021</a:t>
            </a:fld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F0F85EB0-3B8E-4216-AD1A-3B9FC0A67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265847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02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ADAF0-7662-40C2-B670-A0CB96E5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D2346C-4D4B-4149-81E7-ABA885647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Sebepojetím</a:t>
            </a:r>
            <a:r>
              <a:rPr lang="cs-CZ" sz="2000" dirty="0"/>
              <a:t> rozumíme způsob, jakým vnímáme sami sebe ve svých reálných nynějších možnostech, v působení na druhé a ve svých budoucích možnostech.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Sebeúcta</a:t>
            </a:r>
            <a:r>
              <a:rPr lang="cs-CZ" sz="2000" dirty="0"/>
              <a:t> je víra člověka v sebe sama. Je to přesvědčení, že je kladně přijímán druhým lidmi, že dobře zvládá svoje úkoly. Patří sem i dobré mínění o svých duševních a fyzických schopnostech a vlastním tělesném vzhledu. (Přehnané sebeprosazování, silový přístup k druhým, citové vydírání, agresivní sklony aj. svědčí o slabé sebeúctě jedince.)</a:t>
            </a:r>
            <a:endParaRPr lang="en-US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C6AE67-D1EF-42DD-B412-82398311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02.10.2021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1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DB66AE-8767-439D-A499-398B03AB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CC81F-69FB-4273-89EB-97E11C614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cs-CZ" dirty="0"/>
              <a:t>Úroveň sebeúcty je možné postihnout vzorcem:</a:t>
            </a:r>
          </a:p>
          <a:p>
            <a:endParaRPr lang="cs-CZ" dirty="0"/>
          </a:p>
          <a:p>
            <a:r>
              <a:rPr lang="cs-CZ" dirty="0"/>
              <a:t>                                                          dosažené úspěchy</a:t>
            </a:r>
          </a:p>
          <a:p>
            <a:r>
              <a:rPr lang="cs-CZ" dirty="0"/>
              <a:t>Úroveň sebeúcty      =                  --------------------------------------------</a:t>
            </a:r>
          </a:p>
          <a:p>
            <a:r>
              <a:rPr lang="cs-CZ" dirty="0"/>
              <a:t>                                                             nároky na sebe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5B27AF-0794-40BE-94A1-29CB5371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02.10.2021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4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64BB-8C62-4733-BBE5-2F34169F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cs-CZ" dirty="0"/>
              <a:t>Co nás čeká příště?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E1660BC-398D-4D9A-86F0-36F2E5086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9A8EAB-B325-4D18-A597-1C3EE148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02.10.2021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4383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251</Words>
  <Application>Microsoft Office PowerPoint</Application>
  <PresentationFormat>Širokoúhlá obrazovka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-apple-system</vt:lpstr>
      <vt:lpstr>Bookman Old Style</vt:lpstr>
      <vt:lpstr>Calibri</vt:lpstr>
      <vt:lpstr>Franklin Gothic Book</vt:lpstr>
      <vt:lpstr>Times New Roman</vt:lpstr>
      <vt:lpstr>1_RetrospectVTI</vt:lpstr>
      <vt:lpstr>Sebezkušenostní učení </vt:lpstr>
      <vt:lpstr>„Opakování matka moudrosti.“</vt:lpstr>
      <vt:lpstr> SEBEZKUŠENOSTNÍ CYKLUS UČENÍ </vt:lpstr>
      <vt:lpstr>SEBEPOZNÁNÍ </vt:lpstr>
      <vt:lpstr> SEBEPOZNÁNÍ</vt:lpstr>
      <vt:lpstr>Prezentace aplikace PowerPoint</vt:lpstr>
      <vt:lpstr>Prezentace aplikace PowerPoint</vt:lpstr>
      <vt:lpstr>Prezentace aplikace PowerPoint</vt:lpstr>
      <vt:lpstr>Co nás čeká příště?</vt:lpstr>
      <vt:lpstr>Díky za váš čas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Sebezkušenostní učení</dc:title>
  <dc:creator>Syslová Zora</dc:creator>
  <cp:lastModifiedBy>Syslová Zora</cp:lastModifiedBy>
  <cp:revision>23</cp:revision>
  <dcterms:created xsi:type="dcterms:W3CDTF">2020-11-24T13:05:01Z</dcterms:created>
  <dcterms:modified xsi:type="dcterms:W3CDTF">2021-10-02T05:15:16Z</dcterms:modified>
</cp:coreProperties>
</file>