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2" r:id="rId1"/>
  </p:sldMasterIdLst>
  <p:notesMasterIdLst>
    <p:notesMasterId r:id="rId18"/>
  </p:notesMasterIdLst>
  <p:sldIdLst>
    <p:sldId id="256" r:id="rId2"/>
    <p:sldId id="270" r:id="rId3"/>
    <p:sldId id="603" r:id="rId4"/>
    <p:sldId id="267" r:id="rId5"/>
    <p:sldId id="271" r:id="rId6"/>
    <p:sldId id="595" r:id="rId7"/>
    <p:sldId id="268" r:id="rId8"/>
    <p:sldId id="261" r:id="rId9"/>
    <p:sldId id="272" r:id="rId10"/>
    <p:sldId id="341" r:id="rId11"/>
    <p:sldId id="277" r:id="rId12"/>
    <p:sldId id="274" r:id="rId13"/>
    <p:sldId id="276" r:id="rId14"/>
    <p:sldId id="602" r:id="rId15"/>
    <p:sldId id="338" r:id="rId16"/>
    <p:sldId id="60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4F06E-9C50-41BB-9945-71D0241F8DA5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86825-8CAD-4825-9C2B-98839561D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9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8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1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62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675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9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57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49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89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30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42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2B159-E07C-4CB9-92A4-E7A9600AB687}" type="datetime1">
              <a:rPr lang="cs-CZ" smtClean="0"/>
              <a:t>07.11.2021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4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17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3A82-6928-401D-A799-E48B8150B99A}" type="datetimeFigureOut">
              <a:rPr lang="cs-CZ" smtClean="0"/>
              <a:t>07.11.2021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FD34C-788B-428A-BC59-15ED23C83C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83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1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6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45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4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4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  <p:sldLayoutId id="2147483911" r:id="rId19"/>
    <p:sldLayoutId id="214748391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00457-9298-4170-85FC-9B3E9E9CB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562263" y="655592"/>
            <a:ext cx="5428489" cy="3278684"/>
          </a:xfrm>
        </p:spPr>
        <p:txBody>
          <a:bodyPr>
            <a:normAutofit/>
          </a:bodyPr>
          <a:lstStyle/>
          <a:p>
            <a:r>
              <a:rPr lang="cs-CZ" sz="5600"/>
              <a:t>Sebezkušenostní učení</a:t>
            </a:r>
            <a:endParaRPr lang="en-US" sz="56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D90038-EDCD-4B41-A56D-E82C5A2ED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666685" y="3933534"/>
            <a:ext cx="5424749" cy="621792"/>
          </a:xfrm>
        </p:spPr>
        <p:txBody>
          <a:bodyPr>
            <a:normAutofit/>
          </a:bodyPr>
          <a:lstStyle/>
          <a:p>
            <a:r>
              <a:rPr lang="cs-CZ"/>
              <a:t>Zora Syslová</a:t>
            </a: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493D65E-CB88-4DB8-AE63-15C3EC1F9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 rot="21420000">
            <a:off x="6437841" y="1096816"/>
            <a:ext cx="4208217" cy="23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C044F-9A00-440F-95B6-33B5FA11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portfolia</a:t>
            </a:r>
            <a:endParaRPr lang="en-US" dirty="0"/>
          </a:p>
        </p:txBody>
      </p:sp>
      <p:pic>
        <p:nvPicPr>
          <p:cNvPr id="6" name="Picture 2" descr="Popis není dostupný.">
            <a:extLst>
              <a:ext uri="{FF2B5EF4-FFF2-40B4-BE49-F238E27FC236}">
                <a16:creationId xmlns:a16="http://schemas.microsoft.com/office/drawing/2014/main" id="{E894C2CA-AD7E-41D6-B703-729EF0DF3C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98558" y="3872058"/>
            <a:ext cx="6711950" cy="2838158"/>
          </a:xfrm>
          <a:prstGeom prst="rect">
            <a:avLst/>
          </a:prstGeom>
          <a:noFill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F74DC1-4E4D-4D39-AA10-C4A0FE163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sz="2400" dirty="0"/>
              <a:t>Děti a já</a:t>
            </a:r>
          </a:p>
          <a:p>
            <a:pPr marL="0" indent="0" algn="ctr">
              <a:buNone/>
            </a:pPr>
            <a:r>
              <a:rPr lang="cs-CZ" sz="2400" dirty="0"/>
              <a:t>Okolí a já</a:t>
            </a:r>
          </a:p>
          <a:p>
            <a:pPr marL="0" indent="0" algn="ctr">
              <a:buNone/>
            </a:pPr>
            <a:r>
              <a:rPr lang="cs-CZ" sz="2400" dirty="0"/>
              <a:t>Očima druhých</a:t>
            </a:r>
            <a:endParaRPr lang="en-US" sz="2400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CE3811-DDCE-4435-8728-18403CF4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2B159-E07C-4CB9-92A4-E7A9600AB687}" type="datetime1">
              <a:rPr lang="cs-CZ" smtClean="0"/>
              <a:t>07.11.2021</a:t>
            </a:fld>
            <a:endParaRPr lang="en-US" dirty="0"/>
          </a:p>
        </p:txBody>
      </p:sp>
      <p:pic>
        <p:nvPicPr>
          <p:cNvPr id="7" name="Zástupný symbol pro obsah 3" descr="annual-rings-2924661_960_720.jpg">
            <a:extLst>
              <a:ext uri="{FF2B5EF4-FFF2-40B4-BE49-F238E27FC236}">
                <a16:creationId xmlns:a16="http://schemas.microsoft.com/office/drawing/2014/main" id="{A59D41AC-2465-446C-AEC5-BC439270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854" y="115201"/>
            <a:ext cx="5539667" cy="369311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0AE99CE-0A67-45F9-9352-3FA3904C1DB7}"/>
              </a:ext>
            </a:extLst>
          </p:cNvPr>
          <p:cNvSpPr txBox="1"/>
          <p:nvPr/>
        </p:nvSpPr>
        <p:spPr>
          <a:xfrm>
            <a:off x="2909854" y="622928"/>
            <a:ext cx="3413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Moje profesní filozofie </a:t>
            </a:r>
          </a:p>
          <a:p>
            <a:r>
              <a:rPr lang="cs-CZ" sz="2800" dirty="0">
                <a:solidFill>
                  <a:schemeClr val="bg1"/>
                </a:solidFill>
              </a:rPr>
              <a:t>Moje profesní kompetence</a:t>
            </a:r>
          </a:p>
          <a:p>
            <a:r>
              <a:rPr lang="cs-CZ" sz="2800" dirty="0">
                <a:solidFill>
                  <a:schemeClr val="bg1"/>
                </a:solidFill>
              </a:rPr>
              <a:t>Moje profesní vzdělávání </a:t>
            </a:r>
          </a:p>
        </p:txBody>
      </p:sp>
    </p:spTree>
    <p:extLst>
      <p:ext uri="{BB962C8B-B14F-4D97-AF65-F5344CB8AC3E}">
        <p14:creationId xmlns:p14="http://schemas.microsoft.com/office/powerpoint/2010/main" val="239021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39E2F66A-3127-4FA4-926A-DE3470920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34" t="22130" b="21620"/>
          <a:stretch/>
        </p:blipFill>
        <p:spPr>
          <a:xfrm rot="8410402">
            <a:off x="9460543" y="-1304923"/>
            <a:ext cx="3461549" cy="56007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A888A61-8478-4D8B-A899-6A6077D3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1" y="3785893"/>
            <a:ext cx="3246586" cy="2682875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venir Next LT Pro" panose="020B0504020202020204" pitchFamily="34" charset="-18"/>
              </a:rPr>
              <a:t>Metaforické vyjádření</a:t>
            </a:r>
          </a:p>
        </p:txBody>
      </p:sp>
      <p:pic>
        <p:nvPicPr>
          <p:cNvPr id="5" name="Zástupný obsah 4" descr="Obsah obrázku strom, rostlina, exteriér, vrba&#10;&#10;Popis byl vytvořen automaticky">
            <a:extLst>
              <a:ext uri="{FF2B5EF4-FFF2-40B4-BE49-F238E27FC236}">
                <a16:creationId xmlns:a16="http://schemas.microsoft.com/office/drawing/2014/main" id="{D8CB6CD0-CF87-4597-A734-4A8CF3F10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3" y="-92363"/>
            <a:ext cx="4595083" cy="6105236"/>
          </a:xfrm>
        </p:spPr>
      </p:pic>
    </p:spTree>
    <p:extLst>
      <p:ext uri="{BB962C8B-B14F-4D97-AF65-F5344CB8AC3E}">
        <p14:creationId xmlns:p14="http://schemas.microsoft.com/office/powerpoint/2010/main" val="357800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objekt pre text 15">
            <a:extLst>
              <a:ext uri="{FF2B5EF4-FFF2-40B4-BE49-F238E27FC236}">
                <a16:creationId xmlns:a16="http://schemas.microsoft.com/office/drawing/2014/main" id="{E19DCCD0-4672-4612-9D75-44615BEFA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7518" y="232264"/>
            <a:ext cx="1811115" cy="422783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 a třída</a:t>
            </a:r>
          </a:p>
        </p:txBody>
      </p:sp>
      <p:pic>
        <p:nvPicPr>
          <p:cNvPr id="22" name="Zástupný objekt pre obsah 21">
            <a:extLst>
              <a:ext uri="{FF2B5EF4-FFF2-40B4-BE49-F238E27FC236}">
                <a16:creationId xmlns:a16="http://schemas.microsoft.com/office/drawing/2014/main" id="{7EB67F4E-9D51-4C25-8C82-934D4C223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3" t="4992" r="20759" b="7842"/>
          <a:stretch/>
        </p:blipFill>
        <p:spPr>
          <a:xfrm>
            <a:off x="3094537" y="763162"/>
            <a:ext cx="2737078" cy="3424183"/>
          </a:xfrm>
          <a:prstGeom prst="rect">
            <a:avLst/>
          </a:prstGeom>
        </p:spPr>
      </p:pic>
      <p:sp>
        <p:nvSpPr>
          <p:cNvPr id="17" name="Zástupný objekt pre text 16">
            <a:extLst>
              <a:ext uri="{FF2B5EF4-FFF2-40B4-BE49-F238E27FC236}">
                <a16:creationId xmlns:a16="http://schemas.microsoft.com/office/drawing/2014/main" id="{E5CFD71C-1680-4147-92F4-3DAFA7D4A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1463" y="992675"/>
            <a:ext cx="2687045" cy="802237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mě vidí druzí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Zástupný objekt pre obsah 7">
            <a:extLst>
              <a:ext uri="{FF2B5EF4-FFF2-40B4-BE49-F238E27FC236}">
                <a16:creationId xmlns:a16="http://schemas.microsoft.com/office/drawing/2014/main" id="{BD2EC443-2EBA-4D10-ACEA-B8C0012CA6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5" t="10357" r="16110" b="7572"/>
          <a:stretch/>
        </p:blipFill>
        <p:spPr>
          <a:xfrm>
            <a:off x="251463" y="1933807"/>
            <a:ext cx="2737077" cy="3459378"/>
          </a:xfrm>
        </p:spPr>
      </p:pic>
      <p:sp>
        <p:nvSpPr>
          <p:cNvPr id="6" name="Zástupný objekt pre text 13">
            <a:extLst>
              <a:ext uri="{FF2B5EF4-FFF2-40B4-BE49-F238E27FC236}">
                <a16:creationId xmlns:a16="http://schemas.microsoft.com/office/drawing/2014/main" id="{F2C1C00A-144D-43CF-B172-1EBD7A0072EC}"/>
              </a:ext>
            </a:extLst>
          </p:cNvPr>
          <p:cNvSpPr txBox="1">
            <a:spLocks/>
          </p:cNvSpPr>
          <p:nvPr/>
        </p:nvSpPr>
        <p:spPr>
          <a:xfrm>
            <a:off x="6209467" y="992674"/>
            <a:ext cx="1976845" cy="802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b="1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 a dítě</a:t>
            </a:r>
          </a:p>
        </p:txBody>
      </p:sp>
      <p:pic>
        <p:nvPicPr>
          <p:cNvPr id="8" name="Zástupný objekt pre obsah 22">
            <a:extLst>
              <a:ext uri="{FF2B5EF4-FFF2-40B4-BE49-F238E27FC236}">
                <a16:creationId xmlns:a16="http://schemas.microsoft.com/office/drawing/2014/main" id="{CD30CC9A-695A-450D-860B-06A2AA2C2D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18187" r="22561" b="11274"/>
          <a:stretch/>
        </p:blipFill>
        <p:spPr>
          <a:xfrm>
            <a:off x="5987644" y="1933807"/>
            <a:ext cx="2746013" cy="34593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01C0F83-3FFE-4F66-9155-D6BAA1247CA8}"/>
              </a:ext>
            </a:extLst>
          </p:cNvPr>
          <p:cNvSpPr txBox="1"/>
          <p:nvPr/>
        </p:nvSpPr>
        <p:spPr>
          <a:xfrm>
            <a:off x="8981231" y="285715"/>
            <a:ext cx="2408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 A BUDOUCNOST</a:t>
            </a:r>
          </a:p>
        </p:txBody>
      </p:sp>
      <p:pic>
        <p:nvPicPr>
          <p:cNvPr id="10" name="Zástupný objekt pre obsah 17">
            <a:extLst>
              <a:ext uri="{FF2B5EF4-FFF2-40B4-BE49-F238E27FC236}">
                <a16:creationId xmlns:a16="http://schemas.microsoft.com/office/drawing/2014/main" id="{19EC9025-2312-4BCB-84D3-E157BD2AD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9082" r="18197" b="5516"/>
          <a:stretch/>
        </p:blipFill>
        <p:spPr>
          <a:xfrm>
            <a:off x="8889686" y="763162"/>
            <a:ext cx="2591408" cy="34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1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0"/>
    </mc:Choice>
    <mc:Fallback xmlns="">
      <p:transition spd="slow" advTm="5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4667B-BE63-48D7-A074-29432097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IZOMORFISMUS</a:t>
            </a:r>
            <a:endParaRPr lang="en-US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1AB02108-1138-4458-9FB4-EE31FF372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Význam portfolia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80B858-B083-48EF-AC5C-E02AF5357E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Pokládá základy sebehodnocení, </a:t>
            </a:r>
            <a:r>
              <a:rPr lang="cs-CZ" altLang="cs-CZ" sz="2000" dirty="0">
                <a:solidFill>
                  <a:srgbClr val="FF0000"/>
                </a:solidFill>
              </a:rPr>
              <a:t>sebereflexe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Umožňuje posuzovat výsledky dětí komplexně, dlouhodobě a </a:t>
            </a:r>
            <a:r>
              <a:rPr lang="cs-CZ" altLang="cs-CZ" sz="2000" dirty="0">
                <a:solidFill>
                  <a:srgbClr val="FF0000"/>
                </a:solidFill>
              </a:rPr>
              <a:t>sledovat jejich pokrok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Pomáhá při plánování, motivaci …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Pomáhá učitelům, dítěti i rodičům „skládat obraz“ o osobní zdatnosti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Zvyšuje zapojení všech účastníků vzdělávacího procesu</a:t>
            </a:r>
          </a:p>
          <a:p>
            <a:endParaRPr lang="en-US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26D52BEF-B767-4B63-9E2C-B74C55F2C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dirty="0"/>
              <a:t>Struktura portfolia</a:t>
            </a:r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1E3778E-AB2F-475C-8732-1A5061B7EE9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cs typeface="Arial" panose="020B0604020202020204" pitchFamily="34" charset="0"/>
              </a:rPr>
              <a:t>Chronologicky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cs typeface="Arial" panose="020B0604020202020204" pitchFamily="34" charset="0"/>
              </a:rPr>
              <a:t>Podle typů inteligence (</a:t>
            </a:r>
            <a:r>
              <a:rPr lang="cs-CZ" altLang="cs-CZ" dirty="0" err="1">
                <a:cs typeface="Arial" panose="020B0604020202020204" pitchFamily="34" charset="0"/>
              </a:rPr>
              <a:t>Gardnerova</a:t>
            </a:r>
            <a:r>
              <a:rPr lang="cs-CZ" altLang="cs-CZ" dirty="0">
                <a:cs typeface="Arial" panose="020B0604020202020204" pitchFamily="34" charset="0"/>
              </a:rPr>
              <a:t> teorie mnohočetné inteligence)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cs typeface="Arial" panose="020B0604020202020204" pitchFamily="34" charset="0"/>
              </a:rPr>
              <a:t>Podle oblastí v </a:t>
            </a:r>
            <a:r>
              <a:rPr lang="cs-CZ" altLang="cs-CZ" dirty="0" err="1">
                <a:cs typeface="Arial" panose="020B0604020202020204" pitchFamily="34" charset="0"/>
              </a:rPr>
              <a:t>PREDICTu</a:t>
            </a:r>
            <a:endParaRPr lang="cs-CZ" altLang="cs-CZ" dirty="0"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96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D21264D-81B6-427B-A5B2-17B37F2F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Státní závěrečná zkouška</a:t>
            </a:r>
            <a:endParaRPr lang="en-US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E2F34C0-D9BF-4CFC-BA4E-7DFBCF14EC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0" name="Tlačítko akce: Dokument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942AE05-4BC1-42FB-97F0-3D5287EBA868}"/>
              </a:ext>
            </a:extLst>
          </p:cNvPr>
          <p:cNvSpPr/>
          <p:nvPr/>
        </p:nvSpPr>
        <p:spPr>
          <a:xfrm>
            <a:off x="8575829" y="3009529"/>
            <a:ext cx="1042416" cy="1042416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60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564BB-8C62-4733-BBE5-2F34169FD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/>
          <a:p>
            <a:r>
              <a:rPr lang="cs-CZ" dirty="0"/>
              <a:t>Co nás čeká příště?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E1660BC-398D-4D9A-86F0-36F2E5086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9A8EAB-B325-4D18-A597-1C3EE148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 fontScale="40000" lnSpcReduction="20000"/>
          </a:bodyPr>
          <a:lstStyle/>
          <a:p>
            <a:pPr rtl="0">
              <a:spcAft>
                <a:spcPts val="600"/>
              </a:spcAft>
            </a:pPr>
            <a:fld id="{AE82B159-E07C-4CB9-92A4-E7A9600AB687}" type="datetime1">
              <a:rPr lang="cs-CZ" smtClean="0"/>
              <a:pPr rtl="0">
                <a:spcAft>
                  <a:spcPts val="600"/>
                </a:spcAft>
              </a:pPr>
              <a:t>07.11.2021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Čtyři smějící se kamarádky a konfety">
            <a:extLst>
              <a:ext uri="{FF2B5EF4-FFF2-40B4-BE49-F238E27FC236}">
                <a16:creationId xmlns:a16="http://schemas.microsoft.com/office/drawing/2014/main" id="{BE4A3A70-1BA1-48EE-8228-196B2A949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3000"/>
          </a:blip>
          <a:srcRect t="13011" b="5172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7128084-F3B5-449D-B28F-12A81377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D2AA9-FB0D-4141-92D9-B5443C8256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/>
              <a:t>Děkuji za vaši aktivitu </a:t>
            </a:r>
            <a:r>
              <a:rPr lang="cs-CZ" sz="4000" dirty="0">
                <a:sym typeface="Wingdings" panose="05000000000000000000" pitchFamily="2" charset="2"/>
              </a:rPr>
              <a:t>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43627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7">
            <a:extLst>
              <a:ext uri="{FF2B5EF4-FFF2-40B4-BE49-F238E27FC236}">
                <a16:creationId xmlns:a16="http://schemas.microsoft.com/office/drawing/2014/main" id="{6A065D28-453B-4255-9809-B6CE32D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FBB5E86-6CC3-4460-9508-D1529E5F0E4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r="11074" b="1"/>
          <a:stretch/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9B3302-3620-4C09-9729-D3EC917C8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7" y="1994758"/>
            <a:ext cx="2633223" cy="27913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668D9BE-5236-47F8-BB48-F749E3C0E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20" y="114054"/>
            <a:ext cx="3630698" cy="269540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A843382B-853F-405F-8EDF-7490169B039C}"/>
              </a:ext>
            </a:extLst>
          </p:cNvPr>
          <p:cNvSpPr txBox="1"/>
          <p:nvPr/>
        </p:nvSpPr>
        <p:spPr>
          <a:xfrm>
            <a:off x="3399847" y="678817"/>
            <a:ext cx="2908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Profesní, samozřejmě!</a:t>
            </a:r>
          </a:p>
        </p:txBody>
      </p:sp>
    </p:spTree>
    <p:extLst>
      <p:ext uri="{BB962C8B-B14F-4D97-AF65-F5344CB8AC3E}">
        <p14:creationId xmlns:p14="http://schemas.microsoft.com/office/powerpoint/2010/main" val="1164072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9CB7A-5E8D-4DD2-9151-62A801EF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pic>
        <p:nvPicPr>
          <p:cNvPr id="6" name="Picture 5" descr="Brýle položené na knize">
            <a:extLst>
              <a:ext uri="{FF2B5EF4-FFF2-40B4-BE49-F238E27FC236}">
                <a16:creationId xmlns:a16="http://schemas.microsoft.com/office/drawing/2014/main" id="{96A12F31-085D-4118-8D55-7D1E8190A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9" r="29472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A2C8A1-5CB8-4CA3-8A74-07B424FBC8B7}"/>
              </a:ext>
            </a:extLst>
          </p:cNvPr>
          <p:cNvSpPr txBox="1"/>
          <p:nvPr/>
        </p:nvSpPr>
        <p:spPr>
          <a:xfrm>
            <a:off x="6174089" y="2142066"/>
            <a:ext cx="4908593" cy="323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en-US" sz="1500" cap="all" dirty="0" err="1"/>
              <a:t>etymologie</a:t>
            </a:r>
            <a:r>
              <a:rPr lang="en-US" sz="1500" cap="all" dirty="0"/>
              <a:t>: </a:t>
            </a:r>
            <a:r>
              <a:rPr lang="en-US" sz="1500" i="1" cap="all" dirty="0" err="1"/>
              <a:t>portatio</a:t>
            </a:r>
            <a:r>
              <a:rPr lang="en-US" sz="1500" cap="all" dirty="0"/>
              <a:t> (</a:t>
            </a:r>
            <a:r>
              <a:rPr lang="en-US" sz="1500" cap="all" dirty="0" err="1"/>
              <a:t>nošení</a:t>
            </a:r>
            <a:r>
              <a:rPr lang="en-US" sz="1500" cap="all" dirty="0"/>
              <a:t>) a </a:t>
            </a:r>
            <a:r>
              <a:rPr lang="en-US" sz="1500" i="1" cap="all" dirty="0"/>
              <a:t>folium</a:t>
            </a:r>
            <a:r>
              <a:rPr lang="en-US" sz="1500" cap="all" dirty="0"/>
              <a:t> (list) – z </a:t>
            </a:r>
            <a:r>
              <a:rPr lang="en-US" sz="1500" cap="all" dirty="0" err="1"/>
              <a:t>latiny</a:t>
            </a:r>
            <a:endParaRPr lang="en-US" sz="1500" cap="all" dirty="0"/>
          </a:p>
          <a:p>
            <a:pPr indent="-228600" defTabSz="914400">
              <a:lnSpc>
                <a:spcPct val="110000"/>
              </a:lnSpc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en-US" sz="1500" cap="all" dirty="0" err="1"/>
              <a:t>využívá</a:t>
            </a:r>
            <a:r>
              <a:rPr lang="en-US" sz="1500" cap="all" dirty="0"/>
              <a:t> se v </a:t>
            </a:r>
            <a:r>
              <a:rPr lang="en-US" sz="1500" cap="all" dirty="0" err="1"/>
              <a:t>různé</a:t>
            </a:r>
            <a:r>
              <a:rPr lang="en-US" sz="1500" cap="all" dirty="0"/>
              <a:t> </a:t>
            </a:r>
            <a:r>
              <a:rPr lang="en-US" sz="1500" cap="all" dirty="0" err="1"/>
              <a:t>podobě</a:t>
            </a:r>
            <a:r>
              <a:rPr lang="en-US" sz="1500" cap="all" dirty="0"/>
              <a:t> v </a:t>
            </a:r>
            <a:r>
              <a:rPr lang="en-US" sz="1500" cap="all" dirty="0" err="1"/>
              <a:t>řadě</a:t>
            </a:r>
            <a:r>
              <a:rPr lang="en-US" sz="1500" cap="all" dirty="0"/>
              <a:t> </a:t>
            </a:r>
            <a:r>
              <a:rPr lang="en-US" sz="1500" cap="all" dirty="0" err="1"/>
              <a:t>oblastí</a:t>
            </a:r>
            <a:r>
              <a:rPr lang="en-US" sz="1500" cap="all" dirty="0"/>
              <a:t> </a:t>
            </a:r>
            <a:r>
              <a:rPr lang="en-US" sz="1500" cap="all" dirty="0" err="1"/>
              <a:t>lidské</a:t>
            </a:r>
            <a:r>
              <a:rPr lang="en-US" sz="1500" cap="all" dirty="0"/>
              <a:t> </a:t>
            </a:r>
            <a:r>
              <a:rPr lang="en-US" sz="1500" cap="all" dirty="0" err="1"/>
              <a:t>činnosti</a:t>
            </a:r>
            <a:r>
              <a:rPr lang="en-US" sz="1500" cap="all" dirty="0"/>
              <a:t> (</a:t>
            </a:r>
            <a:r>
              <a:rPr lang="en-US" sz="1500" cap="all" dirty="0" err="1"/>
              <a:t>politika</a:t>
            </a:r>
            <a:r>
              <a:rPr lang="en-US" sz="1500" cap="all" dirty="0"/>
              <a:t>, </a:t>
            </a:r>
            <a:r>
              <a:rPr lang="en-US" sz="1500" cap="all" dirty="0" err="1"/>
              <a:t>ekonomie</a:t>
            </a:r>
            <a:r>
              <a:rPr lang="en-US" sz="1500" cap="all" dirty="0"/>
              <a:t> a </a:t>
            </a:r>
            <a:r>
              <a:rPr lang="en-US" sz="1500" cap="all" dirty="0" err="1"/>
              <a:t>finančnictví</a:t>
            </a:r>
            <a:r>
              <a:rPr lang="en-US" sz="1500" cap="all" dirty="0"/>
              <a:t>, </a:t>
            </a:r>
            <a:r>
              <a:rPr lang="en-US" sz="1500" cap="all" dirty="0" err="1"/>
              <a:t>umělecké</a:t>
            </a:r>
            <a:r>
              <a:rPr lang="en-US" sz="1500" cap="all" dirty="0"/>
              <a:t> a </a:t>
            </a:r>
            <a:r>
              <a:rPr lang="en-US" sz="1500" cap="all" dirty="0" err="1"/>
              <a:t>tvůrčí</a:t>
            </a:r>
            <a:r>
              <a:rPr lang="en-US" sz="1500" cap="all" dirty="0"/>
              <a:t> </a:t>
            </a:r>
            <a:r>
              <a:rPr lang="en-US" sz="1500" cap="all" dirty="0" err="1"/>
              <a:t>obory</a:t>
            </a:r>
            <a:r>
              <a:rPr lang="en-US" sz="1500" cap="all" dirty="0"/>
              <a:t> ...)</a:t>
            </a:r>
          </a:p>
          <a:p>
            <a:pPr marL="0" indent="-228600" defTabSz="914400">
              <a:lnSpc>
                <a:spcPct val="110000"/>
              </a:lnSpc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endParaRPr lang="en-US" sz="1500" cap="all" dirty="0"/>
          </a:p>
          <a:p>
            <a:pPr indent="-228600" defTabSz="914400">
              <a:lnSpc>
                <a:spcPct val="110000"/>
              </a:lnSpc>
              <a:spcBef>
                <a:spcPts val="18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en-US" sz="1500" cap="all" dirty="0" err="1"/>
              <a:t>soubor</a:t>
            </a:r>
            <a:r>
              <a:rPr lang="en-US" sz="1500" cap="all" dirty="0"/>
              <a:t> </a:t>
            </a:r>
            <a:r>
              <a:rPr lang="en-US" sz="1500" cap="all" dirty="0" err="1"/>
              <a:t>materiálů</a:t>
            </a:r>
            <a:r>
              <a:rPr lang="en-US" sz="1500" cap="all" dirty="0"/>
              <a:t>/</a:t>
            </a:r>
            <a:r>
              <a:rPr lang="en-US" sz="1500" cap="all" dirty="0" err="1"/>
              <a:t>dokumentů</a:t>
            </a:r>
            <a:r>
              <a:rPr lang="en-US" sz="1500" cap="all" dirty="0"/>
              <a:t>/</a:t>
            </a:r>
            <a:r>
              <a:rPr lang="en-US" sz="1500" cap="all" dirty="0" err="1"/>
              <a:t>artefaktů</a:t>
            </a:r>
            <a:r>
              <a:rPr lang="cs-CZ" sz="1500" cap="all" dirty="0"/>
              <a:t> </a:t>
            </a:r>
            <a:r>
              <a:rPr lang="en-US" sz="1500" cap="all" dirty="0"/>
              <a:t> (</a:t>
            </a:r>
            <a:r>
              <a:rPr lang="en-US" sz="1500" cap="all" dirty="0" err="1"/>
              <a:t>výtvorů</a:t>
            </a:r>
            <a:r>
              <a:rPr lang="en-US" sz="1500" cap="all" dirty="0"/>
              <a:t>), </a:t>
            </a:r>
            <a:r>
              <a:rPr lang="en-US" sz="1500" cap="all" dirty="0" err="1"/>
              <a:t>který</a:t>
            </a:r>
            <a:r>
              <a:rPr lang="en-US" sz="1500" cap="all" dirty="0"/>
              <a:t> je: </a:t>
            </a:r>
          </a:p>
          <a:p>
            <a:pPr lvl="1" indent="-228600" defTabSz="914400">
              <a:lnSpc>
                <a:spcPct val="110000"/>
              </a:lnSpc>
              <a:spcBef>
                <a:spcPts val="18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en-US" sz="1500" i="1" cap="all" dirty="0" err="1"/>
              <a:t>strukturovaný</a:t>
            </a:r>
            <a:r>
              <a:rPr lang="en-US" sz="1500" i="1" cap="all" dirty="0"/>
              <a:t>, </a:t>
            </a:r>
            <a:endParaRPr lang="en-US" sz="1500" cap="all" dirty="0"/>
          </a:p>
          <a:p>
            <a:pPr lvl="1" indent="-228600" defTabSz="914400">
              <a:lnSpc>
                <a:spcPct val="110000"/>
              </a:lnSpc>
              <a:spcBef>
                <a:spcPts val="18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en-US" sz="1500" i="1" cap="all" dirty="0" err="1"/>
              <a:t>selektivní</a:t>
            </a:r>
            <a:r>
              <a:rPr lang="en-US" sz="1500" i="1" cap="all" dirty="0"/>
              <a:t>, </a:t>
            </a:r>
            <a:endParaRPr lang="en-US" sz="1500" cap="all" dirty="0"/>
          </a:p>
          <a:p>
            <a:pPr lvl="1" indent="-228600" defTabSz="914400">
              <a:lnSpc>
                <a:spcPct val="110000"/>
              </a:lnSpc>
              <a:spcBef>
                <a:spcPts val="18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en-US" sz="1500" i="1" cap="all" dirty="0" err="1"/>
              <a:t>reprezentativní</a:t>
            </a:r>
            <a:r>
              <a:rPr lang="en-US" sz="1500" i="1" cap="all" dirty="0"/>
              <a:t>,</a:t>
            </a:r>
            <a:endParaRPr lang="en-US" sz="1500" cap="all" dirty="0"/>
          </a:p>
          <a:p>
            <a:pPr lvl="1" indent="-228600" defTabSz="914400">
              <a:lnSpc>
                <a:spcPct val="110000"/>
              </a:lnSpc>
              <a:spcBef>
                <a:spcPts val="18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/>
            </a:pPr>
            <a:r>
              <a:rPr lang="en-US" sz="1500" i="1" cap="all" dirty="0" err="1"/>
              <a:t>srozumitelný</a:t>
            </a:r>
            <a:r>
              <a:rPr lang="en-US" sz="1500" i="1" cap="all" dirty="0"/>
              <a:t> „</a:t>
            </a:r>
            <a:r>
              <a:rPr lang="en-US" sz="1500" i="1" cap="all" dirty="0" err="1"/>
              <a:t>publiku</a:t>
            </a:r>
            <a:r>
              <a:rPr lang="en-US" sz="1500" i="1" cap="all" dirty="0"/>
              <a:t>“ </a:t>
            </a:r>
            <a:r>
              <a:rPr lang="cs-CZ" sz="1500" i="1" cap="all" dirty="0"/>
              <a:t> </a:t>
            </a:r>
            <a:r>
              <a:rPr lang="en-US" sz="1500" cap="all" dirty="0"/>
              <a:t>(</a:t>
            </a:r>
            <a:r>
              <a:rPr lang="en-US" sz="1500" cap="all" dirty="0" err="1"/>
              <a:t>Píšová</a:t>
            </a:r>
            <a:r>
              <a:rPr lang="en-US" sz="1500" cap="all" dirty="0"/>
              <a:t>, 2007, s. 40).</a:t>
            </a:r>
            <a:endParaRPr lang="en-US" sz="1500" b="1" i="1" cap="all" dirty="0"/>
          </a:p>
        </p:txBody>
      </p:sp>
    </p:spTree>
    <p:extLst>
      <p:ext uri="{BB962C8B-B14F-4D97-AF65-F5344CB8AC3E}">
        <p14:creationId xmlns:p14="http://schemas.microsoft.com/office/powerpoint/2010/main" val="521461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456139AE-ADF5-4A57-BBE9-1DBBE061E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PROFESNÍ PORTFOLIO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5CD80F7D-93DE-48EF-A7C8-A1B6C9EF5F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en-US" sz="2800"/>
              <a:t>„</a:t>
            </a:r>
            <a:r>
              <a:rPr lang="cs-CZ" altLang="en-US" sz="2800" i="1"/>
              <a:t>Portfolio je více než propracované album nebo soubor psaných dokumentů: je to individualizovaný portrét učitele – profesionála reflektujícího svoji filosofii a praxi. Tento portrét je plně realizován prostřednictvím učitelova uváženého výběru artefaktů a promyšlené reflexe těchto artefaktů, které poskytují vhled do učitelova /profesního/ růstu.</a:t>
            </a:r>
            <a:r>
              <a:rPr lang="cs-CZ" altLang="en-US" sz="2800"/>
              <a:t>“ (Painter, 2001, s. 31)  </a:t>
            </a:r>
            <a:endParaRPr lang="en-US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0D6937B2-3763-4DFF-9DDE-F659DBB6F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17901" b="1"/>
          <a:stretch/>
        </p:blipFill>
        <p:spPr>
          <a:xfrm>
            <a:off x="6562455" y="862985"/>
            <a:ext cx="4677405" cy="4669843"/>
          </a:xfrm>
          <a:prstGeom prst="rect">
            <a:avLst/>
          </a:prstGeom>
          <a:ln>
            <a:noFill/>
          </a:ln>
        </p:spPr>
      </p:pic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1000AAB-0BB0-45D9-9A68-A0AFF529A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14325"/>
            <a:ext cx="4957273" cy="519517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 profesního </a:t>
            </a:r>
            <a:r>
              <a:rPr lang="cs-CZ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PoRTFolia</a:t>
            </a:r>
            <a:endParaRPr lang="cs-CZ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•dokládá osobnostní kvality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•prokazuje profesní dovednosti, znalosti a zájem o daný obor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•ukazuje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profesní vývoj jedince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•poukazuje na jedinečnost a ukazuje osobitý pohled jedince na profesi, ve které se chce realizovat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•umožňuje jedinci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reflektovat svou vlastní práci s odstupem času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později možná i reflektovat své reflexe </a:t>
            </a:r>
          </a:p>
        </p:txBody>
      </p:sp>
    </p:spTree>
    <p:extLst>
      <p:ext uri="{BB962C8B-B14F-4D97-AF65-F5344CB8AC3E}">
        <p14:creationId xmlns:p14="http://schemas.microsoft.com/office/powerpoint/2010/main" val="258796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4F208-8325-4309-BA66-BF98727B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portfolia</a:t>
            </a:r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64A5FF-6335-441A-AF16-9580EB50D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formativní</a:t>
            </a:r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1317466-0460-47D2-BC39-1E57E1257425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cs-CZ" dirty="0"/>
              <a:t>Průběžné doklady,</a:t>
            </a:r>
          </a:p>
          <a:p>
            <a:r>
              <a:rPr lang="cs-CZ" dirty="0"/>
              <a:t>Průběh učení </a:t>
            </a:r>
          </a:p>
          <a:p>
            <a:r>
              <a:rPr lang="cs-CZ" dirty="0"/>
              <a:t>a utváření profesního myšlení</a:t>
            </a:r>
            <a:endParaRPr lang="en-US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6326EF-DCF5-4ECE-BC91-2013C4179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sumativní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B9E0E7-ADB6-44E7-BB6F-4711ACFC0B2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cs-CZ" dirty="0" err="1"/>
              <a:t>Sebehodnoticí</a:t>
            </a:r>
            <a:r>
              <a:rPr lang="cs-CZ" dirty="0"/>
              <a:t> formuláře,</a:t>
            </a:r>
          </a:p>
          <a:p>
            <a:r>
              <a:rPr lang="cs-CZ" dirty="0"/>
              <a:t>Sumarizuje výsledky za určité období</a:t>
            </a:r>
            <a:endParaRPr lang="en-US" dirty="0"/>
          </a:p>
          <a:p>
            <a:endParaRPr lang="en-US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286F449-81F4-457A-A038-A9C764BB5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prezentační</a:t>
            </a:r>
            <a:endParaRPr lang="en-US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D4E6D7A-F829-4673-978B-1195909CB929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cs-CZ" dirty="0"/>
              <a:t>Výběr toho nejlepšího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60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59D19-8E80-448B-A441-86068DEA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50" y="152400"/>
            <a:ext cx="3259926" cy="2901518"/>
          </a:xfrm>
          <a:prstGeom prst="ellipse">
            <a:avLst/>
          </a:prstGeom>
          <a:solidFill>
            <a:srgbClr val="C99A43"/>
          </a:solidFill>
          <a:ln w="174625" cmpd="thinThick">
            <a:solidFill>
              <a:srgbClr val="DEB460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KLÍČ</a:t>
            </a:r>
            <a:r>
              <a:rPr lang="cs-CZ" sz="3600" dirty="0">
                <a:solidFill>
                  <a:srgbClr val="FFFFFF"/>
                </a:solidFill>
                <a:latin typeface="Cambria" panose="02040503050406030204" pitchFamily="18" charset="0"/>
              </a:rPr>
              <a:t> </a:t>
            </a:r>
            <a:br>
              <a:rPr lang="cs-CZ" sz="3600" dirty="0">
                <a:solidFill>
                  <a:srgbClr val="FFFFFF"/>
                </a:solidFill>
                <a:latin typeface="Cambria" panose="02040503050406030204" pitchFamily="18" charset="0"/>
              </a:rPr>
            </a:br>
            <a:r>
              <a:rPr lang="cs-CZ" sz="3600" dirty="0">
                <a:solidFill>
                  <a:srgbClr val="FFFFFF"/>
                </a:solidFill>
                <a:latin typeface="Cambria" panose="02040503050406030204" pitchFamily="18" charset="0"/>
              </a:rPr>
              <a:t>k mému portfoliu</a:t>
            </a:r>
            <a:endParaRPr lang="en-US" sz="36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E4B1A64E-E7BE-4937-9528-D606545E0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1" b="3439"/>
          <a:stretch/>
        </p:blipFill>
        <p:spPr>
          <a:xfrm>
            <a:off x="20" y="-46989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40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6984" r="51028" b="26786"/>
          <a:stretch/>
        </p:blipFill>
        <p:spPr bwMode="auto">
          <a:xfrm>
            <a:off x="1138885" y="2208634"/>
            <a:ext cx="4204278" cy="273630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t="30966" r="51065" b="30587"/>
          <a:stretch/>
        </p:blipFill>
        <p:spPr bwMode="auto">
          <a:xfrm>
            <a:off x="6409678" y="2208634"/>
            <a:ext cx="4317821" cy="273630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219200"/>
          </a:xfrm>
        </p:spPr>
        <p:txBody>
          <a:bodyPr/>
          <a:lstStyle/>
          <a:p>
            <a:r>
              <a:rPr lang="cs-CZ" dirty="0">
                <a:solidFill>
                  <a:schemeClr val="accent4">
                    <a:lumMod val="50000"/>
                  </a:schemeClr>
                </a:solidFill>
              </a:rPr>
              <a:t>Portfolio jako klíč</a:t>
            </a:r>
          </a:p>
        </p:txBody>
      </p:sp>
    </p:spTree>
    <p:extLst>
      <p:ext uri="{BB962C8B-B14F-4D97-AF65-F5344CB8AC3E}">
        <p14:creationId xmlns:p14="http://schemas.microsoft.com/office/powerpoint/2010/main" val="2231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9">
            <a:extLst>
              <a:ext uri="{FF2B5EF4-FFF2-40B4-BE49-F238E27FC236}">
                <a16:creationId xmlns:a16="http://schemas.microsoft.com/office/drawing/2014/main" id="{AE2A5CA8-C718-45F4-90FA-97213CF17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10F58EC-A1CC-4DE1-BB31-7FAA33744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?</a:t>
            </a:r>
          </a:p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     ?        </a:t>
            </a:r>
          </a:p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1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STRUKTURA   </a:t>
            </a: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cs-CZ" sz="10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?                      ?</a:t>
            </a:r>
          </a:p>
          <a:p>
            <a:pPr marL="0" indent="0">
              <a:buNone/>
            </a:pPr>
            <a:endParaRPr lang="en-US" sz="10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242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Hlavní událos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TM04033927[[fn=Hlavní událost]]</Template>
  <TotalTime>1475</TotalTime>
  <Words>350</Words>
  <Application>Microsoft Office PowerPoint</Application>
  <PresentationFormat>Širokoúhlá obrazovka</PresentationFormat>
  <Paragraphs>66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Avenir Next LT Pro</vt:lpstr>
      <vt:lpstr>Calibri</vt:lpstr>
      <vt:lpstr>Cambria</vt:lpstr>
      <vt:lpstr>Impact</vt:lpstr>
      <vt:lpstr>Times New Roman</vt:lpstr>
      <vt:lpstr>Hlavní událost</vt:lpstr>
      <vt:lpstr>Sebezkušenostní učení</vt:lpstr>
      <vt:lpstr>Prezentace aplikace PowerPoint</vt:lpstr>
      <vt:lpstr>Prezentace aplikace PowerPoint</vt:lpstr>
      <vt:lpstr>PROFESNÍ PORTFOLIO</vt:lpstr>
      <vt:lpstr>Prezentace aplikace PowerPoint</vt:lpstr>
      <vt:lpstr>Funkce portfolia</vt:lpstr>
      <vt:lpstr>KLÍČ  k mému portfoliu</vt:lpstr>
      <vt:lpstr>Portfolio jako klíč</vt:lpstr>
      <vt:lpstr>Prezentace aplikace PowerPoint</vt:lpstr>
      <vt:lpstr>Struktura portfolia</vt:lpstr>
      <vt:lpstr>Metaforické vyjádření</vt:lpstr>
      <vt:lpstr>Prezentace aplikace PowerPoint</vt:lpstr>
      <vt:lpstr>IZOMORFISMUS</vt:lpstr>
      <vt:lpstr>Státní závěrečná zkouška</vt:lpstr>
      <vt:lpstr>Co nás čeká příště?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Sebezkušenostní učení</dc:title>
  <dc:creator>Syslová Zora</dc:creator>
  <cp:lastModifiedBy>Syslová Zora</cp:lastModifiedBy>
  <cp:revision>14</cp:revision>
  <dcterms:created xsi:type="dcterms:W3CDTF">2020-11-28T06:49:32Z</dcterms:created>
  <dcterms:modified xsi:type="dcterms:W3CDTF">2021-11-07T06:36:57Z</dcterms:modified>
</cp:coreProperties>
</file>