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0"/>
  </p:notesMasterIdLst>
  <p:sldIdLst>
    <p:sldId id="284" r:id="rId2"/>
    <p:sldId id="285" r:id="rId3"/>
    <p:sldId id="299" r:id="rId4"/>
    <p:sldId id="286" r:id="rId5"/>
    <p:sldId id="313" r:id="rId6"/>
    <p:sldId id="315" r:id="rId7"/>
    <p:sldId id="287" r:id="rId8"/>
    <p:sldId id="288" r:id="rId9"/>
    <p:sldId id="289" r:id="rId10"/>
    <p:sldId id="298" r:id="rId11"/>
    <p:sldId id="290" r:id="rId12"/>
    <p:sldId id="305" r:id="rId13"/>
    <p:sldId id="291" r:id="rId14"/>
    <p:sldId id="292" r:id="rId15"/>
    <p:sldId id="295" r:id="rId16"/>
    <p:sldId id="296" r:id="rId17"/>
    <p:sldId id="306" r:id="rId18"/>
    <p:sldId id="308" r:id="rId19"/>
    <p:sldId id="312" r:id="rId20"/>
    <p:sldId id="297" r:id="rId21"/>
    <p:sldId id="309" r:id="rId22"/>
    <p:sldId id="307" r:id="rId23"/>
    <p:sldId id="302" r:id="rId24"/>
    <p:sldId id="303" r:id="rId25"/>
    <p:sldId id="300" r:id="rId26"/>
    <p:sldId id="316" r:id="rId27"/>
    <p:sldId id="310" r:id="rId28"/>
    <p:sldId id="304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11. 10. 2021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11. 10. 2021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smtClean="0"/>
              <a:t>PSYchologie </a:t>
            </a:r>
            <a:r>
              <a:rPr lang="cs-CZ" sz="4000" dirty="0" smtClean="0"/>
              <a:t>ve </a:t>
            </a:r>
            <a:r>
              <a:rPr lang="cs-CZ" sz="4000" smtClean="0"/>
              <a:t>školní praxi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dirty="0" smtClean="0"/>
              <a:t>Neurofyziologické základy paměti a učení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Lidský mozek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88" y="2423732"/>
            <a:ext cx="7169224" cy="3584612"/>
          </a:xfrm>
        </p:spPr>
      </p:pic>
      <p:sp>
        <p:nvSpPr>
          <p:cNvPr id="3" name="TextovéPole 2"/>
          <p:cNvSpPr txBox="1"/>
          <p:nvPr/>
        </p:nvSpPr>
        <p:spPr>
          <a:xfrm>
            <a:off x="441122" y="1280732"/>
            <a:ext cx="77652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Lidský mozek přijímá  prostřednictvím různých senzorů </a:t>
            </a:r>
            <a:endParaRPr lang="cs-CZ" sz="2400" dirty="0" smtClean="0"/>
          </a:p>
          <a:p>
            <a:r>
              <a:rPr lang="cs-CZ" sz="2400" dirty="0" smtClean="0"/>
              <a:t> kvantum informací </a:t>
            </a:r>
            <a:r>
              <a:rPr lang="cs-CZ" sz="2400" dirty="0"/>
              <a:t>1 miliardu bitů za </a:t>
            </a:r>
            <a:r>
              <a:rPr lang="cs-CZ" sz="2400" dirty="0" smtClean="0"/>
              <a:t>sekundu.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79206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zapamatování a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 smtClean="0"/>
              <a:t>V příslušných receptorech je zpracováván vnitřní </a:t>
            </a:r>
            <a:r>
              <a:rPr lang="cs-CZ" dirty="0"/>
              <a:t>č</a:t>
            </a:r>
            <a:r>
              <a:rPr lang="cs-CZ" dirty="0" smtClean="0"/>
              <a:t>i vnější podnět jako elektrochemický signál. </a:t>
            </a:r>
          </a:p>
          <a:p>
            <a:r>
              <a:rPr lang="cs-CZ" dirty="0"/>
              <a:t>P</a:t>
            </a:r>
            <a:r>
              <a:rPr lang="cs-CZ" dirty="0" smtClean="0"/>
              <a:t>rostřednictvím neurotransmiterů jsou přenášeny do mozku. </a:t>
            </a:r>
          </a:p>
          <a:p>
            <a:r>
              <a:rPr lang="cs-CZ" dirty="0" smtClean="0"/>
              <a:t>Naprostá většina informací se zpracovává podvědomě.</a:t>
            </a:r>
          </a:p>
          <a:p>
            <a:r>
              <a:rPr lang="cs-CZ" dirty="0" smtClean="0"/>
              <a:t>O tom, které informace budou vědomě zpracovány, rozhoduje </a:t>
            </a:r>
            <a:r>
              <a:rPr lang="cs-CZ" b="1" dirty="0" smtClean="0"/>
              <a:t>thalamus.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702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zapamatování a učení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121" y="1916832"/>
            <a:ext cx="5183758" cy="4104034"/>
          </a:xfrm>
        </p:spPr>
      </p:pic>
    </p:spTree>
    <p:extLst>
      <p:ext uri="{BB962C8B-B14F-4D97-AF65-F5344CB8AC3E}">
        <p14:creationId xmlns:p14="http://schemas.microsoft.com/office/powerpoint/2010/main" val="3849135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 to s pamětí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Větší šanci, že budou zapamatovány mají informace:</a:t>
            </a:r>
          </a:p>
          <a:p>
            <a:r>
              <a:rPr lang="cs-CZ" dirty="0" smtClean="0"/>
              <a:t>Které jsou asociovány s něčím již známým</a:t>
            </a:r>
          </a:p>
          <a:p>
            <a:r>
              <a:rPr lang="cs-CZ" dirty="0" smtClean="0"/>
              <a:t>Přinášeny více smysly současně</a:t>
            </a:r>
          </a:p>
          <a:p>
            <a:r>
              <a:rPr lang="cs-CZ" dirty="0" smtClean="0"/>
              <a:t>Subjektivně vyhodnoceny jako důležité</a:t>
            </a:r>
          </a:p>
          <a:p>
            <a:r>
              <a:rPr lang="cs-CZ" dirty="0" smtClean="0"/>
              <a:t>Doprovázen libými pocity</a:t>
            </a:r>
          </a:p>
          <a:p>
            <a:r>
              <a:rPr lang="cs-CZ" dirty="0" smtClean="0"/>
              <a:t>Emocionálně podbarvené</a:t>
            </a:r>
          </a:p>
          <a:p>
            <a:r>
              <a:rPr lang="cs-CZ" dirty="0" smtClean="0"/>
              <a:t>Osobně samostatně objevené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800" i="1" dirty="0" smtClean="0"/>
              <a:t>Příklad využití při bohoslužbách a kázání kněžích (zapojení co nejvíce smyslů zrak, sluch, čich, chuť, emocionálně výrazně podbarvená, což zlepšuje schopnost zapamatování informací.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4068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 to s pamětí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931224" cy="5616624"/>
          </a:xfrm>
        </p:spPr>
        <p:txBody>
          <a:bodyPr/>
          <a:lstStyle/>
          <a:p>
            <a:r>
              <a:rPr lang="cs-CZ" dirty="0" smtClean="0"/>
              <a:t>Konsolidaci tj. vytváření paměťové stopy (</a:t>
            </a:r>
            <a:r>
              <a:rPr lang="cs-CZ" dirty="0" err="1" smtClean="0"/>
              <a:t>engramu</a:t>
            </a:r>
            <a:r>
              <a:rPr lang="cs-CZ" dirty="0" smtClean="0"/>
              <a:t>) podporuje </a:t>
            </a:r>
            <a:r>
              <a:rPr lang="cs-CZ" b="1" dirty="0" smtClean="0"/>
              <a:t>opakování informace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Čím více smyslových analyzátorů se podílí na informaci tím lépe se zapamatuje. Do kognitivních procesů </a:t>
            </a:r>
            <a:r>
              <a:rPr lang="cs-CZ" b="1" dirty="0" smtClean="0"/>
              <a:t>zapojit co nejvíce smyslů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Při zapamatování hraje velkou roli </a:t>
            </a:r>
            <a:r>
              <a:rPr lang="cs-CZ" b="1" dirty="0" smtClean="0"/>
              <a:t>silný emoční prožitek</a:t>
            </a:r>
            <a:r>
              <a:rPr lang="cs-CZ" dirty="0" smtClean="0"/>
              <a:t>. Ten se trvale konsoliduje do paměťových stop hned při prvním kódování bez nutnosti opakování.</a:t>
            </a:r>
          </a:p>
          <a:p>
            <a:r>
              <a:rPr lang="cs-CZ" dirty="0" smtClean="0"/>
              <a:t>Zpracování informace v rámci </a:t>
            </a:r>
            <a:r>
              <a:rPr lang="cs-CZ" dirty="0" err="1" smtClean="0"/>
              <a:t>ultrakrátkodobé</a:t>
            </a:r>
            <a:r>
              <a:rPr lang="cs-CZ" dirty="0" smtClean="0"/>
              <a:t> a krátkodobé paměti </a:t>
            </a:r>
            <a:r>
              <a:rPr lang="cs-CZ" b="1" dirty="0" smtClean="0"/>
              <a:t>mohou narušovat informace nově příchozí</a:t>
            </a:r>
            <a:r>
              <a:rPr lang="cs-CZ" dirty="0" smtClean="0"/>
              <a:t>. (edukační praxe - důležitá součást učiva má být opakována, utvoření asociačních vazeb s dříve zaznamenanými informacemi)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312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paměti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7457" y="980728"/>
            <a:ext cx="8381165" cy="576064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Typy uložených informací, typy paměti podle obsahu:</a:t>
            </a:r>
          </a:p>
          <a:p>
            <a:r>
              <a:rPr lang="cs-CZ" b="1" dirty="0" smtClean="0"/>
              <a:t>Procedurální, reflexivní, nedeklarativní</a:t>
            </a:r>
            <a:r>
              <a:rPr lang="cs-CZ" dirty="0" smtClean="0"/>
              <a:t>, motorická, implicitní – </a:t>
            </a:r>
            <a:r>
              <a:rPr lang="cs-CZ" b="1" dirty="0" smtClean="0"/>
              <a:t>motorické a senzorické dovednosti</a:t>
            </a:r>
            <a:r>
              <a:rPr lang="cs-CZ" dirty="0" smtClean="0"/>
              <a:t>, fylogeneticky starší již před narozením, ukládána do </a:t>
            </a:r>
            <a:r>
              <a:rPr lang="cs-CZ" dirty="0" err="1" smtClean="0"/>
              <a:t>neokortexu</a:t>
            </a:r>
            <a:r>
              <a:rPr lang="cs-CZ" dirty="0" smtClean="0"/>
              <a:t>, bazálních ganglií a mozečku, vyžaduje častější opakování, (učení se dovednostem, senzomotorické učení). Psychomotorické vzdělávací cíle. N</a:t>
            </a:r>
            <a:r>
              <a:rPr lang="cs-CZ" i="1" dirty="0" smtClean="0"/>
              <a:t>emoci Parkinsonova choroba, apraxie, afázie.</a:t>
            </a:r>
          </a:p>
          <a:p>
            <a:r>
              <a:rPr lang="cs-CZ" b="1" dirty="0" smtClean="0"/>
              <a:t>Deklarativní </a:t>
            </a:r>
            <a:r>
              <a:rPr lang="cs-CZ" dirty="0" smtClean="0"/>
              <a:t>– zprostředkovává </a:t>
            </a:r>
            <a:r>
              <a:rPr lang="cs-CZ" b="1" dirty="0" smtClean="0"/>
              <a:t>osobní prožitky, faktické znalosti, </a:t>
            </a:r>
            <a:r>
              <a:rPr lang="cs-CZ" dirty="0" smtClean="0"/>
              <a:t>které je možné vyjádřit slovně. Kognitivní vzdělávací cíle, fylogeneticky mladší, paměťové stopy se ukládají v různých oblastech mozkové kůry. </a:t>
            </a:r>
            <a:r>
              <a:rPr lang="cs-CZ" i="1" dirty="0" smtClean="0"/>
              <a:t>Nemoci Alzheimerova choroba, dysmnézie, otřes mozku, parciální epileptické záchvaty, globální amnézie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76451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deklarativní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288" cy="4873752"/>
          </a:xfrm>
        </p:spPr>
        <p:txBody>
          <a:bodyPr/>
          <a:lstStyle/>
          <a:p>
            <a:r>
              <a:rPr lang="cs-CZ" dirty="0" smtClean="0"/>
              <a:t>1) </a:t>
            </a:r>
            <a:r>
              <a:rPr lang="cs-CZ" b="1" dirty="0" smtClean="0"/>
              <a:t>Sémantická –</a:t>
            </a:r>
            <a:r>
              <a:rPr lang="cs-CZ" dirty="0" smtClean="0"/>
              <a:t> poznatky získané v průběhu procesu výchovy a vzdělávání, je neoddělitelná od epizodické. </a:t>
            </a:r>
          </a:p>
          <a:p>
            <a:endParaRPr lang="cs-CZ" dirty="0"/>
          </a:p>
          <a:p>
            <a:r>
              <a:rPr lang="cs-CZ" dirty="0" smtClean="0"/>
              <a:t>2) </a:t>
            </a:r>
            <a:r>
              <a:rPr lang="cs-CZ" b="1" dirty="0"/>
              <a:t>E</a:t>
            </a:r>
            <a:r>
              <a:rPr lang="cs-CZ" b="1" dirty="0" smtClean="0"/>
              <a:t>pizodická </a:t>
            </a:r>
            <a:r>
              <a:rPr lang="cs-CZ" dirty="0" smtClean="0"/>
              <a:t>– informace o individuálních autobiografických prožitcích, vztahujících se k určité  situaci nebo procesu, většina našich vzpomínek má epizodický charakter.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Ukládání i vybavování  paměťových </a:t>
            </a:r>
            <a:r>
              <a:rPr lang="cs-CZ" dirty="0" err="1" smtClean="0"/>
              <a:t>engramů</a:t>
            </a:r>
            <a:r>
              <a:rPr lang="cs-CZ" dirty="0" smtClean="0"/>
              <a:t> deklarativní paměti vyžaduje účast vědomí (hodnocení, srovnávání, usuzování),  jsou výsledkem zpracování na základě předchozí zkušenosti ne jen reprodukcí informací přijatých smyslovými orgány.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491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Deklarativní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73752"/>
          </a:xfrm>
        </p:spPr>
        <p:txBody>
          <a:bodyPr/>
          <a:lstStyle/>
          <a:p>
            <a:r>
              <a:rPr lang="cs-CZ" b="1" dirty="0" smtClean="0"/>
              <a:t>Sémantická pamět je neoddělitelná od epizodické,</a:t>
            </a:r>
            <a:r>
              <a:rPr lang="cs-CZ" dirty="0" smtClean="0"/>
              <a:t> proto se dětská pojetí určitých jevů nebo fenoménů, která byla předmětem jedné a téže školní výuky výrazně liší.</a:t>
            </a:r>
          </a:p>
          <a:p>
            <a:r>
              <a:rPr lang="cs-CZ" dirty="0" smtClean="0"/>
              <a:t>Může jim být ze strany žáků přiřazen různý význam a mohou z nich vyplývat různé závěry. </a:t>
            </a:r>
          </a:p>
          <a:p>
            <a:r>
              <a:rPr lang="cs-CZ" dirty="0" smtClean="0"/>
              <a:t>Způsobují to  individuální zkušenosti učících se jedinců –  proces individualizování </a:t>
            </a:r>
            <a:r>
              <a:rPr lang="cs-CZ" dirty="0" err="1" smtClean="0"/>
              <a:t>engramů</a:t>
            </a:r>
            <a:r>
              <a:rPr lang="cs-CZ" dirty="0" smtClean="0"/>
              <a:t> deklarativní paměti.</a:t>
            </a:r>
          </a:p>
          <a:p>
            <a:r>
              <a:rPr lang="cs-CZ" b="1" dirty="0" smtClean="0"/>
              <a:t>Efektivní výuka nemůže vnitřní poznatkový systém učícího se jedince nikdy ignorovat.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84612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Zlepšování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 edukačního hlediska je zajímavá otázka  zlepšování paměti:</a:t>
            </a:r>
          </a:p>
          <a:p>
            <a:r>
              <a:rPr lang="cs-CZ" dirty="0" smtClean="0"/>
              <a:t>1) </a:t>
            </a:r>
            <a:r>
              <a:rPr lang="cs-CZ" b="1" dirty="0" smtClean="0"/>
              <a:t>efektivní učební strategie </a:t>
            </a:r>
            <a:r>
              <a:rPr lang="cs-CZ" dirty="0" smtClean="0"/>
              <a:t>s využitím individuálních charakteristik učících se jedinců (kdy se učit, v jakém prostředí, jak dlouho, za jakých podmínek, jak často opakovat,..).</a:t>
            </a:r>
          </a:p>
          <a:p>
            <a:r>
              <a:rPr lang="cs-CZ" dirty="0" smtClean="0"/>
              <a:t>2) uspořádání informací a údajů, </a:t>
            </a:r>
            <a:r>
              <a:rPr lang="cs-CZ" b="1" dirty="0" smtClean="0"/>
              <a:t>efektivní strategie výuky</a:t>
            </a:r>
            <a:r>
              <a:rPr lang="cs-CZ" dirty="0" smtClean="0"/>
              <a:t>, didaktické kompetence učitele, jeho didaktická znalost obsahu.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370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stresu na pamět a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Při stresu se vylučuje adrenokortikotropní hormon (ACTH), který stimuluje vylučování kortikoidů z nadledvinek.</a:t>
            </a:r>
          </a:p>
          <a:p>
            <a:endParaRPr lang="cs-CZ" dirty="0"/>
          </a:p>
          <a:p>
            <a:r>
              <a:rPr lang="cs-CZ" dirty="0" smtClean="0"/>
              <a:t>Čím vyšší množství ACTH tím více se zhoršuje zapamatování.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78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r>
              <a:rPr lang="cs-CZ" dirty="0" smtClean="0"/>
              <a:t>Škoda, J., </a:t>
            </a:r>
            <a:r>
              <a:rPr lang="cs-CZ" dirty="0" err="1" smtClean="0"/>
              <a:t>Doulík</a:t>
            </a:r>
            <a:r>
              <a:rPr lang="cs-CZ" dirty="0" smtClean="0"/>
              <a:t>, P. (2011) </a:t>
            </a:r>
            <a:r>
              <a:rPr lang="cs-CZ" b="1" dirty="0" smtClean="0"/>
              <a:t>Psychodidaktika.  </a:t>
            </a:r>
            <a:r>
              <a:rPr lang="cs-CZ" dirty="0" smtClean="0"/>
              <a:t>Metody </a:t>
            </a:r>
            <a:r>
              <a:rPr lang="cs-CZ" dirty="0"/>
              <a:t>efektivního a smysluplného učení a vyučování. Vyd.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Čáp, J.</a:t>
            </a:r>
            <a:r>
              <a:rPr lang="cs-CZ" dirty="0"/>
              <a:t> (</a:t>
            </a:r>
            <a:r>
              <a:rPr lang="cs-CZ" dirty="0" smtClean="0"/>
              <a:t>2001). </a:t>
            </a:r>
            <a:r>
              <a:rPr lang="cs-CZ" b="1" dirty="0"/>
              <a:t>Psychologie pro učitele</a:t>
            </a:r>
            <a:r>
              <a:rPr lang="cs-CZ" dirty="0"/>
              <a:t>. Vyd. 1. Praha: </a:t>
            </a:r>
            <a:r>
              <a:rPr lang="cs-CZ" dirty="0" smtClean="0"/>
              <a:t>Portál.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stresu na pamět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r>
              <a:rPr lang="cs-CZ" dirty="0" smtClean="0"/>
              <a:t>Nižší úroveň stresu (nuda, dřímota, únava)  a extrémní úroveň – zapamatování je zhoršeno.</a:t>
            </a:r>
          </a:p>
          <a:p>
            <a:r>
              <a:rPr lang="cs-CZ" b="1" dirty="0" smtClean="0"/>
              <a:t>Mírná úrove</a:t>
            </a:r>
            <a:r>
              <a:rPr lang="cs-CZ" b="1" dirty="0"/>
              <a:t>ň</a:t>
            </a:r>
            <a:r>
              <a:rPr lang="cs-CZ" b="1" dirty="0" smtClean="0"/>
              <a:t> stresu – zlepšený proces zapamatování, optimální výkon žáka.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Zároveň záleží na  emocionálním pozadí:</a:t>
            </a:r>
          </a:p>
          <a:p>
            <a:r>
              <a:rPr lang="cs-CZ" dirty="0" err="1" smtClean="0"/>
              <a:t>Distres</a:t>
            </a:r>
            <a:r>
              <a:rPr lang="cs-CZ" dirty="0" smtClean="0"/>
              <a:t> (negativní emoce)-  se může projevit </a:t>
            </a:r>
            <a:r>
              <a:rPr lang="cs-CZ" b="1" dirty="0" smtClean="0"/>
              <a:t>narušenou pozorností</a:t>
            </a:r>
            <a:r>
              <a:rPr lang="cs-CZ" dirty="0" smtClean="0"/>
              <a:t>, </a:t>
            </a:r>
            <a:r>
              <a:rPr lang="cs-CZ" b="1" dirty="0" smtClean="0"/>
              <a:t>zhoršenou schopností  vybavování uložených poznatků </a:t>
            </a:r>
            <a:r>
              <a:rPr lang="cs-CZ" dirty="0" smtClean="0"/>
              <a:t>a jejich užíváním ve správných  souvislostech. (</a:t>
            </a:r>
            <a:r>
              <a:rPr lang="cs-CZ" i="1" dirty="0" smtClean="0"/>
              <a:t>Výpadky paměti při důležitých zkouškách maturita, státní zkoušky)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70446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stresu na pamět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Dítě udrží pozornost přibližně tolik minut, kolik má let.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Pro udržení pozornosti je nutné střídat činnosti a výukové metody, zařazování méně náročných  fází vyučovací hodiny, krátké protažení, pohyb,...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Pro efektivní učení je vhodné takové situace, které se neprojeví nadměrným stresem, vhodné je řízení učební činnosti s prvky problémového nebo heuristického  vyučování, tvůrčí činnosti vzájemná kooperace, samostatná činnost,..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403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a pamět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cs-CZ" dirty="0" smtClean="0"/>
              <a:t>Pokud je žák motivovaný k výuce, paměťová stopa se utvoří rychle i po jediném spojení neuronů (biologicky nebo emocionálně významný podnět), emocionální náboj.</a:t>
            </a:r>
          </a:p>
          <a:p>
            <a:r>
              <a:rPr lang="cs-CZ" dirty="0" smtClean="0"/>
              <a:t>Na utváření paměťové stopy se podílí limbický systém, který je </a:t>
            </a:r>
            <a:r>
              <a:rPr lang="cs-CZ" dirty="0"/>
              <a:t>s</a:t>
            </a:r>
            <a:r>
              <a:rPr lang="cs-CZ" dirty="0" smtClean="0"/>
              <a:t>enzitivní na emoční reakce člověka.</a:t>
            </a:r>
          </a:p>
          <a:p>
            <a:r>
              <a:rPr lang="cs-CZ" b="1" dirty="0" smtClean="0"/>
              <a:t>Nejvýznamnějším impulzem pro motivaci ve školním prostředí je prožívání úspěchu či neúspěchu.</a:t>
            </a:r>
          </a:p>
          <a:p>
            <a:r>
              <a:rPr lang="cs-CZ" dirty="0" smtClean="0"/>
              <a:t>Proto je nutné vytvářet takové pedagogické situace, ve kterých každý </a:t>
            </a:r>
            <a:r>
              <a:rPr lang="cs-CZ" b="1" dirty="0" smtClean="0"/>
              <a:t>žák může zažít úspěch!!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36101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Limbický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288" cy="4873752"/>
          </a:xfrm>
        </p:spPr>
        <p:txBody>
          <a:bodyPr/>
          <a:lstStyle/>
          <a:p>
            <a:r>
              <a:rPr lang="cs-CZ" b="1" dirty="0"/>
              <a:t>Limbický systém</a:t>
            </a:r>
            <a:r>
              <a:rPr lang="cs-CZ" dirty="0"/>
              <a:t>, dříve označovaný jako </a:t>
            </a:r>
            <a:r>
              <a:rPr lang="cs-CZ" b="1" dirty="0"/>
              <a:t>čichový </a:t>
            </a:r>
            <a:r>
              <a:rPr lang="cs-CZ" b="1" dirty="0" smtClean="0"/>
              <a:t>mozek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/>
              <a:t>je název </a:t>
            </a:r>
            <a:r>
              <a:rPr lang="cs-CZ" dirty="0" smtClean="0"/>
              <a:t>komplexního uskupení mozkových struktur ležících po stranách</a:t>
            </a:r>
            <a:r>
              <a:rPr lang="cs-CZ" dirty="0"/>
              <a:t> </a:t>
            </a:r>
            <a:r>
              <a:rPr lang="cs-CZ" dirty="0" smtClean="0"/>
              <a:t>thalamu. </a:t>
            </a:r>
            <a:r>
              <a:rPr lang="cs-CZ" dirty="0"/>
              <a:t>Nejedná se o samostatný systém, ale spíše seskupení částí </a:t>
            </a:r>
            <a:r>
              <a:rPr lang="cs-CZ" dirty="0" smtClean="0"/>
              <a:t>koncového mozku, mezimozku a středního mozku. </a:t>
            </a:r>
            <a:r>
              <a:rPr lang="cs-CZ" dirty="0"/>
              <a:t>Podílí se na podpoře mnoha funkcí, </a:t>
            </a:r>
            <a:r>
              <a:rPr lang="cs-CZ" dirty="0" smtClean="0"/>
              <a:t>například emocí, chování jako je kontrola nálady, formování postojů, také na dlouhodobé paměti, vnímání čichových podnětů, sexuálního chování, atd.</a:t>
            </a:r>
            <a:endParaRPr lang="cs-CZ" dirty="0"/>
          </a:p>
          <a:p>
            <a:r>
              <a:rPr lang="cs-CZ" dirty="0"/>
              <a:t>Název limbický systém (limbická kůra) je odvozen od límce (</a:t>
            </a:r>
            <a:r>
              <a:rPr lang="cs-CZ" i="1" dirty="0"/>
              <a:t>limbus</a:t>
            </a:r>
            <a:r>
              <a:rPr lang="cs-CZ" dirty="0"/>
              <a:t>) mozkové tkáně, který se v </a:t>
            </a:r>
            <a:r>
              <a:rPr lang="cs-CZ" dirty="0" smtClean="0"/>
              <a:t>embryonálním vývoji vytváří </a:t>
            </a:r>
            <a:r>
              <a:rPr lang="cs-CZ" dirty="0"/>
              <a:t>kolem základů </a:t>
            </a:r>
            <a:r>
              <a:rPr lang="cs-CZ" dirty="0" smtClean="0"/>
              <a:t>mozkového kmene.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3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Limbický systém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445" y="1600200"/>
            <a:ext cx="6055109" cy="4873625"/>
          </a:xfrm>
        </p:spPr>
      </p:pic>
    </p:spTree>
    <p:extLst>
      <p:ext uri="{BB962C8B-B14F-4D97-AF65-F5344CB8AC3E}">
        <p14:creationId xmlns:p14="http://schemas.microsoft.com/office/powerpoint/2010/main" val="4110680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Spánek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Učení jako aktivní proces probíhá i ve spánku</a:t>
            </a:r>
          </a:p>
          <a:p>
            <a:r>
              <a:rPr lang="cs-CZ" dirty="0" smtClean="0"/>
              <a:t>Spánek navozuje </a:t>
            </a:r>
            <a:r>
              <a:rPr lang="cs-CZ" dirty="0" err="1" smtClean="0"/>
              <a:t>hypothalamus</a:t>
            </a:r>
            <a:r>
              <a:rPr lang="cs-CZ" dirty="0" smtClean="0"/>
              <a:t>, serotonin startuje NREM  (50-75% z celkové délky spánku) fázi spánku, dochází k hlubokému spánku v NREM fázi 3, a 4. </a:t>
            </a:r>
          </a:p>
          <a:p>
            <a:r>
              <a:rPr lang="cs-CZ" dirty="0" smtClean="0"/>
              <a:t>K upevňování </a:t>
            </a:r>
            <a:r>
              <a:rPr lang="cs-CZ" dirty="0" err="1" smtClean="0"/>
              <a:t>engramů</a:t>
            </a:r>
            <a:r>
              <a:rPr lang="cs-CZ" dirty="0" smtClean="0"/>
              <a:t> deklarativní paměti dochází v NREM 4 fázi hlubokého spánku, tady dochází k upevňování </a:t>
            </a:r>
            <a:r>
              <a:rPr lang="cs-CZ" dirty="0" err="1" smtClean="0"/>
              <a:t>pamětových</a:t>
            </a:r>
            <a:r>
              <a:rPr lang="cs-CZ" dirty="0" smtClean="0"/>
              <a:t> stop.</a:t>
            </a:r>
          </a:p>
          <a:p>
            <a:r>
              <a:rPr lang="cs-CZ" dirty="0" smtClean="0"/>
              <a:t>REM fáze spánku (25%) je významná pro upevňování procedurální paměti a zlepšování prostorové paměti. Dochází k utřídění poznatků a jejich zařazování do systému.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228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Spánek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endParaRPr lang="cs-CZ" sz="3200" b="1" dirty="0" smtClean="0"/>
          </a:p>
          <a:p>
            <a:endParaRPr lang="cs-CZ" sz="3200" b="1" dirty="0"/>
          </a:p>
          <a:p>
            <a:r>
              <a:rPr lang="cs-CZ" sz="3200" b="1" dirty="0" smtClean="0"/>
              <a:t>Proto kvalitní spánek je důležitý pro učení.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r>
              <a:rPr lang="cs-CZ" sz="3200"/>
              <a:t>K</a:t>
            </a:r>
            <a:r>
              <a:rPr lang="cs-CZ" sz="3200" smtClean="0"/>
              <a:t>valitní </a:t>
            </a:r>
            <a:r>
              <a:rPr lang="cs-CZ" sz="3200" dirty="0" smtClean="0"/>
              <a:t>spánek před zkouškou pomáhá fixovat, upevňovat  paměťovou stopu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643625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Edukační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Učení je nejefektivnější když:</a:t>
            </a:r>
          </a:p>
          <a:p>
            <a:r>
              <a:rPr lang="cs-CZ" dirty="0" smtClean="0"/>
              <a:t>1) učení a objevování nového je radostí,</a:t>
            </a:r>
          </a:p>
          <a:p>
            <a:r>
              <a:rPr lang="cs-CZ" dirty="0" smtClean="0"/>
              <a:t>2) je přiměřené individuálním schopnostem učícího se,</a:t>
            </a:r>
          </a:p>
          <a:p>
            <a:r>
              <a:rPr lang="cs-CZ" dirty="0" smtClean="0"/>
              <a:t>3) dítě zažívá úspěch,</a:t>
            </a:r>
          </a:p>
          <a:p>
            <a:r>
              <a:rPr lang="cs-CZ" dirty="0" smtClean="0"/>
              <a:t>4) má heuristický, objevitelský charakter,</a:t>
            </a:r>
          </a:p>
          <a:p>
            <a:r>
              <a:rPr lang="cs-CZ" dirty="0" smtClean="0"/>
              <a:t>5) je zapojeno co nejvíce smyslů,</a:t>
            </a:r>
          </a:p>
          <a:p>
            <a:r>
              <a:rPr lang="cs-CZ" dirty="0" smtClean="0"/>
              <a:t>6) je spojeno s individuálním prožitkem,</a:t>
            </a:r>
          </a:p>
          <a:p>
            <a:r>
              <a:rPr lang="cs-CZ" dirty="0" smtClean="0"/>
              <a:t>7) není spojeno s nadměrným stresem,</a:t>
            </a:r>
          </a:p>
          <a:p>
            <a:r>
              <a:rPr lang="cs-CZ" dirty="0" smtClean="0"/>
              <a:t>8) nové informace vytvářejí asociační vazby s již osvojenými poznatky.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789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73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Jednou z nejdůležitějších  kognitivních funkcí  člověka je </a:t>
            </a:r>
            <a:r>
              <a:rPr lang="cs-CZ" b="1" dirty="0" smtClean="0"/>
              <a:t>schopnost učení a paměti</a:t>
            </a:r>
            <a:r>
              <a:rPr lang="cs-CZ" dirty="0" smtClean="0"/>
              <a:t>. Tyto procesy jsou vždy výsledkem interakce psychosociálních a biologických faktorů. Funkce lidského mozku determinuje učení.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 smtClean="0"/>
              <a:t>1) Jak může učitel využít poznatků z neurofyziologie učení a paměti ke zvýšení efektivity své výuky?</a:t>
            </a:r>
          </a:p>
          <a:p>
            <a:r>
              <a:rPr lang="cs-CZ" i="1" dirty="0" smtClean="0"/>
              <a:t>2) Co pro vás osobně je podstatné a důležité z oblasti těchto poznatků?</a:t>
            </a:r>
          </a:p>
          <a:p>
            <a:r>
              <a:rPr lang="cs-CZ" i="1" dirty="0" smtClean="0"/>
              <a:t>3) Jaké poznatky vás ovlivnily a jak je budete aplikovat u sebe?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9229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Lidský mozek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dirty="0"/>
              <a:t>Poznatky z oblasti neurověd, neurofyziologie, biologických a biochemických mechanismů paměti a učení mají </a:t>
            </a:r>
            <a:r>
              <a:rPr lang="cs-CZ" b="1" dirty="0"/>
              <a:t>význam pro didaktické souvislosti procesů paměti a učení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148" y="3194810"/>
            <a:ext cx="3461704" cy="346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68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lidský mozek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5069160"/>
          </a:xfrm>
        </p:spPr>
        <p:txBody>
          <a:bodyPr/>
          <a:lstStyle/>
          <a:p>
            <a:r>
              <a:rPr lang="cs-CZ" b="1" dirty="0" smtClean="0"/>
              <a:t>Vývoj mozku </a:t>
            </a:r>
            <a:r>
              <a:rPr lang="cs-CZ" dirty="0" smtClean="0"/>
              <a:t>jako centra unikátních  kognitivních, asociativních  a paměťových funkcí, které determinují procesy učení, je z </a:t>
            </a:r>
            <a:r>
              <a:rPr lang="cs-CZ" b="1" dirty="0" smtClean="0"/>
              <a:t>velké části dokončen v prenatálním období.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V postnatálním období </a:t>
            </a:r>
            <a:r>
              <a:rPr lang="cs-CZ" dirty="0" smtClean="0"/>
              <a:t>je dokončován vznik neuronů a jejich vzájemná propojení pomocí dendritů, propojením neuronů vzniká </a:t>
            </a:r>
            <a:r>
              <a:rPr lang="cs-CZ" b="1" dirty="0" smtClean="0"/>
              <a:t>prvotní </a:t>
            </a:r>
            <a:r>
              <a:rPr lang="cs-CZ" b="1" dirty="0" err="1" smtClean="0"/>
              <a:t>neuronální</a:t>
            </a:r>
            <a:r>
              <a:rPr lang="cs-CZ" b="1" dirty="0" smtClean="0"/>
              <a:t> síť</a:t>
            </a:r>
            <a:r>
              <a:rPr lang="cs-CZ" dirty="0" smtClean="0"/>
              <a:t>, ta vytváří </a:t>
            </a:r>
            <a:r>
              <a:rPr lang="cs-CZ" b="1" dirty="0" smtClean="0"/>
              <a:t>primární asociační strukturu</a:t>
            </a:r>
            <a:r>
              <a:rPr lang="cs-CZ" dirty="0" smtClean="0"/>
              <a:t>, která je základem utváření paměti.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09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asociační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Výrazně determinuje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a asociační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procesy.</a:t>
            </a:r>
          </a:p>
          <a:p>
            <a:pPr lvl="1">
              <a:buFont typeface="Courier New" pitchFamily="49" charset="0"/>
              <a:buChar char="o"/>
            </a:pP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 utváření paměti.</a:t>
            </a:r>
          </a:p>
          <a:p>
            <a:pPr lvl="1">
              <a:buFont typeface="Courier New" pitchFamily="49" charset="0"/>
              <a:buChar char="o"/>
            </a:pP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Ovlivňuje učební styl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jedince.</a:t>
            </a:r>
          </a:p>
          <a:p>
            <a:pPr lvl="1">
              <a:buFont typeface="Courier New" pitchFamily="49" charset="0"/>
              <a:buChar char="o"/>
            </a:pP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Vnitřní obraz vnějšího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světa.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5033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Primární asociační struktura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dirty="0" smtClean="0"/>
              <a:t>Ovlivňuje:</a:t>
            </a:r>
          </a:p>
          <a:p>
            <a:pPr>
              <a:buNone/>
            </a:pPr>
            <a:r>
              <a:rPr lang="cs-CZ" sz="2800" dirty="0" smtClean="0"/>
              <a:t> 	učební styl žáka       a 	učební styl učitele,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pokud  jsou podobné,  pak žák dobře chápe učivo prezentované </a:t>
            </a:r>
            <a:r>
              <a:rPr lang="cs-CZ" sz="2800" smtClean="0"/>
              <a:t>daným učitelem.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28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funguje lidský mozek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r>
              <a:rPr lang="cs-CZ" dirty="0" smtClean="0"/>
              <a:t>Dočasné propojování neuronů umožňuje vznik </a:t>
            </a:r>
            <a:r>
              <a:rPr lang="cs-CZ" b="1" dirty="0" smtClean="0"/>
              <a:t>podmíněných reflexů</a:t>
            </a:r>
            <a:r>
              <a:rPr lang="cs-CZ" dirty="0" smtClean="0"/>
              <a:t>, které jsou základem různých </a:t>
            </a:r>
            <a:r>
              <a:rPr lang="cs-CZ" b="1" dirty="0" smtClean="0"/>
              <a:t>forem učení </a:t>
            </a:r>
            <a:r>
              <a:rPr lang="cs-CZ" dirty="0" smtClean="0"/>
              <a:t>i vyšších psychických funkcí, zvláště </a:t>
            </a:r>
            <a:r>
              <a:rPr lang="cs-CZ" b="1" dirty="0" smtClean="0"/>
              <a:t>funkcí kognitivních.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Primární asociační struktura je výsledkem </a:t>
            </a:r>
            <a:r>
              <a:rPr lang="cs-CZ" b="1" dirty="0" smtClean="0"/>
              <a:t>působení </a:t>
            </a:r>
            <a:r>
              <a:rPr lang="cs-CZ" dirty="0" smtClean="0"/>
              <a:t>odlišného komplexu </a:t>
            </a:r>
            <a:r>
              <a:rPr lang="cs-CZ" b="1" dirty="0" smtClean="0"/>
              <a:t>vnějších podnětů </a:t>
            </a:r>
            <a:r>
              <a:rPr lang="cs-CZ" dirty="0" smtClean="0"/>
              <a:t>(vliv sociální skupiny, kulturní entita, národ ,....) tím se vytvářejí </a:t>
            </a:r>
            <a:r>
              <a:rPr lang="cs-CZ" b="1" dirty="0" smtClean="0"/>
              <a:t>individuálně rozdílné cesty budoucího způsobu myšlení </a:t>
            </a:r>
            <a:r>
              <a:rPr lang="cs-CZ" dirty="0" smtClean="0"/>
              <a:t>a učení jednotlivce a zároveň je tím do jisté míry ovlivňována budoucí socializace </a:t>
            </a:r>
            <a:r>
              <a:rPr lang="cs-CZ" dirty="0" err="1" smtClean="0"/>
              <a:t>enkulturace</a:t>
            </a:r>
            <a:r>
              <a:rPr lang="cs-CZ" dirty="0" smtClean="0"/>
              <a:t> člověka.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108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/>
          <a:lstStyle/>
          <a:p>
            <a:r>
              <a:rPr lang="cs-CZ" dirty="0" smtClean="0"/>
              <a:t>Proces zapamatování </a:t>
            </a:r>
            <a:r>
              <a:rPr lang="cs-CZ" smtClean="0"/>
              <a:t>a učení</a:t>
            </a:r>
            <a:br>
              <a:rPr lang="cs-CZ" smtClean="0"/>
            </a:br>
            <a:r>
              <a:rPr lang="cs-CZ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568952" cy="53058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Není dosud jednoznačně  zřejmé, jakým mechanismem dochází k procesu zapamatování.</a:t>
            </a:r>
          </a:p>
          <a:p>
            <a:r>
              <a:rPr lang="cs-CZ" dirty="0" smtClean="0"/>
              <a:t>A) Teorie o </a:t>
            </a:r>
            <a:r>
              <a:rPr lang="cs-CZ" b="1" dirty="0" smtClean="0"/>
              <a:t>výhradně látkové podstatě paměti </a:t>
            </a:r>
            <a:r>
              <a:rPr lang="cs-CZ" dirty="0" smtClean="0"/>
              <a:t>– nositelé paměti ribonukleové kyseliny a látky bílkovinné povahy.</a:t>
            </a:r>
          </a:p>
          <a:p>
            <a:r>
              <a:rPr lang="cs-CZ" dirty="0" smtClean="0"/>
              <a:t>B) Paměť funguje jako </a:t>
            </a:r>
            <a:r>
              <a:rPr lang="cs-CZ" b="1" dirty="0" smtClean="0"/>
              <a:t>vytváření nových synaptických spojení mezi neurony</a:t>
            </a:r>
            <a:r>
              <a:rPr lang="cs-CZ" dirty="0" smtClean="0"/>
              <a:t>. Při učení pak dochází ke strukturálním změnám </a:t>
            </a:r>
            <a:r>
              <a:rPr lang="cs-CZ" dirty="0" err="1" smtClean="0"/>
              <a:t>neuronální</a:t>
            </a:r>
            <a:r>
              <a:rPr lang="cs-CZ" dirty="0" smtClean="0"/>
              <a:t> sítě. Síť je pak hustší a neurony vzájemně propojenější.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C) </a:t>
            </a:r>
            <a:r>
              <a:rPr lang="cs-CZ" b="1" dirty="0" smtClean="0">
                <a:solidFill>
                  <a:srgbClr val="FF0000"/>
                </a:solidFill>
              </a:rPr>
              <a:t>Teorie funkčních změn </a:t>
            </a:r>
            <a:r>
              <a:rPr lang="cs-CZ" dirty="0" smtClean="0"/>
              <a:t>- určité dráhy vytvářené již existujícími spoji mezi neurony se při učení aktivizují a mechanismus paměti je zprostředkován těmito </a:t>
            </a:r>
            <a:r>
              <a:rPr lang="cs-CZ" dirty="0" err="1" smtClean="0"/>
              <a:t>potenciovanými</a:t>
            </a:r>
            <a:r>
              <a:rPr lang="cs-CZ" dirty="0" smtClean="0"/>
              <a:t> drahami, </a:t>
            </a:r>
            <a:r>
              <a:rPr lang="cs-CZ" b="1" dirty="0" smtClean="0"/>
              <a:t>krátkodobou nebo dlouhodobou </a:t>
            </a:r>
            <a:r>
              <a:rPr lang="cs-CZ" b="1" dirty="0" err="1" smtClean="0"/>
              <a:t>potenciací</a:t>
            </a:r>
            <a:r>
              <a:rPr lang="cs-CZ" b="1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799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zapamatování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b="1" dirty="0" smtClean="0"/>
              <a:t>Teorie funkčních změn </a:t>
            </a:r>
            <a:r>
              <a:rPr lang="cs-CZ" dirty="0" smtClean="0"/>
              <a:t>– nové informace jsou snadněji zapamatovatelné tehdy, když vyvolávají  asociační vazbu s poznatky již uloženými v paměti. K tomu dochází v hipokampu a temporálních lalocích koncového mozku. Během </a:t>
            </a:r>
            <a:r>
              <a:rPr lang="cs-CZ" b="1" dirty="0" err="1" smtClean="0"/>
              <a:t>potenciace</a:t>
            </a:r>
            <a:r>
              <a:rPr lang="cs-CZ" b="1" dirty="0" smtClean="0"/>
              <a:t> se mění struktury synaptických spojů jednotlivých neuronů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Biochemickou podstatou </a:t>
            </a:r>
            <a:r>
              <a:rPr lang="cs-CZ" b="1" dirty="0" smtClean="0"/>
              <a:t>dlouhodobé paměti jsou změny v bílkovinách neuronů.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5908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6158</TotalTime>
  <Words>1469</Words>
  <Application>Microsoft Office PowerPoint</Application>
  <PresentationFormat>Předvádění na obrazovce (4:3)</PresentationFormat>
  <Paragraphs>137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Century Schoolbook</vt:lpstr>
      <vt:lpstr>Courier New</vt:lpstr>
      <vt:lpstr>Wingdings</vt:lpstr>
      <vt:lpstr>Wingdings 2</vt:lpstr>
      <vt:lpstr>Arkýř</vt:lpstr>
      <vt:lpstr>PSYchologie ve školní praxi</vt:lpstr>
      <vt:lpstr>literatura</vt:lpstr>
      <vt:lpstr>Lidský mozek </vt:lpstr>
      <vt:lpstr>lidský mozek</vt:lpstr>
      <vt:lpstr>Primární asociační struktura</vt:lpstr>
      <vt:lpstr>Primární asociační struktura</vt:lpstr>
      <vt:lpstr>Jak funguje lidský mozek</vt:lpstr>
      <vt:lpstr>Proces zapamatování a učení  </vt:lpstr>
      <vt:lpstr>Proces zapamatování a učení</vt:lpstr>
      <vt:lpstr>Lidský mozek </vt:lpstr>
      <vt:lpstr>Proces zapamatování a učení</vt:lpstr>
      <vt:lpstr>Proces zapamatování a učení</vt:lpstr>
      <vt:lpstr>Jak je to s pamětí</vt:lpstr>
      <vt:lpstr>Jak je to s pamětí </vt:lpstr>
      <vt:lpstr>Typy paměti </vt:lpstr>
      <vt:lpstr>Typy deklarativní paměti</vt:lpstr>
      <vt:lpstr>Deklarativní paměť</vt:lpstr>
      <vt:lpstr>Zlepšování paměti</vt:lpstr>
      <vt:lpstr>Vliv stresu na pamět a učení</vt:lpstr>
      <vt:lpstr>Vliv stresu na pamět a učení</vt:lpstr>
      <vt:lpstr>Vliv stresu na pamět a učení</vt:lpstr>
      <vt:lpstr>Motivace a pamět</vt:lpstr>
      <vt:lpstr>Limbický systém</vt:lpstr>
      <vt:lpstr>Limbický systém</vt:lpstr>
      <vt:lpstr>Spánek a učení</vt:lpstr>
      <vt:lpstr>Spánek a učení</vt:lpstr>
      <vt:lpstr>Edukační aplikace</vt:lpstr>
      <vt:lpstr>úkol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253</cp:revision>
  <dcterms:created xsi:type="dcterms:W3CDTF">2010-10-29T12:24:12Z</dcterms:created>
  <dcterms:modified xsi:type="dcterms:W3CDTF">2021-10-11T08:29:17Z</dcterms:modified>
</cp:coreProperties>
</file>