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84" r:id="rId2"/>
    <p:sldId id="425" r:id="rId3"/>
    <p:sldId id="420" r:id="rId4"/>
    <p:sldId id="419" r:id="rId5"/>
    <p:sldId id="327" r:id="rId6"/>
    <p:sldId id="317" r:id="rId7"/>
    <p:sldId id="428" r:id="rId8"/>
    <p:sldId id="325" r:id="rId9"/>
    <p:sldId id="326" r:id="rId10"/>
    <p:sldId id="350" r:id="rId11"/>
    <p:sldId id="349" r:id="rId12"/>
    <p:sldId id="426" r:id="rId13"/>
    <p:sldId id="427" r:id="rId14"/>
    <p:sldId id="367" r:id="rId15"/>
    <p:sldId id="339" r:id="rId16"/>
    <p:sldId id="42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20. 9. 2021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20. 9. 2021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483768" y="5018088"/>
            <a:ext cx="6172200" cy="1371600"/>
          </a:xfrm>
        </p:spPr>
        <p:txBody>
          <a:bodyPr/>
          <a:lstStyle/>
          <a:p>
            <a:r>
              <a:rPr lang="cs-CZ" sz="3200" dirty="0" smtClean="0"/>
              <a:t>Dětská pojetí světa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cap="none" dirty="0" smtClean="0">
                <a:solidFill>
                  <a:schemeClr val="accent3">
                    <a:lumMod val="75000"/>
                  </a:schemeClr>
                </a:solidFill>
              </a:rPr>
              <a:t>DĚTSKÁ POJETÍ</a:t>
            </a:r>
            <a:r>
              <a:rPr lang="cs-CZ" b="1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- STRUKTURA</a:t>
            </a:r>
            <a:br>
              <a:rPr lang="cs-CZ" b="1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</a:b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</a:rPr>
              <a:t>(Škoda, </a:t>
            </a:r>
            <a:r>
              <a:rPr lang="cs-CZ" sz="1600" cap="none" dirty="0" err="1" smtClean="0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</a:rPr>
              <a:t> 2011</a:t>
            </a: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, Čáp, Mareš 2001)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Kognitivní dimenze  </a:t>
            </a:r>
            <a:r>
              <a:rPr lang="cs-CZ" sz="2200" dirty="0" smtClean="0"/>
              <a:t>- 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/>
              <a:t> obsah a rozsah pojmů, vztahů, znalostí, vědomostí, vzniká záměrně i spontánně, je především předmětem cílené výuky </a:t>
            </a:r>
            <a:r>
              <a:rPr lang="cs-CZ" sz="2200" i="1" dirty="0" smtClean="0"/>
              <a:t>(porozumění jevu).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Afektivní dimenze  </a:t>
            </a:r>
            <a:r>
              <a:rPr lang="cs-CZ" sz="2200" dirty="0" smtClean="0"/>
              <a:t>- postoj, hodnoty, přesvědčení, emoce, individuální zkušenost</a:t>
            </a:r>
            <a:r>
              <a:rPr lang="cs-CZ" sz="2200" dirty="0"/>
              <a:t> </a:t>
            </a:r>
            <a:r>
              <a:rPr lang="cs-CZ" sz="2200" i="1" dirty="0" smtClean="0"/>
              <a:t>(hodnoty, postoje, přesvědčení, emoce,..).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Konativní </a:t>
            </a:r>
            <a:r>
              <a:rPr lang="cs-CZ" sz="2200" dirty="0" smtClean="0"/>
              <a:t>– žákovy snahy jednat určitým způsobem při práci s daným učivem (</a:t>
            </a:r>
            <a:r>
              <a:rPr lang="cs-CZ" sz="2200" i="1" dirty="0" smtClean="0"/>
              <a:t>co s tím já mohu udělat, co s tím dělají ostatní děti, dospělí).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err="1" smtClean="0"/>
              <a:t>Zastrukturování</a:t>
            </a:r>
            <a:r>
              <a:rPr lang="cs-CZ" dirty="0" smtClean="0"/>
              <a:t> pojmu -  v kognitivní mapě, vztahy, hierarchie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Plasticita -  schopnost reagovat na další informace</a:t>
            </a:r>
            <a:endParaRPr lang="cs-CZ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 err="1" smtClean="0"/>
              <a:t>Doulík</a:t>
            </a:r>
            <a:r>
              <a:rPr lang="cs-CZ" sz="1300" i="1" dirty="0" smtClean="0"/>
              <a:t>, </a:t>
            </a:r>
            <a:r>
              <a:rPr lang="cs-CZ" sz="1300" i="1" dirty="0" err="1" smtClean="0"/>
              <a:t>Pavel.Geneze</a:t>
            </a:r>
            <a:r>
              <a:rPr lang="cs-CZ" sz="1300" i="1" dirty="0" smtClean="0"/>
              <a:t> dětských pojetí vybraných </a:t>
            </a:r>
            <a:r>
              <a:rPr lang="cs-CZ" sz="1300" i="1" dirty="0" err="1" smtClean="0"/>
              <a:t>fenoménů.Studia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Paedagogika</a:t>
            </a:r>
            <a:r>
              <a:rPr lang="cs-CZ" sz="1300" i="1" dirty="0" smtClean="0"/>
              <a:t>, Ústí </a:t>
            </a:r>
            <a:r>
              <a:rPr lang="cs-CZ" sz="1300" i="1" dirty="0" err="1" smtClean="0"/>
              <a:t>n.L.</a:t>
            </a:r>
            <a:r>
              <a:rPr lang="cs-CZ" sz="1300" i="1" dirty="0" smtClean="0"/>
              <a:t>, 2005. ISBN 80-7044-697-8.</a:t>
            </a:r>
            <a:endParaRPr lang="cs-CZ" sz="1300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 smtClean="0"/>
              <a:t>Čáp, J., Mareš J. Psychologie pro učitele. Praha: Portál, 2001</a:t>
            </a:r>
            <a:r>
              <a:rPr lang="cs-CZ" sz="1300" i="1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5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Dětské pojetí různých fenoménů - výzkumy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5318" y="1417638"/>
            <a:ext cx="7467600" cy="51797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  (</a:t>
            </a:r>
            <a:r>
              <a:rPr lang="cs-CZ" sz="2000" dirty="0" err="1" smtClean="0"/>
              <a:t>Doulík</a:t>
            </a:r>
            <a:r>
              <a:rPr lang="cs-CZ" sz="2000" dirty="0" smtClean="0"/>
              <a:t>, Škoda, </a:t>
            </a:r>
            <a:r>
              <a:rPr lang="cs-CZ" sz="2000" dirty="0" err="1" smtClean="0"/>
              <a:t>Hajer</a:t>
            </a:r>
            <a:r>
              <a:rPr lang="cs-CZ" sz="2000" dirty="0" smtClean="0"/>
              <a:t>-Mullerová,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Fotosyntéza ( Osuská, </a:t>
            </a:r>
            <a:r>
              <a:rPr lang="cs-CZ" sz="2000" dirty="0" err="1" smtClean="0"/>
              <a:t>Pupala</a:t>
            </a:r>
            <a:r>
              <a:rPr lang="cs-CZ" sz="2000" dirty="0" smtClean="0"/>
              <a:t>, 1997)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Ekosystém (</a:t>
            </a:r>
            <a:r>
              <a:rPr lang="cs-CZ" sz="2000" dirty="0" err="1" smtClean="0"/>
              <a:t>Jelemenská</a:t>
            </a:r>
            <a:r>
              <a:rPr lang="cs-CZ" sz="2000" dirty="0" smtClean="0"/>
              <a:t>, 2007)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Zeměkoule (</a:t>
            </a:r>
            <a:r>
              <a:rPr lang="cs-CZ" sz="2000" dirty="0" err="1" smtClean="0"/>
              <a:t>Vosniadou</a:t>
            </a:r>
            <a:r>
              <a:rPr lang="cs-CZ" sz="2000" dirty="0" smtClean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Mapa Evropy (</a:t>
            </a:r>
            <a:r>
              <a:rPr lang="cs-CZ" sz="2000" dirty="0" err="1" smtClean="0"/>
              <a:t>Gavora</a:t>
            </a:r>
            <a:r>
              <a:rPr lang="cs-CZ" sz="2000" dirty="0" smtClean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Zdraví a nemoc (Mareš, 1993, Mareš 2003, Dvořáková 2007, Librová 2007,)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Zdraví a nemoc</a:t>
            </a:r>
            <a:r>
              <a:rPr lang="cs-CZ" sz="2000" dirty="0"/>
              <a:t>, r</a:t>
            </a:r>
            <a:r>
              <a:rPr lang="cs-CZ" sz="2000" dirty="0" smtClean="0"/>
              <a:t>akovina, </a:t>
            </a:r>
            <a:r>
              <a:rPr lang="cs-CZ" sz="2000" dirty="0"/>
              <a:t>smrt </a:t>
            </a:r>
            <a:r>
              <a:rPr lang="cs-CZ" sz="2000" dirty="0" smtClean="0"/>
              <a:t>(</a:t>
            </a:r>
            <a:r>
              <a:rPr lang="cs-CZ" sz="2000" dirty="0" err="1" smtClean="0"/>
              <a:t>Žaloudíková</a:t>
            </a:r>
            <a:r>
              <a:rPr lang="cs-CZ" sz="2000" dirty="0" smtClean="0"/>
              <a:t>, 2013, 2014, 2015)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Pacientovo pojetí zdraví (Vachková, Mareš, 2009, 2010)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Energie, hoření, hustota, jed, droga, plast  (Škoda, </a:t>
            </a:r>
            <a:r>
              <a:rPr lang="cs-CZ" sz="2000" dirty="0" err="1" smtClean="0"/>
              <a:t>Doulík</a:t>
            </a:r>
            <a:r>
              <a:rPr lang="cs-CZ" sz="2000" dirty="0" smtClean="0"/>
              <a:t>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postižení (Hladíková, 2012)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Žákovské </a:t>
            </a:r>
            <a:r>
              <a:rPr lang="cs-CZ" sz="2000" dirty="0" err="1" smtClean="0"/>
              <a:t>miskoncepce</a:t>
            </a:r>
            <a:r>
              <a:rPr lang="cs-CZ" sz="2000" dirty="0" smtClean="0"/>
              <a:t> přírodovědného učiva (</a:t>
            </a:r>
            <a:r>
              <a:rPr lang="cs-CZ" sz="2000" dirty="0" err="1" smtClean="0"/>
              <a:t>Kubiatko</a:t>
            </a:r>
            <a:r>
              <a:rPr lang="cs-CZ" sz="2000" dirty="0" smtClean="0"/>
              <a:t> et al, 2007) Ptáci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473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Diagnostika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24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Kresba</a:t>
            </a:r>
          </a:p>
          <a:p>
            <a:r>
              <a:rPr lang="cs-CZ" dirty="0" smtClean="0"/>
              <a:t>Rozhovor </a:t>
            </a:r>
            <a:r>
              <a:rPr lang="cs-CZ" dirty="0" err="1" smtClean="0"/>
              <a:t>polostrukturovaný</a:t>
            </a:r>
            <a:endParaRPr lang="cs-CZ" dirty="0" smtClean="0"/>
          </a:p>
          <a:p>
            <a:r>
              <a:rPr lang="cs-CZ" dirty="0" err="1" smtClean="0"/>
              <a:t>Fenomenografické</a:t>
            </a:r>
            <a:r>
              <a:rPr lang="cs-CZ" dirty="0" smtClean="0"/>
              <a:t> interview</a:t>
            </a:r>
          </a:p>
          <a:p>
            <a:r>
              <a:rPr lang="cs-CZ" dirty="0" err="1" smtClean="0"/>
              <a:t>Fenomenografická</a:t>
            </a:r>
            <a:r>
              <a:rPr lang="cs-CZ" dirty="0" smtClean="0"/>
              <a:t> analýzy textu a kreseb</a:t>
            </a:r>
          </a:p>
          <a:p>
            <a:r>
              <a:rPr lang="cs-CZ" dirty="0" smtClean="0"/>
              <a:t>Pojmové mapování (strukturální složky pojetí)</a:t>
            </a:r>
          </a:p>
          <a:p>
            <a:r>
              <a:rPr lang="cs-CZ" dirty="0" smtClean="0"/>
              <a:t>Vnitřní poznatkový systém žáka, znalostní struktura</a:t>
            </a:r>
          </a:p>
          <a:p>
            <a:r>
              <a:rPr lang="cs-CZ" dirty="0" smtClean="0"/>
              <a:t>Mentální mapy (T. </a:t>
            </a:r>
            <a:r>
              <a:rPr lang="cs-CZ" dirty="0" err="1" smtClean="0"/>
              <a:t>Buzan</a:t>
            </a:r>
            <a:r>
              <a:rPr lang="cs-CZ" dirty="0" smtClean="0"/>
              <a:t>, A. </a:t>
            </a:r>
            <a:r>
              <a:rPr lang="cs-CZ" dirty="0" err="1" smtClean="0"/>
              <a:t>Buzan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Dotazník – otevřené otázky</a:t>
            </a:r>
          </a:p>
          <a:p>
            <a:r>
              <a:rPr lang="cs-CZ" dirty="0" smtClean="0"/>
              <a:t>Didaktické testy kognitivní  hledisko – vědomosti</a:t>
            </a:r>
          </a:p>
          <a:p>
            <a:pPr marL="0" indent="0">
              <a:buNone/>
            </a:pPr>
            <a:r>
              <a:rPr lang="cs-CZ" dirty="0" smtClean="0"/>
              <a:t>(co si myslíš, popiš svou představu,…)</a:t>
            </a:r>
          </a:p>
        </p:txBody>
      </p:sp>
    </p:spTree>
    <p:extLst>
      <p:ext uri="{BB962C8B-B14F-4D97-AF65-F5344CB8AC3E}">
        <p14:creationId xmlns:p14="http://schemas.microsoft.com/office/powerpoint/2010/main" val="120532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4640" y="1446238"/>
            <a:ext cx="7467600" cy="5295130"/>
          </a:xfrm>
        </p:spPr>
        <p:txBody>
          <a:bodyPr/>
          <a:lstStyle/>
          <a:p>
            <a:r>
              <a:rPr lang="cs-CZ" dirty="0"/>
              <a:t>Umožní </a:t>
            </a:r>
            <a:r>
              <a:rPr lang="cs-CZ" b="1" dirty="0"/>
              <a:t>efektivněji ovlivňovat postoje a hodnoty  </a:t>
            </a:r>
            <a:r>
              <a:rPr lang="cs-CZ" dirty="0"/>
              <a:t>žáků, když známe afektivní složky dětských </a:t>
            </a:r>
            <a:r>
              <a:rPr lang="cs-CZ" dirty="0" smtClean="0"/>
              <a:t>pojetí. </a:t>
            </a:r>
            <a:endParaRPr lang="cs-CZ" dirty="0"/>
          </a:p>
          <a:p>
            <a:r>
              <a:rPr lang="cs-CZ" dirty="0"/>
              <a:t>Pomůže </a:t>
            </a:r>
            <a:r>
              <a:rPr lang="cs-CZ" b="1" dirty="0"/>
              <a:t>zjistit příčinu neprospěchu žáka</a:t>
            </a:r>
            <a:r>
              <a:rPr lang="cs-CZ" dirty="0"/>
              <a:t>, když známe polohu fenoménů v mentálních mapách, má vysokou kvalitativní i kvantitativní hodnotu v systému poznání </a:t>
            </a:r>
            <a:r>
              <a:rPr lang="cs-CZ" dirty="0" smtClean="0"/>
              <a:t>žáka. </a:t>
            </a:r>
            <a:endParaRPr lang="cs-CZ" dirty="0"/>
          </a:p>
          <a:p>
            <a:r>
              <a:rPr lang="cs-CZ" dirty="0"/>
              <a:t>Zjistíme </a:t>
            </a:r>
            <a:r>
              <a:rPr lang="cs-CZ" b="1" dirty="0"/>
              <a:t>aktuální stav poznání žáků</a:t>
            </a:r>
            <a:r>
              <a:rPr lang="cs-CZ" dirty="0"/>
              <a:t>, jiné než před 10lety, důležitost práce učitele, flexibilnější než </a:t>
            </a:r>
            <a:r>
              <a:rPr lang="cs-CZ" dirty="0" smtClean="0"/>
              <a:t>učebnice.</a:t>
            </a:r>
            <a:endParaRPr lang="cs-CZ" dirty="0"/>
          </a:p>
          <a:p>
            <a:r>
              <a:rPr lang="cs-CZ" dirty="0"/>
              <a:t>Přiblíží </a:t>
            </a:r>
            <a:r>
              <a:rPr lang="cs-CZ" b="1" dirty="0"/>
              <a:t>školní vzdělávání běžnému životu</a:t>
            </a:r>
            <a:r>
              <a:rPr lang="cs-CZ" dirty="0"/>
              <a:t>, vnitřní motivace, pro žáka zajímavější, interiorizace </a:t>
            </a:r>
            <a:r>
              <a:rPr lang="cs-CZ" dirty="0" smtClean="0"/>
              <a:t>poznatků.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5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01686"/>
            <a:ext cx="7467600" cy="5056314"/>
          </a:xfrm>
        </p:spPr>
        <p:txBody>
          <a:bodyPr>
            <a:normAutofit/>
          </a:bodyPr>
          <a:lstStyle/>
          <a:p>
            <a:r>
              <a:rPr lang="cs-CZ" dirty="0" smtClean="0"/>
              <a:t>Pomohou učiteli vymezit </a:t>
            </a:r>
            <a:r>
              <a:rPr lang="cs-CZ" b="1" dirty="0" smtClean="0"/>
              <a:t>opěrné pojmy jednotlivých tematických celků</a:t>
            </a:r>
            <a:r>
              <a:rPr lang="cs-CZ" dirty="0" smtClean="0"/>
              <a:t> (stěžejní).</a:t>
            </a:r>
          </a:p>
          <a:p>
            <a:r>
              <a:rPr lang="cs-CZ" dirty="0" smtClean="0"/>
              <a:t>Vymezí </a:t>
            </a:r>
            <a:r>
              <a:rPr lang="cs-CZ" b="1" dirty="0" smtClean="0"/>
              <a:t>klíčové pojmy a jejich vzájemné vztahy</a:t>
            </a:r>
            <a:r>
              <a:rPr lang="cs-CZ" dirty="0" smtClean="0"/>
              <a:t>, nutné pro pochopení </a:t>
            </a:r>
            <a:r>
              <a:rPr lang="cs-CZ" dirty="0"/>
              <a:t>učiva, </a:t>
            </a:r>
            <a:r>
              <a:rPr lang="cs-CZ" dirty="0" smtClean="0"/>
              <a:t>východisko </a:t>
            </a:r>
            <a:r>
              <a:rPr lang="cs-CZ" dirty="0"/>
              <a:t>při </a:t>
            </a:r>
            <a:r>
              <a:rPr lang="cs-CZ" b="1" dirty="0"/>
              <a:t>tvorbě učebnic</a:t>
            </a:r>
            <a:r>
              <a:rPr lang="cs-CZ" dirty="0"/>
              <a:t>, didaktická </a:t>
            </a:r>
            <a:r>
              <a:rPr lang="cs-CZ" dirty="0" smtClean="0"/>
              <a:t>stránka, metodika. </a:t>
            </a:r>
            <a:endParaRPr lang="cs-CZ" dirty="0"/>
          </a:p>
          <a:p>
            <a:r>
              <a:rPr lang="cs-CZ" dirty="0" smtClean="0"/>
              <a:t>Odhalí </a:t>
            </a:r>
            <a:r>
              <a:rPr lang="cs-CZ" b="1" dirty="0" err="1" smtClean="0"/>
              <a:t>miskoncepty</a:t>
            </a:r>
            <a:r>
              <a:rPr lang="cs-CZ" b="1" dirty="0" smtClean="0"/>
              <a:t>, paralelní koncepty.</a:t>
            </a:r>
          </a:p>
          <a:p>
            <a:r>
              <a:rPr lang="cs-CZ" dirty="0" smtClean="0"/>
              <a:t>Podpoří </a:t>
            </a:r>
            <a:r>
              <a:rPr lang="cs-CZ" b="1" dirty="0" smtClean="0"/>
              <a:t>individuální přístup k žákovi</a:t>
            </a:r>
            <a:r>
              <a:rPr lang="cs-CZ" dirty="0" smtClean="0"/>
              <a:t> ve výuce.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76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3460" y="2652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    PRAKTICKÝ ÚKOL č. 1 :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Zjištění dětských pojetí různých fenoménů/učiva</a:t>
            </a:r>
            <a:endParaRPr lang="cs-CZ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1) </a:t>
            </a:r>
            <a:r>
              <a:rPr lang="cs-CZ" sz="2000" b="1" dirty="0" smtClean="0"/>
              <a:t>Obrázek</a:t>
            </a:r>
          </a:p>
          <a:p>
            <a:r>
              <a:rPr lang="cs-CZ" sz="2000" dirty="0"/>
              <a:t>Instrukce: Namaluj </a:t>
            </a:r>
            <a:r>
              <a:rPr lang="cs-CZ" sz="2000" dirty="0" smtClean="0"/>
              <a:t>a popiš, co pro děti jako jsi ty, znamená </a:t>
            </a:r>
            <a:r>
              <a:rPr lang="cs-CZ" sz="2000" b="1" dirty="0" smtClean="0"/>
              <a:t>zdraví</a:t>
            </a:r>
            <a:r>
              <a:rPr lang="cs-CZ" sz="2000" dirty="0" smtClean="0"/>
              <a:t>/nemoc, pojem  </a:t>
            </a:r>
            <a:r>
              <a:rPr lang="cs-CZ" sz="2000" b="1" dirty="0" smtClean="0"/>
              <a:t>droga</a:t>
            </a:r>
            <a:r>
              <a:rPr lang="cs-CZ" sz="2000" dirty="0" smtClean="0"/>
              <a:t>(tabák, alkohol,..), </a:t>
            </a:r>
            <a:r>
              <a:rPr lang="cs-CZ" sz="2000" b="1" dirty="0" smtClean="0"/>
              <a:t>smrt</a:t>
            </a:r>
            <a:r>
              <a:rPr lang="cs-CZ" sz="2000" dirty="0" smtClean="0"/>
              <a:t>/</a:t>
            </a:r>
            <a:r>
              <a:rPr lang="cs-CZ" sz="2000" b="1" dirty="0" smtClean="0"/>
              <a:t>život, Co potřebuje rostlina k životu? Co je ekosystém? Jak funguje trávicí soustava v lidském těle? Co je imunita? Co je to plast?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smtClean="0"/>
              <a:t>Co děláš proto, abys byl zdravý? Co způsobuje, že jsi nemocný? Co děláš proto, abys nebyl nemocný? Jak dýchá rostlina? ……..)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2) </a:t>
            </a:r>
            <a:r>
              <a:rPr lang="cs-CZ" sz="2000" b="1" dirty="0" err="1" smtClean="0"/>
              <a:t>Polostrukturovaný</a:t>
            </a:r>
            <a:r>
              <a:rPr lang="cs-CZ" sz="2000" b="1" dirty="0" smtClean="0"/>
              <a:t> rozhovor</a:t>
            </a:r>
          </a:p>
          <a:p>
            <a:pPr marL="0" indent="0">
              <a:buNone/>
            </a:pPr>
            <a:r>
              <a:rPr lang="cs-CZ" sz="2000" dirty="0" smtClean="0"/>
              <a:t>Co jsi nakreslil/a? Můžeš to blíže vysvětlit? Co ještě bys nakreslil/a? Můžeš to více popsat? Co ještě můžeš k obrázku říct? Co dále bys k tomu dodal/a? Co bys tam určitě nenakreslil/a?</a:t>
            </a:r>
            <a:endParaRPr lang="cs-CZ" sz="2000" dirty="0"/>
          </a:p>
        </p:txBody>
      </p:sp>
      <p:sp>
        <p:nvSpPr>
          <p:cNvPr id="4" name="Pěticípá hvězda 3"/>
          <p:cNvSpPr/>
          <p:nvPr/>
        </p:nvSpPr>
        <p:spPr>
          <a:xfrm>
            <a:off x="467544" y="476672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8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1261" y="1268760"/>
            <a:ext cx="7467600" cy="5328592"/>
          </a:xfrm>
        </p:spPr>
        <p:txBody>
          <a:bodyPr/>
          <a:lstStyle/>
          <a:p>
            <a:pPr lvl="0"/>
            <a:r>
              <a:rPr lang="cs-CZ" dirty="0"/>
              <a:t>ČÁP, </a:t>
            </a:r>
            <a:r>
              <a:rPr lang="cs-CZ" dirty="0" smtClean="0"/>
              <a:t>J., Mareš, J.</a:t>
            </a:r>
            <a:r>
              <a:rPr lang="cs-CZ" dirty="0"/>
              <a:t> </a:t>
            </a:r>
            <a:r>
              <a:rPr lang="cs-CZ" i="1" dirty="0"/>
              <a:t>Psychologie pro učitele</a:t>
            </a:r>
            <a:r>
              <a:rPr lang="cs-CZ" dirty="0"/>
              <a:t>. Vyd. 1. Praha: Portál, </a:t>
            </a:r>
            <a:r>
              <a:rPr lang="cs-CZ" dirty="0" smtClean="0"/>
              <a:t>2007, </a:t>
            </a:r>
            <a:r>
              <a:rPr lang="cs-CZ" b="1" dirty="0" smtClean="0"/>
              <a:t>s. 411-440</a:t>
            </a:r>
            <a:r>
              <a:rPr lang="cs-CZ" dirty="0" smtClean="0"/>
              <a:t>. 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ŠKODA, Jiří a Pavel DOULÍK. </a:t>
            </a:r>
            <a:r>
              <a:rPr lang="cs-CZ" i="1" dirty="0"/>
              <a:t>Psychodidaktika: metody efektivního a smysluplného učení a vyučování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2011</a:t>
            </a:r>
            <a:r>
              <a:rPr lang="cs-CZ" b="1" dirty="0" smtClean="0"/>
              <a:t>. s. 87-121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Mareš, J. </a:t>
            </a:r>
            <a:r>
              <a:rPr lang="cs-CZ" i="1" dirty="0" smtClean="0"/>
              <a:t>Pedagogická psychologie. Praha: Portál, 2013. </a:t>
            </a:r>
            <a:r>
              <a:rPr lang="cs-CZ" b="1" i="1" dirty="0" smtClean="0"/>
              <a:t>s. 388-427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r>
              <a:rPr lang="cs-CZ" dirty="0" err="1" smtClean="0"/>
              <a:t>Doulík</a:t>
            </a:r>
            <a:r>
              <a:rPr lang="cs-CZ" dirty="0"/>
              <a:t>, </a:t>
            </a:r>
            <a:r>
              <a:rPr lang="cs-CZ" dirty="0" smtClean="0"/>
              <a:t>P</a:t>
            </a:r>
            <a:r>
              <a:rPr lang="cs-CZ" i="1" dirty="0" smtClean="0"/>
              <a:t>. </a:t>
            </a:r>
            <a:r>
              <a:rPr lang="cs-CZ" dirty="0" smtClean="0"/>
              <a:t>Geneze </a:t>
            </a:r>
            <a:r>
              <a:rPr lang="cs-CZ" dirty="0"/>
              <a:t>dětských pojetí vybraných fenoménů</a:t>
            </a:r>
            <a:r>
              <a:rPr lang="cs-CZ" dirty="0" smtClean="0"/>
              <a:t>. </a:t>
            </a:r>
            <a:r>
              <a:rPr lang="cs-CZ" i="1" dirty="0" smtClean="0"/>
              <a:t>Studia </a:t>
            </a:r>
            <a:r>
              <a:rPr lang="cs-CZ" i="1" dirty="0" err="1"/>
              <a:t>Paedagogika</a:t>
            </a:r>
            <a:r>
              <a:rPr lang="cs-CZ" i="1" dirty="0"/>
              <a:t>, </a:t>
            </a:r>
            <a:r>
              <a:rPr lang="cs-CZ" dirty="0"/>
              <a:t>Ústí </a:t>
            </a:r>
            <a:r>
              <a:rPr lang="cs-CZ" dirty="0" err="1"/>
              <a:t>n.L.</a:t>
            </a:r>
            <a:r>
              <a:rPr lang="cs-CZ" dirty="0"/>
              <a:t>, 2005. ISBN 80-7044-697-8.</a:t>
            </a:r>
            <a:endParaRPr lang="cs-CZ" dirty="0">
              <a:latin typeface="Arial" charset="0"/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760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pojetí (učiva)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/>
              <a:t>Souhrn subjektivních poznatků, osobních zkušeností, představ, přesvědčení, očekávání a emocí týkající se </a:t>
            </a:r>
            <a:r>
              <a:rPr lang="cs-CZ" sz="3200" dirty="0" smtClean="0"/>
              <a:t>určitého fenoménu/učiva</a:t>
            </a:r>
            <a:r>
              <a:rPr lang="cs-CZ" sz="3200" b="1" dirty="0" smtClean="0"/>
              <a:t>.</a:t>
            </a:r>
            <a:r>
              <a:rPr lang="cs-CZ" sz="3200" dirty="0" smtClean="0"/>
              <a:t> 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Čáp, Mareš, </a:t>
            </a:r>
            <a:r>
              <a:rPr lang="cs-CZ" dirty="0" smtClean="0"/>
              <a:t>2001, s. 419)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32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POJETÍ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5256584"/>
          </a:xfrm>
        </p:spPr>
        <p:txBody>
          <a:bodyPr/>
          <a:lstStyle/>
          <a:p>
            <a:r>
              <a:rPr lang="cs-CZ" dirty="0" smtClean="0"/>
              <a:t>Jde o určitou dětskou koncepci světa, </a:t>
            </a:r>
            <a:r>
              <a:rPr lang="cs-CZ" b="1" dirty="0" smtClean="0"/>
              <a:t>představu o světě.</a:t>
            </a:r>
          </a:p>
          <a:p>
            <a:r>
              <a:rPr lang="cs-CZ" dirty="0" smtClean="0"/>
              <a:t>Soubor dětských názorů na svět.</a:t>
            </a:r>
          </a:p>
          <a:p>
            <a:r>
              <a:rPr lang="cs-CZ" dirty="0" smtClean="0"/>
              <a:t>Dětská interpretace světa, jevů s nimiž se dítě setkává.</a:t>
            </a:r>
          </a:p>
          <a:p>
            <a:r>
              <a:rPr lang="cs-CZ" b="1" dirty="0" smtClean="0"/>
              <a:t>Dětská pojetí (koncepce) nebo také teorie </a:t>
            </a:r>
            <a:r>
              <a:rPr lang="cs-CZ" dirty="0" smtClean="0"/>
              <a:t>plní zejména čtyři funkce: </a:t>
            </a:r>
          </a:p>
          <a:p>
            <a:pPr marL="457200" indent="-457200">
              <a:buAutoNum type="arabicParenR"/>
            </a:pPr>
            <a:r>
              <a:rPr lang="cs-CZ" dirty="0" smtClean="0"/>
              <a:t>dítě s jejich pomocí jev popisuje,</a:t>
            </a:r>
          </a:p>
          <a:p>
            <a:pPr marL="457200" indent="-457200">
              <a:buAutoNum type="arabicParenR"/>
            </a:pPr>
            <a:r>
              <a:rPr lang="cs-CZ" dirty="0" smtClean="0"/>
              <a:t>2) vysvětluje, </a:t>
            </a:r>
          </a:p>
          <a:p>
            <a:pPr marL="457200" indent="-457200">
              <a:buAutoNum type="arabicParenR"/>
            </a:pPr>
            <a:r>
              <a:rPr lang="cs-CZ" dirty="0" smtClean="0"/>
              <a:t>3) předpovídá, </a:t>
            </a:r>
          </a:p>
          <a:p>
            <a:pPr marL="457200" indent="-457200">
              <a:buAutoNum type="arabicParenR"/>
            </a:pPr>
            <a:r>
              <a:rPr lang="cs-CZ" dirty="0" smtClean="0"/>
              <a:t>4) získává návod, jak s jevem zacházet.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600" dirty="0" smtClean="0"/>
              <a:t>Škoda, </a:t>
            </a:r>
            <a:r>
              <a:rPr lang="cs-CZ" sz="1600" dirty="0" err="1" smtClean="0"/>
              <a:t>Doulík</a:t>
            </a:r>
            <a:r>
              <a:rPr lang="cs-CZ" sz="1600" dirty="0" smtClean="0"/>
              <a:t>, 2011)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501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759" y="116632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POJETÍ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138" y="1412776"/>
            <a:ext cx="7999294" cy="5184576"/>
          </a:xfrm>
        </p:spPr>
        <p:txBody>
          <a:bodyPr/>
          <a:lstStyle/>
          <a:p>
            <a:r>
              <a:rPr lang="cs-CZ" dirty="0" smtClean="0"/>
              <a:t>Dítě si vytváří si svůj pohled na to, jaký je svět a jak funguje</a:t>
            </a:r>
            <a:r>
              <a:rPr lang="cs-CZ" dirty="0"/>
              <a:t>. </a:t>
            </a:r>
            <a:r>
              <a:rPr lang="cs-CZ" dirty="0" smtClean="0"/>
              <a:t>Dochází k němu na </a:t>
            </a:r>
            <a:r>
              <a:rPr lang="cs-CZ" b="1" dirty="0"/>
              <a:t>základě vlastních </a:t>
            </a:r>
            <a:r>
              <a:rPr lang="cs-CZ" b="1" dirty="0" smtClean="0"/>
              <a:t>zkušeností a prožitků.</a:t>
            </a:r>
          </a:p>
          <a:p>
            <a:r>
              <a:rPr lang="cs-CZ" dirty="0"/>
              <a:t>Dětská pojetí jsou svébytné představy o obsahu pojmů, které si dítě vytváří samo a které </a:t>
            </a:r>
            <a:r>
              <a:rPr lang="cs-CZ" b="1" dirty="0"/>
              <a:t>neodpovídají vědeckému </a:t>
            </a:r>
            <a:r>
              <a:rPr lang="cs-CZ" b="1" dirty="0" smtClean="0"/>
              <a:t>poznání.</a:t>
            </a:r>
          </a:p>
          <a:p>
            <a:r>
              <a:rPr lang="cs-CZ" dirty="0" smtClean="0"/>
              <a:t>Slouží </a:t>
            </a:r>
            <a:r>
              <a:rPr lang="cs-CZ" dirty="0"/>
              <a:t>dětem k vysvětlování a </a:t>
            </a:r>
            <a:r>
              <a:rPr lang="cs-CZ" dirty="0" smtClean="0"/>
              <a:t>předpovídání </a:t>
            </a:r>
            <a:r>
              <a:rPr lang="cs-CZ" dirty="0"/>
              <a:t>toho, co se kolem něj děje  (Mareš, 2013, s. 395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Dětská pojetí /</a:t>
            </a:r>
            <a:r>
              <a:rPr lang="cs-CZ" dirty="0" err="1" smtClean="0"/>
              <a:t>prekoncepty</a:t>
            </a:r>
            <a:r>
              <a:rPr lang="cs-CZ" dirty="0" smtClean="0"/>
              <a:t> nelze označit za chybné, jsou </a:t>
            </a:r>
            <a:r>
              <a:rPr lang="cs-CZ" b="1" dirty="0" smtClean="0"/>
              <a:t>předvědecké, je to </a:t>
            </a:r>
            <a:r>
              <a:rPr lang="cs-CZ" b="1" dirty="0" err="1" smtClean="0"/>
              <a:t>předpojmové</a:t>
            </a:r>
            <a:r>
              <a:rPr lang="cs-CZ" b="1" dirty="0" smtClean="0"/>
              <a:t> stadium.</a:t>
            </a:r>
          </a:p>
          <a:p>
            <a:r>
              <a:rPr lang="cs-CZ" b="1" dirty="0" smtClean="0"/>
              <a:t>Jsou to nepřesné, laické, naivní, subjektivní  představy o pojmu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05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Terminologie 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(Mareš,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Ouhrabka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cs-CZ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Terminologie je nejasná, nejednotná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Žákovo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Žákova interpretace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Dětské/žákovské </a:t>
            </a:r>
            <a:r>
              <a:rPr lang="cs-CZ" dirty="0" err="1" smtClean="0"/>
              <a:t>prekoncepty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Spontánní představy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porozumění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Naivní teorie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Mentální reprezentace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err="1" smtClean="0"/>
              <a:t>Miskoncepty</a:t>
            </a:r>
            <a:r>
              <a:rPr lang="cs-CZ" dirty="0" smtClean="0"/>
              <a:t>, paralelní koncepty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Dětské koncepty (mohou v sobě zahrnovat </a:t>
            </a:r>
            <a:r>
              <a:rPr lang="cs-CZ" dirty="0" err="1" smtClean="0"/>
              <a:t>prekoncepty</a:t>
            </a:r>
            <a:r>
              <a:rPr lang="cs-CZ" dirty="0" smtClean="0"/>
              <a:t>, </a:t>
            </a:r>
            <a:r>
              <a:rPr lang="cs-CZ" dirty="0" err="1" smtClean="0"/>
              <a:t>miskoncepty</a:t>
            </a:r>
            <a:r>
              <a:rPr lang="cs-CZ" dirty="0" smtClean="0"/>
              <a:t>, koncepty, mentální mapy, emocionální prožitky)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POJETÍ a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vnitřní poznatkové systémy žáků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8305" y="1556792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pojetí - je souhrn žákových subjektivních  poznatků, představ, přesvědčení, emocí a očekávání týkající se nějakého pojmu.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Získává je vlastní zkušeností je intuitivní, trvalé, ale také rigidní (těžko se ho dítě vzdává).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Ukládá se do dlouhodobé paměti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Vytváří vnitřní poznatkový systém dítěte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Je jedinečnou, individuální charakteristikou žáka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 současné době stále častěji ovlivňována informacemi, co žáci nacházejí na internetu a často nekriticky přijímají.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různé názvy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25658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Naivní teorie dítěte       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naivní koncepce     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Implicitní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 dítěte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dosavadní koncepce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prekoncepce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preconceptions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 pojetí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představy     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beliefs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0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vnitřní poznatkový systém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Je rigidní, založený na zkušenosti a prožitku dítěte.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Obsahuje dětská pojetí, naivní dětské představy/ </a:t>
            </a:r>
            <a:r>
              <a:rPr lang="cs-CZ" dirty="0" err="1" smtClean="0"/>
              <a:t>prekoncepty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jsou součástí myšlenkových procesů dítěte).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 pohledu dospělých mohou být naivní, nesmyslné, chybné. Z pohledu dítěte jsou smysluplné, začleněné do systému, vnitřně logické.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Spontánní učení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467600" cy="48736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Děti poznávají svět spontánně, </a:t>
            </a:r>
            <a:r>
              <a:rPr lang="cs-CZ" dirty="0" smtClean="0"/>
              <a:t>spontánní učení dětí je efektivní protože: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Objevování něčeho nového je radostí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Je přiměřené individuálním schopnostem dítěte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Dítě zažívá úspěch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Informace jsou přijímány více smysly současně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 Je spojeno s individuálním prožitkem a zkušeností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Přijímané informace vytvářejí asociační vazby s již osvojenými poznatky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Není spojeno a nadměrným stresem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6016</TotalTime>
  <Words>1082</Words>
  <Application>Microsoft Office PowerPoint</Application>
  <PresentationFormat>Předvádění na obrazovce 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PSYCHODIDAKTIKA</vt:lpstr>
      <vt:lpstr>Dětská pojetí (učiva)</vt:lpstr>
      <vt:lpstr>DĚTSKÁ POJETÍ světa</vt:lpstr>
      <vt:lpstr>DĚTSKÁ POJETÍ  </vt:lpstr>
      <vt:lpstr>Terminologie (Mareš, Ouhrabka, Doulík)</vt:lpstr>
      <vt:lpstr>DĚTSKÁ POJETÍ a  vnitřní poznatkové systémy žáků</vt:lpstr>
      <vt:lpstr>různé názvy</vt:lpstr>
      <vt:lpstr>vnitřní poznatkový systém</vt:lpstr>
      <vt:lpstr>Spontánní učení  </vt:lpstr>
      <vt:lpstr>DĚTSKÁ POJETÍ - STRUKTURA (Škoda, Doulík 2011, Čáp, Mareš 2001)</vt:lpstr>
      <vt:lpstr>Dětské pojetí různých fenoménů - výzkumy</vt:lpstr>
      <vt:lpstr>Diagnostika </vt:lpstr>
      <vt:lpstr>Využití dětských prekonceptů optimalizace a zefektivnění práce učitele</vt:lpstr>
      <vt:lpstr>Využití dětských prekonceptů optimalizace a zefektivnění práce učitele</vt:lpstr>
      <vt:lpstr>     PRAKTICKÝ ÚKOL č. 1 :  Zjištění dětských pojetí různých fenoménů/učiva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keywords>Dětská pojetí</cp:keywords>
  <cp:lastModifiedBy>Zaloudikova</cp:lastModifiedBy>
  <cp:revision>233</cp:revision>
  <dcterms:created xsi:type="dcterms:W3CDTF">2010-10-29T12:24:12Z</dcterms:created>
  <dcterms:modified xsi:type="dcterms:W3CDTF">2021-09-20T12:36:23Z</dcterms:modified>
</cp:coreProperties>
</file>