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1"/>
  </p:notesMasterIdLst>
  <p:sldIdLst>
    <p:sldId id="284" r:id="rId2"/>
    <p:sldId id="285" r:id="rId3"/>
    <p:sldId id="325" r:id="rId4"/>
    <p:sldId id="286" r:id="rId5"/>
    <p:sldId id="326" r:id="rId6"/>
    <p:sldId id="287" r:id="rId7"/>
    <p:sldId id="288" r:id="rId8"/>
    <p:sldId id="290" r:id="rId9"/>
    <p:sldId id="291" r:id="rId10"/>
    <p:sldId id="289" r:id="rId11"/>
    <p:sldId id="310" r:id="rId12"/>
    <p:sldId id="311" r:id="rId13"/>
    <p:sldId id="328" r:id="rId14"/>
    <p:sldId id="308" r:id="rId15"/>
    <p:sldId id="309" r:id="rId16"/>
    <p:sldId id="292" r:id="rId17"/>
    <p:sldId id="315" r:id="rId18"/>
    <p:sldId id="317" r:id="rId19"/>
    <p:sldId id="318" r:id="rId20"/>
    <p:sldId id="294" r:id="rId21"/>
    <p:sldId id="313" r:id="rId22"/>
    <p:sldId id="314" r:id="rId23"/>
    <p:sldId id="316" r:id="rId24"/>
    <p:sldId id="322" r:id="rId25"/>
    <p:sldId id="321" r:id="rId26"/>
    <p:sldId id="312" r:id="rId27"/>
    <p:sldId id="320" r:id="rId28"/>
    <p:sldId id="323" r:id="rId29"/>
    <p:sldId id="327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11. 10. 2021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rum-cogito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err="1" smtClean="0"/>
              <a:t>PSYCHOlogie</a:t>
            </a:r>
            <a:r>
              <a:rPr lang="cs-CZ" sz="4000" dirty="0" smtClean="0"/>
              <a:t> ve </a:t>
            </a:r>
            <a:r>
              <a:rPr lang="cs-CZ" sz="4000" dirty="0" err="1" smtClean="0"/>
              <a:t>školníé</a:t>
            </a:r>
            <a:r>
              <a:rPr lang="cs-CZ" sz="4000" smtClean="0"/>
              <a:t> praxi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dirty="0" smtClean="0"/>
              <a:t>Postupy efektivního a smysluplného učení a vyučování, strategie učení a vyučování</a:t>
            </a:r>
          </a:p>
          <a:p>
            <a:r>
              <a:rPr lang="cs-CZ" dirty="0" err="1" smtClean="0"/>
              <a:t>Teaching</a:t>
            </a:r>
            <a:r>
              <a:rPr lang="cs-CZ" dirty="0" smtClean="0"/>
              <a:t>-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2) Výuka myšlenkových dovedností ve všech předmětech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Zapojení dětí do aktivního učení, rozvíjení myšlenkových pochodů v nižším a vyšším řádu  tzv. </a:t>
            </a:r>
            <a:r>
              <a:rPr lang="cs-CZ" b="1" dirty="0" err="1" smtClean="0"/>
              <a:t>Bloomova</a:t>
            </a:r>
            <a:r>
              <a:rPr lang="cs-CZ" b="1" dirty="0" smtClean="0"/>
              <a:t> taxonomie cílů výuky. </a:t>
            </a:r>
          </a:p>
          <a:p>
            <a:r>
              <a:rPr lang="cs-CZ" b="1" dirty="0" smtClean="0"/>
              <a:t>Nižší úroveň </a:t>
            </a:r>
            <a:r>
              <a:rPr lang="cs-CZ" dirty="0" smtClean="0"/>
              <a:t>: znalost (znát fakta), porozumění (rozumět faktům), uplatnění (aplikovat fakta).</a:t>
            </a:r>
          </a:p>
          <a:p>
            <a:r>
              <a:rPr lang="cs-CZ" b="1" dirty="0" smtClean="0"/>
              <a:t>Vyšší úroveň </a:t>
            </a:r>
            <a:r>
              <a:rPr lang="cs-CZ" dirty="0" smtClean="0"/>
              <a:t>: analýza (rozbor faktů), syntéza (vytváření něčeho nového), hodnocení (hodnota poznatků).  To je </a:t>
            </a:r>
            <a:r>
              <a:rPr lang="cs-CZ" dirty="0" err="1" smtClean="0"/>
              <a:t>metakognitivní</a:t>
            </a:r>
            <a:r>
              <a:rPr lang="cs-CZ" dirty="0" smtClean="0"/>
              <a:t>  řízení. Myšlení je zpracovávání informace.</a:t>
            </a:r>
          </a:p>
          <a:p>
            <a:r>
              <a:rPr lang="cs-CZ" dirty="0" smtClean="0"/>
              <a:t>Myšlení lze pokládat za zpracovávání informace.</a:t>
            </a:r>
          </a:p>
          <a:p>
            <a:r>
              <a:rPr lang="cs-CZ" dirty="0" smtClean="0"/>
              <a:t>Inteligence jako schopnost zpracování informace.</a:t>
            </a:r>
          </a:p>
          <a:p>
            <a:r>
              <a:rPr lang="cs-CZ" dirty="0" smtClean="0"/>
              <a:t>Různé stránky inteligence popsal </a:t>
            </a:r>
            <a:r>
              <a:rPr lang="cs-CZ" dirty="0" err="1" smtClean="0"/>
              <a:t>H.Gardner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000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Bloomova</a:t>
            </a:r>
            <a:r>
              <a:rPr lang="cs-CZ" b="1" dirty="0" smtClean="0"/>
              <a:t> taxonomie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7375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Myšlení vyššího řádu:</a:t>
            </a:r>
          </a:p>
          <a:p>
            <a:pPr marL="0" indent="0">
              <a:buNone/>
            </a:pPr>
            <a:r>
              <a:rPr lang="cs-CZ" dirty="0"/>
              <a:t>Hodnocení: </a:t>
            </a:r>
            <a:r>
              <a:rPr lang="cs-CZ" i="1" dirty="0"/>
              <a:t>Co si myslíte o…</a:t>
            </a:r>
          </a:p>
          <a:p>
            <a:pPr marL="0" indent="0">
              <a:buNone/>
            </a:pPr>
            <a:r>
              <a:rPr lang="cs-CZ" dirty="0"/>
              <a:t>Syntéza: </a:t>
            </a:r>
            <a:r>
              <a:rPr lang="cs-CZ" i="1" dirty="0"/>
              <a:t>Jak bychom mohli přispět k ….</a:t>
            </a:r>
          </a:p>
          <a:p>
            <a:pPr marL="0" indent="0">
              <a:buNone/>
            </a:pPr>
            <a:r>
              <a:rPr lang="cs-CZ" dirty="0"/>
              <a:t>Analýza: </a:t>
            </a:r>
            <a:r>
              <a:rPr lang="cs-CZ" i="1" dirty="0"/>
              <a:t>Jaké jsou části či znaky ….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Myšlení nižšího řádu:</a:t>
            </a:r>
          </a:p>
          <a:p>
            <a:pPr marL="0" indent="0">
              <a:buNone/>
            </a:pPr>
            <a:r>
              <a:rPr lang="cs-CZ" dirty="0" smtClean="0"/>
              <a:t>Aplikace: </a:t>
            </a:r>
            <a:r>
              <a:rPr lang="cs-CZ" i="1" dirty="0" smtClean="0"/>
              <a:t>Jaké jsou další příklady…</a:t>
            </a:r>
          </a:p>
          <a:p>
            <a:pPr marL="0" indent="0">
              <a:buNone/>
            </a:pPr>
            <a:r>
              <a:rPr lang="cs-CZ" dirty="0" smtClean="0"/>
              <a:t>Porozumění: </a:t>
            </a:r>
            <a:r>
              <a:rPr lang="cs-CZ" i="1" dirty="0" smtClean="0"/>
              <a:t>Co znamená…? Vysvětli to. </a:t>
            </a:r>
          </a:p>
          <a:p>
            <a:pPr marL="0" indent="0">
              <a:buNone/>
            </a:pPr>
            <a:r>
              <a:rPr lang="cs-CZ" dirty="0" smtClean="0"/>
              <a:t>Znalost: </a:t>
            </a:r>
            <a:r>
              <a:rPr lang="cs-CZ" i="1" dirty="0" smtClean="0"/>
              <a:t>Kdo...Co…Kde…Kdy…Jak…?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86581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Kladení otázek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cs-CZ" dirty="0" smtClean="0"/>
              <a:t>Otázky pomáhají rozvíjet myšlení a učení.</a:t>
            </a:r>
          </a:p>
          <a:p>
            <a:r>
              <a:rPr lang="cs-CZ" dirty="0" smtClean="0"/>
              <a:t>Kladení otázek je jádrem vyučování i učení.</a:t>
            </a:r>
          </a:p>
          <a:p>
            <a:r>
              <a:rPr lang="cs-CZ" dirty="0" smtClean="0"/>
              <a:t>Učitelé často kladou mnoho uzavřených otázek.</a:t>
            </a:r>
          </a:p>
          <a:p>
            <a:r>
              <a:rPr lang="cs-CZ" dirty="0" smtClean="0"/>
              <a:t>Dobrá otázka vyvolá neklid v mysli. Provokuje myšlení. Podněcuje </a:t>
            </a:r>
            <a:r>
              <a:rPr lang="cs-CZ" b="1" dirty="0" smtClean="0"/>
              <a:t>kognitivní konflikt (</a:t>
            </a:r>
            <a:r>
              <a:rPr lang="cs-CZ" b="1" dirty="0" err="1" smtClean="0"/>
              <a:t>Piaget</a:t>
            </a:r>
            <a:r>
              <a:rPr lang="cs-CZ" dirty="0" smtClean="0"/>
              <a:t>).</a:t>
            </a:r>
          </a:p>
          <a:p>
            <a:r>
              <a:rPr lang="cs-CZ" dirty="0" smtClean="0"/>
              <a:t>Dobrá otázka může poskytnout  </a:t>
            </a:r>
            <a:r>
              <a:rPr lang="cs-CZ" b="1" dirty="0" smtClean="0"/>
              <a:t>lešení pro nové učení (</a:t>
            </a:r>
            <a:r>
              <a:rPr lang="cs-CZ" b="1" dirty="0" err="1" smtClean="0"/>
              <a:t>Bruner</a:t>
            </a:r>
            <a:r>
              <a:rPr lang="cs-CZ" b="1" dirty="0" smtClean="0"/>
              <a:t>).</a:t>
            </a:r>
          </a:p>
          <a:p>
            <a:r>
              <a:rPr lang="cs-CZ" dirty="0" smtClean="0"/>
              <a:t>Dopřát dětem </a:t>
            </a:r>
            <a:r>
              <a:rPr lang="cs-CZ" b="1" dirty="0" smtClean="0"/>
              <a:t>čas na rozmýšlení odpovědi</a:t>
            </a:r>
            <a:r>
              <a:rPr lang="cs-CZ" dirty="0" smtClean="0"/>
              <a:t>.</a:t>
            </a:r>
          </a:p>
          <a:p>
            <a:r>
              <a:rPr lang="cs-CZ" dirty="0" smtClean="0"/>
              <a:t>Děti by měly mít </a:t>
            </a:r>
            <a:r>
              <a:rPr lang="cs-CZ" b="1" dirty="0" smtClean="0"/>
              <a:t>možnost klást otázky</a:t>
            </a:r>
            <a:r>
              <a:rPr lang="cs-CZ" dirty="0" smtClean="0"/>
              <a:t>, záměrem je vytvářet zvídavé třídy, kde se podporuje opravdové učení a porozumění.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677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Myšlení ve všech předmětech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r>
              <a:rPr lang="cs-CZ" dirty="0" smtClean="0"/>
              <a:t>Myšlení lze pokládat za zpracování informace.</a:t>
            </a:r>
          </a:p>
          <a:p>
            <a:r>
              <a:rPr lang="cs-CZ" dirty="0" smtClean="0"/>
              <a:t>Pro každého může být nejvýznamnější jiný způsob zpracování informace (různé typy inteligence):</a:t>
            </a:r>
          </a:p>
          <a:p>
            <a:pPr marL="457200" indent="-457200">
              <a:buAutoNum type="arabicParenR"/>
            </a:pPr>
            <a:r>
              <a:rPr lang="cs-CZ" dirty="0" smtClean="0"/>
              <a:t>Verbální – nasloucháním, vyslovováním, opakováním</a:t>
            </a:r>
          </a:p>
          <a:p>
            <a:pPr marL="457200" indent="-457200">
              <a:buAutoNum type="arabicParenR"/>
            </a:pPr>
            <a:r>
              <a:rPr lang="cs-CZ" dirty="0" smtClean="0"/>
              <a:t>Zrakový - vnímáním vizuálních vzorců, obrazů</a:t>
            </a:r>
          </a:p>
          <a:p>
            <a:pPr marL="457200" indent="-457200">
              <a:buAutoNum type="arabicParenR"/>
            </a:pPr>
            <a:r>
              <a:rPr lang="cs-CZ" dirty="0" smtClean="0"/>
              <a:t>Logický – vnímáním struktury logických nebo matematických vztahů</a:t>
            </a:r>
          </a:p>
          <a:p>
            <a:pPr marL="457200" indent="-457200">
              <a:buAutoNum type="arabicParenR"/>
            </a:pPr>
            <a:r>
              <a:rPr lang="cs-CZ" dirty="0" smtClean="0"/>
              <a:t>Fyzický – tělesným pohybem, fyzickým  znázorněním</a:t>
            </a:r>
          </a:p>
          <a:p>
            <a:pPr marL="457200" indent="-457200">
              <a:buAutoNum type="arabicParenR"/>
            </a:pPr>
            <a:r>
              <a:rPr lang="cs-CZ" dirty="0" smtClean="0"/>
              <a:t>Hudební – melodie, rytmus, hudební asociace</a:t>
            </a:r>
          </a:p>
          <a:p>
            <a:pPr marL="457200" indent="-457200">
              <a:buAutoNum type="arabicParenR"/>
            </a:pPr>
            <a:r>
              <a:rPr lang="cs-CZ" dirty="0" smtClean="0"/>
              <a:t>Osobní – spojení informace s osobními zážitky</a:t>
            </a:r>
          </a:p>
          <a:p>
            <a:pPr marL="457200" indent="-457200">
              <a:buAutoNum type="arabicParenR"/>
            </a:pPr>
            <a:r>
              <a:rPr lang="cs-CZ" dirty="0" smtClean="0"/>
              <a:t>Sociální – učením od druhých a společně s nimi</a:t>
            </a:r>
          </a:p>
          <a:p>
            <a:pPr marL="457200" indent="-457200">
              <a:buAutoNum type="arabicParenR"/>
            </a:pPr>
            <a:endParaRPr lang="cs-CZ" dirty="0" smtClean="0"/>
          </a:p>
          <a:p>
            <a:pPr marL="4572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676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38958" y="260648"/>
            <a:ext cx="8964612" cy="1143000"/>
          </a:xfrm>
        </p:spPr>
        <p:txBody>
          <a:bodyPr>
            <a:normAutofit fontScale="90000"/>
          </a:bodyPr>
          <a:lstStyle/>
          <a:p>
            <a:r>
              <a:rPr lang="cs-CZ" altLang="cs-CZ" sz="3600" b="1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/>
            </a:r>
            <a:br>
              <a:rPr lang="cs-CZ" altLang="cs-CZ" sz="3600" b="1" dirty="0" smtClean="0">
                <a:solidFill>
                  <a:srgbClr val="003399"/>
                </a:solidFill>
                <a:latin typeface="Times New Roman" panose="02020603050405020304" pitchFamily="18" charset="0"/>
              </a:rPr>
            </a:br>
            <a:r>
              <a:rPr lang="cs-CZ" altLang="cs-CZ" sz="36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/>
            </a:r>
            <a:br>
              <a:rPr lang="cs-CZ" altLang="cs-CZ" sz="3600" b="1" dirty="0">
                <a:solidFill>
                  <a:srgbClr val="003399"/>
                </a:solidFill>
                <a:latin typeface="Times New Roman" panose="02020603050405020304" pitchFamily="18" charset="0"/>
              </a:rPr>
            </a:br>
            <a:r>
              <a:rPr lang="cs-CZ" altLang="cs-CZ" sz="3600" b="1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/>
            </a:r>
            <a:br>
              <a:rPr lang="cs-CZ" altLang="cs-CZ" sz="3600" b="1" dirty="0" smtClean="0">
                <a:solidFill>
                  <a:srgbClr val="003399"/>
                </a:solidFill>
                <a:latin typeface="Times New Roman" panose="02020603050405020304" pitchFamily="18" charset="0"/>
              </a:rPr>
            </a:br>
            <a:r>
              <a:rPr lang="cs-CZ" altLang="cs-CZ" sz="36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Teorie </a:t>
            </a:r>
            <a:r>
              <a:rPr lang="cs-CZ" altLang="cs-CZ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rozmanitých inteligencí</a:t>
            </a:r>
            <a:br>
              <a:rPr lang="cs-CZ" altLang="cs-CZ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cs-CZ" altLang="cs-CZ" sz="36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Howarda</a:t>
            </a:r>
            <a:r>
              <a:rPr lang="cs-CZ" altLang="cs-CZ" sz="36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Gardnera</a:t>
            </a:r>
            <a:endParaRPr lang="cs-CZ" altLang="cs-CZ" sz="36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0819" name="Rectangle 3"/>
          <p:cNvSpPr>
            <a:spLocks noChangeArrowheads="1"/>
          </p:cNvSpPr>
          <p:nvPr/>
        </p:nvSpPr>
        <p:spPr bwMode="auto">
          <a:xfrm>
            <a:off x="250825" y="1556792"/>
            <a:ext cx="8569325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dirty="0" smtClean="0">
                <a:solidFill>
                  <a:srgbClr val="FF5050"/>
                </a:solidFill>
                <a:latin typeface="Times New Roman" panose="02020603050405020304" pitchFamily="18" charset="0"/>
              </a:rPr>
              <a:t>1. </a:t>
            </a:r>
            <a:r>
              <a:rPr lang="cs-CZ" altLang="cs-CZ" sz="2400" b="1" dirty="0" smtClean="0">
                <a:latin typeface="Times New Roman" panose="02020603050405020304" pitchFamily="18" charset="0"/>
              </a:rPr>
              <a:t>Lingvistická </a:t>
            </a:r>
            <a:r>
              <a:rPr lang="cs-CZ" altLang="cs-CZ" sz="2400" b="1" dirty="0">
                <a:latin typeface="Times New Roman" panose="02020603050405020304" pitchFamily="18" charset="0"/>
              </a:rPr>
              <a:t>inteligence, jazyková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             - zahrnuje schopnost rozumět řeči, mluvit, číst a psát. 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             </a:t>
            </a:r>
            <a:r>
              <a:rPr lang="cs-CZ" altLang="cs-CZ" sz="2000" b="1" i="1" dirty="0">
                <a:latin typeface="Times New Roman" panose="02020603050405020304" pitchFamily="18" charset="0"/>
              </a:rPr>
              <a:t>- vysokou úroveň mají spisovatelé</a:t>
            </a:r>
          </a:p>
          <a:p>
            <a:endParaRPr lang="cs-CZ" altLang="cs-CZ" sz="2000" b="1" i="1" dirty="0">
              <a:latin typeface="Times New Roman" panose="02020603050405020304" pitchFamily="18" charset="0"/>
            </a:endParaRPr>
          </a:p>
          <a:p>
            <a:r>
              <a:rPr lang="cs-CZ" altLang="cs-CZ" sz="2400" b="1" dirty="0">
                <a:latin typeface="Times New Roman" panose="02020603050405020304" pitchFamily="18" charset="0"/>
              </a:rPr>
              <a:t>2. Logicko-matematická inteligence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            - projevuje se při vědeckém myšlení zejména při řešení logických     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              hádanek, problémů, odvozování důkazů a provádění výpočtu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            - </a:t>
            </a:r>
            <a:r>
              <a:rPr lang="cs-CZ" altLang="cs-CZ" sz="2000" b="1" i="1" dirty="0">
                <a:latin typeface="Times New Roman" panose="02020603050405020304" pitchFamily="18" charset="0"/>
              </a:rPr>
              <a:t>u filosofů a matematiků</a:t>
            </a:r>
          </a:p>
          <a:p>
            <a:endParaRPr lang="cs-CZ" altLang="cs-CZ" sz="2000" b="1" i="1" dirty="0">
              <a:latin typeface="Times New Roman" panose="02020603050405020304" pitchFamily="18" charset="0"/>
            </a:endParaRPr>
          </a:p>
          <a:p>
            <a:r>
              <a:rPr lang="cs-CZ" altLang="cs-CZ" sz="2400" b="1" dirty="0">
                <a:latin typeface="Times New Roman" panose="02020603050405020304" pitchFamily="18" charset="0"/>
              </a:rPr>
              <a:t>3. Prostorová inteligence 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            - projevuje se dobrou orientaci v prostoru a snadným vytvářením              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              vizuálních představ</a:t>
            </a:r>
          </a:p>
          <a:p>
            <a:r>
              <a:rPr lang="cs-CZ" altLang="cs-CZ" sz="2000" b="1" i="1" dirty="0">
                <a:latin typeface="Times New Roman" panose="02020603050405020304" pitchFamily="18" charset="0"/>
              </a:rPr>
              <a:t>            - architekti, orientační běžci a navigátoři na moři</a:t>
            </a:r>
          </a:p>
        </p:txBody>
      </p:sp>
    </p:spTree>
    <p:extLst>
      <p:ext uri="{BB962C8B-B14F-4D97-AF65-F5344CB8AC3E}">
        <p14:creationId xmlns:p14="http://schemas.microsoft.com/office/powerpoint/2010/main" val="53454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404664"/>
            <a:ext cx="8064500" cy="6696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>
                <a:latin typeface="Times New Roman" panose="02020603050405020304" pitchFamily="18" charset="0"/>
              </a:rPr>
              <a:t>4. Muzikální inteligence</a:t>
            </a:r>
            <a:r>
              <a:rPr lang="cs-CZ" altLang="cs-CZ" sz="2400" b="1" dirty="0" smtClean="0">
                <a:latin typeface="Times New Roman" panose="02020603050405020304" pitchFamily="18" charset="0"/>
              </a:rPr>
              <a:t>, hudební</a:t>
            </a:r>
            <a:endParaRPr lang="cs-CZ" altLang="cs-CZ" sz="2400" b="1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		- uplatňuje se při zpěvu, komponováni, dirigování či hře na hudební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                 nástroje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latin typeface="Times New Roman" panose="02020603050405020304" pitchFamily="18" charset="0"/>
              </a:rPr>
              <a:t>		</a:t>
            </a:r>
            <a:r>
              <a:rPr lang="cs-CZ" altLang="cs-CZ" sz="2000" b="1" i="1" dirty="0">
                <a:latin typeface="Times New Roman" panose="02020603050405020304" pitchFamily="18" charset="0"/>
              </a:rPr>
              <a:t>-  u dirigentů, hudebních virtuosů a skladatelů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>
                <a:latin typeface="Times New Roman" panose="02020603050405020304" pitchFamily="18" charset="0"/>
              </a:rPr>
              <a:t>5. Tělesně-pohybová (kinetická) inteligence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       	 - je schopnost užívat své tělo nebo jeho části k provádění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                 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cílevědomých </a:t>
            </a:r>
            <a:r>
              <a:rPr lang="cs-CZ" altLang="cs-CZ" sz="2000" dirty="0">
                <a:latin typeface="Times New Roman" panose="02020603050405020304" pitchFamily="18" charset="0"/>
              </a:rPr>
              <a:t>pohybů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        	</a:t>
            </a:r>
            <a:r>
              <a:rPr lang="cs-CZ" altLang="cs-CZ" sz="2000" b="1" i="1" dirty="0">
                <a:latin typeface="Times New Roman" panose="02020603050405020304" pitchFamily="18" charset="0"/>
              </a:rPr>
              <a:t>- tanečníci, sportovci či chirurgové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b="1" i="1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>
                <a:latin typeface="Times New Roman" panose="02020603050405020304" pitchFamily="18" charset="0"/>
              </a:rPr>
              <a:t>6. Intrapersonální inteligence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      	- se projevuje jako schopnost rozumět sobě samému, chápat své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                 myšlenky, emoce a činy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>
                <a:latin typeface="Times New Roman" panose="02020603050405020304" pitchFamily="18" charset="0"/>
              </a:rPr>
              <a:t>7. Interpersonální inteligence</a:t>
            </a:r>
          </a:p>
          <a:p>
            <a:pPr>
              <a:lnSpc>
                <a:spcPct val="80000"/>
              </a:lnSpc>
              <a:buClr>
                <a:schemeClr val="bg1"/>
              </a:buClr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		 - lidé s vysokou úrovní této schopnosti rozumí druhým lidem a      </a:t>
            </a:r>
          </a:p>
          <a:p>
            <a:pPr>
              <a:lnSpc>
                <a:spcPct val="80000"/>
              </a:lnSpc>
              <a:buClr>
                <a:schemeClr val="bg1"/>
              </a:buClr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                  mezilidským vztahům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	         </a:t>
            </a:r>
            <a:r>
              <a:rPr lang="cs-CZ" altLang="cs-CZ" sz="2000" b="1" i="1" dirty="0">
                <a:latin typeface="Times New Roman" panose="02020603050405020304" pitchFamily="18" charset="0"/>
              </a:rPr>
              <a:t>- psychoterapeuti, učitelé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20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1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1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1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1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18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18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18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teorie učení</a:t>
            </a:r>
            <a:br>
              <a:rPr lang="cs-CZ" dirty="0" smtClean="0"/>
            </a:br>
            <a:r>
              <a:rPr lang="cs-CZ" dirty="0" smtClean="0"/>
              <a:t>Lev </a:t>
            </a:r>
            <a:r>
              <a:rPr lang="cs-CZ" dirty="0" err="1" smtClean="0"/>
              <a:t>vygotský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Lev </a:t>
            </a:r>
            <a:r>
              <a:rPr lang="cs-CZ" dirty="0" err="1" smtClean="0"/>
              <a:t>Vygotský</a:t>
            </a:r>
            <a:r>
              <a:rPr lang="cs-CZ" dirty="0" smtClean="0"/>
              <a:t> zdůrazňuje </a:t>
            </a:r>
            <a:r>
              <a:rPr lang="cs-CZ" b="1" dirty="0" smtClean="0"/>
              <a:t>sociální aspekt učení. </a:t>
            </a:r>
            <a:r>
              <a:rPr lang="cs-CZ" dirty="0" smtClean="0"/>
              <a:t>Zaměřuje se </a:t>
            </a:r>
            <a:r>
              <a:rPr lang="cs-CZ" dirty="0"/>
              <a:t>především na </a:t>
            </a:r>
            <a:r>
              <a:rPr lang="cs-CZ" b="1" dirty="0"/>
              <a:t>nezastupitelnou roli sociální interakce a kultury v procesu konstrukce poznání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Z toho čerpá sociální konstruktivismus, výuková strategie postavená na principu konstruování nových pojmů v sociální interakci.</a:t>
            </a:r>
          </a:p>
          <a:p>
            <a:r>
              <a:rPr lang="cs-CZ" dirty="0" smtClean="0"/>
              <a:t>V současné době využívání </a:t>
            </a:r>
            <a:r>
              <a:rPr lang="cs-CZ" b="1" dirty="0" smtClean="0"/>
              <a:t>kooperativního učení.</a:t>
            </a:r>
          </a:p>
          <a:p>
            <a:r>
              <a:rPr lang="cs-CZ" b="1" dirty="0" smtClean="0"/>
              <a:t>Učení se za pomocí dospělého.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26661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teorie učení</a:t>
            </a:r>
            <a:br>
              <a:rPr lang="cs-CZ" dirty="0" smtClean="0"/>
            </a:br>
            <a:r>
              <a:rPr lang="cs-CZ" dirty="0" smtClean="0"/>
              <a:t>Lev </a:t>
            </a:r>
            <a:r>
              <a:rPr lang="cs-CZ" dirty="0" err="1" smtClean="0"/>
              <a:t>vygotský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cs-CZ" b="1" dirty="0" err="1" smtClean="0"/>
              <a:t>Zona</a:t>
            </a:r>
            <a:r>
              <a:rPr lang="cs-CZ" b="1" dirty="0" smtClean="0"/>
              <a:t> nejbližšího vývoje </a:t>
            </a:r>
            <a:r>
              <a:rPr lang="cs-CZ" dirty="0" smtClean="0"/>
              <a:t>je chápána </a:t>
            </a:r>
            <a:r>
              <a:rPr lang="cs-CZ" dirty="0"/>
              <a:t>jako období, kdy se dítě blíží k nové vývojové etapě, ale ještě ji nedosáhlo, avšak za určitých podmínek (zejm. za pomoci dospělého), ji může dosáhnout snadněji, než by tomu bylo při spontánním vývoji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Vygotský</a:t>
            </a:r>
            <a:r>
              <a:rPr lang="cs-CZ" dirty="0" smtClean="0"/>
              <a:t> </a:t>
            </a:r>
            <a:r>
              <a:rPr lang="cs-CZ" dirty="0"/>
              <a:t>vysvětloval, že činnosti dítěte a interakce s dospělými jsou doprovázeny učením, které podporují dozrávání intelektových schopností. Nikoli tedy jen spontánní dozrávání kognitivních dispozic, za nímž následuje učení, nýbrž opačně – učení nepostupuje za vývojem, nýbrž funguje před ním, je jeho rozhodující hybnou </a:t>
            </a:r>
            <a:r>
              <a:rPr lang="cs-CZ" dirty="0" smtClean="0"/>
              <a:t>silou (opak </a:t>
            </a:r>
            <a:r>
              <a:rPr lang="cs-CZ" dirty="0" err="1" smtClean="0"/>
              <a:t>Piaget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285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teorie učení</a:t>
            </a:r>
            <a:br>
              <a:rPr lang="cs-CZ" dirty="0" smtClean="0"/>
            </a:br>
            <a:r>
              <a:rPr lang="cs-CZ" dirty="0" smtClean="0"/>
              <a:t>Lev </a:t>
            </a:r>
            <a:r>
              <a:rPr lang="cs-CZ" dirty="0" err="1" smtClean="0"/>
              <a:t>Vygotský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ónu </a:t>
            </a:r>
            <a:r>
              <a:rPr lang="cs-CZ" dirty="0"/>
              <a:t>nejbližšího vývoje u dítěte jako vzdálenost mezi aktuální úrovní výkonu (tj. současnou, realizující se úrovní schopnosti dítěte řešit určitý </a:t>
            </a:r>
            <a:r>
              <a:rPr lang="cs-CZ" dirty="0" smtClean="0"/>
              <a:t>úkol samostatně) </a:t>
            </a:r>
            <a:r>
              <a:rPr lang="cs-CZ" dirty="0"/>
              <a:t>a potenciální vývojovou </a:t>
            </a:r>
            <a:r>
              <a:rPr lang="cs-CZ" dirty="0" smtClean="0"/>
              <a:t>úrovní (kterou zvládne za pomoci dospělého). </a:t>
            </a:r>
          </a:p>
          <a:p>
            <a:r>
              <a:rPr lang="cs-CZ" dirty="0" smtClean="0"/>
              <a:t>Tato </a:t>
            </a:r>
            <a:r>
              <a:rPr lang="cs-CZ" dirty="0"/>
              <a:t>vzdálenost může být překonána ve </a:t>
            </a:r>
            <a:r>
              <a:rPr lang="cs-CZ" b="1" dirty="0"/>
              <a:t>spolupráci s učitelem či jiným dospělým nebo i vyspělejším dítětem. </a:t>
            </a:r>
            <a:endParaRPr lang="cs-CZ" b="1" dirty="0" smtClean="0"/>
          </a:p>
          <a:p>
            <a:r>
              <a:rPr lang="cs-CZ" dirty="0" smtClean="0"/>
              <a:t>Z </a:t>
            </a:r>
            <a:r>
              <a:rPr lang="cs-CZ" dirty="0"/>
              <a:t>toho pak byly odvozovány určité didaktické principy, které </a:t>
            </a:r>
            <a:r>
              <a:rPr lang="cs-CZ" dirty="0" err="1" smtClean="0"/>
              <a:t>Vygotský</a:t>
            </a:r>
            <a:r>
              <a:rPr lang="cs-CZ" dirty="0" smtClean="0"/>
              <a:t> </a:t>
            </a:r>
            <a:r>
              <a:rPr lang="cs-CZ" dirty="0"/>
              <a:t>souhrnně vyjádřil v pedagogickém </a:t>
            </a:r>
            <a:r>
              <a:rPr lang="cs-CZ" dirty="0" smtClean="0"/>
              <a:t>postulátu:</a:t>
            </a:r>
          </a:p>
          <a:p>
            <a:r>
              <a:rPr lang="cs-CZ" dirty="0" smtClean="0"/>
              <a:t>„Dobré </a:t>
            </a:r>
            <a:r>
              <a:rPr lang="cs-CZ" dirty="0"/>
              <a:t>je jen takové učení, které jde před </a:t>
            </a:r>
            <a:r>
              <a:rPr lang="cs-CZ" dirty="0" smtClean="0"/>
              <a:t>vývojem“.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967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teorie učení</a:t>
            </a:r>
            <a:br>
              <a:rPr lang="cs-CZ" dirty="0" smtClean="0"/>
            </a:br>
            <a:r>
              <a:rPr lang="cs-CZ" dirty="0" smtClean="0"/>
              <a:t>Lev </a:t>
            </a:r>
            <a:r>
              <a:rPr lang="cs-CZ" dirty="0" err="1" smtClean="0"/>
              <a:t>Vygotský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6956" y="1340768"/>
            <a:ext cx="7859216" cy="5400600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/>
              <a:t>Příklad:</a:t>
            </a:r>
          </a:p>
          <a:p>
            <a:r>
              <a:rPr lang="cs-CZ" i="1" dirty="0" smtClean="0"/>
              <a:t>Představme </a:t>
            </a:r>
            <a:r>
              <a:rPr lang="cs-CZ" i="1" dirty="0"/>
              <a:t>si dvě děti, jejichž mentální věk byl shodně určen na sedm let. To znamená, že obě děti jsou schopné řešit úkoly, které jsou dostupné dětem starým sedm let. </a:t>
            </a:r>
            <a:endParaRPr lang="cs-CZ" i="1" dirty="0" smtClean="0"/>
          </a:p>
          <a:p>
            <a:r>
              <a:rPr lang="cs-CZ" i="1" dirty="0" smtClean="0"/>
              <a:t>Avšak </a:t>
            </a:r>
            <a:r>
              <a:rPr lang="cs-CZ" i="1" dirty="0"/>
              <a:t>zavedeme-li oporu pro jedno z dětí a budeme-li testovat jeho výkonnost, ukáže se rozdíl. </a:t>
            </a:r>
            <a:endParaRPr lang="cs-CZ" i="1" dirty="0" smtClean="0"/>
          </a:p>
          <a:p>
            <a:r>
              <a:rPr lang="cs-CZ" i="1" dirty="0" smtClean="0"/>
              <a:t>S </a:t>
            </a:r>
            <a:r>
              <a:rPr lang="cs-CZ" i="1" dirty="0"/>
              <a:t>pomocí návodných otázek, příkladů a demonstrací může toto dítě řešit úkoly pro devítileté děti, kdežto druhé dítě, jemuž se této pomoci nedostalo, toho schopno není. </a:t>
            </a:r>
            <a:endParaRPr lang="cs-CZ" i="1" dirty="0" smtClean="0"/>
          </a:p>
          <a:p>
            <a:r>
              <a:rPr lang="cs-CZ" i="1" dirty="0" smtClean="0"/>
              <a:t>To </a:t>
            </a:r>
            <a:r>
              <a:rPr lang="cs-CZ" i="1" dirty="0"/>
              <a:t>znamená, že první dítě je v úrovni potenciálního vývoje, kdežto druhé dítě zůstává v úrovni aktuálního vývoje.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7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8366" y="1406887"/>
            <a:ext cx="7467600" cy="5334481"/>
          </a:xfrm>
        </p:spPr>
        <p:txBody>
          <a:bodyPr/>
          <a:lstStyle/>
          <a:p>
            <a:r>
              <a:rPr lang="cs-CZ" dirty="0" smtClean="0"/>
              <a:t>Kosíková, V. (2011) </a:t>
            </a:r>
            <a:r>
              <a:rPr lang="cs-CZ" b="1" dirty="0" smtClean="0"/>
              <a:t>Psychologie vzdělávání a její </a:t>
            </a:r>
            <a:r>
              <a:rPr lang="cs-CZ" b="1" dirty="0" err="1" smtClean="0"/>
              <a:t>psychodidaktické</a:t>
            </a:r>
            <a:r>
              <a:rPr lang="cs-CZ" b="1" dirty="0" smtClean="0"/>
              <a:t> aspekty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Škoda, J., </a:t>
            </a:r>
            <a:r>
              <a:rPr lang="cs-CZ" dirty="0" err="1" smtClean="0"/>
              <a:t>Doulík</a:t>
            </a:r>
            <a:r>
              <a:rPr lang="cs-CZ" dirty="0" smtClean="0"/>
              <a:t>, P. (2011) </a:t>
            </a:r>
            <a:r>
              <a:rPr lang="cs-CZ" b="1" dirty="0" smtClean="0"/>
              <a:t>Psychodidaktika.  </a:t>
            </a:r>
            <a:r>
              <a:rPr lang="cs-CZ" dirty="0" smtClean="0"/>
              <a:t>Metody </a:t>
            </a:r>
            <a:r>
              <a:rPr lang="cs-CZ" dirty="0"/>
              <a:t>efektivního a smysluplného učení a vyučování. Vyd.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Mareš, J. (2013) </a:t>
            </a:r>
            <a:r>
              <a:rPr lang="cs-CZ" b="1" dirty="0" smtClean="0"/>
              <a:t>Pedagogická psychologie.</a:t>
            </a:r>
            <a:r>
              <a:rPr lang="cs-CZ" dirty="0" smtClean="0"/>
              <a:t> Praha: Portál. </a:t>
            </a:r>
          </a:p>
          <a:p>
            <a:pPr lvl="0"/>
            <a:r>
              <a:rPr lang="cs-CZ" dirty="0" smtClean="0"/>
              <a:t>Čáp, J.</a:t>
            </a:r>
            <a:r>
              <a:rPr lang="cs-CZ" dirty="0"/>
              <a:t> (2001 ). </a:t>
            </a:r>
            <a:r>
              <a:rPr lang="cs-CZ" b="1" dirty="0"/>
              <a:t>Psychologie pro učitele</a:t>
            </a:r>
            <a:r>
              <a:rPr lang="cs-CZ" dirty="0"/>
              <a:t>. Vyd. 1. Praha: </a:t>
            </a:r>
            <a:r>
              <a:rPr lang="cs-CZ" dirty="0" smtClean="0"/>
              <a:t>Portál</a:t>
            </a:r>
            <a:r>
              <a:rPr lang="cs-CZ" dirty="0"/>
              <a:t>.</a:t>
            </a:r>
          </a:p>
          <a:p>
            <a:r>
              <a:rPr lang="cs-CZ" dirty="0" err="1" smtClean="0"/>
              <a:t>Fontana</a:t>
            </a:r>
            <a:r>
              <a:rPr lang="cs-CZ" dirty="0" smtClean="0"/>
              <a:t>. D. (2014) </a:t>
            </a:r>
            <a:r>
              <a:rPr lang="cs-CZ" b="1" dirty="0" smtClean="0"/>
              <a:t>Psychologie ve školní praxi</a:t>
            </a:r>
            <a:r>
              <a:rPr lang="cs-CZ" dirty="0" smtClean="0"/>
              <a:t>. Portál.</a:t>
            </a:r>
          </a:p>
          <a:p>
            <a:r>
              <a:rPr lang="cs-CZ" dirty="0" err="1" smtClean="0"/>
              <a:t>Fisher</a:t>
            </a:r>
            <a:r>
              <a:rPr lang="cs-CZ" dirty="0" smtClean="0"/>
              <a:t>, R. (2011). </a:t>
            </a:r>
            <a:r>
              <a:rPr lang="cs-CZ" b="1" dirty="0" smtClean="0"/>
              <a:t>Učíme děti myslet a učit se. </a:t>
            </a:r>
            <a:r>
              <a:rPr lang="cs-CZ" dirty="0" smtClean="0"/>
              <a:t>Praha: Portál.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858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Učení se objevováním</a:t>
            </a:r>
            <a:br>
              <a:rPr lang="cs-CZ" dirty="0" smtClean="0"/>
            </a:br>
            <a:r>
              <a:rPr lang="cs-CZ" dirty="0" err="1" smtClean="0"/>
              <a:t>Jerome</a:t>
            </a:r>
            <a:r>
              <a:rPr lang="cs-CZ" dirty="0" smtClean="0"/>
              <a:t> </a:t>
            </a:r>
            <a:r>
              <a:rPr lang="cs-CZ" dirty="0" err="1" smtClean="0"/>
              <a:t>Bruner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003232" cy="4873752"/>
          </a:xfrm>
        </p:spPr>
        <p:txBody>
          <a:bodyPr/>
          <a:lstStyle/>
          <a:p>
            <a:r>
              <a:rPr lang="cs-CZ" dirty="0"/>
              <a:t>T</a:t>
            </a:r>
            <a:r>
              <a:rPr lang="cs-CZ" b="1" dirty="0" smtClean="0"/>
              <a:t>eorie </a:t>
            </a:r>
            <a:r>
              <a:rPr lang="cs-CZ" b="1" dirty="0"/>
              <a:t>konstruktivistického učení</a:t>
            </a:r>
            <a:r>
              <a:rPr lang="cs-CZ" dirty="0"/>
              <a:t>, </a:t>
            </a:r>
            <a:r>
              <a:rPr lang="cs-CZ" b="1" dirty="0" smtClean="0"/>
              <a:t>učení </a:t>
            </a:r>
            <a:r>
              <a:rPr lang="cs-CZ" b="1" dirty="0"/>
              <a:t>se objevováním.</a:t>
            </a:r>
            <a:r>
              <a:rPr lang="cs-CZ" dirty="0"/>
              <a:t> Hlavní </a:t>
            </a:r>
            <a:r>
              <a:rPr lang="cs-CZ" dirty="0" smtClean="0"/>
              <a:t>charakteristikou </a:t>
            </a:r>
            <a:r>
              <a:rPr lang="cs-CZ" dirty="0"/>
              <a:t>této teorie je, že podporuje, aby student získal znalosti sám. </a:t>
            </a:r>
            <a:r>
              <a:rPr lang="cs-CZ" dirty="0" err="1"/>
              <a:t>Bruner</a:t>
            </a:r>
            <a:r>
              <a:rPr lang="cs-CZ" dirty="0"/>
              <a:t> věří, že studenti by se měli </a:t>
            </a:r>
            <a:r>
              <a:rPr lang="cs-CZ" b="1" dirty="0"/>
              <a:t>naučit prostřednictvím řízeného </a:t>
            </a:r>
            <a:r>
              <a:rPr lang="cs-CZ" b="1" dirty="0" smtClean="0"/>
              <a:t>objevu.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Úkolem učitele tedy není vysvětlovat hotový obsah s velmi jasným začátkem a koncem, nýbrž </a:t>
            </a:r>
            <a:r>
              <a:rPr lang="cs-CZ" b="1" dirty="0"/>
              <a:t>poskytnout vhodný materiál, </a:t>
            </a:r>
            <a:r>
              <a:rPr lang="cs-CZ" dirty="0"/>
              <a:t>který by svým studentům umožnil prostřednictvím pozorování, srovnávání, analýzy podobností a rozdílů </a:t>
            </a:r>
            <a:r>
              <a:rPr lang="cs-CZ" b="1" dirty="0" smtClean="0"/>
              <a:t>stimulovat myšlení.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28959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8427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učení se objevováním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Jerome</a:t>
            </a:r>
            <a:r>
              <a:rPr lang="cs-CZ" dirty="0" smtClean="0"/>
              <a:t> </a:t>
            </a:r>
            <a:r>
              <a:rPr lang="cs-CZ" dirty="0" err="1" smtClean="0"/>
              <a:t>bruner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Učení </a:t>
            </a:r>
            <a:r>
              <a:rPr lang="cs-CZ" dirty="0"/>
              <a:t>by nemělo být omezeno na mechanické zapamatování informací nebo postupů, ale mělo by </a:t>
            </a:r>
            <a:r>
              <a:rPr lang="cs-CZ" b="1" dirty="0"/>
              <a:t>vést studenta k rozvoji jeho schopnosti řešit problémy a </a:t>
            </a:r>
            <a:r>
              <a:rPr lang="cs-CZ" b="1" dirty="0" smtClean="0"/>
              <a:t>přemýšlet</a:t>
            </a:r>
            <a:r>
              <a:rPr lang="cs-CZ" dirty="0" smtClean="0"/>
              <a:t>.</a:t>
            </a:r>
          </a:p>
          <a:p>
            <a:r>
              <a:rPr lang="cs-CZ" dirty="0" smtClean="0"/>
              <a:t>Škola </a:t>
            </a:r>
            <a:r>
              <a:rPr lang="cs-CZ" dirty="0"/>
              <a:t>musí vést k objevování nových způsobů </a:t>
            </a:r>
            <a:r>
              <a:rPr lang="cs-CZ" dirty="0" smtClean="0"/>
              <a:t>řešení.</a:t>
            </a:r>
          </a:p>
          <a:p>
            <a:r>
              <a:rPr lang="cs-CZ" dirty="0"/>
              <a:t>V </a:t>
            </a:r>
            <a:r>
              <a:rPr lang="cs-CZ" dirty="0" err="1"/>
              <a:t>Brunerově</a:t>
            </a:r>
            <a:r>
              <a:rPr lang="cs-CZ" dirty="0"/>
              <a:t> teorii intelektuálního vývoje je schopnost žáka asimilovat a zapamatovat si to, co se naučil, velmi důležitá a následně přenést toto učení na jiné okolnosti svého života, které se odehrávají v jeho vlastním pohledu na svět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108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 se objevováním</a:t>
            </a:r>
            <a:br>
              <a:rPr lang="cs-CZ" dirty="0" smtClean="0"/>
            </a:br>
            <a:r>
              <a:rPr lang="cs-CZ" dirty="0" err="1" smtClean="0"/>
              <a:t>Jerome</a:t>
            </a:r>
            <a:r>
              <a:rPr lang="cs-CZ" dirty="0" smtClean="0"/>
              <a:t> </a:t>
            </a:r>
            <a:r>
              <a:rPr lang="cs-CZ" dirty="0" err="1" smtClean="0"/>
              <a:t>bruner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cs-CZ" dirty="0" smtClean="0"/>
              <a:t>Pojem</a:t>
            </a:r>
            <a:r>
              <a:rPr lang="cs-CZ" dirty="0"/>
              <a:t> </a:t>
            </a:r>
            <a:r>
              <a:rPr lang="cs-CZ" i="1" dirty="0" err="1"/>
              <a:t>scaffolding</a:t>
            </a:r>
            <a:r>
              <a:rPr lang="cs-CZ" dirty="0"/>
              <a:t> v dnešním používaném významu byl pojmenován v 80. letech 20. století americkým psychologem </a:t>
            </a:r>
            <a:r>
              <a:rPr lang="cs-CZ" dirty="0" err="1"/>
              <a:t>Jeromem</a:t>
            </a:r>
            <a:r>
              <a:rPr lang="cs-CZ" dirty="0"/>
              <a:t> </a:t>
            </a:r>
            <a:r>
              <a:rPr lang="cs-CZ" dirty="0" err="1"/>
              <a:t>Brunerem</a:t>
            </a:r>
            <a:r>
              <a:rPr lang="cs-CZ" dirty="0"/>
              <a:t> v návaznosti na koncept </a:t>
            </a:r>
            <a:r>
              <a:rPr lang="cs-CZ" dirty="0" err="1"/>
              <a:t>Vygotského</a:t>
            </a:r>
            <a:r>
              <a:rPr lang="cs-CZ" dirty="0"/>
              <a:t> </a:t>
            </a:r>
            <a:r>
              <a:rPr lang="cs-CZ" i="1" dirty="0"/>
              <a:t>Zóna nejbližšího </a:t>
            </a:r>
            <a:r>
              <a:rPr lang="cs-CZ" i="1" dirty="0" smtClean="0"/>
              <a:t>vývoje.</a:t>
            </a:r>
          </a:p>
          <a:p>
            <a:endParaRPr lang="cs-CZ" i="1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 smtClean="0"/>
              <a:t>Scaffolding</a:t>
            </a:r>
            <a:r>
              <a:rPr lang="cs-CZ" b="1" dirty="0" smtClean="0"/>
              <a:t> (= lešení, konstrukce, opora</a:t>
            </a:r>
            <a:r>
              <a:rPr lang="cs-CZ" dirty="0" smtClean="0"/>
              <a:t>) je </a:t>
            </a:r>
            <a:r>
              <a:rPr lang="cs-CZ" b="1" dirty="0" smtClean="0"/>
              <a:t>souborem podpůrných strategií</a:t>
            </a:r>
            <a:r>
              <a:rPr lang="cs-CZ" dirty="0" smtClean="0"/>
              <a:t>, které pomáhají žáky efektivně dovést k novým znalostem a dovednostem v hodinách.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410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Učení se objevováním</a:t>
            </a:r>
            <a:br>
              <a:rPr lang="cs-CZ" dirty="0" smtClean="0"/>
            </a:br>
            <a:r>
              <a:rPr lang="cs-CZ" dirty="0" err="1" smtClean="0"/>
              <a:t>Jerome</a:t>
            </a:r>
            <a:r>
              <a:rPr lang="cs-CZ" dirty="0" smtClean="0"/>
              <a:t> </a:t>
            </a:r>
            <a:r>
              <a:rPr lang="cs-CZ" dirty="0" err="1" smtClean="0"/>
              <a:t>bruner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291264" cy="5256584"/>
          </a:xfrm>
        </p:spPr>
        <p:txBody>
          <a:bodyPr/>
          <a:lstStyle/>
          <a:p>
            <a:r>
              <a:rPr lang="cs-CZ" b="1" i="1" dirty="0" err="1" smtClean="0"/>
              <a:t>Scaffolding</a:t>
            </a:r>
            <a:r>
              <a:rPr lang="cs-CZ" b="1" dirty="0"/>
              <a:t> spoluutvářejí učitelé, žáci </a:t>
            </a:r>
            <a:r>
              <a:rPr lang="cs-CZ" b="1" dirty="0" smtClean="0"/>
              <a:t>a rodiče.  </a:t>
            </a:r>
            <a:r>
              <a:rPr lang="cs-CZ" b="1" dirty="0"/>
              <a:t>P</a:t>
            </a:r>
            <a:r>
              <a:rPr lang="cs-CZ" b="1" dirty="0" smtClean="0"/>
              <a:t>rojevuje </a:t>
            </a:r>
            <a:r>
              <a:rPr lang="cs-CZ" b="1" dirty="0"/>
              <a:t>také v </a:t>
            </a:r>
            <a:r>
              <a:rPr lang="cs-CZ" b="1" dirty="0" smtClean="0"/>
              <a:t>učebních materiálech</a:t>
            </a:r>
            <a:r>
              <a:rPr lang="cs-CZ" b="1" dirty="0"/>
              <a:t>, strukturovaných úkolech aj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b="1" dirty="0" smtClean="0"/>
          </a:p>
          <a:p>
            <a:pPr algn="just"/>
            <a:r>
              <a:rPr lang="cs-CZ" i="1" dirty="0" err="1" smtClean="0"/>
              <a:t>Scaffolding</a:t>
            </a:r>
            <a:r>
              <a:rPr lang="cs-CZ" i="1" dirty="0"/>
              <a:t> </a:t>
            </a:r>
            <a:r>
              <a:rPr lang="cs-CZ" dirty="0"/>
              <a:t>by měl vycházet z toho, co už žák umí (znalosti, dovednosti, postoje). Žákovi by měly být informace zprostředkovány takovou formou, která je pro žáky přijatelná a vyhovující a zohledňuje různé učební styly. </a:t>
            </a:r>
            <a:endParaRPr lang="cs-CZ" dirty="0" smtClean="0"/>
          </a:p>
          <a:p>
            <a:pPr algn="just"/>
            <a:endParaRPr lang="cs-CZ" i="1" dirty="0"/>
          </a:p>
          <a:p>
            <a:pPr algn="just"/>
            <a:r>
              <a:rPr lang="cs-CZ" i="1" dirty="0" err="1" smtClean="0"/>
              <a:t>Scaffolding</a:t>
            </a:r>
            <a:r>
              <a:rPr lang="cs-CZ" dirty="0"/>
              <a:t> podporuje kreativní a kritické myšlení a snaží se podpořit žáka v získávání nových znalostí a dovedností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i="1" dirty="0"/>
          </a:p>
          <a:p>
            <a:pPr marL="0" indent="0">
              <a:buNone/>
            </a:pPr>
            <a:endParaRPr lang="cs-CZ" sz="2000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51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Učení se objevováním</a:t>
            </a:r>
            <a:br>
              <a:rPr lang="cs-CZ" dirty="0"/>
            </a:br>
            <a:r>
              <a:rPr lang="cs-CZ" dirty="0" err="1"/>
              <a:t>Jerome</a:t>
            </a:r>
            <a:r>
              <a:rPr lang="cs-CZ" dirty="0"/>
              <a:t> </a:t>
            </a:r>
            <a:r>
              <a:rPr lang="cs-CZ" dirty="0" err="1"/>
              <a:t>bruner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Příklad</a:t>
            </a:r>
          </a:p>
          <a:p>
            <a:r>
              <a:rPr lang="cs-CZ" i="1" dirty="0" smtClean="0"/>
              <a:t>Situace</a:t>
            </a:r>
            <a:r>
              <a:rPr lang="cs-CZ" i="1" dirty="0"/>
              <a:t>, kdy se učíme řídit auto v autoškole. Po celou dobu procesu nás někdo instruuje a my se učíme nové činnosti. </a:t>
            </a:r>
            <a:endParaRPr lang="cs-CZ" i="1" dirty="0" smtClean="0"/>
          </a:p>
          <a:p>
            <a:r>
              <a:rPr lang="cs-CZ" i="1" dirty="0" smtClean="0"/>
              <a:t>Instrukce </a:t>
            </a:r>
            <a:r>
              <a:rPr lang="cs-CZ" i="1" dirty="0"/>
              <a:t>pro nás představují oporu, která nám umožní naučit se řídit auto. Nejprve je nám představen princip auta a pravidla silničního provozu a pak za asistence pracovníka autoškoly se učíme řídit. </a:t>
            </a:r>
            <a:endParaRPr lang="cs-CZ" i="1" dirty="0" smtClean="0"/>
          </a:p>
          <a:p>
            <a:r>
              <a:rPr lang="cs-CZ" i="1" dirty="0" smtClean="0"/>
              <a:t>Po </a:t>
            </a:r>
            <a:r>
              <a:rPr lang="cs-CZ" i="1" dirty="0"/>
              <a:t>určité době jsme schopni auto řídit </a:t>
            </a:r>
            <a:r>
              <a:rPr lang="cs-CZ" i="1" dirty="0" smtClean="0"/>
              <a:t>sami.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51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 smtClean="0">
                <a:latin typeface="+mn-lt"/>
                <a:cs typeface="Times New Roman" panose="02020603050405020304" pitchFamily="18" charset="0"/>
              </a:rPr>
              <a:t>Jean </a:t>
            </a:r>
            <a:r>
              <a:rPr lang="cs-CZ" altLang="cs-CZ" sz="3200" b="1" dirty="0" err="1" smtClean="0">
                <a:latin typeface="+mn-lt"/>
                <a:cs typeface="Times New Roman" panose="02020603050405020304" pitchFamily="18" charset="0"/>
              </a:rPr>
              <a:t>piaget</a:t>
            </a:r>
            <a:r>
              <a:rPr lang="cs-CZ" altLang="cs-CZ" sz="3200" b="1" dirty="0" smtClean="0">
                <a:latin typeface="+mn-lt"/>
                <a:cs typeface="Times New Roman" panose="02020603050405020304" pitchFamily="18" charset="0"/>
              </a:rPr>
              <a:t> – proces učení</a:t>
            </a:r>
            <a:br>
              <a:rPr lang="cs-CZ" altLang="cs-CZ" sz="3200" b="1" dirty="0" smtClean="0">
                <a:latin typeface="+mn-lt"/>
                <a:cs typeface="Times New Roman" panose="02020603050405020304" pitchFamily="18" charset="0"/>
              </a:rPr>
            </a:br>
            <a:r>
              <a:rPr lang="cs-CZ" altLang="cs-CZ" sz="3200" b="1" dirty="0" smtClean="0">
                <a:latin typeface="+mn-lt"/>
                <a:cs typeface="Times New Roman" panose="02020603050405020304" pitchFamily="18" charset="0"/>
              </a:rPr>
              <a:t>teorie kognitivního vývoje</a:t>
            </a:r>
            <a:br>
              <a:rPr lang="cs-CZ" altLang="cs-CZ" sz="3200" b="1" dirty="0" smtClean="0">
                <a:latin typeface="+mn-lt"/>
                <a:cs typeface="Times New Roman" panose="02020603050405020304" pitchFamily="18" charset="0"/>
              </a:rPr>
            </a:br>
            <a:endParaRPr lang="cs-CZ" altLang="cs-CZ" sz="3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40768"/>
            <a:ext cx="7772400" cy="5328592"/>
          </a:xfrm>
        </p:spPr>
        <p:txBody>
          <a:bodyPr/>
          <a:lstStyle/>
          <a:p>
            <a:r>
              <a:rPr lang="cs-CZ" altLang="cs-CZ" dirty="0" smtClean="0">
                <a:cs typeface="Times New Roman" panose="02020603050405020304" pitchFamily="18" charset="0"/>
              </a:rPr>
              <a:t>J</a:t>
            </a:r>
            <a:r>
              <a:rPr lang="cs-CZ" altLang="cs-CZ" dirty="0">
                <a:cs typeface="Times New Roman" panose="02020603050405020304" pitchFamily="18" charset="0"/>
              </a:rPr>
              <a:t>. </a:t>
            </a:r>
            <a:r>
              <a:rPr lang="cs-CZ" altLang="cs-CZ" dirty="0" err="1">
                <a:cs typeface="Times New Roman" panose="02020603050405020304" pitchFamily="18" charset="0"/>
              </a:rPr>
              <a:t>Piaget</a:t>
            </a:r>
            <a:r>
              <a:rPr lang="cs-CZ" altLang="cs-CZ" dirty="0">
                <a:cs typeface="Times New Roman" panose="02020603050405020304" pitchFamily="18" charset="0"/>
              </a:rPr>
              <a:t> vysvětluje </a:t>
            </a:r>
            <a:r>
              <a:rPr lang="cs-CZ" altLang="cs-CZ" i="1" dirty="0">
                <a:cs typeface="Times New Roman" panose="02020603050405020304" pitchFamily="18" charset="0"/>
              </a:rPr>
              <a:t>proces učení</a:t>
            </a:r>
            <a:r>
              <a:rPr lang="cs-CZ" altLang="cs-CZ" dirty="0">
                <a:cs typeface="Times New Roman" panose="02020603050405020304" pitchFamily="18" charset="0"/>
              </a:rPr>
              <a:t>  jako  základní </a:t>
            </a:r>
            <a:r>
              <a:rPr lang="cs-CZ" altLang="cs-CZ" dirty="0" smtClean="0">
                <a:cs typeface="Times New Roman" panose="02020603050405020304" pitchFamily="18" charset="0"/>
              </a:rPr>
              <a:t>mechanismus, </a:t>
            </a:r>
            <a:r>
              <a:rPr lang="cs-CZ" altLang="cs-CZ" dirty="0">
                <a:cs typeface="Times New Roman" panose="02020603050405020304" pitchFamily="18" charset="0"/>
              </a:rPr>
              <a:t>permanentní  </a:t>
            </a:r>
            <a:r>
              <a:rPr lang="cs-CZ" altLang="cs-CZ" dirty="0" smtClean="0">
                <a:cs typeface="Times New Roman" panose="02020603050405020304" pitchFamily="18" charset="0"/>
              </a:rPr>
              <a:t>biologickou a psychickou adaptaci organismu a </a:t>
            </a:r>
            <a:r>
              <a:rPr lang="cs-CZ" altLang="cs-CZ" dirty="0">
                <a:cs typeface="Times New Roman" panose="02020603050405020304" pitchFamily="18" charset="0"/>
              </a:rPr>
              <a:t>prostředí</a:t>
            </a:r>
            <a:r>
              <a:rPr lang="cs-CZ" altLang="cs-CZ" dirty="0" smtClean="0"/>
              <a:t>: p</a:t>
            </a:r>
            <a:r>
              <a:rPr lang="cs-CZ" altLang="cs-CZ" dirty="0" smtClean="0">
                <a:cs typeface="Times New Roman" panose="02020603050405020304" pitchFamily="18" charset="0"/>
              </a:rPr>
              <a:t>robíhá </a:t>
            </a:r>
            <a:r>
              <a:rPr lang="cs-CZ" altLang="cs-CZ" dirty="0">
                <a:cs typeface="Times New Roman" panose="02020603050405020304" pitchFamily="18" charset="0"/>
              </a:rPr>
              <a:t>jako </a:t>
            </a:r>
            <a:r>
              <a:rPr lang="cs-CZ" altLang="cs-CZ" dirty="0"/>
              <a:t>střídání </a:t>
            </a:r>
            <a:r>
              <a:rPr lang="cs-CZ" altLang="cs-CZ" dirty="0" smtClean="0">
                <a:cs typeface="Times New Roman" panose="02020603050405020304" pitchFamily="18" charset="0"/>
              </a:rPr>
              <a:t>asimilace </a:t>
            </a:r>
            <a:r>
              <a:rPr lang="cs-CZ" altLang="cs-CZ" dirty="0">
                <a:cs typeface="Times New Roman" panose="02020603050405020304" pitchFamily="18" charset="0"/>
              </a:rPr>
              <a:t>a akomodace</a:t>
            </a:r>
            <a:r>
              <a:rPr lang="cs-CZ" altLang="cs-CZ" dirty="0"/>
              <a:t> (</a:t>
            </a:r>
            <a:r>
              <a:rPr lang="cs-CZ" altLang="cs-CZ" dirty="0">
                <a:cs typeface="Times New Roman" panose="02020603050405020304" pitchFamily="18" charset="0"/>
              </a:rPr>
              <a:t>protichůdnost a zároveň komplementarit</a:t>
            </a:r>
            <a:r>
              <a:rPr lang="cs-CZ" altLang="cs-CZ" dirty="0"/>
              <a:t>a</a:t>
            </a:r>
            <a:r>
              <a:rPr lang="cs-CZ" altLang="cs-CZ" dirty="0" smtClean="0"/>
              <a:t>).</a:t>
            </a:r>
            <a:r>
              <a:rPr lang="cs-CZ" altLang="cs-CZ" dirty="0">
                <a:cs typeface="Times New Roman" panose="02020603050405020304" pitchFamily="18" charset="0"/>
              </a:rPr>
              <a:t> </a:t>
            </a:r>
            <a:endParaRPr lang="cs-CZ" altLang="cs-CZ" dirty="0" smtClean="0">
              <a:cs typeface="Times New Roman" panose="02020603050405020304" pitchFamily="18" charset="0"/>
            </a:endParaRPr>
          </a:p>
          <a:p>
            <a:endParaRPr lang="cs-CZ" altLang="cs-CZ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 smtClean="0">
                <a:cs typeface="Times New Roman" panose="02020603050405020304" pitchFamily="18" charset="0"/>
              </a:rPr>
              <a:t>Mezi </a:t>
            </a:r>
            <a:r>
              <a:rPr lang="cs-CZ" altLang="cs-CZ" dirty="0">
                <a:cs typeface="Times New Roman" panose="02020603050405020304" pitchFamily="18" charset="0"/>
              </a:rPr>
              <a:t>asimilací a akomodací se vytváří dynamická rovnováha, která je permanentně narušována a </a:t>
            </a:r>
            <a:r>
              <a:rPr lang="cs-CZ" altLang="cs-CZ" dirty="0" smtClean="0">
                <a:cs typeface="Times New Roman" panose="02020603050405020304" pitchFamily="18" charset="0"/>
              </a:rPr>
              <a:t>vyrovnávána.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13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3592"/>
            <a:ext cx="7467600" cy="1143000"/>
          </a:xfrm>
        </p:spPr>
        <p:txBody>
          <a:bodyPr>
            <a:noAutofit/>
          </a:bodyPr>
          <a:lstStyle/>
          <a:p>
            <a:r>
              <a:rPr lang="cs-CZ" sz="3200" b="1" dirty="0"/>
              <a:t>Jean </a:t>
            </a:r>
            <a:r>
              <a:rPr lang="cs-CZ" sz="3200" b="1" dirty="0" err="1"/>
              <a:t>piaget</a:t>
            </a:r>
            <a:r>
              <a:rPr lang="cs-CZ" sz="3200" b="1" dirty="0"/>
              <a:t>  - proces učení</a:t>
            </a:r>
            <a:br>
              <a:rPr lang="cs-CZ" sz="3200" b="1" dirty="0"/>
            </a:br>
            <a:r>
              <a:rPr lang="cs-CZ" sz="3200" b="1" dirty="0"/>
              <a:t>teorie kognitivního vývoje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147248" cy="4824536"/>
          </a:xfrm>
        </p:spPr>
        <p:txBody>
          <a:bodyPr/>
          <a:lstStyle/>
          <a:p>
            <a:r>
              <a:rPr lang="cs-CZ" b="1" dirty="0" smtClean="0"/>
              <a:t>Asimilace a akomodace </a:t>
            </a:r>
            <a:r>
              <a:rPr lang="cs-CZ" dirty="0" smtClean="0"/>
              <a:t>jsou základní procesy při aktivní konstrukci poznání. </a:t>
            </a:r>
          </a:p>
          <a:p>
            <a:r>
              <a:rPr lang="cs-CZ" b="1" dirty="0" smtClean="0"/>
              <a:t>Asimilace</a:t>
            </a:r>
            <a:r>
              <a:rPr lang="cs-CZ" dirty="0" smtClean="0"/>
              <a:t>-nový poznatek je v souladu s dosavadním vnitřním poznatkovým systémem žáka, je začleněn do struktury vnitřního poznatkového systému dítěte. </a:t>
            </a:r>
          </a:p>
          <a:p>
            <a:r>
              <a:rPr lang="cs-CZ" b="1" dirty="0" smtClean="0"/>
              <a:t>Akomodace</a:t>
            </a:r>
            <a:r>
              <a:rPr lang="cs-CZ" dirty="0" smtClean="0"/>
              <a:t>-nový poznatek je v rozporu s vnitřním poznatkovým systémem dítěte, dítě svůj systém upraví změní, přizpůsobí, aby byl v souladu.</a:t>
            </a:r>
          </a:p>
          <a:p>
            <a:r>
              <a:rPr lang="cs-CZ" b="1" dirty="0" smtClean="0"/>
              <a:t>Kognitivní konflikt </a:t>
            </a:r>
            <a:r>
              <a:rPr lang="cs-CZ" dirty="0" smtClean="0"/>
              <a:t>- </a:t>
            </a:r>
            <a:r>
              <a:rPr lang="cs-CZ" dirty="0"/>
              <a:t>kognitivní konflikt (zlom), projevující se jako psychická tenze, snaha odstranit </a:t>
            </a:r>
            <a:r>
              <a:rPr lang="cs-CZ" dirty="0" smtClean="0"/>
              <a:t>problém.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060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6268" y="697902"/>
            <a:ext cx="7467600" cy="1143000"/>
          </a:xfrm>
        </p:spPr>
        <p:txBody>
          <a:bodyPr>
            <a:noAutofit/>
          </a:bodyPr>
          <a:lstStyle/>
          <a:p>
            <a:r>
              <a:rPr lang="cs-CZ" altLang="cs-CZ" sz="3200" b="1" i="1" dirty="0" smtClean="0">
                <a:cs typeface="Times New Roman" panose="02020603050405020304" pitchFamily="18" charset="0"/>
              </a:rPr>
              <a:t/>
            </a:r>
            <a:br>
              <a:rPr lang="cs-CZ" altLang="cs-CZ" sz="3200" b="1" i="1" dirty="0" smtClean="0">
                <a:cs typeface="Times New Roman" panose="02020603050405020304" pitchFamily="18" charset="0"/>
              </a:rPr>
            </a:br>
            <a:r>
              <a:rPr lang="cs-CZ" altLang="cs-CZ" sz="3200" b="1" i="1" dirty="0">
                <a:cs typeface="Times New Roman" panose="02020603050405020304" pitchFamily="18" charset="0"/>
              </a:rPr>
              <a:t/>
            </a:r>
            <a:br>
              <a:rPr lang="cs-CZ" altLang="cs-CZ" sz="3200" b="1" i="1" dirty="0">
                <a:cs typeface="Times New Roman" panose="02020603050405020304" pitchFamily="18" charset="0"/>
              </a:rPr>
            </a:br>
            <a:r>
              <a:rPr lang="cs-CZ" altLang="cs-CZ" sz="3200" b="1" i="1" dirty="0" smtClean="0">
                <a:cs typeface="Times New Roman" panose="02020603050405020304" pitchFamily="18" charset="0"/>
              </a:rPr>
              <a:t>proces učení</a:t>
            </a:r>
            <a:r>
              <a:rPr lang="cs-CZ" altLang="cs-CZ" sz="3200" dirty="0">
                <a:cs typeface="Times New Roman" panose="02020603050405020304" pitchFamily="18" charset="0"/>
              </a:rPr>
              <a:t/>
            </a:r>
            <a:br>
              <a:rPr lang="cs-CZ" altLang="cs-CZ" sz="3200" dirty="0">
                <a:cs typeface="Times New Roman" panose="02020603050405020304" pitchFamily="18" charset="0"/>
              </a:rPr>
            </a:br>
            <a:endParaRPr lang="cs-CZ" altLang="cs-CZ" sz="3200" dirty="0">
              <a:cs typeface="Times New Roman" panose="02020603050405020304" pitchFamily="18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8520" y="1563624"/>
            <a:ext cx="8748464" cy="5294376"/>
          </a:xfrm>
        </p:spPr>
        <p:txBody>
          <a:bodyPr/>
          <a:lstStyle/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304800" y="3276599"/>
            <a:ext cx="1600200" cy="853621"/>
          </a:xfrm>
          <a:prstGeom prst="rect">
            <a:avLst/>
          </a:prstGeom>
          <a:solidFill>
            <a:srgbClr val="F7FBB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dirty="0" smtClean="0"/>
              <a:t>nová </a:t>
            </a:r>
            <a:endParaRPr lang="cs-CZ" altLang="cs-CZ" dirty="0"/>
          </a:p>
          <a:p>
            <a:pPr algn="ctr"/>
            <a:r>
              <a:rPr lang="cs-CZ" altLang="cs-CZ" dirty="0"/>
              <a:t>i</a:t>
            </a:r>
            <a:r>
              <a:rPr lang="cs-CZ" altLang="cs-CZ" dirty="0" smtClean="0"/>
              <a:t>nformace,</a:t>
            </a:r>
          </a:p>
          <a:p>
            <a:pPr algn="ctr"/>
            <a:r>
              <a:rPr lang="cs-CZ" altLang="cs-CZ" dirty="0" smtClean="0"/>
              <a:t>zkušenost</a:t>
            </a:r>
            <a:endParaRPr lang="cs-CZ" altLang="cs-CZ" dirty="0"/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 flipV="1">
            <a:off x="1905000" y="2590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1905000" y="3581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6024" name="Oval 8"/>
          <p:cNvSpPr>
            <a:spLocks noChangeArrowheads="1"/>
          </p:cNvSpPr>
          <p:nvPr/>
        </p:nvSpPr>
        <p:spPr bwMode="auto">
          <a:xfrm>
            <a:off x="2743200" y="2061411"/>
            <a:ext cx="16002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2400" dirty="0">
                <a:latin typeface="+mn-lt"/>
              </a:rPr>
              <a:t>asimilace</a:t>
            </a:r>
          </a:p>
        </p:txBody>
      </p:sp>
      <p:sp>
        <p:nvSpPr>
          <p:cNvPr id="86026" name="Oval 10"/>
          <p:cNvSpPr>
            <a:spLocks noChangeArrowheads="1"/>
          </p:cNvSpPr>
          <p:nvPr/>
        </p:nvSpPr>
        <p:spPr bwMode="auto">
          <a:xfrm>
            <a:off x="2743200" y="3962400"/>
            <a:ext cx="16002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2400" dirty="0">
                <a:latin typeface="+mn-lt"/>
              </a:rPr>
              <a:t>akomodace</a:t>
            </a:r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>
            <a:off x="4343400" y="2514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6028" name="Rectangle 12"/>
          <p:cNvSpPr>
            <a:spLocks noChangeArrowheads="1"/>
          </p:cNvSpPr>
          <p:nvPr/>
        </p:nvSpPr>
        <p:spPr bwMode="auto">
          <a:xfrm>
            <a:off x="5410200" y="2209800"/>
            <a:ext cx="1447800" cy="762000"/>
          </a:xfrm>
          <a:prstGeom prst="rect">
            <a:avLst/>
          </a:prstGeom>
          <a:solidFill>
            <a:schemeClr val="bg1"/>
          </a:solidFill>
          <a:ln w="9525">
            <a:solidFill>
              <a:srgbClr val="08080E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dirty="0"/>
              <a:t>rozšíření</a:t>
            </a:r>
            <a:endParaRPr lang="cs-CZ" altLang="cs-CZ" sz="2400" dirty="0">
              <a:latin typeface="+mn-lt"/>
            </a:endParaRPr>
          </a:p>
          <a:p>
            <a:pPr algn="ctr"/>
            <a:r>
              <a:rPr lang="cs-CZ" altLang="cs-CZ" sz="2400" dirty="0">
                <a:latin typeface="+mn-lt"/>
              </a:rPr>
              <a:t>schématu</a:t>
            </a:r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 flipH="1" flipV="1">
            <a:off x="1981200" y="2743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 flipH="1">
            <a:off x="1981200" y="4038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6031" name="Oval 15"/>
          <p:cNvSpPr>
            <a:spLocks noChangeArrowheads="1"/>
          </p:cNvSpPr>
          <p:nvPr/>
        </p:nvSpPr>
        <p:spPr bwMode="auto">
          <a:xfrm>
            <a:off x="914400" y="2438400"/>
            <a:ext cx="1143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i="1"/>
              <a:t>rozumím</a:t>
            </a:r>
          </a:p>
        </p:txBody>
      </p:sp>
      <p:sp>
        <p:nvSpPr>
          <p:cNvPr id="86032" name="Oval 16"/>
          <p:cNvSpPr>
            <a:spLocks noChangeArrowheads="1"/>
          </p:cNvSpPr>
          <p:nvPr/>
        </p:nvSpPr>
        <p:spPr bwMode="auto">
          <a:xfrm>
            <a:off x="990600" y="4267200"/>
            <a:ext cx="1143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i="1"/>
              <a:t>nerozumím</a:t>
            </a:r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>
            <a:off x="43434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6034" name="Text Box 18"/>
          <p:cNvSpPr txBox="1">
            <a:spLocks noChangeArrowheads="1"/>
          </p:cNvSpPr>
          <p:nvPr/>
        </p:nvSpPr>
        <p:spPr bwMode="auto">
          <a:xfrm>
            <a:off x="6934200" y="2209800"/>
            <a:ext cx="2119064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cs-CZ" dirty="0" err="1">
                <a:latin typeface="+mn-lt"/>
              </a:rPr>
              <a:t>nové„zapadá</a:t>
            </a:r>
            <a:r>
              <a:rPr lang="cs-CZ" altLang="cs-CZ" dirty="0">
                <a:latin typeface="+mn-lt"/>
              </a:rPr>
              <a:t>“ do konceptu</a:t>
            </a:r>
            <a:r>
              <a:rPr lang="cs-CZ" altLang="cs-CZ" dirty="0" smtClean="0">
                <a:latin typeface="+mn-lt"/>
              </a:rPr>
              <a:t>, schéma se nemění,  </a:t>
            </a:r>
            <a:r>
              <a:rPr lang="cs-CZ" altLang="cs-CZ" dirty="0">
                <a:latin typeface="+mn-lt"/>
              </a:rPr>
              <a:t>poznání se prostě rozšiřuje</a:t>
            </a:r>
          </a:p>
        </p:txBody>
      </p:sp>
      <p:sp>
        <p:nvSpPr>
          <p:cNvPr id="86035" name="Rectangle 19"/>
          <p:cNvSpPr>
            <a:spLocks noChangeArrowheads="1"/>
          </p:cNvSpPr>
          <p:nvPr/>
        </p:nvSpPr>
        <p:spPr bwMode="auto">
          <a:xfrm>
            <a:off x="5410200" y="4000500"/>
            <a:ext cx="1524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dirty="0">
                <a:latin typeface="+mn-lt"/>
              </a:rPr>
              <a:t>„AHA</a:t>
            </a:r>
            <a:r>
              <a:rPr lang="cs-CZ" altLang="cs-CZ" dirty="0" smtClean="0">
                <a:latin typeface="+mn-lt"/>
              </a:rPr>
              <a:t>!!!“</a:t>
            </a:r>
          </a:p>
          <a:p>
            <a:pPr algn="ctr"/>
            <a:r>
              <a:rPr lang="cs-CZ" altLang="cs-CZ" dirty="0" smtClean="0">
                <a:latin typeface="+mn-lt"/>
              </a:rPr>
              <a:t>zážitek</a:t>
            </a:r>
            <a:endParaRPr lang="cs-CZ" altLang="cs-CZ" dirty="0">
              <a:latin typeface="+mn-lt"/>
            </a:endParaRPr>
          </a:p>
        </p:txBody>
      </p:sp>
      <p:sp>
        <p:nvSpPr>
          <p:cNvPr id="86036" name="Text Box 20"/>
          <p:cNvSpPr txBox="1">
            <a:spLocks noChangeArrowheads="1"/>
          </p:cNvSpPr>
          <p:nvPr/>
        </p:nvSpPr>
        <p:spPr bwMode="auto">
          <a:xfrm flipH="1">
            <a:off x="6934200" y="4038600"/>
            <a:ext cx="22098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dirty="0">
                <a:latin typeface="+mn-lt"/>
              </a:rPr>
              <a:t>nové „nezapadá“,</a:t>
            </a:r>
          </a:p>
          <a:p>
            <a:r>
              <a:rPr lang="cs-CZ" altLang="cs-CZ" dirty="0">
                <a:latin typeface="+mn-lt"/>
              </a:rPr>
              <a:t>schéma se musí </a:t>
            </a:r>
            <a:r>
              <a:rPr lang="cs-CZ" altLang="cs-CZ" b="1" i="1" dirty="0">
                <a:latin typeface="+mn-lt"/>
              </a:rPr>
              <a:t>rekonstruovat,</a:t>
            </a:r>
            <a:r>
              <a:rPr lang="cs-CZ" altLang="cs-CZ" dirty="0">
                <a:latin typeface="+mn-lt"/>
              </a:rPr>
              <a:t> </a:t>
            </a:r>
            <a:r>
              <a:rPr lang="cs-CZ" altLang="cs-CZ" dirty="0" smtClean="0">
                <a:latin typeface="+mn-lt"/>
              </a:rPr>
              <a:t>své schéma změnit</a:t>
            </a:r>
            <a:r>
              <a:rPr lang="cs-CZ" altLang="cs-CZ" b="1" i="1" dirty="0" smtClean="0">
                <a:latin typeface="+mn-lt"/>
              </a:rPr>
              <a:t> </a:t>
            </a:r>
            <a:r>
              <a:rPr lang="cs-CZ" altLang="cs-CZ" b="1" i="1" dirty="0">
                <a:latin typeface="+mn-lt"/>
              </a:rPr>
              <a:t>- EKVILIBRACE</a:t>
            </a:r>
          </a:p>
        </p:txBody>
      </p:sp>
      <p:sp>
        <p:nvSpPr>
          <p:cNvPr id="86038" name="Text Box 22"/>
          <p:cNvSpPr txBox="1">
            <a:spLocks noChangeArrowheads="1"/>
          </p:cNvSpPr>
          <p:nvPr/>
        </p:nvSpPr>
        <p:spPr bwMode="auto">
          <a:xfrm>
            <a:off x="320842" y="5730979"/>
            <a:ext cx="758733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 dirty="0">
                <a:solidFill>
                  <a:schemeClr val="tx2"/>
                </a:solidFill>
                <a:latin typeface="+mn-lt"/>
              </a:rPr>
              <a:t>A</a:t>
            </a:r>
            <a:r>
              <a:rPr lang="cs-CZ" altLang="cs-CZ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similace i akomodace jsou </a:t>
            </a:r>
            <a:r>
              <a:rPr lang="cs-CZ" altLang="cs-CZ" b="1" dirty="0">
                <a:solidFill>
                  <a:schemeClr val="tx2"/>
                </a:solidFill>
                <a:latin typeface="+mn-lt"/>
              </a:rPr>
              <a:t>přirozenou </a:t>
            </a:r>
            <a:r>
              <a:rPr lang="cs-CZ" altLang="cs-CZ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součástí </a:t>
            </a:r>
            <a:r>
              <a:rPr lang="cs-CZ" altLang="cs-CZ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procesu</a:t>
            </a:r>
          </a:p>
          <a:p>
            <a:r>
              <a:rPr lang="cs-CZ" altLang="cs-CZ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cs-CZ" altLang="cs-CZ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spontánního </a:t>
            </a:r>
            <a:r>
              <a:rPr lang="cs-CZ" altLang="cs-CZ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učení,  základní procesy při aktivní konstrukci</a:t>
            </a:r>
          </a:p>
          <a:p>
            <a:r>
              <a:rPr lang="cs-CZ" altLang="cs-CZ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poznání.</a:t>
            </a:r>
            <a:endParaRPr lang="cs-CZ" altLang="cs-CZ" b="1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39126" y="3483889"/>
            <a:ext cx="1526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Kognitivní</a:t>
            </a:r>
          </a:p>
          <a:p>
            <a:r>
              <a:rPr lang="cs-CZ" dirty="0" smtClean="0"/>
              <a:t>konflikt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08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Jean </a:t>
            </a:r>
            <a:r>
              <a:rPr lang="cs-CZ" sz="3200" b="1" dirty="0" err="1" smtClean="0"/>
              <a:t>piaget</a:t>
            </a:r>
            <a:r>
              <a:rPr lang="cs-CZ" sz="3200" b="1" dirty="0" smtClean="0"/>
              <a:t>  - proces učení</a:t>
            </a:r>
            <a:br>
              <a:rPr lang="cs-CZ" sz="3200" b="1" dirty="0" smtClean="0"/>
            </a:br>
            <a:r>
              <a:rPr lang="cs-CZ" sz="3200" b="1" dirty="0" smtClean="0"/>
              <a:t>teorie kognitivního vývoje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algn="just"/>
            <a:r>
              <a:rPr lang="cs-CZ" altLang="cs-CZ" dirty="0" smtClean="0">
                <a:cs typeface="Times New Roman" panose="02020603050405020304" pitchFamily="18" charset="0"/>
              </a:rPr>
              <a:t>Narušení rovnováhy (jakmile nový poznatek nelze zahrnout do stávajícího kognitivního schématu) vyvolává potřebu okamžitě ji “vybalancovat”-   nastává tzv.  </a:t>
            </a:r>
            <a:r>
              <a:rPr lang="cs-CZ" altLang="cs-CZ" i="1" dirty="0" smtClean="0">
                <a:cs typeface="Times New Roman" panose="02020603050405020304" pitchFamily="18" charset="0"/>
              </a:rPr>
              <a:t>kognitivní konflikt.</a:t>
            </a:r>
            <a:endParaRPr lang="cs-CZ" altLang="cs-CZ" dirty="0" smtClean="0"/>
          </a:p>
          <a:p>
            <a:pPr marL="0" indent="0" algn="just">
              <a:buNone/>
            </a:pPr>
            <a:endParaRPr lang="cs-CZ" altLang="cs-CZ" dirty="0"/>
          </a:p>
          <a:p>
            <a:pPr algn="just"/>
            <a:r>
              <a:rPr lang="cs-CZ" altLang="cs-CZ" dirty="0" smtClean="0">
                <a:cs typeface="Times New Roman" panose="02020603050405020304" pitchFamily="18" charset="0"/>
              </a:rPr>
              <a:t>Nastupuje </a:t>
            </a:r>
            <a:r>
              <a:rPr lang="cs-CZ" altLang="cs-CZ" dirty="0">
                <a:cs typeface="Times New Roman" panose="02020603050405020304" pitchFamily="18" charset="0"/>
              </a:rPr>
              <a:t>akomodace, tj. změníme své kognitivní schéma pod vlivem nové </a:t>
            </a:r>
            <a:r>
              <a:rPr lang="cs-CZ" altLang="cs-CZ" dirty="0" smtClean="0">
                <a:cs typeface="Times New Roman" panose="02020603050405020304" pitchFamily="18" charset="0"/>
              </a:rPr>
              <a:t>zkušenosti, objevíme </a:t>
            </a:r>
            <a:r>
              <a:rPr lang="cs-CZ" altLang="cs-CZ" dirty="0">
                <a:cs typeface="Times New Roman" panose="02020603050405020304" pitchFamily="18" charset="0"/>
              </a:rPr>
              <a:t>řešení: “AHA!!!” </a:t>
            </a:r>
            <a:r>
              <a:rPr lang="cs-CZ" altLang="cs-CZ" dirty="0" smtClean="0">
                <a:cs typeface="Times New Roman" panose="02020603050405020304" pitchFamily="18" charset="0"/>
              </a:rPr>
              <a:t>zážitek, </a:t>
            </a:r>
            <a:r>
              <a:rPr lang="cs-CZ" altLang="cs-CZ" dirty="0" err="1" smtClean="0">
                <a:cs typeface="Times New Roman" panose="02020603050405020304" pitchFamily="18" charset="0"/>
              </a:rPr>
              <a:t>e</a:t>
            </a:r>
            <a:r>
              <a:rPr lang="cs-CZ" altLang="cs-CZ" i="1" dirty="0" err="1" smtClean="0">
                <a:cs typeface="Times New Roman" panose="02020603050405020304" pitchFamily="18" charset="0"/>
              </a:rPr>
              <a:t>kvilibrace</a:t>
            </a:r>
            <a:r>
              <a:rPr lang="cs-CZ" altLang="cs-CZ" dirty="0" smtClean="0"/>
              <a:t>  =  </a:t>
            </a:r>
            <a:r>
              <a:rPr lang="cs-CZ" altLang="cs-CZ" i="1" dirty="0" smtClean="0">
                <a:cs typeface="Times New Roman" panose="02020603050405020304" pitchFamily="18" charset="0"/>
              </a:rPr>
              <a:t>rovnováha.</a:t>
            </a:r>
            <a:endParaRPr lang="cs-CZ" altLang="cs-CZ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3251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98293"/>
            <a:ext cx="8219256" cy="5257800"/>
          </a:xfrm>
        </p:spPr>
        <p:txBody>
          <a:bodyPr/>
          <a:lstStyle/>
          <a:p>
            <a:r>
              <a:rPr lang="cs-CZ" i="1" dirty="0" smtClean="0"/>
              <a:t>Co je charakteristické pro </a:t>
            </a:r>
            <a:r>
              <a:rPr lang="cs-CZ" i="1" dirty="0" err="1" smtClean="0"/>
              <a:t>Feuersteinovu</a:t>
            </a:r>
            <a:r>
              <a:rPr lang="cs-CZ" i="1" dirty="0" smtClean="0"/>
              <a:t> teorii instrumentálního obohacování? Jaké prvky může učitel využít ve výuce?</a:t>
            </a:r>
          </a:p>
          <a:p>
            <a:r>
              <a:rPr lang="cs-CZ" i="1" dirty="0" smtClean="0"/>
              <a:t>Jak může učitel využít teorii vícečetné inteligence H. </a:t>
            </a:r>
            <a:r>
              <a:rPr lang="cs-CZ" i="1" dirty="0" err="1" smtClean="0"/>
              <a:t>Gardnera</a:t>
            </a:r>
            <a:r>
              <a:rPr lang="cs-CZ" i="1" dirty="0" smtClean="0"/>
              <a:t> ve své přípravě na konkrétní hodinu?</a:t>
            </a:r>
          </a:p>
          <a:p>
            <a:r>
              <a:rPr lang="cs-CZ" i="1" dirty="0" smtClean="0"/>
              <a:t>Co je charakteristické pro sociální teorii učení L. </a:t>
            </a:r>
            <a:r>
              <a:rPr lang="cs-CZ" i="1" dirty="0" err="1" smtClean="0"/>
              <a:t>Vygotského</a:t>
            </a:r>
            <a:r>
              <a:rPr lang="cs-CZ" i="1" dirty="0" smtClean="0"/>
              <a:t> a jaké prvky by podle této teorie neměly chybět ve výuce? Proč?</a:t>
            </a:r>
          </a:p>
          <a:p>
            <a:r>
              <a:rPr lang="cs-CZ" i="1" dirty="0" smtClean="0"/>
              <a:t>V čem je pro vás, jako učitelku, důležité znát teorii </a:t>
            </a:r>
            <a:r>
              <a:rPr lang="cs-CZ" i="1" smtClean="0"/>
              <a:t>učení (kognitivního vývoje) </a:t>
            </a:r>
            <a:r>
              <a:rPr lang="cs-CZ" i="1" dirty="0" smtClean="0"/>
              <a:t>J. </a:t>
            </a:r>
            <a:r>
              <a:rPr lang="cs-CZ" i="1" dirty="0" err="1" smtClean="0"/>
              <a:t>Piageta</a:t>
            </a:r>
            <a:r>
              <a:rPr lang="cs-CZ" i="1" dirty="0" smtClean="0"/>
              <a:t>? </a:t>
            </a:r>
          </a:p>
          <a:p>
            <a:r>
              <a:rPr lang="cs-CZ" i="1" dirty="0" smtClean="0"/>
              <a:t>Můžete vymezit hlavní prvky v teorii učení J. </a:t>
            </a:r>
            <a:r>
              <a:rPr lang="cs-CZ" i="1" dirty="0" err="1" smtClean="0"/>
              <a:t>Brunera</a:t>
            </a:r>
            <a:r>
              <a:rPr lang="cs-CZ" i="1" dirty="0" smtClean="0"/>
              <a:t>? 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5363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efektivního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Efektivní a smysluplné postupy a strategie vyučování a učení spočívají v trvalém uchování znalostí a vědomostí v širokém kontext, ve vztazích s tím, co už žák zná.</a:t>
            </a:r>
          </a:p>
          <a:p>
            <a:r>
              <a:rPr lang="cs-CZ" dirty="0" smtClean="0"/>
              <a:t>Učení se nejlépe rozvíjí přístupem zdůrazňujícím „umění myslet“ , který má děti naučit, jak se učit.</a:t>
            </a:r>
          </a:p>
          <a:p>
            <a:r>
              <a:rPr lang="cs-CZ" dirty="0" smtClean="0"/>
              <a:t>Předkládat žákům úkoly vyžadující myšlení. </a:t>
            </a:r>
          </a:p>
          <a:p>
            <a:r>
              <a:rPr lang="cs-CZ" dirty="0" smtClean="0"/>
              <a:t>Uplatňuje se strategie aktivního učení.</a:t>
            </a:r>
          </a:p>
          <a:p>
            <a:r>
              <a:rPr lang="cs-CZ" dirty="0" smtClean="0"/>
              <a:t>Důležité je uchovávat u dětí zvídavého ducha, radost z objevování. </a:t>
            </a:r>
          </a:p>
          <a:p>
            <a:r>
              <a:rPr lang="cs-CZ" dirty="0" smtClean="0"/>
              <a:t>Znát u dětí překážky v učení.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86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Učení s myšlením     </a:t>
            </a:r>
            <a:r>
              <a:rPr lang="cs-CZ" sz="1800" b="1" dirty="0" smtClean="0"/>
              <a:t>(</a:t>
            </a:r>
            <a:r>
              <a:rPr lang="cs-CZ" sz="1800" b="1" dirty="0" err="1" smtClean="0"/>
              <a:t>Fisher</a:t>
            </a:r>
            <a:r>
              <a:rPr lang="cs-CZ" sz="1800" b="1" dirty="0" smtClean="0"/>
              <a:t>, 1997)                 </a:t>
            </a: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147248" cy="4873752"/>
          </a:xfrm>
        </p:spPr>
        <p:txBody>
          <a:bodyPr/>
          <a:lstStyle/>
          <a:p>
            <a:r>
              <a:rPr lang="cs-CZ" dirty="0" smtClean="0"/>
              <a:t>Výuka myšlení pomáhá rozvíjet inteligenci dětí.</a:t>
            </a:r>
          </a:p>
          <a:p>
            <a:r>
              <a:rPr lang="cs-CZ" dirty="0" smtClean="0"/>
              <a:t>Jedním z klíčů úspěšného učení je uchovat u dětí jejich zvídavost. </a:t>
            </a:r>
          </a:p>
          <a:p>
            <a:r>
              <a:rPr lang="cs-CZ" dirty="0" smtClean="0"/>
              <a:t>Všechny děti se rodí s určitým potenciálem, u žádného nelze s jistotou stanovit, kde jsou meze jeho schopnosti učit se. Mnoho dětí však svého potenciálu nevyužije.</a:t>
            </a:r>
          </a:p>
          <a:p>
            <a:r>
              <a:rPr lang="cs-CZ" dirty="0" smtClean="0"/>
              <a:t>Překážky v učení: (odpovědi 11 letého chlapce)</a:t>
            </a:r>
          </a:p>
          <a:p>
            <a:pPr marL="0" indent="0">
              <a:buNone/>
            </a:pPr>
            <a:r>
              <a:rPr lang="cs-CZ" dirty="0" smtClean="0"/>
              <a:t>Činitelé v sobě samém (nuda, nemoc, únava, nezájem,..</a:t>
            </a:r>
          </a:p>
          <a:p>
            <a:pPr marL="0" indent="0">
              <a:buNone/>
            </a:pPr>
            <a:r>
              <a:rPr lang="cs-CZ" dirty="0" smtClean="0"/>
              <a:t>V prostředí (nemám vědomosti, nemám pomůcky, rušící okolí,..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V učení (je to moc těžké, nemám co dělat, moc dlouhé, nezajímá mne to,…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23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Zjišťování překážek v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/>
              <a:t>1) Přemýšlejte o svém vlastním učení a uvažujte o překážkách, které jste sami zakusili:</a:t>
            </a:r>
          </a:p>
          <a:p>
            <a:r>
              <a:rPr lang="cs-CZ" i="1" dirty="0"/>
              <a:t>a</a:t>
            </a:r>
            <a:r>
              <a:rPr lang="cs-CZ" i="1" dirty="0" smtClean="0"/>
              <a:t>) činitelé ve vás samých – proč to bylo pro vás těžké</a:t>
            </a:r>
          </a:p>
          <a:p>
            <a:r>
              <a:rPr lang="cs-CZ" i="1" dirty="0"/>
              <a:t>b</a:t>
            </a:r>
            <a:r>
              <a:rPr lang="cs-CZ" i="1" dirty="0" smtClean="0"/>
              <a:t>) činitelé v prostředí – co vám vadilo</a:t>
            </a:r>
          </a:p>
          <a:p>
            <a:r>
              <a:rPr lang="cs-CZ" i="1" dirty="0"/>
              <a:t>c</a:t>
            </a:r>
            <a:r>
              <a:rPr lang="cs-CZ" i="1" dirty="0" smtClean="0"/>
              <a:t>) činitelé v učivu – proč se vám právě toto obtížně učilo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2) Měl by učitel s dětmi hovořit o jejich překážkách v učení, co jim dělá potíže a proč?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7435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Učení s myšlením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cs-CZ" dirty="0" smtClean="0"/>
              <a:t>Tradičně existují dva přístupy k </a:t>
            </a:r>
            <a:r>
              <a:rPr lang="cs-CZ" b="1" dirty="0" smtClean="0"/>
              <a:t>výuce dovedností myšlení a učení se: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1) Vytváření zvláštních programů, které mají naučit děti myšlenkovým dovednostem.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2) Výuka dovedností myšlení a učení se ve všech oblastech školní výuky, ve všech předmětech.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Fisher</a:t>
            </a:r>
            <a:r>
              <a:rPr lang="cs-CZ" dirty="0" smtClean="0"/>
              <a:t>, 1997)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44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260" y="260648"/>
            <a:ext cx="7467600" cy="1143000"/>
          </a:xfrm>
        </p:spPr>
        <p:txBody>
          <a:bodyPr/>
          <a:lstStyle/>
          <a:p>
            <a:r>
              <a:rPr lang="cs-CZ" b="1" dirty="0" smtClean="0"/>
              <a:t>1) Vytváření zvláštních programů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5069160"/>
          </a:xfrm>
        </p:spPr>
        <p:txBody>
          <a:bodyPr/>
          <a:lstStyle/>
          <a:p>
            <a:r>
              <a:rPr lang="cs-CZ" dirty="0" smtClean="0"/>
              <a:t>Určité předměty byly označovány za ty, co rozvíjejí schopnost učit se (latina, matematika, formální pravidla logiky, přírodní vědy).</a:t>
            </a:r>
          </a:p>
          <a:p>
            <a:r>
              <a:rPr lang="cs-CZ" dirty="0" smtClean="0"/>
              <a:t>Některé zvláštní programy např.:</a:t>
            </a:r>
          </a:p>
          <a:p>
            <a:pPr marL="457200" indent="-457200">
              <a:buAutoNum type="alphaLcParenR"/>
            </a:pPr>
            <a:r>
              <a:rPr lang="cs-CZ" b="1" dirty="0" smtClean="0"/>
              <a:t>Kurzy tvořivého myšlení  </a:t>
            </a:r>
            <a:r>
              <a:rPr lang="cs-CZ" dirty="0" smtClean="0"/>
              <a:t>(Edward de Bono).</a:t>
            </a:r>
          </a:p>
          <a:p>
            <a:pPr marL="457200" indent="-457200">
              <a:buAutoNum type="alphaLcParenR"/>
            </a:pPr>
            <a:r>
              <a:rPr lang="cs-CZ" b="1" dirty="0" smtClean="0"/>
              <a:t>Program instrumentálního obohacování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 err="1" smtClean="0"/>
              <a:t>Reuven</a:t>
            </a:r>
            <a:r>
              <a:rPr lang="cs-CZ" dirty="0" smtClean="0"/>
              <a:t> </a:t>
            </a:r>
            <a:r>
              <a:rPr lang="cs-CZ" dirty="0" err="1" smtClean="0"/>
              <a:t>Feuerstein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smtClean="0"/>
              <a:t>     Vyškolení učitelé, nadšení do své práce mají </a:t>
            </a:r>
          </a:p>
          <a:p>
            <a:pPr marL="0" indent="0">
              <a:buNone/>
            </a:pPr>
            <a:r>
              <a:rPr lang="cs-CZ" dirty="0" smtClean="0"/>
              <a:t>     dobré výsledky. Jiní učitelé méně. Takových programů bylo ve světě vytvořeno mnoho. Výzkum dokládá, že tyto programy v rukou dobrých učitelů účinné jsou.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3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1) Metoda instrumentálního obohacování </a:t>
            </a:r>
            <a:r>
              <a:rPr lang="cs-CZ" sz="1800" b="1" dirty="0" smtClean="0"/>
              <a:t>(</a:t>
            </a:r>
            <a:r>
              <a:rPr lang="cs-CZ" sz="1800" b="1" dirty="0" err="1" smtClean="0"/>
              <a:t>reuven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Feuerstein</a:t>
            </a:r>
            <a:r>
              <a:rPr lang="cs-CZ" sz="1800" b="1" dirty="0" smtClean="0"/>
              <a:t>)</a:t>
            </a: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075240" cy="4873752"/>
          </a:xfrm>
        </p:spPr>
        <p:txBody>
          <a:bodyPr/>
          <a:lstStyle/>
          <a:p>
            <a:r>
              <a:rPr lang="cs-CZ" dirty="0" smtClean="0"/>
              <a:t>Rozvíjí kognitivní funkce použitím tzv. </a:t>
            </a:r>
            <a:r>
              <a:rPr lang="cs-CZ" b="1" dirty="0" smtClean="0"/>
              <a:t>instrumentů tj. soubory pracovních listů</a:t>
            </a:r>
            <a:r>
              <a:rPr lang="cs-CZ" dirty="0" smtClean="0"/>
              <a:t>, které postupují od jednoduchého ke složitějšímu.</a:t>
            </a:r>
          </a:p>
          <a:p>
            <a:r>
              <a:rPr lang="cs-CZ" dirty="0" smtClean="0"/>
              <a:t>Jsou v nich i chyby, aby se děti naučily s nimi pracovat.</a:t>
            </a:r>
          </a:p>
          <a:p>
            <a:r>
              <a:rPr lang="cs-CZ" dirty="0" smtClean="0"/>
              <a:t>Základem je filosofie, která vede děti k logickému myšlení, podporuje řád a dodržování pravidel.</a:t>
            </a:r>
          </a:p>
          <a:p>
            <a:r>
              <a:rPr lang="cs-CZ" dirty="0" smtClean="0"/>
              <a:t>Učitel pomocí otázek učí děti vyvozovat  závěry na základě jejich zkušeností.</a:t>
            </a:r>
          </a:p>
          <a:p>
            <a:r>
              <a:rPr lang="cs-CZ" dirty="0" smtClean="0"/>
              <a:t>Důraz na propojování učiva se životem.</a:t>
            </a:r>
          </a:p>
          <a:p>
            <a:r>
              <a:rPr lang="cs-CZ" dirty="0" smtClean="0"/>
              <a:t>Podporuje zvídavost, děti hledají souvislosti.</a:t>
            </a:r>
          </a:p>
          <a:p>
            <a:r>
              <a:rPr lang="cs-CZ" dirty="0"/>
              <a:t>Metoda určená pro děti od 3 </a:t>
            </a:r>
            <a:r>
              <a:rPr lang="cs-CZ" dirty="0" smtClean="0"/>
              <a:t>let.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94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93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1) Metoda </a:t>
            </a:r>
            <a:r>
              <a:rPr lang="cs-CZ" b="1" dirty="0"/>
              <a:t>instrumentálního </a:t>
            </a:r>
            <a:r>
              <a:rPr lang="cs-CZ" b="1" dirty="0" smtClean="0"/>
              <a:t>obohacování/zprostředkované učení</a:t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sz="1800" b="1" dirty="0"/>
              <a:t>(</a:t>
            </a:r>
            <a:r>
              <a:rPr lang="cs-CZ" sz="1800" b="1" dirty="0" err="1"/>
              <a:t>reuven</a:t>
            </a:r>
            <a:r>
              <a:rPr lang="cs-CZ" sz="1800" b="1" dirty="0"/>
              <a:t> </a:t>
            </a:r>
            <a:r>
              <a:rPr lang="cs-CZ" sz="1800" b="1" dirty="0" err="1"/>
              <a:t>Feurstein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dirty="0" err="1" smtClean="0"/>
              <a:t>Feuerstein</a:t>
            </a:r>
            <a:r>
              <a:rPr lang="cs-CZ" dirty="0" smtClean="0"/>
              <a:t> byl žákem </a:t>
            </a:r>
            <a:r>
              <a:rPr lang="cs-CZ" dirty="0" err="1" smtClean="0"/>
              <a:t>Piageta</a:t>
            </a:r>
            <a:r>
              <a:rPr lang="cs-CZ" dirty="0" smtClean="0"/>
              <a:t>, svou metodu začal používat od r. 1970, v ČR poprvé 2000. </a:t>
            </a:r>
            <a:endParaRPr lang="cs-CZ" dirty="0"/>
          </a:p>
          <a:p>
            <a:r>
              <a:rPr lang="cs-CZ" dirty="0" smtClean="0"/>
              <a:t>Centrum Cogito (Centrum kognitivní edukace) 2009 založila doc. PhDr. Věra Pokorná.</a:t>
            </a:r>
          </a:p>
          <a:p>
            <a:r>
              <a:rPr lang="cs-CZ" dirty="0" smtClean="0"/>
              <a:t>Vendula </a:t>
            </a:r>
            <a:r>
              <a:rPr lang="cs-CZ" dirty="0"/>
              <a:t>Jašková </a:t>
            </a:r>
            <a:r>
              <a:rPr lang="cs-CZ" dirty="0" smtClean="0"/>
              <a:t>absolvovala trenérské </a:t>
            </a:r>
            <a:r>
              <a:rPr lang="cs-CZ" dirty="0"/>
              <a:t>kurzy organizované izraelským </a:t>
            </a:r>
            <a:r>
              <a:rPr lang="cs-CZ" dirty="0" err="1"/>
              <a:t>Feuersteinovým</a:t>
            </a:r>
            <a:r>
              <a:rPr lang="cs-CZ" dirty="0"/>
              <a:t> institutem a </a:t>
            </a:r>
            <a:r>
              <a:rPr lang="cs-CZ" dirty="0" smtClean="0"/>
              <a:t>získala </a:t>
            </a:r>
            <a:r>
              <a:rPr lang="cs-CZ" dirty="0"/>
              <a:t>tak oprávnění školit v metodě další </a:t>
            </a:r>
            <a:r>
              <a:rPr lang="cs-CZ" dirty="0" smtClean="0"/>
              <a:t>lektory, </a:t>
            </a:r>
            <a:r>
              <a:rPr lang="cs-CZ" dirty="0"/>
              <a:t>je jedinou mezinárodní trenérkou metody v ČR, školí odborníky z celého </a:t>
            </a:r>
            <a:r>
              <a:rPr lang="cs-CZ" dirty="0" smtClean="0"/>
              <a:t>světa.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Učí dovednosti, jak se učit.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 smtClean="0"/>
              <a:t>„Učit se myslet, myslet při učení“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www.centrum-cogito.cz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572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6193</TotalTime>
  <Words>1873</Words>
  <Application>Microsoft Office PowerPoint</Application>
  <PresentationFormat>Předvádění na obrazovce (4:3)</PresentationFormat>
  <Paragraphs>224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Century Schoolbook</vt:lpstr>
      <vt:lpstr>Times New Roman</vt:lpstr>
      <vt:lpstr>Wingdings</vt:lpstr>
      <vt:lpstr>Wingdings 2</vt:lpstr>
      <vt:lpstr>Arkýř</vt:lpstr>
      <vt:lpstr>PSYCHOlogie ve školníé praxi</vt:lpstr>
      <vt:lpstr>literatura</vt:lpstr>
      <vt:lpstr>Strategie efektivního učení</vt:lpstr>
      <vt:lpstr>Učení s myšlením     (Fisher, 1997)                 </vt:lpstr>
      <vt:lpstr>Zjišťování překážek v učení</vt:lpstr>
      <vt:lpstr>Učení s myšlením </vt:lpstr>
      <vt:lpstr>1) Vytváření zvláštních programů</vt:lpstr>
      <vt:lpstr>1) Metoda instrumentálního obohacování (reuven Feuerstein)</vt:lpstr>
      <vt:lpstr>1) Metoda instrumentálního obohacování/zprostředkované učení  (reuven Feurstein</vt:lpstr>
      <vt:lpstr>2) Výuka myšlenkových dovedností ve všech předmětech</vt:lpstr>
      <vt:lpstr>Bloomova taxonomie</vt:lpstr>
      <vt:lpstr>Kladení otázek </vt:lpstr>
      <vt:lpstr>Myšlení ve všech předmětech</vt:lpstr>
      <vt:lpstr>   Teorie rozmanitých inteligencí  Howarda Gardnera</vt:lpstr>
      <vt:lpstr>Prezentace aplikace PowerPoint</vt:lpstr>
      <vt:lpstr>Sociální teorie učení Lev vygotský</vt:lpstr>
      <vt:lpstr>Sociální teorie učení Lev vygotský</vt:lpstr>
      <vt:lpstr>Sociální teorie učení Lev Vygotský</vt:lpstr>
      <vt:lpstr>Sociální teorie učení Lev Vygotský</vt:lpstr>
      <vt:lpstr>Učení se objevováním Jerome Bruner </vt:lpstr>
      <vt:lpstr>učení se objevováním  Jerome bruner </vt:lpstr>
      <vt:lpstr>Učení se objevováním Jerome bruner</vt:lpstr>
      <vt:lpstr>Učení se objevováním Jerome bruner </vt:lpstr>
      <vt:lpstr>Učení se objevováním Jerome bruner </vt:lpstr>
      <vt:lpstr>Jean piaget – proces učení teorie kognitivního vývoje </vt:lpstr>
      <vt:lpstr>Jean piaget  - proces učení teorie kognitivního vývoje </vt:lpstr>
      <vt:lpstr>  proces učení </vt:lpstr>
      <vt:lpstr>Jean piaget  - proces učení teorie kognitivního vývoje</vt:lpstr>
      <vt:lpstr>otázky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255</cp:revision>
  <dcterms:created xsi:type="dcterms:W3CDTF">2010-10-29T12:24:12Z</dcterms:created>
  <dcterms:modified xsi:type="dcterms:W3CDTF">2021-10-11T08:30:36Z</dcterms:modified>
</cp:coreProperties>
</file>