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5"/>
  </p:notesMasterIdLst>
  <p:sldIdLst>
    <p:sldId id="256" r:id="rId2"/>
    <p:sldId id="570" r:id="rId3"/>
    <p:sldId id="571" r:id="rId4"/>
    <p:sldId id="572" r:id="rId5"/>
    <p:sldId id="573" r:id="rId6"/>
    <p:sldId id="574" r:id="rId7"/>
    <p:sldId id="575" r:id="rId8"/>
    <p:sldId id="576" r:id="rId9"/>
    <p:sldId id="577" r:id="rId10"/>
    <p:sldId id="578" r:id="rId11"/>
    <p:sldId id="579" r:id="rId12"/>
    <p:sldId id="580" r:id="rId13"/>
    <p:sldId id="581" r:id="rId14"/>
    <p:sldId id="600" r:id="rId15"/>
    <p:sldId id="582" r:id="rId16"/>
    <p:sldId id="583" r:id="rId17"/>
    <p:sldId id="584" r:id="rId18"/>
    <p:sldId id="585" r:id="rId19"/>
    <p:sldId id="586" r:id="rId20"/>
    <p:sldId id="587" r:id="rId21"/>
    <p:sldId id="588" r:id="rId22"/>
    <p:sldId id="589" r:id="rId23"/>
    <p:sldId id="590" r:id="rId24"/>
    <p:sldId id="591" r:id="rId25"/>
    <p:sldId id="592" r:id="rId26"/>
    <p:sldId id="593" r:id="rId27"/>
    <p:sldId id="594" r:id="rId28"/>
    <p:sldId id="595" r:id="rId29"/>
    <p:sldId id="596" r:id="rId30"/>
    <p:sldId id="597" r:id="rId31"/>
    <p:sldId id="598" r:id="rId32"/>
    <p:sldId id="599" r:id="rId33"/>
    <p:sldId id="569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66" d="100"/>
          <a:sy n="66" d="100"/>
        </p:scale>
        <p:origin x="72" y="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D04165-CA08-4596-B4A7-0AA465788129}" type="datetimeFigureOut">
              <a:rPr lang="cs-CZ" smtClean="0"/>
              <a:t>29.11.2021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4EDEE6-4A6A-4075-AFE4-9F38E4C2A0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3279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75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Exogenní procesy a </a:t>
            </a:r>
            <a:r>
              <a:rPr lang="cs-CZ" dirty="0" smtClean="0"/>
              <a:t>tvary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 strukturní - na horizontálně uložených horninách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0423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87" y="0"/>
            <a:ext cx="11088914" cy="693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139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Rozčleněná tabule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stolové </a:t>
            </a:r>
            <a:r>
              <a:rPr lang="cs-CZ" dirty="0"/>
              <a:t>hory </a:t>
            </a:r>
            <a:r>
              <a:rPr lang="cs-CZ" dirty="0" smtClean="0"/>
              <a:t>svědecké </a:t>
            </a:r>
            <a:r>
              <a:rPr lang="cs-CZ" dirty="0"/>
              <a:t>hory </a:t>
            </a:r>
            <a:r>
              <a:rPr lang="cs-CZ" dirty="0" smtClean="0"/>
              <a:t>rozčleněná </a:t>
            </a:r>
            <a:r>
              <a:rPr lang="cs-CZ" dirty="0"/>
              <a:t>tabule – </a:t>
            </a:r>
            <a:r>
              <a:rPr lang="cs-CZ" dirty="0" smtClean="0"/>
              <a:t>reliéf skalního města </a:t>
            </a:r>
            <a:r>
              <a:rPr lang="cs-CZ" dirty="0"/>
              <a:t>- </a:t>
            </a:r>
            <a:r>
              <a:rPr lang="cs-CZ" dirty="0" smtClean="0"/>
              <a:t>erozně </a:t>
            </a:r>
            <a:r>
              <a:rPr lang="cs-CZ" dirty="0"/>
              <a:t>-</a:t>
            </a:r>
            <a:r>
              <a:rPr lang="cs-CZ" dirty="0" smtClean="0"/>
              <a:t>denudační reliéf</a:t>
            </a:r>
            <a:r>
              <a:rPr lang="cs-CZ" dirty="0"/>
              <a:t>, kdy je </a:t>
            </a:r>
            <a:r>
              <a:rPr lang="cs-CZ" dirty="0" smtClean="0"/>
              <a:t>dominantní </a:t>
            </a:r>
            <a:r>
              <a:rPr lang="cs-CZ" dirty="0"/>
              <a:t>vliv </a:t>
            </a:r>
            <a:r>
              <a:rPr lang="cs-CZ" dirty="0" smtClean="0"/>
              <a:t>exogenních činitelů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99362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52750A-8D8B-8440-ACF7-B1024C194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55" y="4584769"/>
            <a:ext cx="4711656" cy="470301"/>
          </a:xfrm>
        </p:spPr>
        <p:txBody>
          <a:bodyPr>
            <a:normAutofit fontScale="90000"/>
          </a:bodyPr>
          <a:lstStyle/>
          <a:p>
            <a:pPr algn="r">
              <a:lnSpc>
                <a:spcPct val="90000"/>
              </a:lnSpc>
            </a:pPr>
            <a:r>
              <a:rPr lang="cs-CZ" dirty="0"/>
              <a:t>STOLOVÁ </a:t>
            </a:r>
            <a:r>
              <a:rPr lang="cs-CZ" dirty="0" smtClean="0"/>
              <a:t>HORA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0E47CB-0329-4E47-BA4E-0D7DA9995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086" y="719127"/>
            <a:ext cx="8360228" cy="2444987"/>
          </a:xfrm>
        </p:spPr>
        <p:txBody>
          <a:bodyPr>
            <a:normAutofit/>
          </a:bodyPr>
          <a:lstStyle/>
          <a:p>
            <a:r>
              <a:rPr lang="cs-CZ" sz="1628" dirty="0"/>
              <a:t>osamocená vyvýšenina</a:t>
            </a:r>
          </a:p>
          <a:p>
            <a:r>
              <a:rPr lang="cs-CZ" sz="1628" dirty="0"/>
              <a:t>typicky vystupuje strmými svahy nad okolní krajinu</a:t>
            </a:r>
          </a:p>
          <a:p>
            <a:r>
              <a:rPr lang="cs-CZ" sz="1628" dirty="0"/>
              <a:t>vrcholová část hory – </a:t>
            </a:r>
            <a:r>
              <a:rPr lang="cs-CZ" sz="1628" b="1" dirty="0"/>
              <a:t>ploché temeno</a:t>
            </a:r>
          </a:p>
          <a:p>
            <a:r>
              <a:rPr lang="cs-CZ" sz="1628" dirty="0"/>
              <a:t>vzniká postupným rozčleňování reliéfu tabule působením exogenních činitelů</a:t>
            </a:r>
          </a:p>
          <a:p>
            <a:r>
              <a:rPr lang="cs-CZ" sz="1628" dirty="0"/>
              <a:t>stolové hory s relativní výškou větší než 1 000 metrů = </a:t>
            </a:r>
            <a:r>
              <a:rPr lang="cs-CZ" sz="1628" b="1" dirty="0"/>
              <a:t>mesety</a:t>
            </a:r>
            <a:r>
              <a:rPr lang="cs-CZ" sz="1628" dirty="0"/>
              <a:t> Španělsko (v JA </a:t>
            </a:r>
            <a:r>
              <a:rPr lang="cs-CZ" sz="1628" dirty="0" err="1"/>
              <a:t>tepui</a:t>
            </a:r>
            <a:r>
              <a:rPr lang="cs-CZ" sz="1628" dirty="0"/>
              <a:t>)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DC3C929-B38A-EB40-A8F1-C857FCED9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5429" y="2899532"/>
            <a:ext cx="6473220" cy="384077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E62EAD2-A535-CC40-BBC0-237E77415A33}"/>
              </a:ext>
            </a:extLst>
          </p:cNvPr>
          <p:cNvSpPr txBox="1"/>
          <p:nvPr/>
        </p:nvSpPr>
        <p:spPr>
          <a:xfrm>
            <a:off x="9287053" y="2442967"/>
            <a:ext cx="2812788" cy="295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318" dirty="0"/>
              <a:t>Velká </a:t>
            </a:r>
            <a:r>
              <a:rPr lang="cs-CZ" sz="1318" dirty="0" err="1"/>
              <a:t>Hejšovina</a:t>
            </a:r>
            <a:r>
              <a:rPr lang="cs-CZ" sz="1318" dirty="0"/>
              <a:t> ve V. Čechách</a:t>
            </a:r>
          </a:p>
        </p:txBody>
      </p:sp>
    </p:spTree>
    <p:extLst>
      <p:ext uri="{BB962C8B-B14F-4D97-AF65-F5344CB8AC3E}">
        <p14:creationId xmlns:p14="http://schemas.microsoft.com/office/powerpoint/2010/main" val="318221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82D41B-CB99-454C-9E2D-8F9A23C9F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STOLOVÁ HORA POD HLADINOU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662923-71E6-EE4E-960E-5E7AF59D0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sz="1777" dirty="0"/>
              <a:t>objeveny ve značných hloubkách (nad 3 km)</a:t>
            </a:r>
          </a:p>
          <a:p>
            <a:r>
              <a:rPr lang="cs-CZ" sz="1777" dirty="0"/>
              <a:t>stolová hora pod hladinou = </a:t>
            </a:r>
            <a:r>
              <a:rPr lang="cs-CZ" sz="1777" b="1" dirty="0"/>
              <a:t>guyot</a:t>
            </a:r>
          </a:p>
          <a:p>
            <a:r>
              <a:rPr lang="cs-CZ" sz="1777" dirty="0"/>
              <a:t>vznik spojen s poklesem desky</a:t>
            </a:r>
            <a:endParaRPr lang="cs-CZ" sz="1777" b="1" dirty="0"/>
          </a:p>
        </p:txBody>
      </p:sp>
    </p:spTree>
    <p:extLst>
      <p:ext uri="{BB962C8B-B14F-4D97-AF65-F5344CB8AC3E}">
        <p14:creationId xmlns:p14="http://schemas.microsoft.com/office/powerpoint/2010/main" val="1636821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A13FE0-7C19-4801-A9A2-34BFC6935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3484" y="521050"/>
            <a:ext cx="7468594" cy="396421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Podmořská hora -guyot</a:t>
            </a:r>
            <a:endParaRPr lang="cs-CZ" dirty="0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00" y="719259"/>
            <a:ext cx="8236200" cy="6338013"/>
          </a:xfrm>
        </p:spPr>
      </p:pic>
    </p:spTree>
    <p:extLst>
      <p:ext uri="{BB962C8B-B14F-4D97-AF65-F5344CB8AC3E}">
        <p14:creationId xmlns:p14="http://schemas.microsoft.com/office/powerpoint/2010/main" val="1606494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6948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tolová hora v Kapském Městě | Cestujlevne.com">
            <a:extLst>
              <a:ext uri="{FF2B5EF4-FFF2-40B4-BE49-F238E27FC236}">
                <a16:creationId xmlns:a16="http://schemas.microsoft.com/office/drawing/2014/main" id="{653521FB-F414-034A-9456-C3C67EC1B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292" y="319314"/>
            <a:ext cx="8799737" cy="585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B18B741-E021-C548-B2BD-B80CDE2EE2CA}"/>
              </a:ext>
            </a:extLst>
          </p:cNvPr>
          <p:cNvSpPr txBox="1"/>
          <p:nvPr/>
        </p:nvSpPr>
        <p:spPr>
          <a:xfrm>
            <a:off x="6096000" y="6333684"/>
            <a:ext cx="3338204" cy="295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18" dirty="0" err="1"/>
              <a:t>Maclear's</a:t>
            </a:r>
            <a:r>
              <a:rPr lang="cs-CZ" sz="1318" dirty="0"/>
              <a:t> </a:t>
            </a:r>
            <a:r>
              <a:rPr lang="cs-CZ" sz="1318" dirty="0" err="1"/>
              <a:t>Beacon</a:t>
            </a:r>
            <a:r>
              <a:rPr lang="cs-CZ" sz="1318" dirty="0"/>
              <a:t> – Kapské Město (JAR)</a:t>
            </a:r>
          </a:p>
        </p:txBody>
      </p:sp>
    </p:spTree>
    <p:extLst>
      <p:ext uri="{BB962C8B-B14F-4D97-AF65-F5344CB8AC3E}">
        <p14:creationId xmlns:p14="http://schemas.microsoft.com/office/powerpoint/2010/main" val="31877677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ora Roraima: místo, kde žijí božstva i mimozemšťané | Moře zpráv">
            <a:extLst>
              <a:ext uri="{FF2B5EF4-FFF2-40B4-BE49-F238E27FC236}">
                <a16:creationId xmlns:a16="http://schemas.microsoft.com/office/drawing/2014/main" id="{A26FBD89-53A3-4841-A83A-B2938FFB7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825" y="1087862"/>
            <a:ext cx="6791395" cy="509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0D2F3E8-6E19-8645-9094-DC9A0CCF8388}"/>
              </a:ext>
            </a:extLst>
          </p:cNvPr>
          <p:cNvSpPr txBox="1"/>
          <p:nvPr/>
        </p:nvSpPr>
        <p:spPr>
          <a:xfrm>
            <a:off x="6395519" y="6362395"/>
            <a:ext cx="4211737" cy="295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18" dirty="0"/>
              <a:t>stolová hora </a:t>
            </a:r>
            <a:r>
              <a:rPr lang="cs-CZ" sz="1318" dirty="0" err="1"/>
              <a:t>Roraima</a:t>
            </a:r>
            <a:r>
              <a:rPr lang="cs-CZ" sz="1318" dirty="0"/>
              <a:t> (Guyana/ Venezuela/ Brazílie)</a:t>
            </a:r>
          </a:p>
        </p:txBody>
      </p:sp>
    </p:spTree>
    <p:extLst>
      <p:ext uri="{BB962C8B-B14F-4D97-AF65-F5344CB8AC3E}">
        <p14:creationId xmlns:p14="http://schemas.microsoft.com/office/powerpoint/2010/main" val="13087191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17C51E-B2F6-B74E-8011-B52477068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7254" y="964192"/>
            <a:ext cx="4305819" cy="1008044"/>
          </a:xfrm>
        </p:spPr>
        <p:txBody>
          <a:bodyPr>
            <a:normAutofit/>
          </a:bodyPr>
          <a:lstStyle/>
          <a:p>
            <a:r>
              <a:rPr lang="cs-CZ" dirty="0"/>
              <a:t>SVĚDECKÁ HORA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5FBC2F-F14A-1E49-951C-8F67B52A0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743" y="1117601"/>
            <a:ext cx="5810142" cy="412524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dirty="0"/>
              <a:t>osamocená vyvýšenina</a:t>
            </a:r>
          </a:p>
          <a:p>
            <a:pPr>
              <a:lnSpc>
                <a:spcPct val="100000"/>
              </a:lnSpc>
            </a:pPr>
            <a:r>
              <a:rPr lang="cs-CZ" dirty="0"/>
              <a:t>typicky vystupuje strmými svahy nad okolní krajinu</a:t>
            </a:r>
          </a:p>
          <a:p>
            <a:pPr>
              <a:lnSpc>
                <a:spcPct val="100000"/>
              </a:lnSpc>
            </a:pPr>
            <a:r>
              <a:rPr lang="cs-CZ" dirty="0"/>
              <a:t>vrcholová část hory – </a:t>
            </a:r>
            <a:r>
              <a:rPr lang="cs-CZ" b="1" dirty="0"/>
              <a:t>ploché temeno</a:t>
            </a:r>
          </a:p>
          <a:p>
            <a:pPr>
              <a:lnSpc>
                <a:spcPct val="100000"/>
              </a:lnSpc>
            </a:pPr>
            <a:r>
              <a:rPr lang="cs-CZ" dirty="0"/>
              <a:t>svědecká hora = vrcholová část hory svědčí o původní úrovni povrchu tabule</a:t>
            </a:r>
          </a:p>
          <a:p>
            <a:pPr>
              <a:lnSpc>
                <a:spcPct val="100000"/>
              </a:lnSpc>
            </a:pPr>
            <a:r>
              <a:rPr lang="cs-CZ" dirty="0"/>
              <a:t>vznik – v místech kde je povrch zalit lávovým proudem</a:t>
            </a:r>
          </a:p>
          <a:p>
            <a:pPr lvl="1">
              <a:lnSpc>
                <a:spcPct val="100000"/>
              </a:lnSpc>
            </a:pPr>
            <a:r>
              <a:rPr lang="cs-CZ" sz="1480" dirty="0"/>
              <a:t>odolnější vůči erozi</a:t>
            </a:r>
          </a:p>
          <a:p>
            <a:pPr lvl="1">
              <a:lnSpc>
                <a:spcPct val="100000"/>
              </a:lnSpc>
            </a:pPr>
            <a:r>
              <a:rPr lang="cs-CZ" sz="1480" dirty="0"/>
              <a:t>chrání temeno hory před denudací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217A656-8979-D548-BAFD-6100DB913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4096" y="2436693"/>
            <a:ext cx="5951733" cy="421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60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onument Valley - Arizona | Sygic Travel">
            <a:extLst>
              <a:ext uri="{FF2B5EF4-FFF2-40B4-BE49-F238E27FC236}">
                <a16:creationId xmlns:a16="http://schemas.microsoft.com/office/drawing/2014/main" id="{9FE6D1E1-F2EF-CB47-B545-8CD53972A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571" y="161723"/>
            <a:ext cx="7898342" cy="592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BC4A9AB-9169-8F44-A78C-140958A94398}"/>
              </a:ext>
            </a:extLst>
          </p:cNvPr>
          <p:cNvSpPr txBox="1"/>
          <p:nvPr/>
        </p:nvSpPr>
        <p:spPr>
          <a:xfrm>
            <a:off x="6553701" y="6332826"/>
            <a:ext cx="3449212" cy="295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18" dirty="0"/>
              <a:t>Údolí monumentů </a:t>
            </a:r>
            <a:r>
              <a:rPr lang="cs-CZ" sz="1318" dirty="0" err="1"/>
              <a:t>Monuments</a:t>
            </a:r>
            <a:r>
              <a:rPr lang="cs-CZ" sz="1318" dirty="0"/>
              <a:t> </a:t>
            </a:r>
            <a:r>
              <a:rPr lang="cs-CZ" sz="1318" dirty="0" err="1"/>
              <a:t>Valley</a:t>
            </a:r>
            <a:r>
              <a:rPr lang="cs-CZ" sz="1318" dirty="0"/>
              <a:t> (Arizona)</a:t>
            </a:r>
          </a:p>
        </p:txBody>
      </p:sp>
    </p:spTree>
    <p:extLst>
      <p:ext uri="{BB962C8B-B14F-4D97-AF65-F5344CB8AC3E}">
        <p14:creationId xmlns:p14="http://schemas.microsoft.com/office/powerpoint/2010/main" val="2100257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Strukturně podmíněné formy reliéfu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 </a:t>
            </a:r>
            <a:r>
              <a:rPr lang="cs-CZ" dirty="0"/>
              <a:t>reliéf na horizontálně uložených horninách → reliéf tabulí </a:t>
            </a:r>
            <a:endParaRPr lang="cs-CZ" dirty="0" smtClean="0"/>
          </a:p>
          <a:p>
            <a:r>
              <a:rPr lang="cs-CZ" dirty="0" smtClean="0"/>
              <a:t> </a:t>
            </a:r>
            <a:r>
              <a:rPr lang="cs-CZ" dirty="0"/>
              <a:t>reliéf na ukloněných horninách → kuesty </a:t>
            </a:r>
            <a:endParaRPr lang="cs-CZ" dirty="0" smtClean="0"/>
          </a:p>
          <a:p>
            <a:r>
              <a:rPr lang="cs-CZ" dirty="0" smtClean="0"/>
              <a:t> </a:t>
            </a:r>
            <a:r>
              <a:rPr lang="cs-CZ" dirty="0"/>
              <a:t>reliéf na zvrásněných horninách → pánve → klenby → vrásová pohoří </a:t>
            </a:r>
            <a:endParaRPr lang="cs-CZ" dirty="0" smtClean="0"/>
          </a:p>
          <a:p>
            <a:r>
              <a:rPr lang="cs-CZ" dirty="0" smtClean="0"/>
              <a:t> </a:t>
            </a:r>
            <a:r>
              <a:rPr lang="cs-CZ" dirty="0"/>
              <a:t>reliéf na rozlámaných horninách → hrástě → </a:t>
            </a:r>
            <a:r>
              <a:rPr lang="cs-CZ" dirty="0" err="1"/>
              <a:t>prolomy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827564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Skalní město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soubor skalních bloků</a:t>
            </a:r>
            <a:r>
              <a:rPr lang="cs-CZ" dirty="0"/>
              <a:t>, </a:t>
            </a:r>
            <a:r>
              <a:rPr lang="cs-CZ" dirty="0" smtClean="0"/>
              <a:t>věží</a:t>
            </a:r>
            <a:r>
              <a:rPr lang="cs-CZ" dirty="0"/>
              <a:t>, </a:t>
            </a:r>
            <a:r>
              <a:rPr lang="cs-CZ" dirty="0" smtClean="0"/>
              <a:t>stěn </a:t>
            </a:r>
            <a:r>
              <a:rPr lang="cs-CZ" dirty="0"/>
              <a:t>a dalších </a:t>
            </a:r>
            <a:r>
              <a:rPr lang="cs-CZ" dirty="0" smtClean="0"/>
              <a:t>skalních tvarů (erozně </a:t>
            </a:r>
            <a:r>
              <a:rPr lang="cs-CZ" dirty="0"/>
              <a:t>-</a:t>
            </a:r>
            <a:r>
              <a:rPr lang="cs-CZ" dirty="0" smtClean="0"/>
              <a:t>denudačních tvarů</a:t>
            </a:r>
            <a:r>
              <a:rPr lang="cs-CZ" dirty="0"/>
              <a:t>) </a:t>
            </a:r>
          </a:p>
          <a:p>
            <a:r>
              <a:rPr lang="cs-CZ" dirty="0" smtClean="0"/>
              <a:t>nejvýznamnější skalní města </a:t>
            </a:r>
            <a:r>
              <a:rPr lang="cs-CZ" dirty="0"/>
              <a:t>jsou v ČR </a:t>
            </a:r>
            <a:r>
              <a:rPr lang="cs-CZ" dirty="0" smtClean="0"/>
              <a:t>vytvořena </a:t>
            </a:r>
            <a:r>
              <a:rPr lang="cs-CZ" dirty="0"/>
              <a:t>v </a:t>
            </a:r>
            <a:r>
              <a:rPr lang="cs-CZ" dirty="0" smtClean="0"/>
              <a:t>kvádrových pískovcích </a:t>
            </a:r>
            <a:r>
              <a:rPr lang="cs-CZ" dirty="0"/>
              <a:t>(</a:t>
            </a:r>
            <a:r>
              <a:rPr lang="cs-CZ" dirty="0" smtClean="0"/>
              <a:t>křídových</a:t>
            </a:r>
            <a:r>
              <a:rPr lang="cs-CZ" dirty="0"/>
              <a:t>) </a:t>
            </a:r>
            <a:endParaRPr lang="cs-CZ" dirty="0" smtClean="0"/>
          </a:p>
          <a:p>
            <a:r>
              <a:rPr lang="cs-CZ" dirty="0" smtClean="0"/>
              <a:t>jejich </a:t>
            </a:r>
            <a:r>
              <a:rPr lang="cs-CZ" dirty="0"/>
              <a:t>vznik je </a:t>
            </a:r>
            <a:r>
              <a:rPr lang="cs-CZ" dirty="0" smtClean="0"/>
              <a:t>ovlivněn </a:t>
            </a:r>
            <a:r>
              <a:rPr lang="cs-CZ" dirty="0" err="1" smtClean="0"/>
              <a:t>subvertikálními</a:t>
            </a:r>
            <a:r>
              <a:rPr lang="cs-CZ" dirty="0" smtClean="0"/>
              <a:t> </a:t>
            </a:r>
            <a:r>
              <a:rPr lang="cs-CZ" dirty="0"/>
              <a:t>puklinami a </a:t>
            </a:r>
            <a:r>
              <a:rPr lang="cs-CZ" dirty="0" smtClean="0"/>
              <a:t>dále zvětráváním </a:t>
            </a:r>
            <a:r>
              <a:rPr lang="cs-CZ" dirty="0"/>
              <a:t>a odnosem </a:t>
            </a:r>
            <a:r>
              <a:rPr lang="cs-CZ" dirty="0" smtClean="0"/>
              <a:t>zvětralin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0334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Skalní město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  <p:pic>
        <p:nvPicPr>
          <p:cNvPr id="5" name="Picture 2" descr="Skalní města | Camp Sedmihorky">
            <a:extLst>
              <a:ext uri="{FF2B5EF4-FFF2-40B4-BE49-F238E27FC236}">
                <a16:creationId xmlns:a16="http://schemas.microsoft.com/office/drawing/2014/main" id="{8EBE6D53-8A99-4841-8DB7-8102A8CDBE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6" r="20611"/>
          <a:stretch/>
        </p:blipFill>
        <p:spPr bwMode="auto">
          <a:xfrm>
            <a:off x="6077897" y="2428972"/>
            <a:ext cx="3807984" cy="4429029"/>
          </a:xfrm>
          <a:custGeom>
            <a:avLst/>
            <a:gdLst/>
            <a:ahLst/>
            <a:cxnLst/>
            <a:rect l="l" t="t" r="r" b="b"/>
            <a:pathLst>
              <a:path w="5923149" h="6857997">
                <a:moveTo>
                  <a:pt x="320173" y="0"/>
                </a:moveTo>
                <a:lnTo>
                  <a:pt x="5923149" y="0"/>
                </a:lnTo>
                <a:lnTo>
                  <a:pt x="5923149" y="6857997"/>
                </a:lnTo>
                <a:lnTo>
                  <a:pt x="1111789" y="6857997"/>
                </a:lnTo>
                <a:lnTo>
                  <a:pt x="1106562" y="6546368"/>
                </a:lnTo>
                <a:cubicBezTo>
                  <a:pt x="1000021" y="3425651"/>
                  <a:pt x="-688878" y="3321843"/>
                  <a:pt x="32017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141411" y="2097088"/>
            <a:ext cx="4046726" cy="4070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6" dirty="0">
                <a:latin typeface="Arial" panose="020B0604020202020204" pitchFamily="34" charset="0"/>
                <a:cs typeface="Arial" panose="020B0604020202020204" pitchFamily="34" charset="0"/>
              </a:rPr>
              <a:t>soubor skalních bloků, věží, </a:t>
            </a:r>
            <a:br>
              <a:rPr lang="cs-CZ" sz="2406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6" dirty="0">
                <a:latin typeface="Arial" panose="020B0604020202020204" pitchFamily="34" charset="0"/>
                <a:cs typeface="Arial" panose="020B0604020202020204" pitchFamily="34" charset="0"/>
              </a:rPr>
              <a:t>stěn a dalších skalních tvarů </a:t>
            </a:r>
            <a:br>
              <a:rPr lang="cs-CZ" sz="2406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6" dirty="0">
                <a:latin typeface="Arial" panose="020B0604020202020204" pitchFamily="34" charset="0"/>
                <a:cs typeface="Arial" panose="020B0604020202020204" pitchFamily="34" charset="0"/>
              </a:rPr>
              <a:t>(erozně -denudačních tvarů) </a:t>
            </a:r>
          </a:p>
          <a:p>
            <a:r>
              <a:rPr lang="cs-CZ" sz="2406" dirty="0">
                <a:latin typeface="Arial" panose="020B0604020202020204" pitchFamily="34" charset="0"/>
                <a:cs typeface="Arial" panose="020B0604020202020204" pitchFamily="34" charset="0"/>
              </a:rPr>
              <a:t>nejvýznamnější skalní města  jsou v ČR vytvořena v kvádrových  pískovcích jejich vznik je ovlivněn </a:t>
            </a:r>
            <a:r>
              <a:rPr lang="cs-CZ" sz="2406" dirty="0" err="1">
                <a:latin typeface="Arial" panose="020B0604020202020204" pitchFamily="34" charset="0"/>
                <a:cs typeface="Arial" panose="020B0604020202020204" pitchFamily="34" charset="0"/>
              </a:rPr>
              <a:t>subvertikálními</a:t>
            </a:r>
            <a:r>
              <a:rPr lang="cs-CZ" sz="2406" dirty="0">
                <a:latin typeface="Arial" panose="020B0604020202020204" pitchFamily="34" charset="0"/>
                <a:cs typeface="Arial" panose="020B0604020202020204" pitchFamily="34" charset="0"/>
              </a:rPr>
              <a:t> puklinami a dále zvětráváním a odnosem zvětralin</a:t>
            </a:r>
          </a:p>
          <a:p>
            <a:endParaRPr lang="cs-CZ" sz="1805" dirty="0"/>
          </a:p>
        </p:txBody>
      </p:sp>
    </p:spTree>
    <p:extLst>
      <p:ext uri="{BB962C8B-B14F-4D97-AF65-F5344CB8AC3E}">
        <p14:creationId xmlns:p14="http://schemas.microsoft.com/office/powerpoint/2010/main" val="26128371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FDA4C5-D274-2946-A82E-B0A805019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SKALNÍ MĚSTA V </a:t>
            </a:r>
            <a:r>
              <a:rPr lang="cs-CZ" dirty="0" smtClean="0"/>
              <a:t>ČR (Českosaské Švýcarsko, Tiské stěny, Labské Pískovce, Český ráj, Prachovské skály, …</a:t>
            </a:r>
            <a:endParaRPr lang="cs-CZ" dirty="0"/>
          </a:p>
        </p:txBody>
      </p:sp>
      <p:pic>
        <p:nvPicPr>
          <p:cNvPr id="23556" name="Picture 4" descr="Kudy z nudy - Skalní město Adršpach - největší skalní město v České  republice">
            <a:extLst>
              <a:ext uri="{FF2B5EF4-FFF2-40B4-BE49-F238E27FC236}">
                <a16:creationId xmlns:a16="http://schemas.microsoft.com/office/drawing/2014/main" id="{02C2C5F9-B6F0-B142-A8BB-7C335944DFF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14" y="3066278"/>
            <a:ext cx="5132643" cy="339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36149E8-212D-9F40-A610-442B6E336F39}"/>
              </a:ext>
            </a:extLst>
          </p:cNvPr>
          <p:cNvSpPr txBox="1"/>
          <p:nvPr/>
        </p:nvSpPr>
        <p:spPr>
          <a:xfrm>
            <a:off x="2789146" y="2669384"/>
            <a:ext cx="2274632" cy="295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18" dirty="0"/>
              <a:t>Adršpašsko–teplické skály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B323B6E-F641-5A42-AE54-6B037D86CEE7}"/>
              </a:ext>
            </a:extLst>
          </p:cNvPr>
          <p:cNvSpPr txBox="1"/>
          <p:nvPr/>
        </p:nvSpPr>
        <p:spPr>
          <a:xfrm>
            <a:off x="7247236" y="2669384"/>
            <a:ext cx="1592207" cy="295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18" dirty="0" smtClean="0"/>
              <a:t>Broumovské stěny</a:t>
            </a:r>
            <a:endParaRPr lang="cs-CZ" sz="1318" dirty="0"/>
          </a:p>
        </p:txBody>
      </p:sp>
      <p:pic>
        <p:nvPicPr>
          <p:cNvPr id="23560" name="Picture 8" descr="Broumovské stěny - Český horolezecký svaz - ČHS">
            <a:extLst>
              <a:ext uri="{FF2B5EF4-FFF2-40B4-BE49-F238E27FC236}">
                <a16:creationId xmlns:a16="http://schemas.microsoft.com/office/drawing/2014/main" id="{094D012E-625A-8048-A3C7-46DB50562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847" y="3066276"/>
            <a:ext cx="5925382" cy="333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2884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Pukliny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</a:t>
            </a:r>
            <a:r>
              <a:rPr lang="cs-CZ" dirty="0" smtClean="0"/>
              <a:t>uklina </a:t>
            </a:r>
            <a:r>
              <a:rPr lang="cs-CZ" dirty="0"/>
              <a:t>= každé narušení kompaktnosti horniny </a:t>
            </a:r>
            <a:endParaRPr lang="cs-CZ" dirty="0" smtClean="0"/>
          </a:p>
          <a:p>
            <a:r>
              <a:rPr lang="cs-CZ" dirty="0" smtClean="0"/>
              <a:t>na </a:t>
            </a:r>
            <a:r>
              <a:rPr lang="cs-CZ" dirty="0"/>
              <a:t>jejich vzniku a vývoji se podílejí endogenní i exogenní </a:t>
            </a:r>
            <a:r>
              <a:rPr lang="cs-CZ" dirty="0" smtClean="0"/>
              <a:t>vlivy</a:t>
            </a:r>
          </a:p>
          <a:p>
            <a:r>
              <a:rPr lang="cs-CZ" dirty="0" smtClean="0"/>
              <a:t> </a:t>
            </a:r>
            <a:r>
              <a:rPr lang="cs-CZ" dirty="0"/>
              <a:t>pískovců je důležitý vliv zvětrávání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730923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Typy puklin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spára - otevřená </a:t>
            </a:r>
            <a:r>
              <a:rPr lang="cs-CZ" dirty="0"/>
              <a:t>puklina o </a:t>
            </a:r>
            <a:r>
              <a:rPr lang="cs-CZ" dirty="0" smtClean="0"/>
              <a:t>šířce </a:t>
            </a:r>
            <a:r>
              <a:rPr lang="cs-CZ" dirty="0"/>
              <a:t>od 1 cm do 25 cm </a:t>
            </a:r>
            <a:endParaRPr lang="cs-CZ" dirty="0" smtClean="0"/>
          </a:p>
          <a:p>
            <a:r>
              <a:rPr lang="cs-CZ" dirty="0" smtClean="0"/>
              <a:t>komín</a:t>
            </a:r>
            <a:r>
              <a:rPr lang="cs-CZ" dirty="0"/>
              <a:t>, </a:t>
            </a:r>
            <a:r>
              <a:rPr lang="cs-CZ" dirty="0" smtClean="0"/>
              <a:t>průchod </a:t>
            </a:r>
            <a:r>
              <a:rPr lang="cs-CZ" dirty="0"/>
              <a:t>- puklina </a:t>
            </a:r>
            <a:r>
              <a:rPr lang="cs-CZ" dirty="0" smtClean="0"/>
              <a:t>široká </a:t>
            </a:r>
            <a:r>
              <a:rPr lang="cs-CZ" dirty="0"/>
              <a:t>25 - 200 </a:t>
            </a:r>
            <a:r>
              <a:rPr lang="cs-CZ" dirty="0" smtClean="0"/>
              <a:t>cm. </a:t>
            </a:r>
            <a:r>
              <a:rPr lang="cs-CZ" dirty="0"/>
              <a:t>Pokud </a:t>
            </a:r>
            <a:r>
              <a:rPr lang="cs-CZ" dirty="0" smtClean="0"/>
              <a:t>nějakou </a:t>
            </a:r>
            <a:r>
              <a:rPr lang="cs-CZ" dirty="0"/>
              <a:t>puklinu popisujeme jako komín, </a:t>
            </a:r>
            <a:r>
              <a:rPr lang="cs-CZ" dirty="0" smtClean="0"/>
              <a:t>neměla </a:t>
            </a:r>
            <a:r>
              <a:rPr lang="cs-CZ" dirty="0"/>
              <a:t>by se </a:t>
            </a:r>
            <a:r>
              <a:rPr lang="cs-CZ" dirty="0" smtClean="0"/>
              <a:t>směrem vzhůru příliš rozšiřovat </a:t>
            </a:r>
            <a:r>
              <a:rPr lang="cs-CZ" dirty="0"/>
              <a:t>(pak by pro </a:t>
            </a:r>
            <a:r>
              <a:rPr lang="cs-CZ" dirty="0" smtClean="0"/>
              <a:t>krátké </a:t>
            </a:r>
            <a:r>
              <a:rPr lang="cs-CZ" dirty="0"/>
              <a:t>pukliny byl </a:t>
            </a:r>
            <a:r>
              <a:rPr lang="cs-CZ" dirty="0" smtClean="0"/>
              <a:t>vhodnější název průchod</a:t>
            </a:r>
            <a:r>
              <a:rPr lang="cs-CZ" dirty="0"/>
              <a:t>) </a:t>
            </a:r>
            <a:endParaRPr lang="cs-CZ" dirty="0" smtClean="0"/>
          </a:p>
          <a:p>
            <a:r>
              <a:rPr lang="cs-CZ" dirty="0" smtClean="0"/>
              <a:t>soutěska </a:t>
            </a:r>
            <a:r>
              <a:rPr lang="cs-CZ" dirty="0"/>
              <a:t>- puklina širok á více ne ž 1 m a </a:t>
            </a:r>
            <a:r>
              <a:rPr lang="cs-CZ" dirty="0" smtClean="0"/>
              <a:t>dlouhá přes </a:t>
            </a:r>
            <a:r>
              <a:rPr lang="cs-CZ" dirty="0"/>
              <a:t>50 m (</a:t>
            </a:r>
            <a:r>
              <a:rPr lang="cs-CZ" dirty="0" smtClean="0"/>
              <a:t>měla </a:t>
            </a:r>
            <a:r>
              <a:rPr lang="cs-CZ" dirty="0"/>
              <a:t>by </a:t>
            </a:r>
            <a:r>
              <a:rPr lang="cs-CZ" dirty="0" smtClean="0"/>
              <a:t>převládat délka </a:t>
            </a:r>
            <a:r>
              <a:rPr lang="cs-CZ" dirty="0"/>
              <a:t>nad </a:t>
            </a:r>
            <a:r>
              <a:rPr lang="cs-CZ" dirty="0" smtClean="0"/>
              <a:t>výškou stěn</a:t>
            </a:r>
            <a:r>
              <a:rPr lang="cs-CZ" dirty="0"/>
              <a:t>) </a:t>
            </a:r>
            <a:endParaRPr lang="cs-CZ" dirty="0" smtClean="0"/>
          </a:p>
          <a:p>
            <a:r>
              <a:rPr lang="cs-CZ" dirty="0" smtClean="0"/>
              <a:t>skalní </a:t>
            </a:r>
            <a:r>
              <a:rPr lang="cs-CZ" dirty="0"/>
              <a:t>rozsedlina </a:t>
            </a:r>
            <a:r>
              <a:rPr lang="cs-CZ" dirty="0" smtClean="0"/>
              <a:t>gravitační </a:t>
            </a:r>
            <a:r>
              <a:rPr lang="cs-CZ" dirty="0"/>
              <a:t>- odklon osy bloku (</a:t>
            </a:r>
            <a:r>
              <a:rPr lang="cs-CZ" dirty="0" smtClean="0"/>
              <a:t>bloků</a:t>
            </a:r>
            <a:r>
              <a:rPr lang="cs-CZ" dirty="0"/>
              <a:t>) od </a:t>
            </a:r>
            <a:r>
              <a:rPr lang="cs-CZ" dirty="0" smtClean="0"/>
              <a:t>původní </a:t>
            </a:r>
            <a:r>
              <a:rPr lang="cs-CZ" dirty="0"/>
              <a:t>polohy </a:t>
            </a:r>
            <a:r>
              <a:rPr lang="cs-CZ" dirty="0" smtClean="0"/>
              <a:t>především </a:t>
            </a:r>
            <a:r>
              <a:rPr lang="cs-CZ" dirty="0"/>
              <a:t>vlivem gravitace a </a:t>
            </a:r>
            <a:r>
              <a:rPr lang="cs-CZ" dirty="0" smtClean="0"/>
              <a:t>nestabilního podloží tektonická </a:t>
            </a:r>
            <a:r>
              <a:rPr lang="cs-CZ" dirty="0"/>
              <a:t>- rozsedliny s výraznými tahovými rupturami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29265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Skalní defilé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strmá </a:t>
            </a:r>
            <a:r>
              <a:rPr lang="cs-CZ" dirty="0"/>
              <a:t>až svislá skalní stěna jako přirozený odkryv ve </a:t>
            </a:r>
            <a:r>
              <a:rPr lang="cs-CZ" dirty="0" smtClean="0"/>
              <a:t>zpevněných </a:t>
            </a:r>
            <a:r>
              <a:rPr lang="cs-CZ" dirty="0"/>
              <a:t>sedimentech o výrazné délce (desítky až stovky metrů). </a:t>
            </a:r>
            <a:endParaRPr lang="cs-CZ" dirty="0" smtClean="0"/>
          </a:p>
          <a:p>
            <a:r>
              <a:rPr lang="cs-CZ" dirty="0" smtClean="0"/>
              <a:t>výška </a:t>
            </a:r>
            <a:r>
              <a:rPr lang="cs-CZ" dirty="0"/>
              <a:t>v řádu metrů až desítek metrů </a:t>
            </a:r>
            <a:endParaRPr lang="cs-CZ" dirty="0" smtClean="0"/>
          </a:p>
          <a:p>
            <a:r>
              <a:rPr lang="cs-CZ" dirty="0" smtClean="0"/>
              <a:t>vzniká </a:t>
            </a:r>
            <a:r>
              <a:rPr lang="cs-CZ" dirty="0"/>
              <a:t>zaříznutím vodních toků do zpevněných sedimentů nebo může být tektonického původu v případě založení na zlomech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48902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1BACB2-FB44-B545-8DD5-92E7FDEA4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6168" y="1547318"/>
            <a:ext cx="3270254" cy="1392139"/>
          </a:xfrm>
        </p:spPr>
        <p:txBody>
          <a:bodyPr>
            <a:normAutofit/>
          </a:bodyPr>
          <a:lstStyle/>
          <a:p>
            <a:r>
              <a:rPr lang="cs-CZ" dirty="0"/>
              <a:t>SKALNÍ DEFILÉ</a:t>
            </a:r>
          </a:p>
        </p:txBody>
      </p:sp>
      <p:sp>
        <p:nvSpPr>
          <p:cNvPr id="18438" name="Content Placeholder 18437">
            <a:extLst>
              <a:ext uri="{FF2B5EF4-FFF2-40B4-BE49-F238E27FC236}">
                <a16:creationId xmlns:a16="http://schemas.microsoft.com/office/drawing/2014/main" id="{11B83F1E-29B3-4AAE-9328-6D2AEA444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509" y="2811913"/>
            <a:ext cx="4333661" cy="2935743"/>
          </a:xfrm>
        </p:spPr>
        <p:txBody>
          <a:bodyPr>
            <a:normAutofit/>
          </a:bodyPr>
          <a:lstStyle/>
          <a:p>
            <a:r>
              <a:rPr lang="cs-CZ" sz="2406" dirty="0" smtClean="0"/>
              <a:t>strmá </a:t>
            </a:r>
            <a:r>
              <a:rPr lang="cs-CZ" sz="2406" dirty="0"/>
              <a:t>až </a:t>
            </a:r>
            <a:r>
              <a:rPr lang="cs-CZ" sz="2406" dirty="0" smtClean="0"/>
              <a:t>svislá skalní stěna </a:t>
            </a:r>
            <a:endParaRPr lang="cs-CZ" sz="2406" dirty="0"/>
          </a:p>
          <a:p>
            <a:r>
              <a:rPr lang="cs-CZ" sz="2406" dirty="0" smtClean="0"/>
              <a:t>výška </a:t>
            </a:r>
            <a:r>
              <a:rPr lang="cs-CZ" sz="2406" dirty="0"/>
              <a:t>v </a:t>
            </a:r>
            <a:r>
              <a:rPr lang="cs-CZ" sz="2406" dirty="0" smtClean="0"/>
              <a:t>řádu </a:t>
            </a:r>
            <a:r>
              <a:rPr lang="cs-CZ" sz="2406" dirty="0"/>
              <a:t>metrů až </a:t>
            </a:r>
            <a:r>
              <a:rPr lang="cs-CZ" sz="2406" dirty="0" smtClean="0"/>
              <a:t>desítek </a:t>
            </a:r>
            <a:r>
              <a:rPr lang="cs-CZ" sz="2406" dirty="0"/>
              <a:t>metrů </a:t>
            </a:r>
          </a:p>
          <a:p>
            <a:r>
              <a:rPr lang="cs-CZ" sz="2406" dirty="0" smtClean="0"/>
              <a:t>vzniká zaříznutím vodních </a:t>
            </a:r>
            <a:r>
              <a:rPr lang="cs-CZ" sz="2406" dirty="0"/>
              <a:t>toků do </a:t>
            </a:r>
            <a:r>
              <a:rPr lang="cs-CZ" sz="2406" dirty="0" smtClean="0"/>
              <a:t>zpevněných </a:t>
            </a:r>
            <a:r>
              <a:rPr lang="cs-CZ" sz="2406" dirty="0"/>
              <a:t>sedimentů </a:t>
            </a:r>
          </a:p>
          <a:p>
            <a:endParaRPr lang="cs-CZ" dirty="0"/>
          </a:p>
          <a:p>
            <a:endParaRPr lang="en-US" dirty="0"/>
          </a:p>
        </p:txBody>
      </p:sp>
      <p:pic>
        <p:nvPicPr>
          <p:cNvPr id="18434" name="Picture 2" descr="U Závisti - Zbraslav - ordovické vrstvy - skalní defilé (U Závisti -  Zbraslav)">
            <a:extLst>
              <a:ext uri="{FF2B5EF4-FFF2-40B4-BE49-F238E27FC236}">
                <a16:creationId xmlns:a16="http://schemas.microsoft.com/office/drawing/2014/main" id="{B5694EB0-46CB-0E48-95BA-9066606BF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79831" y="1833475"/>
            <a:ext cx="5509195" cy="413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1452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Skalní brána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vzniká </a:t>
            </a:r>
            <a:r>
              <a:rPr lang="cs-CZ" dirty="0"/>
              <a:t>perforací méně odolných částí (vrstev) sedimentární tabule </a:t>
            </a:r>
            <a:endParaRPr lang="cs-CZ" dirty="0" smtClean="0"/>
          </a:p>
          <a:p>
            <a:r>
              <a:rPr lang="cs-CZ" dirty="0" smtClean="0"/>
              <a:t>na </a:t>
            </a:r>
            <a:r>
              <a:rPr lang="cs-CZ" dirty="0"/>
              <a:t>modelaci se podílí fluviální činnost </a:t>
            </a:r>
            <a:endParaRPr lang="cs-CZ" dirty="0" smtClean="0"/>
          </a:p>
          <a:p>
            <a:r>
              <a:rPr lang="cs-CZ" dirty="0" smtClean="0"/>
              <a:t>větší </a:t>
            </a:r>
            <a:r>
              <a:rPr lang="cs-CZ" dirty="0"/>
              <a:t>skalní bána - skalní most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29037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0397F8-CD16-9344-93F8-4D6D84F57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SKALNÍ BRÁNA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1BBD77-AEC4-1B42-A08E-4F44CBEF2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0240" y="1814058"/>
            <a:ext cx="9758817" cy="2017713"/>
          </a:xfrm>
        </p:spPr>
        <p:txBody>
          <a:bodyPr>
            <a:normAutofit/>
          </a:bodyPr>
          <a:lstStyle/>
          <a:p>
            <a:r>
              <a:rPr lang="cs-CZ" dirty="0" smtClean="0"/>
              <a:t>vzniká perforací méně odolných částí sedimentární </a:t>
            </a:r>
            <a:r>
              <a:rPr lang="cs-CZ" dirty="0"/>
              <a:t>tabule </a:t>
            </a:r>
          </a:p>
          <a:p>
            <a:r>
              <a:rPr lang="cs-CZ" dirty="0"/>
              <a:t>na modelaci se </a:t>
            </a:r>
            <a:r>
              <a:rPr lang="cs-CZ" dirty="0" smtClean="0"/>
              <a:t>podílí fluviální činnost</a:t>
            </a:r>
            <a:endParaRPr lang="cs-CZ" dirty="0"/>
          </a:p>
          <a:p>
            <a:r>
              <a:rPr lang="cs-CZ" dirty="0" smtClean="0"/>
              <a:t>větší skalní </a:t>
            </a:r>
            <a:r>
              <a:rPr lang="cs-CZ" dirty="0"/>
              <a:t>brána - </a:t>
            </a:r>
            <a:r>
              <a:rPr lang="cs-CZ" b="1" dirty="0" smtClean="0"/>
              <a:t>skalní </a:t>
            </a:r>
            <a:r>
              <a:rPr lang="cs-CZ" b="1" dirty="0"/>
              <a:t>most </a:t>
            </a:r>
          </a:p>
          <a:p>
            <a:endParaRPr lang="cs-CZ" dirty="0"/>
          </a:p>
        </p:txBody>
      </p:sp>
      <p:pic>
        <p:nvPicPr>
          <p:cNvPr id="19458" name="Picture 2" descr="Největší skalní most - Pravčická brána">
            <a:extLst>
              <a:ext uri="{FF2B5EF4-FFF2-40B4-BE49-F238E27FC236}">
                <a16:creationId xmlns:a16="http://schemas.microsoft.com/office/drawing/2014/main" id="{89EDA90A-764B-2444-A4C2-F61AC1E5C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385" y="4149362"/>
            <a:ext cx="3851507" cy="231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Skalní brána je jeden z nejkrásnějších útvarů Kokořínska. Cestu k ní najdou  jen vášniví turisté • mujRozhlas">
            <a:extLst>
              <a:ext uri="{FF2B5EF4-FFF2-40B4-BE49-F238E27FC236}">
                <a16:creationId xmlns:a16="http://schemas.microsoft.com/office/drawing/2014/main" id="{290B8BB0-9CF9-804B-8588-57BD0DEDC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114" y="4093146"/>
            <a:ext cx="4229535" cy="237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0078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Skalní most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Skalní most je perforace skalní hmoty, jejíž dno se nachází přibližně v úrovni okolního povrchu. Skalní most má tvar skalního oblouku nebo úzké přepážky </a:t>
            </a:r>
            <a:r>
              <a:rPr lang="cs-CZ" dirty="0" err="1"/>
              <a:t>překlenující</a:t>
            </a:r>
            <a:r>
              <a:rPr lang="cs-CZ" dirty="0"/>
              <a:t> rozsáhlejší perforaci ve skalním masivu (skalní bránu, tunel, okno)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516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</a:t>
            </a:r>
            <a:r>
              <a:rPr lang="cs-CZ" dirty="0" smtClean="0"/>
              <a:t>eliéf </a:t>
            </a:r>
            <a:r>
              <a:rPr lang="cs-CZ" dirty="0"/>
              <a:t>na horizontálně uložených horninách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na </a:t>
            </a:r>
            <a:r>
              <a:rPr lang="cs-CZ" dirty="0"/>
              <a:t>nezpevněných sedimentech (jíly, písky štěrky)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málo </a:t>
            </a:r>
            <a:r>
              <a:rPr lang="cs-CZ" dirty="0"/>
              <a:t>členitý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zaoblené </a:t>
            </a:r>
            <a:r>
              <a:rPr lang="cs-CZ" dirty="0"/>
              <a:t>tvary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zpravidla </a:t>
            </a:r>
            <a:r>
              <a:rPr lang="cs-CZ" dirty="0"/>
              <a:t>nížinný – typické fluviální tvary (údolní niva), eolické akumulační tvary </a:t>
            </a:r>
            <a:endParaRPr lang="cs-CZ" dirty="0" smtClean="0"/>
          </a:p>
          <a:p>
            <a:r>
              <a:rPr lang="cs-CZ" dirty="0" smtClean="0"/>
              <a:t>na </a:t>
            </a:r>
            <a:r>
              <a:rPr lang="cs-CZ" dirty="0"/>
              <a:t>zpevněných sedimentech nebo výlevných horninách - reliéf tabulí – strukturní plošiny - vázané na výskyt odolnějších vrstev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198956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Skalní hřib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skalní </a:t>
            </a:r>
            <a:r>
              <a:rPr lang="cs-CZ" dirty="0" err="1"/>
              <a:t>mezoforma</a:t>
            </a:r>
            <a:r>
              <a:rPr lang="cs-CZ" dirty="0"/>
              <a:t> Vznik skalních hřibů: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selektivním </a:t>
            </a:r>
            <a:r>
              <a:rPr lang="cs-CZ" dirty="0"/>
              <a:t>zvětráváním </a:t>
            </a:r>
            <a:r>
              <a:rPr lang="cs-CZ" dirty="0" smtClean="0"/>
              <a:t> a </a:t>
            </a:r>
            <a:r>
              <a:rPr lang="cs-CZ" dirty="0"/>
              <a:t>odnosem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horní </a:t>
            </a:r>
            <a:r>
              <a:rPr lang="cs-CZ" dirty="0"/>
              <a:t>partie = odolnější hornina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835650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C31BFB-D942-C843-BF7B-B102B17BF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0563" y="1428648"/>
            <a:ext cx="3646469" cy="1434577"/>
          </a:xfrm>
        </p:spPr>
        <p:txBody>
          <a:bodyPr>
            <a:normAutofit/>
          </a:bodyPr>
          <a:lstStyle/>
          <a:p>
            <a:r>
              <a:rPr lang="cs-CZ" dirty="0"/>
              <a:t>SKALNÍ HŘIB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27BA2F-743E-5440-B6FA-68661D9AA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63" y="3027248"/>
            <a:ext cx="3996263" cy="2402103"/>
          </a:xfrm>
        </p:spPr>
        <p:txBody>
          <a:bodyPr>
            <a:normAutofit/>
          </a:bodyPr>
          <a:lstStyle/>
          <a:p>
            <a:r>
              <a:rPr lang="cs-CZ" sz="1777" dirty="0"/>
              <a:t>skalní </a:t>
            </a:r>
            <a:r>
              <a:rPr lang="cs-CZ" sz="1777" dirty="0" err="1"/>
              <a:t>mezoforma</a:t>
            </a:r>
            <a:r>
              <a:rPr lang="cs-CZ" sz="1777" dirty="0"/>
              <a:t> modelována do hřibovitého tvaru</a:t>
            </a:r>
          </a:p>
          <a:p>
            <a:r>
              <a:rPr lang="cs-CZ" sz="1777" dirty="0"/>
              <a:t>spodní část = </a:t>
            </a:r>
            <a:r>
              <a:rPr lang="cs-CZ" sz="1777" b="1" dirty="0"/>
              <a:t>noha</a:t>
            </a:r>
          </a:p>
          <a:p>
            <a:r>
              <a:rPr lang="cs-CZ" sz="1777" dirty="0"/>
              <a:t>horní část = </a:t>
            </a:r>
            <a:r>
              <a:rPr lang="cs-CZ" sz="1777" b="1" dirty="0"/>
              <a:t>hlava </a:t>
            </a:r>
            <a:r>
              <a:rPr lang="cs-CZ" sz="1777" dirty="0"/>
              <a:t>(všude přečnívá přes nohu)</a:t>
            </a:r>
          </a:p>
        </p:txBody>
      </p:sp>
      <p:pic>
        <p:nvPicPr>
          <p:cNvPr id="20484" name="Picture 4" descr="Skalní hřib | FotoAparát.cz">
            <a:extLst>
              <a:ext uri="{FF2B5EF4-FFF2-40B4-BE49-F238E27FC236}">
                <a16:creationId xmlns:a16="http://schemas.microsoft.com/office/drawing/2014/main" id="{B10B6B94-F581-D048-A455-423926FEC9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1" r="-2" b="9720"/>
          <a:stretch/>
        </p:blipFill>
        <p:spPr bwMode="auto">
          <a:xfrm>
            <a:off x="1584745" y="891427"/>
            <a:ext cx="4332826" cy="5075155"/>
          </a:xfrm>
          <a:custGeom>
            <a:avLst/>
            <a:gdLst/>
            <a:ahLst/>
            <a:cxnLst/>
            <a:rect l="l" t="t" r="r" b="b"/>
            <a:pathLst>
              <a:path w="6036633" h="6858000">
                <a:moveTo>
                  <a:pt x="0" y="0"/>
                </a:moveTo>
                <a:lnTo>
                  <a:pt x="5782584" y="0"/>
                </a:lnTo>
                <a:lnTo>
                  <a:pt x="5847735" y="280891"/>
                </a:lnTo>
                <a:cubicBezTo>
                  <a:pt x="6512611" y="3337011"/>
                  <a:pt x="5215360" y="3533975"/>
                  <a:pt x="5130974" y="6590095"/>
                </a:cubicBezTo>
                <a:lnTo>
                  <a:pt x="512734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4866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Skalní pokličky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  <p:pic>
        <p:nvPicPr>
          <p:cNvPr id="5" name="Picture 2" descr="Poklička (geologie) – Wikipedie">
            <a:extLst>
              <a:ext uri="{FF2B5EF4-FFF2-40B4-BE49-F238E27FC236}">
                <a16:creationId xmlns:a16="http://schemas.microsoft.com/office/drawing/2014/main" id="{095DBF7D-2325-484C-B1BF-3C3DDD9287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4" r="7709"/>
          <a:stretch/>
        </p:blipFill>
        <p:spPr bwMode="auto">
          <a:xfrm>
            <a:off x="5136879" y="468676"/>
            <a:ext cx="5156841" cy="599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4832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30099" y="252862"/>
            <a:ext cx="5041673" cy="731311"/>
          </a:xfrm>
        </p:spPr>
        <p:txBody>
          <a:bodyPr/>
          <a:lstStyle/>
          <a:p>
            <a:r>
              <a:rPr lang="cs-CZ" dirty="0" smtClean="0"/>
              <a:t>Děkuji za pozornost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  <p:pic>
        <p:nvPicPr>
          <p:cNvPr id="6" name="Picture 2" descr="Strukturní geomorfologie kontinentů">
            <a:extLst>
              <a:ext uri="{FF2B5EF4-FFF2-40B4-BE49-F238E27FC236}">
                <a16:creationId xmlns:a16="http://schemas.microsoft.com/office/drawing/2014/main" id="{8351A2C9-0E52-6546-B423-C9ED2BE884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6171" y="984173"/>
            <a:ext cx="7077516" cy="565372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299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CD2F41-0D65-D242-93AA-DDE6BAEDD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665" dirty="0"/>
              <a:t>RELIÉF NA HORIZONTÁLNĚ ULOŽENÝCH HORNINÁCH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793138-693F-4F44-B7DE-A03946A12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7881" y="1766855"/>
            <a:ext cx="7802177" cy="2637809"/>
          </a:xfrm>
        </p:spPr>
        <p:txBody>
          <a:bodyPr/>
          <a:lstStyle/>
          <a:p>
            <a:r>
              <a:rPr lang="cs-CZ" sz="1554" dirty="0"/>
              <a:t>vzniká:	na nezpevněných sedimentech (písek, štěrk)</a:t>
            </a:r>
          </a:p>
          <a:p>
            <a:pPr marL="0" indent="0">
              <a:buNone/>
            </a:pPr>
            <a:r>
              <a:rPr lang="cs-CZ" sz="1554" dirty="0"/>
              <a:t>		na zpevněných sedimentech a výlevných horninách (pískovce)</a:t>
            </a:r>
          </a:p>
          <a:p>
            <a:pPr marL="0" indent="0">
              <a:buNone/>
            </a:pPr>
            <a:endParaRPr lang="cs-CZ" sz="1110" dirty="0"/>
          </a:p>
          <a:p>
            <a:r>
              <a:rPr lang="cs-CZ" sz="1554" dirty="0"/>
              <a:t>tvary s plochými vrcholy a příkrými svahy</a:t>
            </a:r>
          </a:p>
          <a:p>
            <a:r>
              <a:rPr lang="cs-CZ" sz="1554" dirty="0"/>
              <a:t>např. </a:t>
            </a:r>
            <a:r>
              <a:rPr lang="cs-CZ" sz="1554" b="1" dirty="0"/>
              <a:t>tabule</a:t>
            </a:r>
            <a:r>
              <a:rPr lang="cs-CZ" sz="1554" dirty="0"/>
              <a:t>, </a:t>
            </a:r>
            <a:r>
              <a:rPr lang="cs-CZ" sz="1554" b="1" dirty="0"/>
              <a:t>stolové hory</a:t>
            </a:r>
            <a:r>
              <a:rPr lang="cs-CZ" sz="1554" dirty="0"/>
              <a:t>, </a:t>
            </a:r>
            <a:r>
              <a:rPr lang="cs-CZ" sz="1554" b="1" dirty="0"/>
              <a:t>strukturní terasy</a:t>
            </a:r>
            <a:r>
              <a:rPr lang="cs-CZ" sz="1554" dirty="0"/>
              <a:t>, </a:t>
            </a:r>
            <a:r>
              <a:rPr lang="cs-CZ" sz="1554" b="1" dirty="0"/>
              <a:t>svědecké hory</a:t>
            </a:r>
            <a:r>
              <a:rPr lang="cs-CZ" sz="1554" dirty="0"/>
              <a:t>, </a:t>
            </a:r>
            <a:r>
              <a:rPr lang="cs-CZ" sz="1554" b="1" dirty="0"/>
              <a:t>kaňony</a:t>
            </a:r>
            <a:r>
              <a:rPr lang="cs-CZ" sz="1554" dirty="0"/>
              <a:t>, </a:t>
            </a:r>
            <a:r>
              <a:rPr lang="cs-CZ" sz="1554" b="1" dirty="0"/>
              <a:t>skalní města, …</a:t>
            </a:r>
          </a:p>
          <a:p>
            <a:endParaRPr lang="cs-CZ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32ED257-1D6F-7246-98E5-CE934B9EE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753" y="3832827"/>
            <a:ext cx="6590675" cy="248263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E53B3E5-53B1-1B41-8C1A-840D50B9A286}"/>
              </a:ext>
            </a:extLst>
          </p:cNvPr>
          <p:cNvSpPr txBox="1"/>
          <p:nvPr/>
        </p:nvSpPr>
        <p:spPr>
          <a:xfrm>
            <a:off x="4317880" y="6465113"/>
            <a:ext cx="3395115" cy="295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18" b="1" dirty="0"/>
              <a:t>stolové hory v NP Monument </a:t>
            </a:r>
            <a:r>
              <a:rPr lang="cs-CZ" sz="1318" b="1" dirty="0" err="1"/>
              <a:t>Valley</a:t>
            </a:r>
            <a:r>
              <a:rPr lang="cs-CZ" sz="1318" b="1" dirty="0"/>
              <a:t>, USA</a:t>
            </a:r>
            <a:endParaRPr lang="cs-CZ" sz="1318" dirty="0"/>
          </a:p>
        </p:txBody>
      </p:sp>
    </p:spTree>
    <p:extLst>
      <p:ext uri="{BB962C8B-B14F-4D97-AF65-F5344CB8AC3E}">
        <p14:creationId xmlns:p14="http://schemas.microsoft.com/office/powerpoint/2010/main" val="3264518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údolí, kaňon, hora, obloha&#10;&#10;Popis byl vytvořen automaticky">
            <a:extLst>
              <a:ext uri="{FF2B5EF4-FFF2-40B4-BE49-F238E27FC236}">
                <a16:creationId xmlns:a16="http://schemas.microsoft.com/office/drawing/2014/main" id="{DA530490-BBCC-1E42-911B-14802DE0C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180" y="1136591"/>
            <a:ext cx="7685476" cy="5721409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1618180" y="431673"/>
            <a:ext cx="5772184" cy="524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Strukturní plošina</a:t>
            </a:r>
          </a:p>
        </p:txBody>
      </p:sp>
    </p:spTree>
    <p:extLst>
      <p:ext uri="{BB962C8B-B14F-4D97-AF65-F5344CB8AC3E}">
        <p14:creationId xmlns:p14="http://schemas.microsoft.com/office/powerpoint/2010/main" val="462123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Tabule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kaňonovitá údolí </a:t>
            </a:r>
            <a:r>
              <a:rPr lang="cs-CZ" dirty="0"/>
              <a:t>se stupni na </a:t>
            </a:r>
            <a:r>
              <a:rPr lang="cs-CZ" dirty="0" smtClean="0"/>
              <a:t>svazích strukturně podmíněné </a:t>
            </a:r>
            <a:r>
              <a:rPr lang="cs-CZ" dirty="0"/>
              <a:t>= </a:t>
            </a:r>
            <a:r>
              <a:rPr lang="cs-CZ" dirty="0" smtClean="0"/>
              <a:t>strukturní </a:t>
            </a:r>
            <a:r>
              <a:rPr lang="cs-CZ" dirty="0"/>
              <a:t>terasy </a:t>
            </a:r>
          </a:p>
          <a:p>
            <a:r>
              <a:rPr lang="cs-CZ" dirty="0" smtClean="0"/>
              <a:t> ostré </a:t>
            </a:r>
            <a:r>
              <a:rPr lang="cs-CZ" dirty="0"/>
              <a:t>hrany </a:t>
            </a:r>
            <a:r>
              <a:rPr lang="cs-CZ" dirty="0" smtClean="0"/>
              <a:t>údolí </a:t>
            </a:r>
            <a:r>
              <a:rPr lang="cs-CZ" dirty="0"/>
              <a:t>– </a:t>
            </a:r>
            <a:r>
              <a:rPr lang="cs-CZ" dirty="0" smtClean="0"/>
              <a:t>stupně </a:t>
            </a:r>
            <a:r>
              <a:rPr lang="cs-CZ" dirty="0"/>
              <a:t>= </a:t>
            </a:r>
            <a:r>
              <a:rPr lang="cs-CZ" dirty="0" smtClean="0"/>
              <a:t>odolné </a:t>
            </a:r>
            <a:r>
              <a:rPr lang="cs-CZ" dirty="0"/>
              <a:t>vrstvy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5521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A7197F-50E0-4049-86CB-8FE19FAC3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292" y="252991"/>
            <a:ext cx="3099946" cy="806551"/>
          </a:xfrm>
        </p:spPr>
        <p:txBody>
          <a:bodyPr>
            <a:normAutofit/>
          </a:bodyPr>
          <a:lstStyle/>
          <a:p>
            <a:r>
              <a:rPr lang="cs-CZ" dirty="0"/>
              <a:t>TABULE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2A053E7-2948-4288-BB46-B18895E0B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9" y="1611086"/>
            <a:ext cx="4688114" cy="4033565"/>
          </a:xfrm>
        </p:spPr>
        <p:txBody>
          <a:bodyPr>
            <a:normAutofit/>
          </a:bodyPr>
          <a:lstStyle/>
          <a:p>
            <a:r>
              <a:rPr lang="cs-CZ" sz="1800" b="1" dirty="0"/>
              <a:t>exogenní činitelé –&gt; rozrušování tabulí –&gt; vznikají</a:t>
            </a:r>
            <a:r>
              <a:rPr lang="cs-CZ" sz="1800" dirty="0"/>
              <a:t>:</a:t>
            </a:r>
          </a:p>
          <a:p>
            <a:pPr marL="507574" lvl="1" indent="-338383">
              <a:buFont typeface="+mj-lt"/>
              <a:buAutoNum type="arabicPeriod"/>
            </a:pPr>
            <a:r>
              <a:rPr lang="cs-CZ" sz="1800" dirty="0"/>
              <a:t>strukturní plošiny s okrajovými strukturními stupni</a:t>
            </a:r>
          </a:p>
          <a:p>
            <a:pPr marL="507574" lvl="1" indent="-338383">
              <a:buFont typeface="+mj-lt"/>
              <a:buAutoNum type="arabicPeriod"/>
            </a:pPr>
            <a:r>
              <a:rPr lang="cs-CZ" sz="1800" dirty="0"/>
              <a:t>kaňonovitá údolí se stupni na svazích (strukturní terasy)</a:t>
            </a:r>
          </a:p>
          <a:p>
            <a:pPr lvl="4"/>
            <a:r>
              <a:rPr lang="cs-CZ" sz="1800" dirty="0"/>
              <a:t>odděleny hranou</a:t>
            </a:r>
          </a:p>
          <a:p>
            <a:pPr lvl="4"/>
            <a:r>
              <a:rPr lang="cs-CZ" sz="1800" dirty="0"/>
              <a:t>erozně–denudační procesy</a:t>
            </a:r>
          </a:p>
          <a:p>
            <a:endParaRPr lang="en-US" dirty="0"/>
          </a:p>
        </p:txBody>
      </p:sp>
      <p:pic>
        <p:nvPicPr>
          <p:cNvPr id="4" name="Zástupný obsah 8" descr="Obsah obrázku příroda&#10;&#10;Popis byl vytvořen automaticky">
            <a:extLst>
              <a:ext uri="{FF2B5EF4-FFF2-40B4-BE49-F238E27FC236}">
                <a16:creationId xmlns:a16="http://schemas.microsoft.com/office/drawing/2014/main" id="{2BEEDE0E-84FC-644E-91FA-B87B9A9D0D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63" r="1" b="9816"/>
          <a:stretch/>
        </p:blipFill>
        <p:spPr>
          <a:xfrm>
            <a:off x="5734896" y="1217948"/>
            <a:ext cx="4748374" cy="2619809"/>
          </a:xfrm>
          <a:prstGeom prst="rect">
            <a:avLst/>
          </a:prstGeom>
        </p:spPr>
      </p:pic>
      <p:pic>
        <p:nvPicPr>
          <p:cNvPr id="6" name="Obrázek 5" descr="Obsah obrázku údolí, hora, kaňon, příroda&#10;&#10;Popis byl vytvořen automaticky">
            <a:extLst>
              <a:ext uri="{FF2B5EF4-FFF2-40B4-BE49-F238E27FC236}">
                <a16:creationId xmlns:a16="http://schemas.microsoft.com/office/drawing/2014/main" id="{6C3BC246-B1D9-6148-A89B-1893E448A1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16858"/>
          <a:stretch/>
        </p:blipFill>
        <p:spPr>
          <a:xfrm>
            <a:off x="5734896" y="3982753"/>
            <a:ext cx="4758278" cy="263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626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Reliéf tabulí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části </a:t>
            </a:r>
            <a:r>
              <a:rPr lang="cs-CZ" dirty="0"/>
              <a:t>tabulí, kde jsou strukturní plošiny vyvinuty ve více úrovních = stupňovina - okraje strukturních plošin = strukturní stupně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69819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08C77E-167F-6545-A6D4-87AEEE324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TABULE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336C9A-3601-2744-BE81-72FFE60EE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710930"/>
            <a:ext cx="7685616" cy="4214597"/>
          </a:xfrm>
        </p:spPr>
        <p:txBody>
          <a:bodyPr>
            <a:normAutofit/>
          </a:bodyPr>
          <a:lstStyle/>
          <a:p>
            <a:r>
              <a:rPr lang="cs-CZ" sz="1777" dirty="0"/>
              <a:t>plochý georeliéf</a:t>
            </a:r>
          </a:p>
          <a:p>
            <a:r>
              <a:rPr lang="cs-CZ" sz="1777" dirty="0"/>
              <a:t>vazba na strukturou geologického podkladu</a:t>
            </a:r>
          </a:p>
          <a:p>
            <a:r>
              <a:rPr lang="cs-CZ" sz="1777" dirty="0"/>
              <a:t>vznik – na sedimentárních nebo výlevných vulkanických horninách</a:t>
            </a:r>
          </a:p>
          <a:p>
            <a:r>
              <a:rPr lang="cs-CZ" sz="1777" dirty="0"/>
              <a:t>členitější s ostřejšími tvary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B71CB42-F6A4-A54E-9F81-F883DA5F7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714" y="3046047"/>
            <a:ext cx="4733697" cy="315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4773AA12-190C-B44B-A52E-416E7F11CDF6}"/>
              </a:ext>
            </a:extLst>
          </p:cNvPr>
          <p:cNvSpPr/>
          <p:nvPr/>
        </p:nvSpPr>
        <p:spPr>
          <a:xfrm>
            <a:off x="9299612" y="6375470"/>
            <a:ext cx="1200822" cy="2958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318" dirty="0" err="1"/>
              <a:t>Klapská</a:t>
            </a:r>
            <a:r>
              <a:rPr lang="cs-CZ" sz="1318" dirty="0"/>
              <a:t> tabule</a:t>
            </a:r>
          </a:p>
        </p:txBody>
      </p:sp>
    </p:spTree>
    <p:extLst>
      <p:ext uri="{BB962C8B-B14F-4D97-AF65-F5344CB8AC3E}">
        <p14:creationId xmlns:p14="http://schemas.microsoft.com/office/powerpoint/2010/main" val="21271057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bvod">
  <a:themeElements>
    <a:clrScheme name="Circuit">
      <a:dk1>
        <a:sysClr val="windowText" lastClr="000000"/>
      </a:dk1>
      <a:lt1>
        <a:sysClr val="window" lastClr="FFFFFF"/>
      </a:lt1>
      <a:dk2>
        <a:srgbClr val="8D1E14"/>
      </a:dk2>
      <a:lt2>
        <a:srgbClr val="FF744E"/>
      </a:lt2>
      <a:accent1>
        <a:srgbClr val="E9B758"/>
      </a:accent1>
      <a:accent2>
        <a:srgbClr val="FE8943"/>
      </a:accent2>
      <a:accent3>
        <a:srgbClr val="AEA27C"/>
      </a:accent3>
      <a:accent4>
        <a:srgbClr val="90B46E"/>
      </a:accent4>
      <a:accent5>
        <a:srgbClr val="71AEC1"/>
      </a:accent5>
      <a:accent6>
        <a:srgbClr val="C98DE7"/>
      </a:accent6>
      <a:hlink>
        <a:srgbClr val="FF7A22"/>
      </a:hlink>
      <a:folHlink>
        <a:srgbClr val="FDCD86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2000"/>
                <a:satMod val="1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971C58-AB76-4A2A-B231-5F8CA03CF491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Obvod</Template>
  <TotalTime>823</TotalTime>
  <Words>1050</Words>
  <Application>Microsoft Office PowerPoint</Application>
  <PresentationFormat>Širokoúhlá obrazovka</PresentationFormat>
  <Paragraphs>121</Paragraphs>
  <Slides>33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8" baseType="lpstr">
      <vt:lpstr>Arial</vt:lpstr>
      <vt:lpstr>Calibri</vt:lpstr>
      <vt:lpstr>Trebuchet MS</vt:lpstr>
      <vt:lpstr>Tw Cen MT</vt:lpstr>
      <vt:lpstr>Obvod</vt:lpstr>
      <vt:lpstr>Exogenní procesy a tvary</vt:lpstr>
      <vt:lpstr>Strukturně podmíněné formy reliéfu</vt:lpstr>
      <vt:lpstr>Reliéf na horizontálně uložených horninách</vt:lpstr>
      <vt:lpstr>RELIÉF NA HORIZONTÁLNĚ ULOŽENÝCH HORNINÁCH</vt:lpstr>
      <vt:lpstr>Prezentace aplikace PowerPoint</vt:lpstr>
      <vt:lpstr>Tabule</vt:lpstr>
      <vt:lpstr>TABULE</vt:lpstr>
      <vt:lpstr>Reliéf tabulí</vt:lpstr>
      <vt:lpstr>TABULE</vt:lpstr>
      <vt:lpstr>Prezentace aplikace PowerPoint</vt:lpstr>
      <vt:lpstr>Rozčleněná tabule</vt:lpstr>
      <vt:lpstr>STOLOVÁ HORA</vt:lpstr>
      <vt:lpstr>STOLOVÁ HORA POD HLADINOU</vt:lpstr>
      <vt:lpstr>Podmořská hora -guyot</vt:lpstr>
      <vt:lpstr>Prezentace aplikace PowerPoint</vt:lpstr>
      <vt:lpstr>Prezentace aplikace PowerPoint</vt:lpstr>
      <vt:lpstr>Prezentace aplikace PowerPoint</vt:lpstr>
      <vt:lpstr>SVĚDECKÁ HORA</vt:lpstr>
      <vt:lpstr>Prezentace aplikace PowerPoint</vt:lpstr>
      <vt:lpstr>Skalní město</vt:lpstr>
      <vt:lpstr>Skalní město</vt:lpstr>
      <vt:lpstr>SKALNÍ MĚSTA V ČR (Českosaské Švýcarsko, Tiské stěny, Labské Pískovce, Český ráj, Prachovské skály, …</vt:lpstr>
      <vt:lpstr>Pukliny</vt:lpstr>
      <vt:lpstr>Typy puklin</vt:lpstr>
      <vt:lpstr>Skalní defilé</vt:lpstr>
      <vt:lpstr>SKALNÍ DEFILÉ</vt:lpstr>
      <vt:lpstr>Skalní brána</vt:lpstr>
      <vt:lpstr>SKALNÍ BRÁNA</vt:lpstr>
      <vt:lpstr>Skalní most</vt:lpstr>
      <vt:lpstr>Skalní hřib</vt:lpstr>
      <vt:lpstr>SKALNÍ HŘIB</vt:lpstr>
      <vt:lpstr>Skalní pokličky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Geomorfologie</dc:title>
  <dc:creator>peter</dc:creator>
  <cp:lastModifiedBy>peter</cp:lastModifiedBy>
  <cp:revision>88</cp:revision>
  <dcterms:created xsi:type="dcterms:W3CDTF">2021-09-18T12:59:05Z</dcterms:created>
  <dcterms:modified xsi:type="dcterms:W3CDTF">2021-11-29T06:53:24Z</dcterms:modified>
</cp:coreProperties>
</file>