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0"/>
  </p:notesMasterIdLst>
  <p:sldIdLst>
    <p:sldId id="256" r:id="rId2"/>
    <p:sldId id="602" r:id="rId3"/>
    <p:sldId id="603" r:id="rId4"/>
    <p:sldId id="604" r:id="rId5"/>
    <p:sldId id="605" r:id="rId6"/>
    <p:sldId id="606" r:id="rId7"/>
    <p:sldId id="607" r:id="rId8"/>
    <p:sldId id="608" r:id="rId9"/>
    <p:sldId id="609" r:id="rId10"/>
    <p:sldId id="610" r:id="rId11"/>
    <p:sldId id="612" r:id="rId12"/>
    <p:sldId id="611" r:id="rId13"/>
    <p:sldId id="613" r:id="rId14"/>
    <p:sldId id="614" r:id="rId15"/>
    <p:sldId id="570" r:id="rId16"/>
    <p:sldId id="615" r:id="rId17"/>
    <p:sldId id="571" r:id="rId18"/>
    <p:sldId id="616" r:id="rId19"/>
    <p:sldId id="572" r:id="rId20"/>
    <p:sldId id="573" r:id="rId21"/>
    <p:sldId id="617" r:id="rId22"/>
    <p:sldId id="618" r:id="rId23"/>
    <p:sldId id="601" r:id="rId24"/>
    <p:sldId id="619" r:id="rId25"/>
    <p:sldId id="622" r:id="rId26"/>
    <p:sldId id="623" r:id="rId27"/>
    <p:sldId id="624" r:id="rId28"/>
    <p:sldId id="625" r:id="rId29"/>
    <p:sldId id="574" r:id="rId30"/>
    <p:sldId id="626" r:id="rId31"/>
    <p:sldId id="627" r:id="rId32"/>
    <p:sldId id="628" r:id="rId33"/>
    <p:sldId id="629" r:id="rId34"/>
    <p:sldId id="630" r:id="rId35"/>
    <p:sldId id="631" r:id="rId36"/>
    <p:sldId id="632" r:id="rId37"/>
    <p:sldId id="633" r:id="rId38"/>
    <p:sldId id="634" r:id="rId39"/>
    <p:sldId id="635" r:id="rId40"/>
    <p:sldId id="636" r:id="rId41"/>
    <p:sldId id="637" r:id="rId42"/>
    <p:sldId id="638" r:id="rId43"/>
    <p:sldId id="639" r:id="rId44"/>
    <p:sldId id="642" r:id="rId45"/>
    <p:sldId id="640" r:id="rId46"/>
    <p:sldId id="620" r:id="rId47"/>
    <p:sldId id="641" r:id="rId48"/>
    <p:sldId id="64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04165-CA08-4596-B4A7-0AA465788129}" type="datetimeFigureOut">
              <a:rPr lang="cs-CZ" smtClean="0"/>
              <a:t>05.12.2021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EDEE6-4A6A-4075-AFE4-9F38E4C2A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27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Exogenní procesy a </a:t>
            </a:r>
            <a:r>
              <a:rPr lang="cs-CZ" dirty="0" smtClean="0"/>
              <a:t>tvary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9502776" cy="1655762"/>
          </a:xfrm>
        </p:spPr>
        <p:txBody>
          <a:bodyPr/>
          <a:lstStyle/>
          <a:p>
            <a:r>
              <a:rPr lang="cs-CZ" dirty="0" smtClean="0"/>
              <a:t> strukturní - na </a:t>
            </a:r>
            <a:r>
              <a:rPr lang="cs-CZ" dirty="0" err="1" smtClean="0"/>
              <a:t>subhorizontálně</a:t>
            </a:r>
            <a:r>
              <a:rPr lang="cs-CZ" dirty="0" smtClean="0"/>
              <a:t> </a:t>
            </a:r>
            <a:r>
              <a:rPr lang="cs-CZ" dirty="0" smtClean="0"/>
              <a:t>uložených </a:t>
            </a:r>
            <a:r>
              <a:rPr lang="cs-CZ" dirty="0" smtClean="0"/>
              <a:t>a zvrásněných horninách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42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Klenby </a:t>
            </a:r>
            <a:r>
              <a:rPr lang="pl-PL" dirty="0"/>
              <a:t>s krystalickým </a:t>
            </a:r>
            <a:r>
              <a:rPr lang="pl-PL" dirty="0" smtClean="0"/>
              <a:t>jádrem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jádro </a:t>
            </a:r>
            <a:r>
              <a:rPr lang="cs-CZ" dirty="0"/>
              <a:t>- </a:t>
            </a:r>
            <a:r>
              <a:rPr lang="cs-CZ" dirty="0" smtClean="0"/>
              <a:t>staré vyvřelé </a:t>
            </a:r>
            <a:r>
              <a:rPr lang="cs-CZ" dirty="0"/>
              <a:t>horniny  </a:t>
            </a:r>
            <a:r>
              <a:rPr lang="cs-CZ" dirty="0" smtClean="0"/>
              <a:t>radiální konsekventní vodní </a:t>
            </a:r>
            <a:r>
              <a:rPr lang="cs-CZ" dirty="0"/>
              <a:t>toky  pomalý zdvih: </a:t>
            </a:r>
            <a:r>
              <a:rPr lang="cs-CZ" dirty="0" err="1" smtClean="0"/>
              <a:t>antecedentní</a:t>
            </a:r>
            <a:r>
              <a:rPr lang="cs-CZ" dirty="0" smtClean="0"/>
              <a:t> průlomové </a:t>
            </a:r>
            <a:r>
              <a:rPr lang="cs-CZ" dirty="0"/>
              <a:t>údol í </a:t>
            </a:r>
            <a:r>
              <a:rPr lang="cs-CZ" dirty="0" smtClean="0"/>
              <a:t>př</a:t>
            </a:r>
            <a:r>
              <a:rPr lang="cs-CZ" dirty="0"/>
              <a:t>. </a:t>
            </a:r>
            <a:r>
              <a:rPr lang="cs-CZ" dirty="0" smtClean="0"/>
              <a:t>Váh </a:t>
            </a:r>
            <a:r>
              <a:rPr lang="cs-CZ" dirty="0"/>
              <a:t>v </a:t>
            </a:r>
            <a:r>
              <a:rPr lang="cs-CZ" dirty="0" smtClean="0"/>
              <a:t>Malé Fatře </a:t>
            </a:r>
            <a:r>
              <a:rPr lang="cs-CZ" dirty="0"/>
              <a:t>(</a:t>
            </a:r>
            <a:r>
              <a:rPr lang="cs-CZ" dirty="0" smtClean="0"/>
              <a:t>Vrútky </a:t>
            </a:r>
            <a:r>
              <a:rPr lang="cs-CZ" dirty="0"/>
              <a:t>- </a:t>
            </a:r>
            <a:r>
              <a:rPr lang="cs-CZ" dirty="0" err="1" smtClean="0"/>
              <a:t>Strečno</a:t>
            </a:r>
            <a:r>
              <a:rPr lang="cs-CZ" dirty="0" smtClean="0"/>
              <a:t> </a:t>
            </a:r>
            <a:r>
              <a:rPr lang="cs-CZ" dirty="0"/>
              <a:t>)  combe (</a:t>
            </a:r>
            <a:r>
              <a:rPr lang="cs-CZ" dirty="0" smtClean="0"/>
              <a:t>vrcholové sníženiny</a:t>
            </a:r>
            <a:r>
              <a:rPr lang="cs-CZ" dirty="0"/>
              <a:t>)  </a:t>
            </a:r>
            <a:r>
              <a:rPr lang="cs-CZ" dirty="0" smtClean="0"/>
              <a:t>typická </a:t>
            </a:r>
            <a:r>
              <a:rPr lang="cs-CZ" dirty="0"/>
              <a:t>klenba: Black </a:t>
            </a:r>
            <a:r>
              <a:rPr lang="cs-CZ" dirty="0" err="1"/>
              <a:t>Hills</a:t>
            </a:r>
            <a:r>
              <a:rPr lang="cs-CZ" dirty="0"/>
              <a:t> - </a:t>
            </a:r>
            <a:r>
              <a:rPr lang="cs-CZ" dirty="0" smtClean="0"/>
              <a:t>vyklenutí </a:t>
            </a:r>
            <a:r>
              <a:rPr lang="cs-CZ" dirty="0"/>
              <a:t>fundamentu + </a:t>
            </a:r>
            <a:r>
              <a:rPr lang="cs-CZ" dirty="0" smtClean="0"/>
              <a:t>sedimentárního </a:t>
            </a:r>
            <a:r>
              <a:rPr lang="cs-CZ" dirty="0"/>
              <a:t>pokryvu L = 200 km, š = 100 km </a:t>
            </a:r>
            <a:r>
              <a:rPr lang="cs-CZ" dirty="0" smtClean="0"/>
              <a:t>relativní výška</a:t>
            </a:r>
            <a:r>
              <a:rPr lang="cs-CZ" dirty="0"/>
              <a:t>: 1000 -1200 m max. </a:t>
            </a:r>
            <a:r>
              <a:rPr lang="cs-CZ" dirty="0" smtClean="0"/>
              <a:t>absolutní</a:t>
            </a:r>
            <a:r>
              <a:rPr lang="cs-CZ" dirty="0"/>
              <a:t>: </a:t>
            </a:r>
            <a:r>
              <a:rPr lang="cs-CZ" dirty="0" smtClean="0"/>
              <a:t>207 </a:t>
            </a:r>
            <a:r>
              <a:rPr lang="cs-CZ" dirty="0"/>
              <a:t>m n. m. zdvih: </a:t>
            </a:r>
            <a:r>
              <a:rPr lang="cs-CZ" dirty="0" smtClean="0"/>
              <a:t>třetihory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789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293" y="2893509"/>
            <a:ext cx="3343993" cy="41574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Malá Fatra, VÁh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87" y="301228"/>
            <a:ext cx="7442728" cy="558204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60587" y="6173560"/>
            <a:ext cx="6239309" cy="365125"/>
          </a:xfrm>
        </p:spPr>
        <p:txBody>
          <a:bodyPr/>
          <a:lstStyle/>
          <a:p>
            <a:r>
              <a:rPr lang="cs-CZ" dirty="0" smtClean="0"/>
              <a:t>autor </a:t>
            </a:r>
            <a:r>
              <a:rPr lang="cs-CZ" dirty="0"/>
              <a:t> </a:t>
            </a:r>
            <a:r>
              <a:rPr lang="cs-CZ" dirty="0" smtClean="0"/>
              <a:t>//</a:t>
            </a:r>
            <a:r>
              <a:rPr lang="cs-CZ" dirty="0"/>
              <a:t>zilina-gallery.sk/</a:t>
            </a:r>
            <a:r>
              <a:rPr lang="cs-CZ" dirty="0" err="1"/>
              <a:t>picture.php</a:t>
            </a:r>
            <a:r>
              <a:rPr lang="cs-CZ" dirty="0"/>
              <a:t>?/11261/</a:t>
            </a:r>
            <a:r>
              <a:rPr lang="cs-CZ" dirty="0" err="1"/>
              <a:t>category</a:t>
            </a:r>
            <a:r>
              <a:rPr lang="cs-CZ" dirty="0"/>
              <a:t>/1080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351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Sedimentární </a:t>
            </a:r>
            <a:r>
              <a:rPr lang="cs-CZ" dirty="0"/>
              <a:t>klenby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větší rozměry </a:t>
            </a:r>
            <a:r>
              <a:rPr lang="cs-CZ" dirty="0" smtClean="0"/>
              <a:t>plošší stupňovité ve </a:t>
            </a:r>
            <a:r>
              <a:rPr lang="cs-CZ" dirty="0"/>
              <a:t>středu: bezodtokové nížiny  př.: Kaspická nížina </a:t>
            </a:r>
            <a:r>
              <a:rPr lang="cs-CZ" dirty="0" err="1"/>
              <a:t>Kara</a:t>
            </a:r>
            <a:r>
              <a:rPr lang="cs-CZ" dirty="0"/>
              <a:t>-</a:t>
            </a:r>
            <a:r>
              <a:rPr lang="cs-CZ" dirty="0" err="1"/>
              <a:t>Bogaz</a:t>
            </a:r>
            <a:r>
              <a:rPr lang="cs-CZ" dirty="0"/>
              <a:t>-Gol - vrchol klenby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64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Karabogaz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14" y="897919"/>
            <a:ext cx="7460343" cy="496528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</a:t>
            </a:r>
            <a:r>
              <a:rPr lang="cs-CZ" dirty="0"/>
              <a:t> https://eastroute.com/wp-content/uploads/2018/07/kara-bogaz-gol1.jpg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579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exfoliační klenby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po obnažení krystalického jádra  deskvamace  exfoliace - odlehčením → odlučování slupek podél puklin rovnoběžných s povrchem mikro (mm - cm) makro (metry až desítky metrů)  podle relativní výšky klenby: RUWARY (nízké do 30 m) → oblíky BORNHARDTY (vysoké)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7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355" y="2316690"/>
            <a:ext cx="2762379" cy="147857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Bornhardt</a:t>
            </a:r>
            <a:r>
              <a:rPr lang="cs-CZ" dirty="0" smtClean="0"/>
              <a:t>-vysoká exfoliační klenba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92" y="1241243"/>
            <a:ext cx="8085008" cy="449334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</a:t>
            </a:r>
            <a:r>
              <a:rPr lang="cs-CZ" dirty="0"/>
              <a:t>https://link.springer.com/referenceworkentry/10.1007%2F3-540-31060-6_39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756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Exfoliační klenby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Borový vrch, Boží hora (</a:t>
            </a:r>
            <a:r>
              <a:rPr lang="cs-CZ" dirty="0" err="1"/>
              <a:t>Žulovská</a:t>
            </a:r>
            <a:r>
              <a:rPr lang="cs-CZ" dirty="0"/>
              <a:t> pahorkatina)  </a:t>
            </a:r>
            <a:r>
              <a:rPr lang="cs-CZ" dirty="0" err="1"/>
              <a:t>Yosemitský</a:t>
            </a:r>
            <a:r>
              <a:rPr lang="cs-CZ" dirty="0"/>
              <a:t> NP (slupky 1,8 - 3 m)  Jižní Amerika - Rio de </a:t>
            </a:r>
            <a:r>
              <a:rPr lang="cs-CZ" dirty="0" err="1"/>
              <a:t>Janeiro</a:t>
            </a:r>
            <a:r>
              <a:rPr lang="cs-CZ" dirty="0"/>
              <a:t> (tzv. homole cukru)  specifické: arkózové pískovce - </a:t>
            </a:r>
            <a:r>
              <a:rPr lang="cs-CZ" dirty="0" err="1"/>
              <a:t>Ayers</a:t>
            </a:r>
            <a:r>
              <a:rPr lang="cs-CZ" dirty="0"/>
              <a:t> </a:t>
            </a:r>
            <a:r>
              <a:rPr lang="cs-CZ" dirty="0" err="1"/>
              <a:t>Rocks</a:t>
            </a:r>
            <a:r>
              <a:rPr lang="cs-CZ" dirty="0"/>
              <a:t> - četné </a:t>
            </a:r>
            <a:r>
              <a:rPr lang="cs-CZ" dirty="0" err="1"/>
              <a:t>mikrotvary</a:t>
            </a:r>
            <a:r>
              <a:rPr lang="cs-CZ" dirty="0"/>
              <a:t> zvětrávání: </a:t>
            </a:r>
            <a:r>
              <a:rPr lang="cs-CZ" dirty="0" err="1"/>
              <a:t>tafone</a:t>
            </a:r>
            <a:r>
              <a:rPr lang="cs-CZ" dirty="0"/>
              <a:t> skalní mísy skalní výklenky - pro vznik: vhodné střídavě vlhké teplé podnebí (úpatí </a:t>
            </a:r>
            <a:r>
              <a:rPr lang="cs-CZ" dirty="0" err="1"/>
              <a:t>provhlčené</a:t>
            </a:r>
            <a:r>
              <a:rPr lang="cs-CZ" dirty="0"/>
              <a:t> → chemické zvětrávání (kaolinizace, </a:t>
            </a:r>
            <a:r>
              <a:rPr lang="cs-CZ" dirty="0" err="1"/>
              <a:t>lateritizace</a:t>
            </a:r>
            <a:r>
              <a:rPr lang="cs-CZ" dirty="0"/>
              <a:t>) → intenzivní srážky → odnos → zvyšování relativní výšky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03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Borový vrch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3" y="1852612"/>
            <a:ext cx="5814751" cy="3541712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1525" y="6130018"/>
            <a:ext cx="10194246" cy="365125"/>
          </a:xfrm>
        </p:spPr>
        <p:txBody>
          <a:bodyPr/>
          <a:lstStyle/>
          <a:p>
            <a:r>
              <a:rPr lang="cs-CZ" dirty="0" smtClean="0"/>
              <a:t>autor </a:t>
            </a:r>
            <a:r>
              <a:rPr lang="cs-CZ" dirty="0" smtClean="0"/>
              <a:t>1 </a:t>
            </a:r>
            <a:r>
              <a:rPr lang="cs-CZ" dirty="0"/>
              <a:t>ochrana přírody, 2https://www.turistika.cz/trasy/ze-zulove-kolem-skal-a-rybniku-na-vidnavu/foto?id=205276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23" y="135391"/>
            <a:ext cx="5159727" cy="34344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548" y="3723090"/>
            <a:ext cx="3457102" cy="25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95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Solné klenby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solné jádro (solné horniny: halit, anhydrit)  vznik: intruze solných pňů v tektonicky oslabených vrstvách  vztlakové síly - podmínění hustotou  tvary: vrcholy kleneb- rozšiřují se ⇒ hřibovitý tvar na povrchu: kamenný klobouk (</a:t>
            </a:r>
            <a:r>
              <a:rPr lang="cs-CZ" dirty="0" err="1"/>
              <a:t>keprok</a:t>
            </a:r>
            <a:r>
              <a:rPr lang="cs-CZ" dirty="0"/>
              <a:t>) př. Kaspická nížina  v místech, kde sůl vytéká → solné ledovce př. oblast Perského zálivu (200 kleneb)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101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D2F41-0D65-D242-93AA-DDE6BAED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81" y="618518"/>
            <a:ext cx="2403262" cy="1478570"/>
          </a:xfrm>
        </p:spPr>
        <p:txBody>
          <a:bodyPr>
            <a:normAutofit/>
          </a:bodyPr>
          <a:lstStyle/>
          <a:p>
            <a:r>
              <a:rPr lang="cs-CZ" sz="2665" dirty="0"/>
              <a:t>Solné klenby, </a:t>
            </a:r>
            <a:r>
              <a:rPr lang="cs-CZ" sz="2665" dirty="0" smtClean="0"/>
              <a:t/>
            </a:r>
            <a:br>
              <a:rPr lang="cs-CZ" sz="2665" dirty="0" smtClean="0"/>
            </a:br>
            <a:r>
              <a:rPr lang="cs-CZ" sz="2665" dirty="0" smtClean="0"/>
              <a:t>Zagros </a:t>
            </a:r>
            <a:r>
              <a:rPr lang="cs-CZ" sz="2665" dirty="0" err="1"/>
              <a:t>Í</a:t>
            </a:r>
            <a:r>
              <a:rPr lang="cs-CZ" sz="2665" dirty="0" err="1" smtClean="0"/>
              <a:t>rÁn</a:t>
            </a:r>
            <a:endParaRPr lang="cs-CZ" sz="2665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15" y="308203"/>
            <a:ext cx="8055428" cy="6041571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E53B3E5-53B1-1B41-8C1A-840D50B9A286}"/>
              </a:ext>
            </a:extLst>
          </p:cNvPr>
          <p:cNvSpPr txBox="1"/>
          <p:nvPr/>
        </p:nvSpPr>
        <p:spPr>
          <a:xfrm>
            <a:off x="4317880" y="6465113"/>
            <a:ext cx="3395115" cy="29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18" b="1" dirty="0" smtClean="0"/>
              <a:t>s</a:t>
            </a:r>
            <a:endParaRPr lang="cs-CZ" sz="1318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97881" y="6328229"/>
            <a:ext cx="655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http://www.parstimes.com/spaceimages/salt_dome_zagros.html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451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eliéf </a:t>
            </a:r>
            <a:r>
              <a:rPr lang="cs-CZ" dirty="0"/>
              <a:t>na ukloněných </a:t>
            </a:r>
            <a:r>
              <a:rPr lang="cs-CZ" dirty="0" smtClean="0"/>
              <a:t>horninách schéma kuesty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trukturní svah</a:t>
            </a:r>
          </a:p>
          <a:p>
            <a:endParaRPr lang="cs-CZ" dirty="0"/>
          </a:p>
          <a:p>
            <a:r>
              <a:rPr lang="cs-CZ" dirty="0"/>
              <a:t>č</a:t>
            </a:r>
            <a:r>
              <a:rPr lang="cs-CZ" dirty="0" smtClean="0"/>
              <a:t>elo kuesty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20" y="2724012"/>
            <a:ext cx="5491476" cy="30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20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2229" y="2100815"/>
            <a:ext cx="2852220" cy="138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7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Solný dóm, solný ledovec -</a:t>
            </a:r>
          </a:p>
          <a:p>
            <a:r>
              <a:rPr lang="cs-CZ" sz="2807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Jashak</a:t>
            </a:r>
            <a:r>
              <a:rPr lang="cs-CZ" sz="2807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7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Iran</a:t>
            </a:r>
            <a:endParaRPr lang="cs-CZ" sz="28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19200" y="6052457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https://www.hellotravel.com/stories/salt-domes-and-salt-glaciers-of-iran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6" y="377281"/>
            <a:ext cx="8130268" cy="55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23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východ (Írán)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 dirty="0" smtClean="0"/>
              <a:t>před více než půl </a:t>
            </a:r>
            <a:r>
              <a:rPr lang="cs-CZ" dirty="0"/>
              <a:t>miliardou let - </a:t>
            </a:r>
            <a:r>
              <a:rPr lang="cs-CZ" dirty="0" smtClean="0"/>
              <a:t>rozsáhlá bezodtoková sníženina  suché </a:t>
            </a:r>
            <a:r>
              <a:rPr lang="cs-CZ" dirty="0"/>
              <a:t>a </a:t>
            </a:r>
            <a:r>
              <a:rPr lang="cs-CZ" dirty="0" smtClean="0"/>
              <a:t>teplé </a:t>
            </a:r>
            <a:r>
              <a:rPr lang="cs-CZ" dirty="0"/>
              <a:t>klima → </a:t>
            </a:r>
            <a:r>
              <a:rPr lang="cs-CZ" dirty="0" smtClean="0"/>
              <a:t>usazování </a:t>
            </a:r>
            <a:r>
              <a:rPr lang="cs-CZ" dirty="0"/>
              <a:t>mocných poloh </a:t>
            </a:r>
            <a:r>
              <a:rPr lang="cs-CZ" dirty="0" smtClean="0"/>
              <a:t>solí </a:t>
            </a:r>
            <a:r>
              <a:rPr lang="cs-CZ" dirty="0"/>
              <a:t>(stovky </a:t>
            </a:r>
            <a:r>
              <a:rPr lang="cs-CZ" dirty="0" smtClean="0"/>
              <a:t>metrů </a:t>
            </a:r>
            <a:r>
              <a:rPr lang="cs-CZ" dirty="0"/>
              <a:t>)  po další </a:t>
            </a:r>
            <a:r>
              <a:rPr lang="cs-CZ" dirty="0" smtClean="0"/>
              <a:t>desítky milionů </a:t>
            </a:r>
            <a:r>
              <a:rPr lang="cs-CZ" dirty="0"/>
              <a:t>let - na </a:t>
            </a:r>
            <a:r>
              <a:rPr lang="cs-CZ" dirty="0" smtClean="0"/>
              <a:t>solné uloženiny </a:t>
            </a:r>
            <a:r>
              <a:rPr lang="cs-CZ" dirty="0"/>
              <a:t>se usazovala </a:t>
            </a:r>
            <a:r>
              <a:rPr lang="cs-CZ" dirty="0" smtClean="0"/>
              <a:t>souvrství vápenců</a:t>
            </a:r>
            <a:r>
              <a:rPr lang="cs-CZ" dirty="0"/>
              <a:t>, </a:t>
            </a:r>
            <a:r>
              <a:rPr lang="cs-CZ" dirty="0" smtClean="0"/>
              <a:t>pískovců</a:t>
            </a:r>
            <a:r>
              <a:rPr lang="cs-CZ" dirty="0"/>
              <a:t>, ale </a:t>
            </a:r>
            <a:r>
              <a:rPr lang="cs-CZ" dirty="0" smtClean="0"/>
              <a:t>také vulkanické </a:t>
            </a:r>
            <a:r>
              <a:rPr lang="cs-CZ" dirty="0"/>
              <a:t>horniny  </a:t>
            </a:r>
            <a:r>
              <a:rPr lang="cs-CZ" dirty="0" smtClean="0"/>
              <a:t>sůl </a:t>
            </a:r>
            <a:r>
              <a:rPr lang="cs-CZ" dirty="0"/>
              <a:t>v </a:t>
            </a:r>
            <a:r>
              <a:rPr lang="cs-CZ" dirty="0" smtClean="0"/>
              <a:t>podloží </a:t>
            </a:r>
            <a:r>
              <a:rPr lang="cs-CZ" dirty="0"/>
              <a:t>se </a:t>
            </a:r>
            <a:r>
              <a:rPr lang="cs-CZ" dirty="0" smtClean="0"/>
              <a:t>postupně </a:t>
            </a:r>
            <a:r>
              <a:rPr lang="cs-CZ" dirty="0"/>
              <a:t>dostala mnoho </a:t>
            </a:r>
            <a:r>
              <a:rPr lang="cs-CZ" dirty="0" smtClean="0"/>
              <a:t>kilometrů </a:t>
            </a:r>
            <a:r>
              <a:rPr lang="cs-CZ" dirty="0"/>
              <a:t>pod zemský povrch  plasticita + </a:t>
            </a:r>
            <a:r>
              <a:rPr lang="cs-CZ" dirty="0" smtClean="0"/>
              <a:t>nízká </a:t>
            </a:r>
            <a:r>
              <a:rPr lang="cs-CZ" dirty="0"/>
              <a:t>hustota → </a:t>
            </a:r>
            <a:r>
              <a:rPr lang="cs-CZ" dirty="0" smtClean="0"/>
              <a:t>sůl začala </a:t>
            </a:r>
            <a:r>
              <a:rPr lang="cs-CZ" dirty="0"/>
              <a:t>zvolna vystupovat k povrchu ve </a:t>
            </a:r>
            <a:r>
              <a:rPr lang="cs-CZ" dirty="0" smtClean="0"/>
              <a:t>formě obřích podzemních </a:t>
            </a:r>
            <a:r>
              <a:rPr lang="cs-CZ" dirty="0"/>
              <a:t>solných </a:t>
            </a:r>
            <a:r>
              <a:rPr lang="cs-CZ" dirty="0" smtClean="0"/>
              <a:t>sloupů </a:t>
            </a:r>
            <a:r>
              <a:rPr lang="cs-CZ" dirty="0"/>
              <a:t>– pňů – </a:t>
            </a:r>
            <a:r>
              <a:rPr lang="cs-CZ" dirty="0" smtClean="0"/>
              <a:t>solné </a:t>
            </a:r>
            <a:r>
              <a:rPr lang="cs-CZ" dirty="0"/>
              <a:t>klenby  Kruhovitý </a:t>
            </a:r>
            <a:r>
              <a:rPr lang="cs-CZ" dirty="0" smtClean="0"/>
              <a:t>půdorys (o průměru až 17 km</a:t>
            </a:r>
            <a:r>
              <a:rPr lang="cs-CZ" dirty="0"/>
              <a:t>) a </a:t>
            </a:r>
            <a:r>
              <a:rPr lang="cs-CZ" dirty="0" smtClean="0"/>
              <a:t>výška </a:t>
            </a:r>
            <a:r>
              <a:rPr lang="cs-CZ" dirty="0"/>
              <a:t>i </a:t>
            </a:r>
            <a:r>
              <a:rPr lang="cs-CZ" dirty="0" smtClean="0"/>
              <a:t>několika </a:t>
            </a:r>
            <a:r>
              <a:rPr lang="cs-CZ" dirty="0"/>
              <a:t>set </a:t>
            </a:r>
            <a:r>
              <a:rPr lang="cs-CZ" dirty="0" smtClean="0"/>
              <a:t>metrů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438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Solné jeskyně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Nejdelší solné </a:t>
            </a:r>
            <a:r>
              <a:rPr lang="cs-CZ" dirty="0" smtClean="0"/>
              <a:t>jeskyně</a:t>
            </a:r>
            <a:r>
              <a:rPr lang="cs-CZ" dirty="0"/>
              <a:t>: </a:t>
            </a:r>
            <a:endParaRPr lang="cs-CZ" dirty="0" smtClean="0"/>
          </a:p>
          <a:p>
            <a:r>
              <a:rPr lang="cs-CZ" dirty="0" smtClean="0"/>
              <a:t> přes 10 km </a:t>
            </a:r>
            <a:r>
              <a:rPr lang="cs-CZ" dirty="0" err="1"/>
              <a:t>Mt</a:t>
            </a:r>
            <a:r>
              <a:rPr lang="cs-CZ" dirty="0"/>
              <a:t>. </a:t>
            </a:r>
            <a:r>
              <a:rPr lang="cs-CZ" dirty="0" err="1"/>
              <a:t>Sedom</a:t>
            </a:r>
            <a:r>
              <a:rPr lang="cs-CZ" dirty="0"/>
              <a:t>, </a:t>
            </a:r>
            <a:r>
              <a:rPr lang="cs-CZ" dirty="0" smtClean="0"/>
              <a:t>Izrael –  3N je dlouhá 6580 m, Irán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</a:t>
            </a:r>
            <a:r>
              <a:rPr lang="cs-CZ" dirty="0"/>
              <a:t>https://www.seznamzpravy.cz/clanek/pruzkumnici-objevili-nejvetsi-solnou-jeskyni-na-svete-je-dlouha-pres-deset-kilometru-69255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453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Qeshm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72" y="989939"/>
            <a:ext cx="8305813" cy="5149604"/>
          </a:xfrm>
        </p:spPr>
      </p:pic>
    </p:spTree>
    <p:extLst>
      <p:ext uri="{BB962C8B-B14F-4D97-AF65-F5344CB8AC3E}">
        <p14:creationId xmlns:p14="http://schemas.microsoft.com/office/powerpoint/2010/main" val="625299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Vrásy a vrásová pohoří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Vrásy - klasifikace podle sklonu osní roviny: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594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Vrásy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98" y="1043816"/>
            <a:ext cx="6797692" cy="524027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i="1" dirty="0"/>
              <a:t>Satelitní snímek - 3D pohled na část pohoří Sierra Madre je příkladem vrásové </a:t>
            </a:r>
            <a:r>
              <a:rPr lang="cs-CZ" i="1" dirty="0" err="1"/>
              <a:t>morfstruktury</a:t>
            </a:r>
            <a:r>
              <a:rPr lang="cs-CZ" i="1" dirty="0"/>
              <a:t> konických vrás - pánví (tzv. brachysynklinál). http://earth.google.com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675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Vrásová pohoří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jednoduchá antiklinální hřbety, synklinální údolí mřížovitá říční síť zpětná eroze inverze reliéfu  složitá (</a:t>
            </a:r>
            <a:r>
              <a:rPr lang="cs-CZ" dirty="0" err="1"/>
              <a:t>vrásno</a:t>
            </a:r>
            <a:r>
              <a:rPr lang="cs-CZ" dirty="0"/>
              <a:t>-zlomová)  příkrovy - předpolí jádrová pohoří (masívy) + obalové série bradla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566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Vrásová pohoří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50" y="1988457"/>
            <a:ext cx="9836323" cy="3532549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i="1" dirty="0"/>
              <a:t>Základní princip vzájemného vztahu vrásových struktury a georeliéfu. Podle </a:t>
            </a:r>
            <a:r>
              <a:rPr lang="cs-CZ" i="1" dirty="0" err="1"/>
              <a:t>Press</a:t>
            </a:r>
            <a:r>
              <a:rPr lang="cs-CZ" i="1" dirty="0"/>
              <a:t> - </a:t>
            </a:r>
            <a:r>
              <a:rPr lang="cs-CZ" i="1" dirty="0" err="1"/>
              <a:t>Sievera</a:t>
            </a:r>
            <a:r>
              <a:rPr lang="cs-CZ" i="1" dirty="0"/>
              <a:t> 1998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743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Vrásová pohoří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Osy synklinál – podélné konsekventní toky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 údolí </a:t>
            </a:r>
            <a:r>
              <a:rPr lang="cs-CZ" dirty="0"/>
              <a:t>vázaná na synklinály </a:t>
            </a:r>
            <a:endParaRPr lang="cs-CZ" dirty="0" smtClean="0"/>
          </a:p>
          <a:p>
            <a:r>
              <a:rPr lang="cs-CZ" dirty="0" smtClean="0"/>
              <a:t> údolí </a:t>
            </a:r>
            <a:r>
              <a:rPr lang="cs-CZ" dirty="0"/>
              <a:t>v osách antiklinály – combe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 </a:t>
            </a:r>
            <a:r>
              <a:rPr lang="cs-CZ" dirty="0"/>
              <a:t>údolí v křídlech </a:t>
            </a:r>
            <a:r>
              <a:rPr lang="cs-CZ" dirty="0" smtClean="0"/>
              <a:t>antiklinály</a:t>
            </a:r>
            <a:br>
              <a:rPr lang="cs-CZ" dirty="0" smtClean="0"/>
            </a:br>
            <a:r>
              <a:rPr lang="cs-CZ" dirty="0" smtClean="0"/>
              <a:t> průlomová </a:t>
            </a:r>
            <a:r>
              <a:rPr lang="cs-CZ" dirty="0"/>
              <a:t>údolí napříč synklinálami a </a:t>
            </a:r>
            <a:r>
              <a:rPr lang="cs-CZ"/>
              <a:t>antiklinálami 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 Přímá </a:t>
            </a:r>
            <a:r>
              <a:rPr lang="cs-CZ" dirty="0" err="1"/>
              <a:t>morfostruktura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→ </a:t>
            </a:r>
            <a:r>
              <a:rPr lang="cs-CZ" dirty="0"/>
              <a:t>antiklinální hřbety, synklinální údolí. </a:t>
            </a:r>
            <a:endParaRPr lang="cs-CZ" dirty="0" smtClean="0"/>
          </a:p>
          <a:p>
            <a:r>
              <a:rPr lang="cs-CZ" dirty="0" smtClean="0"/>
              <a:t> </a:t>
            </a:r>
            <a:r>
              <a:rPr lang="cs-CZ" dirty="0"/>
              <a:t>Inverze reliéfu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→ </a:t>
            </a:r>
            <a:r>
              <a:rPr lang="cs-CZ" dirty="0"/>
              <a:t>antiklinály – údolí, synklinály – hřbety.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935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Combe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52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Kuesta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 španělského termínu pahorek, svah - Nesouměrné hřbety sklon vrstev: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kuesta </a:t>
            </a:r>
            <a:r>
              <a:rPr lang="cs-CZ" dirty="0"/>
              <a:t>2 - 7</a:t>
            </a:r>
            <a:r>
              <a:rPr lang="cs-CZ" baseline="30000" dirty="0"/>
              <a:t>o</a:t>
            </a:r>
            <a:r>
              <a:rPr lang="cs-CZ" dirty="0"/>
              <a:t> tvoří ji mírný svah kuesty, hrana kuesty, čelo kuesty, příkrý svah kuesty, úpatí kuesty. (v Českém ráji se vyskytují podél Lužické </a:t>
            </a:r>
            <a:r>
              <a:rPr lang="cs-CZ" dirty="0" smtClean="0"/>
              <a:t>poruchy, v Broumovských stěnách, v okolí České Třebové). </a:t>
            </a:r>
            <a:br>
              <a:rPr lang="cs-CZ" dirty="0" smtClean="0"/>
            </a:br>
            <a:r>
              <a:rPr lang="cs-CZ" dirty="0" smtClean="0"/>
              <a:t>monoklinální </a:t>
            </a:r>
            <a:r>
              <a:rPr lang="cs-CZ" dirty="0"/>
              <a:t>hřbet 7 - 40</a:t>
            </a:r>
            <a:r>
              <a:rPr lang="cs-CZ" baseline="30000" dirty="0"/>
              <a:t>o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kozí </a:t>
            </a:r>
            <a:r>
              <a:rPr lang="cs-CZ" dirty="0"/>
              <a:t>hřbety &gt; 40</a:t>
            </a:r>
            <a:r>
              <a:rPr lang="cs-CZ" baseline="30000" dirty="0"/>
              <a:t>o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044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Flyšové příkrovy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magurská</a:t>
            </a:r>
            <a:r>
              <a:rPr lang="cs-CZ" dirty="0"/>
              <a:t> skupina jednotka: </a:t>
            </a:r>
            <a:r>
              <a:rPr lang="cs-CZ" dirty="0" err="1"/>
              <a:t>račanská</a:t>
            </a:r>
            <a:r>
              <a:rPr lang="cs-CZ" dirty="0"/>
              <a:t> (spodní křída - spodní oligocén) bystrická (paleocén - eocén) bělokarpatská (svrchní křída - eocén) vnější skupina příkrovů jednotka: </a:t>
            </a:r>
            <a:r>
              <a:rPr lang="cs-CZ" dirty="0" err="1"/>
              <a:t>předmagurská</a:t>
            </a:r>
            <a:r>
              <a:rPr lang="cs-CZ" dirty="0"/>
              <a:t> (útržky před čelem </a:t>
            </a:r>
            <a:r>
              <a:rPr lang="cs-CZ" dirty="0" err="1"/>
              <a:t>magurského</a:t>
            </a:r>
            <a:r>
              <a:rPr lang="cs-CZ" dirty="0"/>
              <a:t> příkrovu) slezská (jura-oligocén v MS Beskydech a </a:t>
            </a:r>
            <a:r>
              <a:rPr lang="cs-CZ" dirty="0" err="1"/>
              <a:t>Podbeskyd.pah</a:t>
            </a:r>
            <a:r>
              <a:rPr lang="cs-CZ" dirty="0"/>
              <a:t>.) </a:t>
            </a:r>
            <a:r>
              <a:rPr lang="cs-CZ" dirty="0" err="1"/>
              <a:t>zdounecká</a:t>
            </a:r>
            <a:r>
              <a:rPr lang="cs-CZ" dirty="0"/>
              <a:t> (útržky v čele </a:t>
            </a:r>
            <a:r>
              <a:rPr lang="cs-CZ" dirty="0" err="1"/>
              <a:t>magurs</a:t>
            </a:r>
            <a:r>
              <a:rPr lang="cs-CZ" dirty="0"/>
              <a:t>. příkrovu v Chřibech) </a:t>
            </a:r>
            <a:r>
              <a:rPr lang="cs-CZ" dirty="0" err="1"/>
              <a:t>podslezská</a:t>
            </a:r>
            <a:r>
              <a:rPr lang="cs-CZ" dirty="0"/>
              <a:t> (křída-eocén přesunutá přes </a:t>
            </a:r>
            <a:r>
              <a:rPr lang="cs-CZ" dirty="0" err="1"/>
              <a:t>karp.předhlubeň</a:t>
            </a:r>
            <a:r>
              <a:rPr lang="cs-CZ" dirty="0"/>
              <a:t>) ždánická (křída-</a:t>
            </a:r>
            <a:r>
              <a:rPr lang="cs-CZ" dirty="0" err="1"/>
              <a:t>sp.miocén</a:t>
            </a:r>
            <a:r>
              <a:rPr lang="cs-CZ" dirty="0"/>
              <a:t> + jura v Pavlovských vrších) </a:t>
            </a:r>
            <a:r>
              <a:rPr lang="cs-CZ" dirty="0" err="1"/>
              <a:t>pouzdřanská</a:t>
            </a:r>
            <a:r>
              <a:rPr lang="cs-CZ" dirty="0"/>
              <a:t> (nejdále k SZ vysunutá struktura, před čelem ždánického příkrovu)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748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Flyšové </a:t>
            </a:r>
            <a:r>
              <a:rPr lang="cs-CZ" dirty="0" err="1" smtClean="0"/>
              <a:t>násuny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88" y="2907357"/>
            <a:ext cx="8089289" cy="280258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80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Flyšové pásmo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 pojmenované podle charakteristického střídání </a:t>
            </a:r>
            <a:r>
              <a:rPr lang="cs-CZ" dirty="0" smtClean="0"/>
              <a:t>pískovců</a:t>
            </a:r>
            <a:r>
              <a:rPr lang="cs-CZ" dirty="0"/>
              <a:t> a </a:t>
            </a:r>
            <a:r>
              <a:rPr lang="cs-CZ" dirty="0" smtClean="0"/>
              <a:t>jílovců</a:t>
            </a:r>
            <a:r>
              <a:rPr lang="cs-CZ" dirty="0"/>
              <a:t> tzv. </a:t>
            </a:r>
            <a:r>
              <a:rPr lang="cs-CZ" dirty="0" smtClean="0"/>
              <a:t>flyše, </a:t>
            </a:r>
            <a:r>
              <a:rPr lang="cs-CZ" dirty="0"/>
              <a:t>který má převážně </a:t>
            </a:r>
            <a:r>
              <a:rPr lang="cs-CZ" dirty="0" smtClean="0"/>
              <a:t>křídový,</a:t>
            </a:r>
            <a:r>
              <a:rPr lang="cs-CZ" dirty="0"/>
              <a:t> </a:t>
            </a:r>
            <a:r>
              <a:rPr lang="cs-CZ" dirty="0" err="1" smtClean="0"/>
              <a:t>paleogénní</a:t>
            </a:r>
            <a:r>
              <a:rPr lang="cs-CZ" dirty="0"/>
              <a:t> až </a:t>
            </a:r>
            <a:r>
              <a:rPr lang="cs-CZ" dirty="0" err="1" smtClean="0"/>
              <a:t>miocénní</a:t>
            </a:r>
            <a:r>
              <a:rPr lang="cs-CZ" dirty="0"/>
              <a:t> věk. Ve flyšovém pásmu se nachází i horniny terciérních </a:t>
            </a:r>
            <a:r>
              <a:rPr lang="cs-CZ" dirty="0" err="1" smtClean="0"/>
              <a:t>neovulkanitů</a:t>
            </a:r>
            <a:r>
              <a:rPr lang="cs-CZ" dirty="0" smtClean="0"/>
              <a:t>. </a:t>
            </a:r>
            <a:r>
              <a:rPr lang="cs-CZ" dirty="0"/>
              <a:t>Pásmo původně tvořilo soubor více </a:t>
            </a:r>
            <a:r>
              <a:rPr lang="cs-CZ" dirty="0" smtClean="0"/>
              <a:t>sedimentačních pánví, </a:t>
            </a:r>
            <a:r>
              <a:rPr lang="cs-CZ" dirty="0"/>
              <a:t>které byly v neustálém tektonickém pohybu. Jejich podloží alespoň částečně tvořila severní </a:t>
            </a:r>
            <a:r>
              <a:rPr lang="cs-CZ" dirty="0" smtClean="0"/>
              <a:t>větev </a:t>
            </a:r>
            <a:r>
              <a:rPr lang="cs-CZ" dirty="0" err="1" smtClean="0"/>
              <a:t>penninika</a:t>
            </a:r>
            <a:r>
              <a:rPr lang="cs-CZ" dirty="0"/>
              <a:t> označovaná jako </a:t>
            </a:r>
            <a:r>
              <a:rPr lang="cs-CZ" dirty="0" err="1"/>
              <a:t>Valaiský</a:t>
            </a:r>
            <a:r>
              <a:rPr lang="cs-CZ" dirty="0"/>
              <a:t> oceán. Vyvýšené partie, tzv. </a:t>
            </a:r>
            <a:r>
              <a:rPr lang="cs-CZ" dirty="0" err="1"/>
              <a:t>kordiliéry</a:t>
            </a:r>
            <a:r>
              <a:rPr lang="cs-CZ" dirty="0"/>
              <a:t> nebo elevace, tvořily </a:t>
            </a:r>
            <a:r>
              <a:rPr lang="cs-CZ" dirty="0" err="1"/>
              <a:t>snosové</a:t>
            </a:r>
            <a:r>
              <a:rPr lang="cs-CZ" dirty="0"/>
              <a:t> oblasti, které zásobovaly hlubší části </a:t>
            </a:r>
            <a:r>
              <a:rPr lang="cs-CZ" dirty="0" smtClean="0"/>
              <a:t>pánví klastickým materiálem, </a:t>
            </a:r>
            <a:r>
              <a:rPr lang="cs-CZ" dirty="0"/>
              <a:t>přinášeným </a:t>
            </a:r>
            <a:r>
              <a:rPr lang="cs-CZ" dirty="0" smtClean="0"/>
              <a:t>turbiditními proudy</a:t>
            </a:r>
            <a:r>
              <a:rPr lang="cs-CZ" dirty="0"/>
              <a:t> – mohutnými podmořskými sesuny.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096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1921101" cy="2081139"/>
          </a:xfrm>
        </p:spPr>
        <p:txBody>
          <a:bodyPr/>
          <a:lstStyle/>
          <a:p>
            <a:r>
              <a:rPr lang="cs-CZ" dirty="0" smtClean="0"/>
              <a:t>Flyšové pásmo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27" y="259500"/>
            <a:ext cx="8646244" cy="611132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https://www.wikiwand.com/cs/Geologie_Z%C3%A1padn%C3%ADch_Karpat</a:t>
            </a:r>
          </a:p>
        </p:txBody>
      </p:sp>
    </p:spTree>
    <p:extLst>
      <p:ext uri="{BB962C8B-B14F-4D97-AF65-F5344CB8AC3E}">
        <p14:creationId xmlns:p14="http://schemas.microsoft.com/office/powerpoint/2010/main" val="2639267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Vápencové bradlo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Tektonické rozlámání - poslední opakované tektonické pohyby - ještě v pleistocénu - rozlámání bradla podél starých zlomů - ovlivnění vzniku a vývoje krasových jevů a pohyb podzemních vod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516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Vápencové </a:t>
            </a:r>
            <a:r>
              <a:rPr lang="cs-CZ" dirty="0" smtClean="0"/>
              <a:t>bradlo, Děvín, Pavlovské vrchy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86" y="2097088"/>
            <a:ext cx="9871325" cy="321846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autorJirka</a:t>
            </a:r>
            <a:r>
              <a:rPr lang="cs-CZ" dirty="0"/>
              <a:t> Jiroušek, https://www.nebeske.cz/gallery/palava-devin-panorama/</a:t>
            </a:r>
          </a:p>
        </p:txBody>
      </p:sp>
    </p:spTree>
    <p:extLst>
      <p:ext uri="{BB962C8B-B14F-4D97-AF65-F5344CB8AC3E}">
        <p14:creationId xmlns:p14="http://schemas.microsoft.com/office/powerpoint/2010/main" val="437842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pohoří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hřbetová </a:t>
            </a:r>
          </a:p>
          <a:p>
            <a:r>
              <a:rPr lang="cs-CZ" dirty="0" smtClean="0"/>
              <a:t> </a:t>
            </a:r>
            <a:r>
              <a:rPr lang="cs-CZ" dirty="0"/>
              <a:t>hřebenová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řetězová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žebrová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roštová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021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</a:t>
            </a:r>
            <a:r>
              <a:rPr lang="pl-PL" dirty="0" smtClean="0"/>
              <a:t>rozlámaných horninách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nespojité </a:t>
            </a:r>
            <a:r>
              <a:rPr lang="cs-CZ" dirty="0"/>
              <a:t>deformace - </a:t>
            </a:r>
            <a:r>
              <a:rPr lang="cs-CZ" dirty="0" smtClean="0"/>
              <a:t>porušení </a:t>
            </a:r>
            <a:r>
              <a:rPr lang="cs-CZ" dirty="0"/>
              <a:t>celistvosti → pukliny a zlomy  zlomy - geomorfologický význam - </a:t>
            </a:r>
            <a:r>
              <a:rPr lang="cs-CZ" dirty="0" smtClean="0"/>
              <a:t>podél </a:t>
            </a:r>
            <a:r>
              <a:rPr lang="cs-CZ" dirty="0"/>
              <a:t>nich - posuny </a:t>
            </a:r>
            <a:r>
              <a:rPr lang="cs-CZ" dirty="0" smtClean="0"/>
              <a:t>část </a:t>
            </a:r>
            <a:r>
              <a:rPr lang="cs-CZ" dirty="0"/>
              <a:t>í ZK - tzv. kry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smtClean="0"/>
              <a:t>důsledky </a:t>
            </a:r>
            <a:r>
              <a:rPr lang="cs-CZ" dirty="0"/>
              <a:t>pro </a:t>
            </a:r>
            <a:r>
              <a:rPr lang="cs-CZ" dirty="0" smtClean="0"/>
              <a:t>georeliéf</a:t>
            </a:r>
            <a:r>
              <a:rPr lang="cs-CZ" dirty="0"/>
              <a:t>: zdvihy a poklesy, </a:t>
            </a:r>
            <a:r>
              <a:rPr lang="cs-CZ" dirty="0" smtClean="0"/>
              <a:t>přesmyky</a:t>
            </a:r>
            <a:r>
              <a:rPr lang="cs-CZ" dirty="0"/>
              <a:t>, posuny → kerný </a:t>
            </a:r>
            <a:r>
              <a:rPr lang="cs-CZ" dirty="0" smtClean="0"/>
              <a:t>reliéf drcené zóny </a:t>
            </a:r>
            <a:r>
              <a:rPr lang="cs-CZ" dirty="0"/>
              <a:t>- </a:t>
            </a:r>
            <a:r>
              <a:rPr lang="cs-CZ" dirty="0" smtClean="0"/>
              <a:t>snadněji podléhají </a:t>
            </a:r>
            <a:r>
              <a:rPr lang="cs-CZ" dirty="0"/>
              <a:t>odnosu do </a:t>
            </a:r>
            <a:r>
              <a:rPr lang="cs-CZ" dirty="0" smtClean="0"/>
              <a:t>vzájemného </a:t>
            </a:r>
            <a:r>
              <a:rPr lang="cs-CZ" dirty="0"/>
              <a:t>kontaktu se </a:t>
            </a:r>
            <a:r>
              <a:rPr lang="cs-CZ" dirty="0" smtClean="0"/>
              <a:t>dostávají různě odolné </a:t>
            </a:r>
            <a:r>
              <a:rPr lang="cs-CZ" dirty="0"/>
              <a:t>horniny → </a:t>
            </a:r>
            <a:r>
              <a:rPr lang="cs-CZ" dirty="0" smtClean="0"/>
              <a:t>selektivní </a:t>
            </a:r>
            <a:r>
              <a:rPr lang="cs-CZ" dirty="0"/>
              <a:t>odnos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731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základní plocha: zlomový svah obvykle vyhlazená plocha (tzv. tektonické zrcadlo) facety ! svah na zlomové čáře složený zlomový svah (část zlomový svah, část svah na zlomové čáře)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140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3459616" cy="1478570"/>
          </a:xfrm>
        </p:spPr>
        <p:txBody>
          <a:bodyPr/>
          <a:lstStyle/>
          <a:p>
            <a:r>
              <a:rPr lang="cs-CZ" dirty="0" smtClean="0"/>
              <a:t>Zlomový </a:t>
            </a:r>
            <a:r>
              <a:rPr lang="cs-CZ" dirty="0" smtClean="0"/>
              <a:t>svah,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 smtClean="0"/>
              <a:t>schéma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29" y="870857"/>
            <a:ext cx="6649875" cy="458136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i="1" dirty="0"/>
              <a:t>základní klasifikace zlomů ve vztahu k orientaci hlavních tektonických napětí. Upraveno podle http://earth.leeds.ac.uk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82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4972" y="212118"/>
            <a:ext cx="8231640" cy="770258"/>
          </a:xfrm>
        </p:spPr>
        <p:txBody>
          <a:bodyPr/>
          <a:lstStyle/>
          <a:p>
            <a:r>
              <a:rPr lang="cs-CZ" dirty="0" smtClean="0"/>
              <a:t>Kuesta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72" y="1203286"/>
            <a:ext cx="9359976" cy="4679989"/>
          </a:xfrm>
        </p:spPr>
      </p:pic>
    </p:spTree>
    <p:extLst>
      <p:ext uri="{BB962C8B-B14F-4D97-AF65-F5344CB8AC3E}">
        <p14:creationId xmlns:p14="http://schemas.microsoft.com/office/powerpoint/2010/main" val="1498182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1" y="289466"/>
            <a:ext cx="4546256" cy="7499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Okrajový zlom Krušných hor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1" y="154850"/>
            <a:ext cx="5629605" cy="392366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https://www.zamek-jezeri.cz/cs/fotogalerie/5677-exteriery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1" y="1242207"/>
            <a:ext cx="5917756" cy="44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85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Svah na zlomové čáře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74" y="1924664"/>
            <a:ext cx="6689013" cy="395861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i="1" dirty="0"/>
              <a:t>Model postupného vývoje svahů a facet na zlomové linii (postupná stádia A - E) modelovaných erozí. Podle </a:t>
            </a:r>
            <a:r>
              <a:rPr lang="cs-CZ" i="1" dirty="0" err="1"/>
              <a:t>Demka</a:t>
            </a:r>
            <a:r>
              <a:rPr lang="cs-CZ" i="1" dirty="0"/>
              <a:t> 1987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696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Pohyby podél zlomů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zemské kůře lze rozlišit základní typy pohybů podél zlomů, a to vertikální pohyby podél radiálních (strmě ukloněných) zlomů, dále poklesy, přesmyky a směrné (horizontální) posuny. V závislosti na těchto pohybech můžeme rozlišit tektonicky vyzdvižené (vysoké) kry, pokleslé (nízké) kry, kry ukloněné jedním směrem a klínové kry, u nichž je povrch ukloněn dvěma směry. Zvláštní případ představují vodorovně (horizontálně) posunuté kry. Kry se při těchto pohybech chovají jako víceméně tuhé bloku zemské kůry.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308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tvary vzniklé podél zlomů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hrásť</a:t>
            </a:r>
            <a:r>
              <a:rPr lang="cs-CZ" dirty="0"/>
              <a:t> - </a:t>
            </a:r>
            <a:r>
              <a:rPr lang="cs-CZ" dirty="0" err="1"/>
              <a:t>automorfní</a:t>
            </a:r>
            <a:r>
              <a:rPr lang="cs-CZ" dirty="0"/>
              <a:t> - vzniká přesmyky (dislokační plochy pod střední krou) - xenomorfní - vznikla poklesy okolních ker  prolom  příkopová propadlina  podél hlubinných zlomů: rifty (délka více než 100 km) rift Mrtvého moře (š = 5 - 20 km) rift Rudého moře (š = 200 - 400 km) </a:t>
            </a:r>
            <a:r>
              <a:rPr lang="cs-CZ" dirty="0" smtClean="0"/>
              <a:t>Bajkalský, </a:t>
            </a:r>
            <a:r>
              <a:rPr lang="cs-CZ" dirty="0"/>
              <a:t>Východoafrický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411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618518"/>
            <a:ext cx="3894517" cy="150056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Lake</a:t>
            </a:r>
            <a:r>
              <a:rPr lang="cs-CZ" dirty="0" smtClean="0"/>
              <a:t> </a:t>
            </a:r>
            <a:r>
              <a:rPr lang="cs-CZ" dirty="0" err="1" smtClean="0"/>
              <a:t>Thingvallavatn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17" y="783684"/>
            <a:ext cx="7136339" cy="5355859"/>
          </a:xfrm>
        </p:spPr>
      </p:pic>
      <p:sp>
        <p:nvSpPr>
          <p:cNvPr id="5" name="TextovéPole 4"/>
          <p:cNvSpPr txBox="1"/>
          <p:nvPr/>
        </p:nvSpPr>
        <p:spPr>
          <a:xfrm>
            <a:off x="769257" y="6357257"/>
            <a:ext cx="599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https://www.nationalgeographic.org/encyclopedia/rift-valley/</a:t>
            </a:r>
          </a:p>
        </p:txBody>
      </p:sp>
    </p:spTree>
    <p:extLst>
      <p:ext uri="{BB962C8B-B14F-4D97-AF65-F5344CB8AC3E}">
        <p14:creationId xmlns:p14="http://schemas.microsoft.com/office/powerpoint/2010/main" val="1743163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Rychlost pohybů na zlomových strukturách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horizontálních (v riftech) Island … 10 - 20 mm/rok Východoafrický rift (v Etiopii)….12 mm/rok  vertikálních - např. podle výšky datovaných teras nad mořskou hladinou nebo podle výšky zdvižení korálových útesů Barbados 0,4 mm/rok Nová Guinea….. 3 mm/rok Karpaty …….do 1,5 mm/rok poklesy: moravské úvaly….. do 5,3 mm/rok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195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9657" y="618518"/>
            <a:ext cx="3267754" cy="1442511"/>
          </a:xfrm>
        </p:spPr>
        <p:txBody>
          <a:bodyPr/>
          <a:lstStyle/>
          <a:p>
            <a:r>
              <a:rPr lang="cs-CZ" dirty="0" smtClean="0"/>
              <a:t>Bajkalský rift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51" y="2082940"/>
            <a:ext cx="7329714" cy="477506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4" y="192061"/>
            <a:ext cx="55245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11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Východoafrický rift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37" y="1933565"/>
            <a:ext cx="7021706" cy="394971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2018 Scripps Media, Inc. All rights reserved. This material may not be published, broadcast, rewritten, or redistributed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Photo </a:t>
            </a:r>
            <a:r>
              <a:rPr lang="en-US" dirty="0"/>
              <a:t>by: </a:t>
            </a:r>
            <a:r>
              <a:rPr lang="en-US" dirty="0" err="1" smtClean="0"/>
              <a:t>Shutterstock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Rift Valley in East Africa.</a:t>
            </a:r>
          </a:p>
        </p:txBody>
      </p:sp>
    </p:spTree>
    <p:extLst>
      <p:ext uri="{BB962C8B-B14F-4D97-AF65-F5344CB8AC3E}">
        <p14:creationId xmlns:p14="http://schemas.microsoft.com/office/powerpoint/2010/main" val="3334693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17" y="177697"/>
            <a:ext cx="4682826" cy="6680303"/>
          </a:xfrm>
        </p:spPr>
      </p:pic>
      <p:sp>
        <p:nvSpPr>
          <p:cNvPr id="5" name="TextovéPole 4"/>
          <p:cNvSpPr txBox="1"/>
          <p:nvPr/>
        </p:nvSpPr>
        <p:spPr>
          <a:xfrm>
            <a:off x="624114" y="5979886"/>
            <a:ext cx="561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https://link.springer.com/article/10.1007/s10653-008-9168-7</a:t>
            </a:r>
          </a:p>
        </p:txBody>
      </p:sp>
    </p:spTree>
    <p:extLst>
      <p:ext uri="{BB962C8B-B14F-4D97-AF65-F5344CB8AC3E}">
        <p14:creationId xmlns:p14="http://schemas.microsoft.com/office/powerpoint/2010/main" val="141924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5811" y="318896"/>
            <a:ext cx="4279751" cy="37934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Kuesta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1" y="832161"/>
            <a:ext cx="7799389" cy="515734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055811" y="6257354"/>
            <a:ext cx="6239309" cy="365125"/>
          </a:xfrm>
        </p:spPr>
        <p:txBody>
          <a:bodyPr/>
          <a:lstStyle/>
          <a:p>
            <a:r>
              <a:rPr lang="cs-CZ" i="1" dirty="0"/>
              <a:t>Pohled na Kuesty Broumovských stěn. | Stařík, Stanislav |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92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eliéf </a:t>
            </a:r>
            <a:r>
              <a:rPr lang="cs-CZ" dirty="0"/>
              <a:t>na </a:t>
            </a:r>
            <a:r>
              <a:rPr lang="cs-CZ" dirty="0" smtClean="0"/>
              <a:t>zvrásněných horninách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spojitá </a:t>
            </a:r>
            <a:r>
              <a:rPr lang="cs-CZ" dirty="0"/>
              <a:t>deformace hornin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dochází </a:t>
            </a:r>
            <a:r>
              <a:rPr lang="cs-CZ" dirty="0"/>
              <a:t>k </a:t>
            </a:r>
            <a:r>
              <a:rPr lang="cs-CZ" dirty="0" smtClean="0"/>
              <a:t>prohnutí </a:t>
            </a:r>
            <a:r>
              <a:rPr lang="cs-CZ" dirty="0"/>
              <a:t>nebo </a:t>
            </a:r>
            <a:r>
              <a:rPr lang="cs-CZ" dirty="0" smtClean="0"/>
              <a:t>vyklenutí </a:t>
            </a:r>
            <a:r>
              <a:rPr lang="cs-CZ" dirty="0"/>
              <a:t>hornin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Základní </a:t>
            </a:r>
            <a:r>
              <a:rPr lang="cs-CZ" dirty="0"/>
              <a:t>tvary: </a:t>
            </a:r>
            <a:r>
              <a:rPr lang="cs-CZ" dirty="0" smtClean="0"/>
              <a:t>pánve, klenby, vrásy </a:t>
            </a:r>
            <a:r>
              <a:rPr lang="cs-CZ" dirty="0"/>
              <a:t>a </a:t>
            </a:r>
            <a:r>
              <a:rPr lang="cs-CZ" dirty="0" smtClean="0"/>
              <a:t>vrásová pohoří </a:t>
            </a:r>
          </a:p>
          <a:p>
            <a:r>
              <a:rPr lang="cs-CZ" dirty="0" err="1" smtClean="0"/>
              <a:t>Morfostruktura</a:t>
            </a:r>
            <a:r>
              <a:rPr lang="cs-CZ" dirty="0"/>
              <a:t>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Přímá </a:t>
            </a:r>
            <a:r>
              <a:rPr lang="cs-CZ" dirty="0"/>
              <a:t>– </a:t>
            </a:r>
            <a:r>
              <a:rPr lang="cs-CZ" dirty="0" smtClean="0"/>
              <a:t>bezprostřední </a:t>
            </a:r>
            <a:r>
              <a:rPr lang="cs-CZ" dirty="0"/>
              <a:t>vazba mezi typem </a:t>
            </a:r>
            <a:r>
              <a:rPr lang="cs-CZ" dirty="0" smtClean="0"/>
              <a:t>geologické </a:t>
            </a:r>
            <a:r>
              <a:rPr lang="cs-CZ" dirty="0"/>
              <a:t>struktury a tvarem </a:t>
            </a:r>
            <a:r>
              <a:rPr lang="cs-CZ" dirty="0" smtClean="0"/>
              <a:t>antiklinály </a:t>
            </a:r>
            <a:r>
              <a:rPr lang="cs-CZ" dirty="0"/>
              <a:t>= </a:t>
            </a:r>
            <a:r>
              <a:rPr lang="cs-CZ" dirty="0" smtClean="0"/>
              <a:t>vyvýšeniny synklinály </a:t>
            </a:r>
            <a:r>
              <a:rPr lang="cs-CZ" dirty="0"/>
              <a:t>= </a:t>
            </a:r>
            <a:r>
              <a:rPr lang="cs-CZ" dirty="0" smtClean="0"/>
              <a:t>sníženiny </a:t>
            </a:r>
            <a:br>
              <a:rPr lang="cs-CZ" dirty="0" smtClean="0"/>
            </a:br>
            <a:r>
              <a:rPr lang="cs-CZ" dirty="0" smtClean="0"/>
              <a:t>Nepřímá </a:t>
            </a:r>
            <a:r>
              <a:rPr lang="cs-CZ" dirty="0"/>
              <a:t>– </a:t>
            </a:r>
            <a:r>
              <a:rPr lang="cs-CZ" dirty="0" smtClean="0"/>
              <a:t>současný reliéf ovlivňuje </a:t>
            </a:r>
            <a:r>
              <a:rPr lang="cs-CZ" dirty="0"/>
              <a:t>sklon vrstev, </a:t>
            </a:r>
            <a:r>
              <a:rPr lang="cs-CZ" dirty="0" smtClean="0"/>
              <a:t>horninové složení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32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Pánve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zvrásněním </a:t>
            </a:r>
            <a:r>
              <a:rPr lang="cs-CZ" dirty="0"/>
              <a:t>tj. sníženiny charakterizované synklinálním uložením hornin </a:t>
            </a:r>
            <a:endParaRPr lang="cs-CZ" dirty="0" smtClean="0"/>
          </a:p>
          <a:p>
            <a:r>
              <a:rPr lang="cs-CZ" dirty="0" smtClean="0"/>
              <a:t>Zpravidla</a:t>
            </a:r>
            <a:r>
              <a:rPr lang="cs-CZ" dirty="0"/>
              <a:t>: kruhovitý nebo oválný půdorys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okrajích: kuesty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 </a:t>
            </a:r>
            <a:r>
              <a:rPr lang="cs-CZ" dirty="0"/>
              <a:t>typy pánví: </a:t>
            </a:r>
            <a:r>
              <a:rPr lang="cs-CZ" dirty="0" err="1"/>
              <a:t>synsedimentární</a:t>
            </a:r>
            <a:r>
              <a:rPr lang="cs-CZ" dirty="0"/>
              <a:t> strukturní – </a:t>
            </a:r>
            <a:r>
              <a:rPr lang="cs-CZ" dirty="0" err="1"/>
              <a:t>postsedimentární</a:t>
            </a:r>
            <a:r>
              <a:rPr lang="cs-CZ" dirty="0"/>
              <a:t> prohyb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9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Klenby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velké </a:t>
            </a:r>
            <a:r>
              <a:rPr lang="cs-CZ" dirty="0"/>
              <a:t>strukturní jednotky vzniklé vyklenutím vrstev </a:t>
            </a:r>
          </a:p>
          <a:p>
            <a:r>
              <a:rPr lang="cs-CZ" dirty="0" smtClean="0"/>
              <a:t>Typy</a:t>
            </a:r>
            <a:r>
              <a:rPr lang="cs-CZ" dirty="0"/>
              <a:t>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</a:t>
            </a:r>
            <a:r>
              <a:rPr lang="cs-CZ" dirty="0"/>
              <a:t>. s krystalickým </a:t>
            </a:r>
            <a:r>
              <a:rPr lang="cs-CZ" dirty="0" smtClean="0"/>
              <a:t>jádrem (exfoliační klenba)</a:t>
            </a:r>
            <a:br>
              <a:rPr lang="cs-CZ" dirty="0" smtClean="0"/>
            </a:br>
            <a:r>
              <a:rPr lang="cs-CZ" dirty="0" smtClean="0"/>
              <a:t>2</a:t>
            </a:r>
            <a:r>
              <a:rPr lang="cs-CZ" dirty="0"/>
              <a:t>. sedimentární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3</a:t>
            </a:r>
            <a:r>
              <a:rPr lang="cs-CZ" dirty="0"/>
              <a:t>. exfoliační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</a:t>
            </a:r>
            <a:r>
              <a:rPr lang="cs-CZ" dirty="0"/>
              <a:t>. solné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94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Exfoliační klenba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i="1" dirty="0"/>
              <a:t>Exfoliační klenba na </a:t>
            </a:r>
            <a:r>
              <a:rPr lang="cs-CZ" i="1" dirty="0" err="1"/>
              <a:t>Rousoše</a:t>
            </a:r>
            <a:r>
              <a:rPr lang="cs-CZ" i="1" dirty="0"/>
              <a:t> (foto: I. Smolová)</a:t>
            </a:r>
            <a:endParaRPr lang="cs-CZ" dirty="0"/>
          </a:p>
        </p:txBody>
      </p:sp>
      <p:pic>
        <p:nvPicPr>
          <p:cNvPr id="1026" name="Picture 2" descr="https://geography.upol.cz/soubory/studium/e-ucebnice/Smolova-2010/lexikon/strukturni/zvrasneny/klenba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9" y="2217487"/>
            <a:ext cx="3591878" cy="271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41411" y="2180464"/>
            <a:ext cx="3437754" cy="120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exfoliační klenby – podkorový </a:t>
            </a:r>
            <a:r>
              <a:rPr lang="cs-CZ" sz="1805" dirty="0" err="1"/>
              <a:t>diapír</a:t>
            </a:r>
            <a:r>
              <a:rPr lang="cs-CZ" sz="1805" dirty="0"/>
              <a:t>, odlehčení obnažených hornin, odlupování, nízké exfoliační a vysoké exfoliační klenby </a:t>
            </a:r>
          </a:p>
        </p:txBody>
      </p:sp>
    </p:spTree>
    <p:extLst>
      <p:ext uri="{BB962C8B-B14F-4D97-AF65-F5344CB8AC3E}">
        <p14:creationId xmlns:p14="http://schemas.microsoft.com/office/powerpoint/2010/main" val="285754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984</TotalTime>
  <Words>1866</Words>
  <Application>Microsoft Office PowerPoint</Application>
  <PresentationFormat>Širokoúhlá obrazovka</PresentationFormat>
  <Paragraphs>137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Arial</vt:lpstr>
      <vt:lpstr>Calibri</vt:lpstr>
      <vt:lpstr>Trebuchet MS</vt:lpstr>
      <vt:lpstr>Tw Cen MT</vt:lpstr>
      <vt:lpstr>Obvod</vt:lpstr>
      <vt:lpstr>Exogenní procesy a tvary</vt:lpstr>
      <vt:lpstr>Reliéf na ukloněných horninách schéma kuesty</vt:lpstr>
      <vt:lpstr>Kuesta</vt:lpstr>
      <vt:lpstr>Kuesta</vt:lpstr>
      <vt:lpstr>Kuesta</vt:lpstr>
      <vt:lpstr>Reliéf na zvrásněných horninách</vt:lpstr>
      <vt:lpstr>Pánve</vt:lpstr>
      <vt:lpstr>Klenby</vt:lpstr>
      <vt:lpstr>Exfoliační klenba</vt:lpstr>
      <vt:lpstr>Klenby s krystalickým jádrem</vt:lpstr>
      <vt:lpstr>Malá Fatra, VÁh</vt:lpstr>
      <vt:lpstr>Sedimentární klenby</vt:lpstr>
      <vt:lpstr>Karabogaz </vt:lpstr>
      <vt:lpstr>exfoliační klenby</vt:lpstr>
      <vt:lpstr>Bornhardt-vysoká exfoliační klenba</vt:lpstr>
      <vt:lpstr>Exfoliační klenby</vt:lpstr>
      <vt:lpstr>Borový vrch</vt:lpstr>
      <vt:lpstr>Solné klenby</vt:lpstr>
      <vt:lpstr>Solné klenby,  Zagros ÍrÁn</vt:lpstr>
      <vt:lpstr>Prezentace aplikace PowerPoint</vt:lpstr>
      <vt:lpstr>Střední východ (Írán)</vt:lpstr>
      <vt:lpstr>Solné jeskyně</vt:lpstr>
      <vt:lpstr>Qeshm</vt:lpstr>
      <vt:lpstr>Vrásy a vrásová pohoří</vt:lpstr>
      <vt:lpstr>Vrásy</vt:lpstr>
      <vt:lpstr>Vrásová pohoří</vt:lpstr>
      <vt:lpstr>Vrásová pohoří</vt:lpstr>
      <vt:lpstr>Vrásová pohoří</vt:lpstr>
      <vt:lpstr>Combe</vt:lpstr>
      <vt:lpstr>Flyšové příkrovy</vt:lpstr>
      <vt:lpstr>Flyšové násuny</vt:lpstr>
      <vt:lpstr>Flyšové pásmo</vt:lpstr>
      <vt:lpstr>Flyšové pásmo</vt:lpstr>
      <vt:lpstr>Vápencové bradlo</vt:lpstr>
      <vt:lpstr>Vápencové bradlo, Děvín, Pavlovské vrchy</vt:lpstr>
      <vt:lpstr>Typy pohoří</vt:lpstr>
      <vt:lpstr>Na rozlámaných horninách</vt:lpstr>
      <vt:lpstr>Prezentace aplikace PowerPoint</vt:lpstr>
      <vt:lpstr>Zlomový svah,  schéma</vt:lpstr>
      <vt:lpstr>Okrajový zlom Krušných hor</vt:lpstr>
      <vt:lpstr>Svah na zlomové čáře</vt:lpstr>
      <vt:lpstr>Pohyby podél zlomů</vt:lpstr>
      <vt:lpstr>Základní tvary vzniklé podél zlomů</vt:lpstr>
      <vt:lpstr>Lake Thingvallavatn </vt:lpstr>
      <vt:lpstr>Rychlost pohybů na zlomových strukturách</vt:lpstr>
      <vt:lpstr>Bajkalský rift</vt:lpstr>
      <vt:lpstr>Východoafrický rift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Geomorfologie</dc:title>
  <dc:creator>peter</dc:creator>
  <cp:lastModifiedBy>peter</cp:lastModifiedBy>
  <cp:revision>100</cp:revision>
  <dcterms:created xsi:type="dcterms:W3CDTF">2021-09-18T12:59:05Z</dcterms:created>
  <dcterms:modified xsi:type="dcterms:W3CDTF">2021-12-05T22:05:08Z</dcterms:modified>
</cp:coreProperties>
</file>