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5" r:id="rId3"/>
    <p:sldId id="258" r:id="rId4"/>
    <p:sldId id="257" r:id="rId5"/>
    <p:sldId id="260" r:id="rId6"/>
    <p:sldId id="261" r:id="rId7"/>
    <p:sldId id="264" r:id="rId8"/>
    <p:sldId id="270" r:id="rId9"/>
    <p:sldId id="296" r:id="rId10"/>
    <p:sldId id="272" r:id="rId11"/>
    <p:sldId id="303" r:id="rId12"/>
    <p:sldId id="295" r:id="rId13"/>
    <p:sldId id="297" r:id="rId14"/>
    <p:sldId id="298" r:id="rId15"/>
    <p:sldId id="299" r:id="rId16"/>
    <p:sldId id="300" r:id="rId17"/>
    <p:sldId id="301" r:id="rId18"/>
    <p:sldId id="266" r:id="rId19"/>
    <p:sldId id="265" r:id="rId20"/>
    <p:sldId id="294" r:id="rId21"/>
    <p:sldId id="267" r:id="rId22"/>
    <p:sldId id="293" r:id="rId23"/>
    <p:sldId id="268" r:id="rId24"/>
    <p:sldId id="269" r:id="rId25"/>
    <p:sldId id="271" r:id="rId26"/>
    <p:sldId id="304" r:id="rId27"/>
    <p:sldId id="305" r:id="rId28"/>
    <p:sldId id="306" r:id="rId29"/>
    <p:sldId id="292" r:id="rId30"/>
    <p:sldId id="30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Členění Geomorfologie a stavba Země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Vrstvy Země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0423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Moderní metody výzkumu zemského tělesa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Seismická tomografie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• </a:t>
            </a:r>
            <a:r>
              <a:rPr lang="cs-CZ" dirty="0"/>
              <a:t>obdoba </a:t>
            </a:r>
            <a:r>
              <a:rPr lang="cs-CZ" dirty="0" smtClean="0"/>
              <a:t>lékařské počítačové </a:t>
            </a:r>
            <a:r>
              <a:rPr lang="cs-CZ" dirty="0"/>
              <a:t>tomografie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• </a:t>
            </a:r>
            <a:r>
              <a:rPr lang="cs-CZ" dirty="0"/>
              <a:t>využívá digitální seismogramy k rekonstrukci stavby </a:t>
            </a:r>
            <a:r>
              <a:rPr lang="cs-CZ" dirty="0" smtClean="0"/>
              <a:t>Země </a:t>
            </a:r>
            <a:br>
              <a:rPr lang="cs-CZ" dirty="0" smtClean="0"/>
            </a:br>
            <a:r>
              <a:rPr lang="cs-CZ" dirty="0" smtClean="0"/>
              <a:t>• </a:t>
            </a:r>
            <a:r>
              <a:rPr lang="cs-CZ" dirty="0"/>
              <a:t>využívá se principu tomografické rekonstrukce </a:t>
            </a:r>
            <a:endParaRPr lang="cs-CZ" dirty="0" smtClean="0"/>
          </a:p>
          <a:p>
            <a:r>
              <a:rPr lang="cs-CZ" dirty="0" smtClean="0"/>
              <a:t>Princip</a:t>
            </a:r>
            <a:r>
              <a:rPr lang="cs-CZ" dirty="0"/>
              <a:t>: rozdílnost času průchodu seismických vln podle typ ů </a:t>
            </a:r>
            <a:r>
              <a:rPr lang="cs-CZ" dirty="0" smtClean="0"/>
              <a:t>prostředí</a:t>
            </a:r>
          </a:p>
          <a:p>
            <a:r>
              <a:rPr lang="cs-CZ" dirty="0" smtClean="0"/>
              <a:t>Výsledek</a:t>
            </a:r>
            <a:r>
              <a:rPr lang="cs-CZ" dirty="0"/>
              <a:t>: 3D model variací rychlostí v zemském nitru od svrchní kůry po zemský </a:t>
            </a:r>
            <a:r>
              <a:rPr lang="cs-CZ" dirty="0" smtClean="0"/>
              <a:t>plášť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0333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4439" y="5519279"/>
            <a:ext cx="11402003" cy="1478570"/>
          </a:xfrm>
        </p:spPr>
        <p:txBody>
          <a:bodyPr>
            <a:normAutofit fontScale="90000"/>
          </a:bodyPr>
          <a:lstStyle/>
          <a:p>
            <a:r>
              <a:rPr lang="cs-CZ" dirty="0"/>
              <a:t>https://earthquake.usgs.gov/earthquakes/map/?extent=10.48781,-144.22852&amp;extent=58.58544,-45.79102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2739" y="194776"/>
            <a:ext cx="8787933" cy="549245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82880" y="2194560"/>
            <a:ext cx="137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Zemětřesení 26.9.2021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2368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zemského tělesa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1909 - chorvatský geolog </a:t>
            </a:r>
            <a:r>
              <a:rPr lang="cs-CZ" dirty="0" err="1" smtClean="0"/>
              <a:t>Mohorovičić</a:t>
            </a:r>
            <a:r>
              <a:rPr lang="cs-CZ" dirty="0" smtClean="0"/>
              <a:t> </a:t>
            </a:r>
            <a:r>
              <a:rPr lang="cs-CZ" dirty="0"/>
              <a:t>objevil v hloubce 35 - 40 km zónu </a:t>
            </a:r>
            <a:r>
              <a:rPr lang="cs-CZ" dirty="0" smtClean="0"/>
              <a:t>změny </a:t>
            </a:r>
            <a:r>
              <a:rPr lang="cs-CZ" dirty="0"/>
              <a:t>rychlosti </a:t>
            </a:r>
            <a:r>
              <a:rPr lang="cs-CZ" dirty="0" smtClean="0"/>
              <a:t>šíření </a:t>
            </a:r>
            <a:r>
              <a:rPr lang="cs-CZ" dirty="0"/>
              <a:t>vln (studoval </a:t>
            </a:r>
            <a:r>
              <a:rPr lang="cs-CZ" dirty="0" smtClean="0"/>
              <a:t>zemětřesení </a:t>
            </a:r>
            <a:r>
              <a:rPr lang="cs-CZ" dirty="0"/>
              <a:t>ve Skopje) 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/>
              <a:t>1914 - </a:t>
            </a:r>
            <a:r>
              <a:rPr lang="cs-CZ" dirty="0" err="1"/>
              <a:t>Gutenberg</a:t>
            </a:r>
            <a:r>
              <a:rPr lang="cs-CZ" dirty="0"/>
              <a:t> - v hloubce 2900 km objevil hranici </a:t>
            </a:r>
            <a:r>
              <a:rPr lang="cs-CZ" dirty="0" smtClean="0"/>
              <a:t>plášť </a:t>
            </a:r>
            <a:r>
              <a:rPr lang="cs-CZ" dirty="0"/>
              <a:t>x jádro 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/>
              <a:t>1953 - australský geofyzik </a:t>
            </a:r>
            <a:r>
              <a:rPr lang="cs-CZ" dirty="0" err="1"/>
              <a:t>Bullen</a:t>
            </a:r>
            <a:r>
              <a:rPr lang="cs-CZ" dirty="0"/>
              <a:t> sestavil seismický model </a:t>
            </a:r>
            <a:r>
              <a:rPr lang="cs-CZ" dirty="0" smtClean="0"/>
              <a:t>Země</a:t>
            </a:r>
          </a:p>
          <a:p>
            <a:r>
              <a:rPr lang="cs-CZ" dirty="0" smtClean="0"/>
              <a:t> 1965 - vrtné výzkumy na Zemi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9426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Nejhlubší vrt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1688951"/>
            <a:ext cx="9905998" cy="4102250"/>
          </a:xfrm>
        </p:spPr>
        <p:txBody>
          <a:bodyPr>
            <a:normAutofit fontScale="92500"/>
          </a:bodyPr>
          <a:lstStyle/>
          <a:p>
            <a:r>
              <a:rPr lang="cs-CZ" dirty="0"/>
              <a:t>poloostrov Kola (u města </a:t>
            </a:r>
            <a:r>
              <a:rPr lang="cs-CZ" dirty="0" err="1"/>
              <a:t>Zapolarnyj</a:t>
            </a:r>
            <a:r>
              <a:rPr lang="cs-CZ" dirty="0"/>
              <a:t>) - v roce 1989 dosaženo hloubky 12 262 m </a:t>
            </a:r>
            <a:endParaRPr lang="cs-CZ" dirty="0" smtClean="0"/>
          </a:p>
          <a:p>
            <a:r>
              <a:rPr lang="cs-CZ" dirty="0" smtClean="0"/>
              <a:t>1965</a:t>
            </a:r>
            <a:r>
              <a:rPr lang="cs-CZ" dirty="0"/>
              <a:t>: rozhodnuto o lokalizaci </a:t>
            </a:r>
            <a:endParaRPr lang="cs-CZ" dirty="0" smtClean="0"/>
          </a:p>
          <a:p>
            <a:r>
              <a:rPr lang="cs-CZ" dirty="0" smtClean="0"/>
              <a:t>původní </a:t>
            </a:r>
            <a:r>
              <a:rPr lang="cs-CZ" dirty="0"/>
              <a:t>cílová hloubka: 15 km • s vrtáním hlubokého vrtu se začalo v roce 1970 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roce 1983 dosaženo hloubky 12 km </a:t>
            </a:r>
            <a:endParaRPr lang="cs-CZ" dirty="0" smtClean="0"/>
          </a:p>
          <a:p>
            <a:r>
              <a:rPr lang="cs-CZ" dirty="0" smtClean="0"/>
              <a:t>z </a:t>
            </a:r>
            <a:r>
              <a:rPr lang="cs-CZ" dirty="0"/>
              <a:t>technických důvodů muselo být vrtání zastaveno + od hloubky 7 800 m se začal vrtat nový stvol, který v roce 1989 dosáhl hloubky 11 600 m </a:t>
            </a:r>
          </a:p>
          <a:p>
            <a:r>
              <a:rPr lang="cs-CZ" dirty="0" smtClean="0"/>
              <a:t> v </a:t>
            </a:r>
            <a:r>
              <a:rPr lang="cs-CZ" dirty="0"/>
              <a:t>roce 1989 vrt dosáhl hloubky 12 262 m a v roce 1992 bylo další vrtání z důvodu složitých podmínek, zejména vysoké teploty, zastaveno </a:t>
            </a:r>
          </a:p>
        </p:txBody>
      </p:sp>
    </p:spTree>
    <p:extLst>
      <p:ext uri="{BB962C8B-B14F-4D97-AF65-F5344CB8AC3E}">
        <p14:creationId xmlns:p14="http://schemas.microsoft.com/office/powerpoint/2010/main" val="374538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8382" y="123666"/>
            <a:ext cx="9905998" cy="1478570"/>
          </a:xfrm>
        </p:spPr>
        <p:txBody>
          <a:bodyPr>
            <a:normAutofit/>
          </a:bodyPr>
          <a:lstStyle/>
          <a:p>
            <a:r>
              <a:rPr lang="cs-CZ" dirty="0"/>
              <a:t>Kolský </a:t>
            </a:r>
            <a:r>
              <a:rPr lang="cs-CZ" dirty="0" err="1"/>
              <a:t>superhluboký</a:t>
            </a:r>
            <a:r>
              <a:rPr lang="cs-CZ" dirty="0"/>
              <a:t> </a:t>
            </a:r>
            <a:r>
              <a:rPr lang="cs-CZ" b="1" dirty="0"/>
              <a:t>vrt</a:t>
            </a:r>
            <a:r>
              <a:rPr lang="cs-CZ" dirty="0"/>
              <a:t> </a:t>
            </a:r>
            <a:r>
              <a:rPr lang="cs-CZ" dirty="0" smtClean="0"/>
              <a:t>(</a:t>
            </a:r>
            <a:r>
              <a:rPr lang="az-Cyrl-AZ" dirty="0" smtClean="0"/>
              <a:t>Кольская </a:t>
            </a:r>
            <a:r>
              <a:rPr lang="az-Cyrl-AZ" dirty="0"/>
              <a:t>сверхглубокая скважина (СГ-3</a:t>
            </a:r>
            <a:r>
              <a:rPr lang="az-Cyrl-AZ" dirty="0" smtClean="0"/>
              <a:t>))</a:t>
            </a:r>
            <a:endParaRPr lang="cs-CZ" dirty="0"/>
          </a:p>
        </p:txBody>
      </p:sp>
      <p:pic>
        <p:nvPicPr>
          <p:cNvPr id="4098" name="Picture 2" descr="Kolský superhluboký vrt jako „portál vedoucí do centra Země“ a Tunguzský  meteorit – CZ 24 New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537" y="1602236"/>
            <a:ext cx="6843862" cy="458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00461" y="6443831"/>
            <a:ext cx="9563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https://cz24.news/kolsky-superhluboky-vrt-jako-portal-vedouci-do-centra-zeme-tunguzsky-meteorit/</a:t>
            </a:r>
          </a:p>
        </p:txBody>
      </p:sp>
    </p:spTree>
    <p:extLst>
      <p:ext uri="{BB962C8B-B14F-4D97-AF65-F5344CB8AC3E}">
        <p14:creationId xmlns:p14="http://schemas.microsoft.com/office/powerpoint/2010/main" val="1026063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Hluboké vrty ve střední </a:t>
            </a:r>
            <a:r>
              <a:rPr lang="cs-CZ" dirty="0" err="1" smtClean="0"/>
              <a:t>evropě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Horní Falc (u města </a:t>
            </a:r>
            <a:r>
              <a:rPr lang="cs-CZ" dirty="0" err="1"/>
              <a:t>Windischeschenbach</a:t>
            </a:r>
            <a:r>
              <a:rPr lang="cs-CZ" dirty="0"/>
              <a:t>) - vrtán v letech 1991-1994 - dosažena hloubka 9 100 m </a:t>
            </a:r>
            <a:endParaRPr lang="cs-CZ" dirty="0" smtClean="0"/>
          </a:p>
          <a:p>
            <a:r>
              <a:rPr lang="cs-CZ" dirty="0" smtClean="0"/>
              <a:t>• </a:t>
            </a:r>
            <a:r>
              <a:rPr lang="cs-CZ" dirty="0"/>
              <a:t>Vídeňská pánev (S od Vídně) - v 80. letech 20. století; ložiska ropy - dosažena hloubka 8 553 m </a:t>
            </a:r>
            <a:endParaRPr lang="cs-CZ" dirty="0" smtClean="0"/>
          </a:p>
          <a:p>
            <a:r>
              <a:rPr lang="cs-CZ" dirty="0" smtClean="0"/>
              <a:t>• </a:t>
            </a:r>
            <a:r>
              <a:rPr lang="cs-CZ" dirty="0"/>
              <a:t>ČR - vrt Jablůnka 1 (1982 - hloubka: 6 506 m) světový rekord: důl Vojtěch (1875 - dosaženo 1 km; jáma č. 16 : 1 838 m) Další hluboké vrty: vrty </a:t>
            </a:r>
            <a:r>
              <a:rPr lang="cs-CZ" dirty="0" err="1"/>
              <a:t>Šaštín</a:t>
            </a:r>
            <a:r>
              <a:rPr lang="cs-CZ" dirty="0"/>
              <a:t> 12 (Slovensko), Hanušovice–1, vrt </a:t>
            </a:r>
            <a:r>
              <a:rPr lang="cs-CZ" dirty="0" err="1"/>
              <a:t>Np</a:t>
            </a:r>
            <a:r>
              <a:rPr lang="cs-CZ" dirty="0"/>
              <a:t>–1 (2 156 m) - v letech 1971 až 1972 odvrtán do podloží východočeské křídy u obce </a:t>
            </a:r>
            <a:r>
              <a:rPr lang="cs-CZ" dirty="0" err="1"/>
              <a:t>Nepasice</a:t>
            </a:r>
            <a:r>
              <a:rPr lang="cs-CZ" dirty="0"/>
              <a:t> (10 km od Hradce Králové)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258645" y="5948979"/>
            <a:ext cx="10079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https://mapy.geology.cz/vrtna_prozkoumanost/</a:t>
            </a:r>
          </a:p>
        </p:txBody>
      </p:sp>
    </p:spTree>
    <p:extLst>
      <p:ext uri="{BB962C8B-B14F-4D97-AF65-F5344CB8AC3E}">
        <p14:creationId xmlns:p14="http://schemas.microsoft.com/office/powerpoint/2010/main" val="279472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5352" y="192022"/>
            <a:ext cx="9905998" cy="1478570"/>
          </a:xfrm>
        </p:spPr>
        <p:txBody>
          <a:bodyPr/>
          <a:lstStyle/>
          <a:p>
            <a:r>
              <a:rPr lang="cs-CZ" dirty="0" err="1" smtClean="0"/>
              <a:t>Windischenschenbach</a:t>
            </a:r>
            <a:endParaRPr lang="cs-CZ" dirty="0"/>
          </a:p>
        </p:txBody>
      </p:sp>
      <p:pic>
        <p:nvPicPr>
          <p:cNvPr id="5122" name="Picture 2" descr="https://www.bbkult.net/cz/wp-content/uploads/2020/02/address-12701051416883-0-600x4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37" y="1324605"/>
            <a:ext cx="6217227" cy="466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73797" y="6078071"/>
            <a:ext cx="9348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https://www.bbkult.net/cz/addresses/68403-geo-centrum-u-kontinentalniho-hlubinneho-vrtu-windischeschenbach-kulturni-poklad/</a:t>
            </a:r>
          </a:p>
        </p:txBody>
      </p:sp>
    </p:spTree>
    <p:extLst>
      <p:ext uri="{BB962C8B-B14F-4D97-AF65-F5344CB8AC3E}">
        <p14:creationId xmlns:p14="http://schemas.microsoft.com/office/powerpoint/2010/main" val="4116580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výzkumu oceánského dna a kůry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678192"/>
            <a:ext cx="9905999" cy="4830183"/>
          </a:xfrm>
        </p:spPr>
        <p:txBody>
          <a:bodyPr>
            <a:normAutofit fontScale="92500"/>
          </a:bodyPr>
          <a:lstStyle/>
          <a:p>
            <a:r>
              <a:rPr lang="cs-CZ" dirty="0"/>
              <a:t>1854 - první batymetrická mapa Atlantského oceánu; všechny hloubky změřeny </a:t>
            </a:r>
            <a:r>
              <a:rPr lang="cs-CZ" dirty="0" err="1"/>
              <a:t>lotováním</a:t>
            </a:r>
            <a:r>
              <a:rPr lang="cs-CZ" dirty="0"/>
              <a:t>; do roku 1900 ……18 400 měření </a:t>
            </a:r>
            <a:endParaRPr lang="cs-CZ" dirty="0" smtClean="0"/>
          </a:p>
          <a:p>
            <a:r>
              <a:rPr lang="cs-CZ" dirty="0" smtClean="0"/>
              <a:t>1873 </a:t>
            </a:r>
            <a:r>
              <a:rPr lang="cs-CZ" dirty="0"/>
              <a:t>- </a:t>
            </a:r>
            <a:r>
              <a:rPr lang="cs-CZ" dirty="0" err="1"/>
              <a:t>Challenger</a:t>
            </a:r>
            <a:r>
              <a:rPr lang="cs-CZ" dirty="0"/>
              <a:t> → mapa </a:t>
            </a:r>
            <a:r>
              <a:rPr lang="cs-CZ" dirty="0" smtClean="0"/>
              <a:t>hlubokomořských sedimentů</a:t>
            </a:r>
            <a:r>
              <a:rPr lang="cs-CZ" dirty="0"/>
              <a:t>, salinity a teploty </a:t>
            </a:r>
            <a:endParaRPr lang="cs-CZ" dirty="0" smtClean="0"/>
          </a:p>
          <a:p>
            <a:r>
              <a:rPr lang="cs-CZ" dirty="0" smtClean="0"/>
              <a:t>1885 </a:t>
            </a:r>
            <a:r>
              <a:rPr lang="cs-CZ" dirty="0"/>
              <a:t>- založen oceánografický ústav v Monaku → vydány batymetrické mapy všech </a:t>
            </a:r>
            <a:r>
              <a:rPr lang="cs-CZ" dirty="0" smtClean="0"/>
              <a:t>oceánů </a:t>
            </a:r>
            <a:r>
              <a:rPr lang="cs-CZ" dirty="0"/>
              <a:t>( 1:10 mil.) </a:t>
            </a:r>
            <a:endParaRPr lang="cs-CZ" dirty="0" smtClean="0"/>
          </a:p>
          <a:p>
            <a:r>
              <a:rPr lang="cs-CZ" dirty="0" smtClean="0"/>
              <a:t>1957 </a:t>
            </a:r>
            <a:r>
              <a:rPr lang="cs-CZ" dirty="0"/>
              <a:t>- 1958 Mezinárodní geofyzikální rok – 1. velký projekt hlubokých </a:t>
            </a:r>
            <a:r>
              <a:rPr lang="cs-CZ" dirty="0" smtClean="0"/>
              <a:t>vrtů </a:t>
            </a:r>
            <a:r>
              <a:rPr lang="cs-CZ" dirty="0"/>
              <a:t>do oceánské zemské kůry: </a:t>
            </a:r>
            <a:r>
              <a:rPr lang="cs-CZ" dirty="0" smtClean="0"/>
              <a:t>vědecký </a:t>
            </a:r>
            <a:r>
              <a:rPr lang="cs-CZ" dirty="0"/>
              <a:t>výzkumný program MOHOLE, cíl: dosažení </a:t>
            </a:r>
            <a:r>
              <a:rPr lang="cs-CZ" dirty="0" smtClean="0"/>
              <a:t>nejsvrchnější </a:t>
            </a:r>
            <a:r>
              <a:rPr lang="cs-CZ" dirty="0"/>
              <a:t>části </a:t>
            </a:r>
            <a:r>
              <a:rPr lang="cs-CZ" dirty="0" err="1" smtClean="0"/>
              <a:t>Mohorovičičovy</a:t>
            </a:r>
            <a:r>
              <a:rPr lang="cs-CZ" dirty="0" smtClean="0"/>
              <a:t> </a:t>
            </a:r>
            <a:r>
              <a:rPr lang="cs-CZ" dirty="0"/>
              <a:t>hranice diskontinuity • 1959 - 1965 UNESCO - výzkum Indického oceánu • 1969 - </a:t>
            </a:r>
            <a:r>
              <a:rPr lang="cs-CZ" dirty="0" err="1"/>
              <a:t>Challenger</a:t>
            </a:r>
            <a:r>
              <a:rPr lang="cs-CZ" dirty="0"/>
              <a:t> II - </a:t>
            </a:r>
            <a:r>
              <a:rPr lang="cs-CZ" dirty="0" smtClean="0"/>
              <a:t>zařízení </a:t>
            </a:r>
            <a:r>
              <a:rPr lang="cs-CZ" dirty="0"/>
              <a:t>pro vrty </a:t>
            </a:r>
            <a:endParaRPr lang="cs-CZ" dirty="0" smtClean="0"/>
          </a:p>
          <a:p>
            <a:r>
              <a:rPr lang="cs-CZ" dirty="0" smtClean="0"/>
              <a:t>1991 </a:t>
            </a:r>
            <a:r>
              <a:rPr lang="cs-CZ" dirty="0"/>
              <a:t>- nejhlubší vrt (504 B) ….. 2 km (Kokosová deska )</a:t>
            </a:r>
          </a:p>
        </p:txBody>
      </p:sp>
    </p:spTree>
    <p:extLst>
      <p:ext uri="{BB962C8B-B14F-4D97-AF65-F5344CB8AC3E}">
        <p14:creationId xmlns:p14="http://schemas.microsoft.com/office/powerpoint/2010/main" val="2683010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zemského tělesa</a:t>
            </a:r>
            <a:endParaRPr lang="cs-CZ" dirty="0"/>
          </a:p>
        </p:txBody>
      </p:sp>
      <p:pic>
        <p:nvPicPr>
          <p:cNvPr id="1026" name="Picture 2" descr="Stavba Země autor: David Hainall. - ppt stáhnou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103" y="2097088"/>
            <a:ext cx="4905530" cy="367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43492" y="2485016"/>
            <a:ext cx="58414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Zemská kůra do 30-80 km</a:t>
            </a:r>
          </a:p>
          <a:p>
            <a:r>
              <a:rPr lang="cs-CZ" dirty="0" smtClean="0"/>
              <a:t>Svrchní plášť do 300-400 km</a:t>
            </a:r>
          </a:p>
          <a:p>
            <a:r>
              <a:rPr lang="cs-CZ" dirty="0" smtClean="0"/>
              <a:t>Střední plášť kolem 1000 km</a:t>
            </a:r>
          </a:p>
          <a:p>
            <a:r>
              <a:rPr lang="cs-CZ" dirty="0" smtClean="0"/>
              <a:t>Spodní plášť do 2 900 km</a:t>
            </a:r>
          </a:p>
          <a:p>
            <a:r>
              <a:rPr lang="cs-CZ" dirty="0" smtClean="0"/>
              <a:t>Vnější jádro</a:t>
            </a:r>
          </a:p>
          <a:p>
            <a:r>
              <a:rPr lang="cs-CZ" dirty="0" smtClean="0"/>
              <a:t>Vnitřní jádro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888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zemského tělesa: zemská kůra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Hustota zemské kůry se pohybuje mezi 2,7 až 2,9 </a:t>
            </a:r>
            <a:r>
              <a:rPr lang="cs-CZ" dirty="0" smtClean="0"/>
              <a:t>g.cm</a:t>
            </a:r>
            <a:r>
              <a:rPr lang="cs-CZ" baseline="30000" dirty="0" smtClean="0"/>
              <a:t>-3</a:t>
            </a:r>
            <a:r>
              <a:rPr lang="cs-CZ" dirty="0" smtClean="0"/>
              <a:t> </a:t>
            </a:r>
            <a:r>
              <a:rPr lang="cs-CZ" dirty="0"/>
              <a:t>. Je </a:t>
            </a:r>
            <a:r>
              <a:rPr lang="cs-CZ" dirty="0" smtClean="0"/>
              <a:t>tvořena </a:t>
            </a:r>
            <a:r>
              <a:rPr lang="cs-CZ" dirty="0"/>
              <a:t>kyslíkem (46%), křemíkem (28%) a hliníkem (8%). Hlavními nerosty jsou oxidy a křemičitany. Mocnost zemské kůry je velice proměnlivá v závislosti na reliéfu. Připadá na ni jen 1,5 % celkové hmotnosti naší planety. Nejhlubší vrty do zemské kůry (12 km) jsou na poloostrově Kola (Rusko). </a:t>
            </a:r>
          </a:p>
        </p:txBody>
      </p:sp>
    </p:spTree>
    <p:extLst>
      <p:ext uri="{BB962C8B-B14F-4D97-AF65-F5344CB8AC3E}">
        <p14:creationId xmlns:p14="http://schemas.microsoft.com/office/powerpoint/2010/main" val="794522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Vědní obor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formoval se </a:t>
            </a:r>
            <a:r>
              <a:rPr lang="cs-CZ" dirty="0" smtClean="0"/>
              <a:t> </a:t>
            </a:r>
            <a:r>
              <a:rPr lang="cs-CZ" dirty="0"/>
              <a:t>z empiricky zjišťovaných projevů exogenních procesů na litosféru </a:t>
            </a:r>
            <a:r>
              <a:rPr lang="cs-CZ" dirty="0" smtClean="0"/>
              <a:t>a </a:t>
            </a:r>
            <a:r>
              <a:rPr lang="cs-CZ" dirty="0"/>
              <a:t>snahy vyjádřit </a:t>
            </a:r>
            <a:r>
              <a:rPr lang="cs-CZ" dirty="0" smtClean="0"/>
              <a:t>výškopisné </a:t>
            </a:r>
            <a:r>
              <a:rPr lang="cs-CZ" dirty="0"/>
              <a:t>poměry na mapách </a:t>
            </a:r>
          </a:p>
          <a:p>
            <a:r>
              <a:rPr lang="cs-CZ" dirty="0"/>
              <a:t>samostatná věda zabývající se studiem tvarů</a:t>
            </a:r>
            <a:r>
              <a:rPr lang="cs-CZ" dirty="0" smtClean="0"/>
              <a:t>, jejich </a:t>
            </a:r>
            <a:r>
              <a:rPr lang="cs-CZ" dirty="0"/>
              <a:t>geneze a stáří </a:t>
            </a:r>
            <a:endParaRPr lang="cs-CZ" dirty="0" smtClean="0"/>
          </a:p>
          <a:p>
            <a:r>
              <a:rPr lang="cs-CZ" dirty="0"/>
              <a:t>termín geomorfologie poprvé použil </a:t>
            </a:r>
            <a:r>
              <a:rPr lang="cs-CZ" dirty="0" smtClean="0"/>
              <a:t>v roce 1893 </a:t>
            </a:r>
            <a:r>
              <a:rPr lang="cs-CZ" dirty="0"/>
              <a:t>J. </a:t>
            </a:r>
            <a:r>
              <a:rPr lang="cs-CZ" dirty="0" err="1"/>
              <a:t>McGee</a:t>
            </a:r>
            <a:r>
              <a:rPr lang="cs-CZ" dirty="0"/>
              <a:t> </a:t>
            </a:r>
            <a:r>
              <a:rPr lang="cs-CZ" dirty="0" smtClean="0"/>
              <a:t>(USA geolog)</a:t>
            </a:r>
          </a:p>
          <a:p>
            <a:r>
              <a:rPr lang="cs-CZ" dirty="0" smtClean="0"/>
              <a:t>Objektem studia je georeliéf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5193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Zemská kůra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1) pevninský- nejstarší a má největší mocnost (20 - 80 km), skládá se ze 3 </a:t>
            </a:r>
            <a:r>
              <a:rPr lang="cs-CZ" dirty="0" smtClean="0"/>
              <a:t>vrstev sedimentární</a:t>
            </a:r>
            <a:r>
              <a:rPr lang="cs-CZ" dirty="0"/>
              <a:t>, granitové a čedičové </a:t>
            </a:r>
            <a:endParaRPr lang="cs-CZ" dirty="0" smtClean="0"/>
          </a:p>
          <a:p>
            <a:r>
              <a:rPr lang="cs-CZ" dirty="0" smtClean="0"/>
              <a:t>2</a:t>
            </a:r>
            <a:r>
              <a:rPr lang="cs-CZ" dirty="0"/>
              <a:t>) oceánský - je tvořen sedimentární vrstvou, čedičovou (bazaltovou vrstvou), její mocnost (tloušťka) se pohybuje od 6 km do 15 km, tvoří dna oceánu, pánve, příkopy </a:t>
            </a:r>
            <a:endParaRPr lang="cs-CZ" dirty="0" smtClean="0"/>
          </a:p>
          <a:p>
            <a:r>
              <a:rPr lang="cs-CZ" dirty="0" smtClean="0"/>
              <a:t>3</a:t>
            </a:r>
            <a:r>
              <a:rPr lang="cs-CZ" dirty="0"/>
              <a:t>) přechodný- je tvořen sedimentární vrstvou, a čedičovou (bazaltovou vrstvou), nejsilnější je na kontinentech pod pohořími (30-40 km, v Himalájích 80 km, nejtenčí 6-8 km) pod oceány, kde chybí žulová vrstva, v Českém masívu se mocnost kůry pohybuje kolem 35 km (</a:t>
            </a:r>
            <a:r>
              <a:rPr lang="cs-CZ" dirty="0" err="1"/>
              <a:t>Kašparovský</a:t>
            </a:r>
            <a:r>
              <a:rPr lang="cs-CZ" dirty="0"/>
              <a:t>, 2008) </a:t>
            </a:r>
          </a:p>
        </p:txBody>
      </p:sp>
    </p:spTree>
    <p:extLst>
      <p:ext uri="{BB962C8B-B14F-4D97-AF65-F5344CB8AC3E}">
        <p14:creationId xmlns:p14="http://schemas.microsoft.com/office/powerpoint/2010/main" val="3059228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Zemského tělesa: zemský plášť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7"/>
            <a:ext cx="10057299" cy="3226155"/>
          </a:xfrm>
        </p:spPr>
        <p:txBody>
          <a:bodyPr>
            <a:normAutofit/>
          </a:bodyPr>
          <a:lstStyle/>
          <a:p>
            <a:r>
              <a:rPr lang="cs-CZ" dirty="0"/>
              <a:t>Zemský plášť je složen ze tří </a:t>
            </a:r>
            <a:r>
              <a:rPr lang="cs-CZ" dirty="0" err="1"/>
              <a:t>Bullenových</a:t>
            </a:r>
            <a:r>
              <a:rPr lang="cs-CZ" dirty="0"/>
              <a:t> zón (svrchní, střední a spodní plášť). Je tvořen převážně křemičitany, oxidy železa a hořčíku. Jeho hustota se zvyšuje s hloubkou a činí 3,3 až 9,4 </a:t>
            </a:r>
            <a:r>
              <a:rPr lang="cs-CZ" dirty="0" smtClean="0"/>
              <a:t>g.cm</a:t>
            </a:r>
            <a:r>
              <a:rPr lang="cs-CZ" baseline="30000" dirty="0" smtClean="0"/>
              <a:t>3</a:t>
            </a:r>
            <a:r>
              <a:rPr lang="cs-CZ" dirty="0" smtClean="0"/>
              <a:t> </a:t>
            </a:r>
            <a:r>
              <a:rPr lang="cs-CZ" dirty="0"/>
              <a:t>. Na zemský plášť připadá 67,5 % celkové hmotnosti planety. </a:t>
            </a:r>
          </a:p>
        </p:txBody>
      </p:sp>
    </p:spTree>
    <p:extLst>
      <p:ext uri="{BB962C8B-B14F-4D97-AF65-F5344CB8AC3E}">
        <p14:creationId xmlns:p14="http://schemas.microsoft.com/office/powerpoint/2010/main" val="2560845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Plášť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Svrchní plášť (zóna B) se rozkládá od </a:t>
            </a:r>
            <a:r>
              <a:rPr lang="cs-CZ" dirty="0" err="1"/>
              <a:t>Mohorovičičovy</a:t>
            </a:r>
            <a:r>
              <a:rPr lang="cs-CZ" dirty="0"/>
              <a:t> plochy diskontinuity do </a:t>
            </a:r>
            <a:r>
              <a:rPr lang="cs-CZ" dirty="0" err="1"/>
              <a:t>hlouby</a:t>
            </a:r>
            <a:r>
              <a:rPr lang="cs-CZ" dirty="0"/>
              <a:t> 300 až 400 kilometrů. Je tvoření spodní částí litosféry a plastickou astenosférou (z řečtiny - </a:t>
            </a:r>
            <a:r>
              <a:rPr lang="cs-CZ" dirty="0" err="1"/>
              <a:t>asthenes</a:t>
            </a:r>
            <a:r>
              <a:rPr lang="cs-CZ" dirty="0"/>
              <a:t>=slabý). Je to tzv. žhavá tekutá část pláště. (Litosféra, 2015). Ve svrchním plášti prudce narůstá teplota. Hustota se pohybuje mezi 3,5 až 4 </a:t>
            </a:r>
            <a:r>
              <a:rPr lang="cs-CZ" dirty="0" smtClean="0"/>
              <a:t>g.</a:t>
            </a:r>
            <a:r>
              <a:rPr lang="cs-CZ" dirty="0" smtClean="0"/>
              <a:t>cm</a:t>
            </a:r>
            <a:r>
              <a:rPr lang="cs-CZ" baseline="30000" dirty="0" smtClean="0"/>
              <a:t>-3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Střední </a:t>
            </a:r>
            <a:r>
              <a:rPr lang="cs-CZ" dirty="0"/>
              <a:t>plášť (zóna C) je v hloubce asi jednoho 1000 km. </a:t>
            </a:r>
            <a:endParaRPr lang="cs-CZ" dirty="0" smtClean="0"/>
          </a:p>
          <a:p>
            <a:r>
              <a:rPr lang="cs-CZ" dirty="0" smtClean="0"/>
              <a:t>Spodní </a:t>
            </a:r>
            <a:r>
              <a:rPr lang="cs-CZ" dirty="0"/>
              <a:t>plášť (zóna D) se nachází v hloubce okolo 2900 km a zasahuje tak až na rozhraní zemského </a:t>
            </a:r>
            <a:r>
              <a:rPr lang="cs-CZ" dirty="0" smtClean="0"/>
              <a:t>jádra.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2030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zemského tělesa: jádro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Jádro Země je neustále udržováno ohromným tlakem v polotekutém stavu při vysoké teplotě (obaleno magmatem). Jeho teplota je asi 5 800 ̊C. Hustota se pohybuje v rozmezí 11,3 až 17,3 </a:t>
            </a:r>
            <a:r>
              <a:rPr lang="cs-CZ" dirty="0" smtClean="0"/>
              <a:t>g.cm</a:t>
            </a:r>
            <a:r>
              <a:rPr lang="cs-CZ" baseline="30000" dirty="0"/>
              <a:t>-3</a:t>
            </a:r>
            <a:r>
              <a:rPr lang="cs-CZ" dirty="0" smtClean="0"/>
              <a:t> </a:t>
            </a:r>
            <a:r>
              <a:rPr lang="cs-CZ" dirty="0"/>
              <a:t>a hmotnost tvoří asi 31% celkové hmotnosti Země. </a:t>
            </a:r>
          </a:p>
        </p:txBody>
      </p:sp>
    </p:spTree>
    <p:extLst>
      <p:ext uri="{BB962C8B-B14F-4D97-AF65-F5344CB8AC3E}">
        <p14:creationId xmlns:p14="http://schemas.microsoft.com/office/powerpoint/2010/main" val="996498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Jádro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1) Vnější jádro (zóna E)- polotekuté, silně magmatické, zasahuje do hloubky 4980 km (litosféra). Teploty se zde pohybují mezi 3 700 až 4 300 °C, hustota je 10 až 12 g </a:t>
            </a:r>
            <a:r>
              <a:rPr lang="cs-CZ" dirty="0" smtClean="0"/>
              <a:t>. </a:t>
            </a:r>
            <a:r>
              <a:rPr lang="cs-CZ" dirty="0"/>
              <a:t>cm</a:t>
            </a:r>
            <a:r>
              <a:rPr lang="cs-CZ" baseline="30000" dirty="0"/>
              <a:t>-3</a:t>
            </a:r>
            <a:r>
              <a:rPr lang="cs-CZ" dirty="0"/>
              <a:t> . Vnější jádro je generátorem magnetického pole Země. </a:t>
            </a:r>
            <a:endParaRPr lang="cs-CZ" dirty="0" smtClean="0"/>
          </a:p>
          <a:p>
            <a:r>
              <a:rPr lang="cs-CZ" dirty="0" smtClean="0"/>
              <a:t>2</a:t>
            </a:r>
            <a:r>
              <a:rPr lang="cs-CZ" dirty="0"/>
              <a:t>) Přechodná vrstva (zóna F)- odděluje vnější a vnitřní jádro </a:t>
            </a:r>
            <a:endParaRPr lang="cs-CZ" dirty="0" smtClean="0"/>
          </a:p>
          <a:p>
            <a:r>
              <a:rPr lang="cs-CZ" dirty="0" smtClean="0"/>
              <a:t>3</a:t>
            </a:r>
            <a:r>
              <a:rPr lang="cs-CZ" dirty="0"/>
              <a:t>) Vnitřní jádro (jadérko) (zóna G)- tvořeno velmi žhavou pevnou směsí železa a niklu (Litosféra, 2015). Má mocnost 1 200 km a je zřejmě v pevném stavu. Teplota je mezi 4 300 až 7 200 °C, hustota mezi 15 až 17 </a:t>
            </a:r>
            <a:r>
              <a:rPr lang="cs-CZ" dirty="0" smtClean="0"/>
              <a:t>g.cm</a:t>
            </a:r>
            <a:r>
              <a:rPr lang="cs-CZ" baseline="30000" dirty="0" smtClean="0"/>
              <a:t>-3</a:t>
            </a:r>
            <a:r>
              <a:rPr lang="cs-CZ" dirty="0"/>
              <a:t>. Vnitřní jádro je zdrojem vnitřní energie Země, neboť zde dochází k rozpadu radioaktivních prvků. </a:t>
            </a:r>
          </a:p>
        </p:txBody>
      </p:sp>
    </p:spTree>
    <p:extLst>
      <p:ext uri="{BB962C8B-B14F-4D97-AF65-F5344CB8AC3E}">
        <p14:creationId xmlns:p14="http://schemas.microsoft.com/office/powerpoint/2010/main" val="2063681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Teplota země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7"/>
            <a:ext cx="3387557" cy="3541714"/>
          </a:xfrm>
        </p:spPr>
        <p:txBody>
          <a:bodyPr/>
          <a:lstStyle/>
          <a:p>
            <a:r>
              <a:rPr lang="cs-CZ" dirty="0"/>
              <a:t>Zemské jádro - teploty odhadnuté jen o </a:t>
            </a:r>
            <a:r>
              <a:rPr lang="cs-CZ" dirty="0" smtClean="0"/>
              <a:t>něco </a:t>
            </a:r>
            <a:r>
              <a:rPr lang="cs-CZ" dirty="0"/>
              <a:t>málo nižší než na povrchu Slunce </a:t>
            </a:r>
            <a:r>
              <a:rPr lang="cs-CZ" dirty="0" smtClean="0"/>
              <a:t>teplota </a:t>
            </a:r>
            <a:r>
              <a:rPr lang="cs-CZ" dirty="0"/>
              <a:t>ve </a:t>
            </a:r>
            <a:r>
              <a:rPr lang="cs-CZ" dirty="0" smtClean="0"/>
              <a:t>středu </a:t>
            </a:r>
            <a:r>
              <a:rPr lang="cs-CZ" dirty="0"/>
              <a:t>naší </a:t>
            </a:r>
            <a:r>
              <a:rPr lang="cs-CZ" dirty="0" smtClean="0"/>
              <a:t>Země </a:t>
            </a:r>
            <a:r>
              <a:rPr lang="cs-CZ" dirty="0"/>
              <a:t>- asi 5 </a:t>
            </a:r>
            <a:r>
              <a:rPr lang="cs-CZ" dirty="0" smtClean="0"/>
              <a:t>500°C -6 000°C </a:t>
            </a:r>
            <a:r>
              <a:rPr lang="cs-CZ" dirty="0"/>
              <a:t>(</a:t>
            </a:r>
            <a:r>
              <a:rPr lang="cs-CZ" dirty="0" err="1"/>
              <a:t>Nature</a:t>
            </a:r>
            <a:r>
              <a:rPr lang="cs-CZ" dirty="0"/>
              <a:t>, 30. 9. 1999)</a:t>
            </a:r>
          </a:p>
        </p:txBody>
      </p:sp>
      <p:pic>
        <p:nvPicPr>
          <p:cNvPr id="3076" name="Picture 4" descr="The Deepest Hole in the World | Let&amp;#39;s Talk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94" y="541598"/>
            <a:ext cx="5715000" cy="55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31520" y="6314739"/>
            <a:ext cx="1125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https://letstalkscience.ca/educational-resources/stem-in-context/deepest-hole-in-world</a:t>
            </a:r>
          </a:p>
        </p:txBody>
      </p:sp>
    </p:spTree>
    <p:extLst>
      <p:ext uri="{BB962C8B-B14F-4D97-AF65-F5344CB8AC3E}">
        <p14:creationId xmlns:p14="http://schemas.microsoft.com/office/powerpoint/2010/main" val="968445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zemské kůry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7432" y="1753496"/>
            <a:ext cx="10089980" cy="4787153"/>
          </a:xfrm>
        </p:spPr>
        <p:txBody>
          <a:bodyPr>
            <a:normAutofit/>
          </a:bodyPr>
          <a:lstStyle/>
          <a:p>
            <a:r>
              <a:rPr lang="cs-CZ" dirty="0"/>
              <a:t>kontinentální (pevninská) – tvořená sedimentární, </a:t>
            </a:r>
            <a:r>
              <a:rPr lang="cs-CZ" dirty="0" err="1"/>
              <a:t>granitickou</a:t>
            </a:r>
            <a:r>
              <a:rPr lang="cs-CZ" dirty="0"/>
              <a:t> a bazaltovou vrstvou </a:t>
            </a:r>
            <a:endParaRPr lang="cs-CZ" dirty="0" smtClean="0"/>
          </a:p>
          <a:p>
            <a:r>
              <a:rPr lang="cs-CZ" dirty="0" smtClean="0"/>
              <a:t>oceánská </a:t>
            </a:r>
            <a:r>
              <a:rPr lang="cs-CZ" dirty="0"/>
              <a:t>– tvořená sedimentární a bazaltovou vrstvou oceánská vrstva: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I</a:t>
            </a:r>
            <a:r>
              <a:rPr lang="cs-CZ" dirty="0"/>
              <a:t>. s mořskými sedimenty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II</a:t>
            </a:r>
            <a:r>
              <a:rPr lang="cs-CZ" dirty="0"/>
              <a:t>. bazaltová 3H a 4H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III</a:t>
            </a:r>
            <a:r>
              <a:rPr lang="cs-CZ" dirty="0"/>
              <a:t>. jurské až </a:t>
            </a:r>
            <a:r>
              <a:rPr lang="cs-CZ" dirty="0" err="1"/>
              <a:t>eocénní</a:t>
            </a:r>
            <a:r>
              <a:rPr lang="cs-CZ" dirty="0"/>
              <a:t> sedimenty + bazické a ultrabazické horniny + </a:t>
            </a:r>
            <a:r>
              <a:rPr lang="cs-CZ" dirty="0" err="1"/>
              <a:t>metamorfity</a:t>
            </a:r>
            <a:r>
              <a:rPr lang="cs-CZ" dirty="0"/>
              <a:t> ve facii zelených břidlic </a:t>
            </a:r>
            <a:endParaRPr lang="cs-CZ" dirty="0" smtClean="0"/>
          </a:p>
          <a:p>
            <a:r>
              <a:rPr lang="cs-CZ" dirty="0" smtClean="0"/>
              <a:t>přechodná </a:t>
            </a:r>
            <a:r>
              <a:rPr lang="cs-CZ" dirty="0"/>
              <a:t>– geosynklinální – typická pro </a:t>
            </a:r>
            <a:r>
              <a:rPr lang="cs-CZ" dirty="0" smtClean="0"/>
              <a:t>geosynklinály </a:t>
            </a:r>
            <a:r>
              <a:rPr lang="cs-CZ" dirty="0"/>
              <a:t>a přechodné oblasti mezi kontinenty a oceány - </a:t>
            </a:r>
            <a:r>
              <a:rPr lang="cs-CZ" dirty="0" err="1"/>
              <a:t>riftogenní</a:t>
            </a:r>
            <a:r>
              <a:rPr lang="cs-CZ" dirty="0"/>
              <a:t> – vázaná na mobilní zóny v oceánech</a:t>
            </a:r>
          </a:p>
        </p:txBody>
      </p:sp>
    </p:spTree>
    <p:extLst>
      <p:ext uri="{BB962C8B-B14F-4D97-AF65-F5344CB8AC3E}">
        <p14:creationId xmlns:p14="http://schemas.microsoft.com/office/powerpoint/2010/main" val="2965523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Chemické složení zemského tělesa (%)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253031"/>
              </p:ext>
            </p:extLst>
          </p:nvPr>
        </p:nvGraphicFramePr>
        <p:xfrm>
          <a:off x="1141413" y="2249488"/>
          <a:ext cx="9906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953631215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22529896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60000898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421145483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9231218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Zemská kůra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Zemský plášť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Zemské jádro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930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kontinentální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oceánská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577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SiO</a:t>
                      </a:r>
                      <a:r>
                        <a:rPr lang="cs-CZ" baseline="-25000" dirty="0" smtClean="0"/>
                        <a:t>2</a:t>
                      </a:r>
                      <a:endParaRPr lang="cs-CZ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883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Al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O</a:t>
                      </a:r>
                      <a:r>
                        <a:rPr lang="cs-CZ" baseline="-25000" dirty="0" smtClean="0"/>
                        <a:t>3</a:t>
                      </a:r>
                      <a:endParaRPr lang="cs-CZ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82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Fe</a:t>
                      </a:r>
                      <a:r>
                        <a:rPr lang="pt-BR" baseline="-25000" dirty="0" smtClean="0"/>
                        <a:t>2</a:t>
                      </a:r>
                      <a:r>
                        <a:rPr lang="pt-BR" dirty="0" smtClean="0"/>
                        <a:t>O</a:t>
                      </a:r>
                      <a:r>
                        <a:rPr lang="pt-BR" baseline="-25000" dirty="0" smtClean="0"/>
                        <a:t>3</a:t>
                      </a:r>
                      <a:r>
                        <a:rPr lang="pt-BR" dirty="0" smtClean="0"/>
                        <a:t> + FeO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848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CaO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748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MgO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064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NiO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041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ostatní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483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971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171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Složení vrstev z kovových prvků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Zemská kůra – astenosféra </a:t>
            </a:r>
          </a:p>
          <a:p>
            <a:r>
              <a:rPr lang="cs-CZ" dirty="0" smtClean="0"/>
              <a:t>Zemský </a:t>
            </a:r>
            <a:r>
              <a:rPr lang="cs-CZ" dirty="0"/>
              <a:t>plášť </a:t>
            </a:r>
            <a:r>
              <a:rPr lang="cs-CZ" dirty="0" smtClean="0"/>
              <a:t>– odpovídá </a:t>
            </a:r>
            <a:r>
              <a:rPr lang="cs-CZ" dirty="0"/>
              <a:t>staršímu termínu </a:t>
            </a:r>
            <a:r>
              <a:rPr lang="cs-CZ" dirty="0" smtClean="0"/>
              <a:t>SIMA</a:t>
            </a:r>
          </a:p>
          <a:p>
            <a:r>
              <a:rPr lang="cs-CZ" dirty="0"/>
              <a:t>Zemské </a:t>
            </a:r>
            <a:r>
              <a:rPr lang="cs-CZ" dirty="0" smtClean="0"/>
              <a:t>jádro – odpovídá </a:t>
            </a:r>
            <a:r>
              <a:rPr lang="cs-CZ" dirty="0"/>
              <a:t>staršímu termínu </a:t>
            </a:r>
            <a:r>
              <a:rPr lang="cs-CZ" dirty="0" err="1" smtClean="0"/>
              <a:t>NiFe</a:t>
            </a:r>
            <a:r>
              <a:rPr lang="cs-CZ" dirty="0"/>
              <a:t> (poloměr: 3 478 </a:t>
            </a:r>
            <a:r>
              <a:rPr lang="cs-CZ" dirty="0" smtClean="0"/>
              <a:t>km)</a:t>
            </a:r>
          </a:p>
          <a:p>
            <a:endParaRPr lang="cs-CZ" dirty="0"/>
          </a:p>
          <a:p>
            <a:r>
              <a:rPr lang="cs-CZ" dirty="0"/>
              <a:t>existence kovového jádra → magnetické pole Země</a:t>
            </a:r>
          </a:p>
        </p:txBody>
      </p:sp>
    </p:spTree>
    <p:extLst>
      <p:ext uri="{BB962C8B-B14F-4D97-AF65-F5344CB8AC3E}">
        <p14:creationId xmlns:p14="http://schemas.microsoft.com/office/powerpoint/2010/main" val="1359498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3947" y="1001182"/>
            <a:ext cx="9713463" cy="779208"/>
          </a:xfrm>
        </p:spPr>
        <p:txBody>
          <a:bodyPr>
            <a:normAutofit/>
          </a:bodyPr>
          <a:lstStyle/>
          <a:p>
            <a:r>
              <a:rPr lang="cs-CZ" dirty="0" smtClean="0"/>
              <a:t>C (uhlík)- výroba 2000</a:t>
            </a:r>
            <a:r>
              <a:rPr lang="pt-BR" dirty="0"/>
              <a:t> °</a:t>
            </a:r>
            <a:r>
              <a:rPr lang="pt-BR" dirty="0" smtClean="0"/>
              <a:t>C</a:t>
            </a:r>
            <a:r>
              <a:rPr lang="cs-CZ" dirty="0" smtClean="0"/>
              <a:t>, </a:t>
            </a:r>
            <a:r>
              <a:rPr lang="pt-BR" dirty="0"/>
              <a:t>tlak </a:t>
            </a:r>
            <a:r>
              <a:rPr lang="pt-BR" dirty="0" smtClean="0"/>
              <a:t>&gt;60000 atm</a:t>
            </a:r>
            <a:endParaRPr lang="cs-CZ" dirty="0"/>
          </a:p>
        </p:txBody>
      </p:sp>
      <p:pic>
        <p:nvPicPr>
          <p:cNvPr id="7170" name="Picture 2" descr="Diamant NEJ - Cullia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173" y="2380129"/>
            <a:ext cx="2522386" cy="326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Největší diamant na světě Cullinan Diamond 602g BYL ROZŘEZÁ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947" y="2303285"/>
            <a:ext cx="5174429" cy="344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333947" y="6142616"/>
            <a:ext cx="5185187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Cullinan</a:t>
            </a:r>
            <a:r>
              <a:rPr lang="cs-CZ" dirty="0" smtClean="0"/>
              <a:t> </a:t>
            </a:r>
            <a:r>
              <a:rPr lang="cs-CZ" dirty="0"/>
              <a:t>621g tedy 3106 </a:t>
            </a:r>
            <a:r>
              <a:rPr lang="cs-CZ" dirty="0" smtClean="0"/>
              <a:t>karátů ( rok1905)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5748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Předmět studia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georeliéf = svrchní plocha zemské kůry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         = </a:t>
            </a:r>
            <a:r>
              <a:rPr lang="cs-CZ" dirty="0"/>
              <a:t>plocha vzájemného kontaktu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            pochodů </a:t>
            </a:r>
            <a:r>
              <a:rPr lang="cs-CZ" dirty="0"/>
              <a:t>- endogenních a </a:t>
            </a:r>
            <a:r>
              <a:rPr lang="cs-CZ" dirty="0" smtClean="0"/>
              <a:t>exogenních</a:t>
            </a:r>
            <a:br>
              <a:rPr lang="cs-CZ" dirty="0" smtClean="0"/>
            </a:br>
            <a:r>
              <a:rPr lang="cs-CZ" dirty="0" smtClean="0"/>
              <a:t>              </a:t>
            </a:r>
            <a:r>
              <a:rPr lang="cs-CZ" dirty="0"/>
              <a:t>- protikladné působení </a:t>
            </a:r>
            <a:r>
              <a:rPr lang="cs-CZ" dirty="0" smtClean="0"/>
              <a:t>                    nerovnosti </a:t>
            </a:r>
            <a:r>
              <a:rPr lang="cs-CZ" dirty="0"/>
              <a:t>georeliéfu</a:t>
            </a:r>
          </a:p>
        </p:txBody>
      </p:sp>
      <p:sp>
        <p:nvSpPr>
          <p:cNvPr id="6" name="Šipka doprava 5"/>
          <p:cNvSpPr/>
          <p:nvPr/>
        </p:nvSpPr>
        <p:spPr>
          <a:xfrm>
            <a:off x="5733826" y="3657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417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Modrý diamant</a:t>
            </a:r>
            <a:endParaRPr lang="cs-CZ" dirty="0"/>
          </a:p>
        </p:txBody>
      </p:sp>
      <p:pic>
        <p:nvPicPr>
          <p:cNvPr id="8194" name="Picture 2" descr="https://i.pinimg.com/564x/d2/f2/cb/d2f2cb26d277bfe917475bc91b14f9c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104" y="267257"/>
            <a:ext cx="4873213" cy="564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41413" y="2226833"/>
            <a:ext cx="3957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diamant Oppenheimer</a:t>
            </a:r>
            <a:r>
              <a:rPr lang="cs-CZ" dirty="0"/>
              <a:t>, </a:t>
            </a:r>
            <a:r>
              <a:rPr lang="cs-CZ" b="1" dirty="0"/>
              <a:t>největší </a:t>
            </a:r>
            <a:r>
              <a:rPr lang="cs-CZ" b="1" dirty="0" err="1"/>
              <a:t>vivid</a:t>
            </a:r>
            <a:r>
              <a:rPr lang="cs-CZ" b="1" dirty="0"/>
              <a:t> blue diamant na světě</a:t>
            </a:r>
            <a:r>
              <a:rPr lang="cs-CZ" dirty="0"/>
              <a:t>, který se v rámci aukce prodal za 57,5 milionů dolarů a měl 14,62 </a:t>
            </a:r>
            <a:r>
              <a:rPr lang="cs-CZ" dirty="0" smtClean="0"/>
              <a:t>karátů (1 karát=0,2 g)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4399" y="6038605"/>
            <a:ext cx="10380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Karát - tato </a:t>
            </a:r>
            <a:r>
              <a:rPr lang="cs-CZ" dirty="0"/>
              <a:t>jednotka byla historicky odvozena z hmotnosti semene svatojánského chleba (lat. </a:t>
            </a:r>
            <a:r>
              <a:rPr lang="cs-CZ" dirty="0" err="1"/>
              <a:t>Ceratonia</a:t>
            </a:r>
            <a:r>
              <a:rPr lang="cs-CZ" dirty="0"/>
              <a:t> </a:t>
            </a:r>
            <a:r>
              <a:rPr lang="cs-CZ" dirty="0" err="1"/>
              <a:t>siliqua</a:t>
            </a:r>
            <a:r>
              <a:rPr lang="cs-CZ" dirty="0"/>
              <a:t>), které bylo ve středověku používáno v Arábii a Persii pro určování ceny drahých kamenů.</a:t>
            </a:r>
          </a:p>
        </p:txBody>
      </p:sp>
    </p:spTree>
    <p:extLst>
      <p:ext uri="{BB962C8B-B14F-4D97-AF65-F5344CB8AC3E}">
        <p14:creationId xmlns:p14="http://schemas.microsoft.com/office/powerpoint/2010/main" val="87845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členění geomorfologie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REGIONÁLNÍ - zkoumá všechny složky georeliéfu na určitém území </a:t>
            </a:r>
            <a:endParaRPr lang="cs-CZ" dirty="0" smtClean="0"/>
          </a:p>
          <a:p>
            <a:r>
              <a:rPr lang="cs-CZ" dirty="0" smtClean="0"/>
              <a:t>OBECNÁ </a:t>
            </a:r>
            <a:r>
              <a:rPr lang="cs-CZ" dirty="0"/>
              <a:t>- vzrůstající abstrakce, abstrahuje od geografické polohy </a:t>
            </a:r>
            <a:endParaRPr lang="cs-CZ" dirty="0" smtClean="0"/>
          </a:p>
          <a:p>
            <a:r>
              <a:rPr lang="cs-CZ" dirty="0" smtClean="0"/>
              <a:t>TEORETICKÁ </a:t>
            </a:r>
            <a:r>
              <a:rPr lang="cs-CZ" dirty="0"/>
              <a:t>- formulace obecných pravidel a zákonitostí</a:t>
            </a:r>
          </a:p>
        </p:txBody>
      </p:sp>
    </p:spTree>
    <p:extLst>
      <p:ext uri="{BB962C8B-B14F-4D97-AF65-F5344CB8AC3E}">
        <p14:creationId xmlns:p14="http://schemas.microsoft.com/office/powerpoint/2010/main" val="4000439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geomorfologie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STRUKTURNÍ - řeší vztah: </a:t>
            </a:r>
            <a:r>
              <a:rPr lang="cs-CZ" dirty="0" err="1"/>
              <a:t>morfostruktura</a:t>
            </a:r>
            <a:r>
              <a:rPr lang="cs-CZ" dirty="0"/>
              <a:t> - povrchové tvary georeliéfu; </a:t>
            </a:r>
            <a:r>
              <a:rPr lang="cs-CZ" dirty="0" err="1"/>
              <a:t>morfostruktura</a:t>
            </a:r>
            <a:r>
              <a:rPr lang="cs-CZ" dirty="0"/>
              <a:t> - strukturně geologický základ </a:t>
            </a:r>
            <a:endParaRPr lang="cs-CZ" dirty="0" smtClean="0"/>
          </a:p>
          <a:p>
            <a:r>
              <a:rPr lang="cs-CZ" smtClean="0"/>
              <a:t>KLIMATICKÁ </a:t>
            </a:r>
            <a:r>
              <a:rPr lang="cs-CZ" dirty="0"/>
              <a:t>- studuje rozdíly vývoje georeliéfu v klimatických oblastech, které se vyznačují příznačnými soubory exogenních geomorfologických pochodů závislých na klimatických podmínkách (tzv. </a:t>
            </a:r>
            <a:r>
              <a:rPr lang="cs-CZ" dirty="0" err="1"/>
              <a:t>klimatomorfogenetické</a:t>
            </a:r>
            <a:r>
              <a:rPr lang="cs-CZ" dirty="0"/>
              <a:t> oblasti) </a:t>
            </a:r>
            <a:endParaRPr lang="cs-CZ" dirty="0" smtClean="0"/>
          </a:p>
          <a:p>
            <a:r>
              <a:rPr lang="cs-CZ" dirty="0" smtClean="0"/>
              <a:t>KLIMATOGENETICKÁ </a:t>
            </a:r>
            <a:r>
              <a:rPr lang="cs-CZ" dirty="0"/>
              <a:t>- studium klimaticky podmíněných generací tvarů na určitém území (odlišení současných tvarů od tvarů vzniklých v jiných klimatických podmínkách)</a:t>
            </a:r>
          </a:p>
        </p:txBody>
      </p:sp>
    </p:spTree>
    <p:extLst>
      <p:ext uri="{BB962C8B-B14F-4D97-AF65-F5344CB8AC3E}">
        <p14:creationId xmlns:p14="http://schemas.microsoft.com/office/powerpoint/2010/main" val="1889349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Geomorfologie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0233" y="1668574"/>
            <a:ext cx="10514845" cy="3828584"/>
          </a:xfrm>
        </p:spPr>
        <p:txBody>
          <a:bodyPr>
            <a:normAutofit/>
          </a:bodyPr>
          <a:lstStyle/>
          <a:p>
            <a:r>
              <a:rPr lang="cs-CZ" dirty="0"/>
              <a:t>DYNAMICKÁ - studuje geomorfologické pochody </a:t>
            </a:r>
            <a:endParaRPr lang="cs-CZ" dirty="0" smtClean="0"/>
          </a:p>
          <a:p>
            <a:r>
              <a:rPr lang="cs-CZ" dirty="0" smtClean="0"/>
              <a:t>ANTROPOGENNÍ </a:t>
            </a:r>
            <a:r>
              <a:rPr lang="cs-CZ" dirty="0"/>
              <a:t>- studuje tvary vytvořené lidskou společností </a:t>
            </a:r>
            <a:endParaRPr lang="cs-CZ" dirty="0" smtClean="0"/>
          </a:p>
          <a:p>
            <a:r>
              <a:rPr lang="cs-CZ" dirty="0" smtClean="0"/>
              <a:t>PALEOGEOMORFOLOGIE </a:t>
            </a:r>
            <a:r>
              <a:rPr lang="cs-CZ" dirty="0"/>
              <a:t>- studium georeliéfu minulých geologických </a:t>
            </a:r>
            <a:r>
              <a:rPr lang="cs-CZ" dirty="0" smtClean="0"/>
              <a:t>období </a:t>
            </a:r>
            <a:r>
              <a:rPr lang="cs-CZ" smtClean="0"/>
              <a:t>(paleogén): </a:t>
            </a:r>
            <a:r>
              <a:rPr lang="cs-CZ" dirty="0"/>
              <a:t>reliéf - pohřbený exhumovaný </a:t>
            </a:r>
            <a:endParaRPr lang="cs-CZ" dirty="0" smtClean="0"/>
          </a:p>
          <a:p>
            <a:r>
              <a:rPr lang="cs-CZ" dirty="0" smtClean="0"/>
              <a:t>APLIKOVANÁ </a:t>
            </a:r>
            <a:r>
              <a:rPr lang="cs-CZ" dirty="0"/>
              <a:t>- vztah georeliéf - SE objekty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39713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Zemského tělesa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počátek 20. století</a:t>
            </a:r>
            <a:r>
              <a:rPr lang="cs-CZ" dirty="0"/>
              <a:t>: v rámci geofyziky - </a:t>
            </a:r>
            <a:r>
              <a:rPr lang="cs-CZ" dirty="0" smtClean="0"/>
              <a:t>dílčí </a:t>
            </a:r>
            <a:r>
              <a:rPr lang="cs-CZ" dirty="0"/>
              <a:t>disciplína: seismologie - studuje rychlost </a:t>
            </a:r>
            <a:r>
              <a:rPr lang="cs-CZ" dirty="0" smtClean="0"/>
              <a:t>šíření</a:t>
            </a:r>
            <a:r>
              <a:rPr lang="cs-CZ" dirty="0"/>
              <a:t>, chování a </a:t>
            </a:r>
            <a:r>
              <a:rPr lang="cs-CZ" dirty="0" smtClean="0"/>
              <a:t>původ zemětřesných </a:t>
            </a:r>
            <a:r>
              <a:rPr lang="cs-CZ" dirty="0"/>
              <a:t>vln 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/>
              <a:t>1906 - objev </a:t>
            </a:r>
            <a:r>
              <a:rPr lang="cs-CZ" dirty="0" smtClean="0"/>
              <a:t>vnějšího </a:t>
            </a:r>
            <a:r>
              <a:rPr lang="cs-CZ" dirty="0"/>
              <a:t>zemského jádra 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/>
              <a:t>(„hluboko </a:t>
            </a:r>
            <a:r>
              <a:rPr lang="cs-CZ" dirty="0" smtClean="0"/>
              <a:t>uvnitř Země </a:t>
            </a:r>
            <a:r>
              <a:rPr lang="cs-CZ" dirty="0"/>
              <a:t>existuje zóna, která se chová jako kapalina“)</a:t>
            </a:r>
          </a:p>
        </p:txBody>
      </p:sp>
    </p:spTree>
    <p:extLst>
      <p:ext uri="{BB962C8B-B14F-4D97-AF65-F5344CB8AC3E}">
        <p14:creationId xmlns:p14="http://schemas.microsoft.com/office/powerpoint/2010/main" val="3552293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zemského tělesa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energie </a:t>
            </a:r>
            <a:r>
              <a:rPr lang="cs-CZ" dirty="0" smtClean="0"/>
              <a:t>uvolněná při zemětřesení </a:t>
            </a:r>
            <a:r>
              <a:rPr lang="cs-CZ" dirty="0"/>
              <a:t>se </a:t>
            </a:r>
            <a:r>
              <a:rPr lang="cs-CZ" dirty="0" smtClean="0"/>
              <a:t>šíří </a:t>
            </a:r>
            <a:r>
              <a:rPr lang="cs-CZ" dirty="0"/>
              <a:t>zemským </a:t>
            </a:r>
            <a:r>
              <a:rPr lang="cs-CZ" dirty="0" smtClean="0"/>
              <a:t>tělesem </a:t>
            </a:r>
            <a:r>
              <a:rPr lang="cs-CZ" dirty="0"/>
              <a:t>formou vln - vlny P (podélné, primární) - částice kmitají ve </a:t>
            </a:r>
            <a:r>
              <a:rPr lang="cs-CZ" dirty="0" smtClean="0"/>
              <a:t>směru šíření </a:t>
            </a:r>
            <a:r>
              <a:rPr lang="cs-CZ" dirty="0"/>
              <a:t>vln - vlny S (</a:t>
            </a:r>
            <a:r>
              <a:rPr lang="cs-CZ" dirty="0" smtClean="0"/>
              <a:t>příčné</a:t>
            </a:r>
            <a:r>
              <a:rPr lang="cs-CZ" dirty="0"/>
              <a:t>, sekundární) - částice se pohybují kolmo na </a:t>
            </a:r>
            <a:r>
              <a:rPr lang="cs-CZ" dirty="0" smtClean="0"/>
              <a:t>směr šíření </a:t>
            </a:r>
            <a:r>
              <a:rPr lang="cs-CZ" dirty="0"/>
              <a:t>vln </a:t>
            </a:r>
          </a:p>
        </p:txBody>
      </p:sp>
    </p:spTree>
    <p:extLst>
      <p:ext uri="{BB962C8B-B14F-4D97-AF65-F5344CB8AC3E}">
        <p14:creationId xmlns:p14="http://schemas.microsoft.com/office/powerpoint/2010/main" val="342780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Seismické vlny</a:t>
            </a:r>
            <a:endParaRPr lang="cs-CZ" dirty="0"/>
          </a:p>
        </p:txBody>
      </p:sp>
      <p:pic>
        <p:nvPicPr>
          <p:cNvPr id="2050" name="Picture 2" descr="Rudolf Mentzl: Když se třese ionosfér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186" y="1464179"/>
            <a:ext cx="5240542" cy="452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41413" y="6260951"/>
            <a:ext cx="911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https://www.ig.cas.cz/wp-content/uploads/2020/11/brozura_zemetreseni.pdf</a:t>
            </a:r>
          </a:p>
        </p:txBody>
      </p:sp>
      <p:pic>
        <p:nvPicPr>
          <p:cNvPr id="2052" name="Picture 4" descr="GEOLOGICKÉ DĚ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097088"/>
            <a:ext cx="3118615" cy="34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6739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Obvod</Template>
  <TotalTime>410</TotalTime>
  <Words>1662</Words>
  <Application>Microsoft Office PowerPoint</Application>
  <PresentationFormat>Širokoúhlá obrazovka</PresentationFormat>
  <Paragraphs>151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Trebuchet MS</vt:lpstr>
      <vt:lpstr>Tw Cen MT</vt:lpstr>
      <vt:lpstr>Obvod</vt:lpstr>
      <vt:lpstr>Členění Geomorfologie a stavba Země</vt:lpstr>
      <vt:lpstr>Vědní obor</vt:lpstr>
      <vt:lpstr>Předmět studia</vt:lpstr>
      <vt:lpstr>Základní členění geomorfologie</vt:lpstr>
      <vt:lpstr>Obecná geomorfologie</vt:lpstr>
      <vt:lpstr>Geomorfologie</vt:lpstr>
      <vt:lpstr>Stavba Zemského tělesa</vt:lpstr>
      <vt:lpstr>Stavba zemského tělesa</vt:lpstr>
      <vt:lpstr>Seismické vlny</vt:lpstr>
      <vt:lpstr>Moderní metody výzkumu zemského tělesa</vt:lpstr>
      <vt:lpstr>https://earthquake.usgs.gov/earthquakes/map/?extent=10.48781,-144.22852&amp;extent=58.58544,-45.79102</vt:lpstr>
      <vt:lpstr>Stavba zemského tělesa</vt:lpstr>
      <vt:lpstr>Nejhlubší vrt</vt:lpstr>
      <vt:lpstr>Kolský superhluboký vrt (Кольская сверхглубокая скважина (СГ-3))</vt:lpstr>
      <vt:lpstr>Hluboké vrty ve střední evropě</vt:lpstr>
      <vt:lpstr>Windischenschenbach</vt:lpstr>
      <vt:lpstr>Historie výzkumu oceánského dna a kůry</vt:lpstr>
      <vt:lpstr>Stavba zemského tělesa</vt:lpstr>
      <vt:lpstr>Stavba zemského tělesa: zemská kůra</vt:lpstr>
      <vt:lpstr>Zemská kůra</vt:lpstr>
      <vt:lpstr>Stavba Zemského tělesa: zemský plášť </vt:lpstr>
      <vt:lpstr>Plášť</vt:lpstr>
      <vt:lpstr>Stavba zemského tělesa: jádro</vt:lpstr>
      <vt:lpstr>Jádro</vt:lpstr>
      <vt:lpstr>Teplota země</vt:lpstr>
      <vt:lpstr>Typy zemské kůry</vt:lpstr>
      <vt:lpstr>Chemické složení zemského tělesa (%)</vt:lpstr>
      <vt:lpstr>Složení vrstev z kovových prvků</vt:lpstr>
      <vt:lpstr>C (uhlík)- výroba 2000 °C, tlak &gt;60000 atm</vt:lpstr>
      <vt:lpstr>Modrý diamant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Geomorfologie</dc:title>
  <dc:creator>peter</dc:creator>
  <cp:lastModifiedBy>peter</cp:lastModifiedBy>
  <cp:revision>33</cp:revision>
  <dcterms:created xsi:type="dcterms:W3CDTF">2021-09-18T12:59:05Z</dcterms:created>
  <dcterms:modified xsi:type="dcterms:W3CDTF">2021-09-27T04:57:21Z</dcterms:modified>
</cp:coreProperties>
</file>