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58" r:id="rId4"/>
    <p:sldId id="311" r:id="rId5"/>
    <p:sldId id="301" r:id="rId6"/>
    <p:sldId id="300" r:id="rId7"/>
    <p:sldId id="266" r:id="rId8"/>
    <p:sldId id="265" r:id="rId9"/>
    <p:sldId id="260" r:id="rId10"/>
    <p:sldId id="257" r:id="rId11"/>
    <p:sldId id="313" r:id="rId12"/>
    <p:sldId id="314" r:id="rId13"/>
    <p:sldId id="315" r:id="rId14"/>
    <p:sldId id="317" r:id="rId15"/>
    <p:sldId id="316" r:id="rId16"/>
    <p:sldId id="264" r:id="rId17"/>
    <p:sldId id="270" r:id="rId18"/>
    <p:sldId id="261" r:id="rId19"/>
    <p:sldId id="312" r:id="rId20"/>
    <p:sldId id="296" r:id="rId21"/>
    <p:sldId id="272" r:id="rId22"/>
    <p:sldId id="303" r:id="rId23"/>
    <p:sldId id="295" r:id="rId24"/>
    <p:sldId id="298" r:id="rId25"/>
    <p:sldId id="308" r:id="rId26"/>
    <p:sldId id="309" r:id="rId27"/>
    <p:sldId id="299" r:id="rId28"/>
    <p:sldId id="31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165-CA08-4596-B4A7-0AA465788129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DEE6-4A6A-4075-AFE4-9F38E4C2A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Hlubinné - Žula (českomoravská vrchovina, </a:t>
            </a:r>
            <a:r>
              <a:rPr lang="cs-CZ" dirty="0" err="1"/>
              <a:t>šumava</a:t>
            </a:r>
            <a:r>
              <a:rPr lang="cs-CZ" dirty="0"/>
              <a:t>) – diorit</a:t>
            </a:r>
          </a:p>
          <a:p>
            <a:r>
              <a:rPr lang="cs-CZ" dirty="0"/>
              <a:t>Výlevné – čedič (české středohoří, Doupovské hory) – znělec (Milešovka, </a:t>
            </a:r>
            <a:r>
              <a:rPr lang="cs-CZ" dirty="0" err="1"/>
              <a:t>Želenický</a:t>
            </a:r>
            <a:r>
              <a:rPr lang="cs-CZ" dirty="0"/>
              <a:t> vrch)</a:t>
            </a:r>
          </a:p>
          <a:p>
            <a:r>
              <a:rPr lang="cs-CZ" dirty="0"/>
              <a:t>Žilné - pegmatit (Domažlicko, okolí Písku) – žilný křemen (Český les, </a:t>
            </a:r>
            <a:r>
              <a:rPr lang="cs-CZ" dirty="0" err="1"/>
              <a:t>domažlicko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274D-6C12-4CEF-BA15-54F5CB1D5B7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2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Vznikají usazením a následným zpevněním zvětralých úlomků hornin, vysrážením z roztoků nebo usazením vlivem nějakého biologického činitele</a:t>
            </a:r>
          </a:p>
          <a:p>
            <a:r>
              <a:rPr lang="cs-CZ" dirty="0"/>
              <a:t>V každé skupině rozlišujeme zpevněné a nezpevněné horniny</a:t>
            </a:r>
          </a:p>
          <a:p>
            <a:r>
              <a:rPr lang="cs-CZ" dirty="0"/>
              <a:t>Klastické – úlomky pocházejí ze </a:t>
            </a:r>
            <a:r>
              <a:rPr lang="cs-CZ" dirty="0" err="1"/>
              <a:t>zvětrávacích</a:t>
            </a:r>
            <a:r>
              <a:rPr lang="cs-CZ" dirty="0"/>
              <a:t> procesů a dělí se podle velikosti klastů (tj. úlomků) na: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psefity</a:t>
            </a:r>
            <a:r>
              <a:rPr lang="cs-CZ" dirty="0"/>
              <a:t> (nad 2 mm) – slepenec, brekcie, štěrk		- </a:t>
            </a:r>
            <a:r>
              <a:rPr lang="cs-CZ" dirty="0" err="1"/>
              <a:t>psamity</a:t>
            </a:r>
            <a:r>
              <a:rPr lang="cs-CZ" dirty="0"/>
              <a:t>  (0,063-2) – pískovec, arkóza, droba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aleurity</a:t>
            </a:r>
            <a:r>
              <a:rPr lang="cs-CZ" dirty="0"/>
              <a:t> (0,004-0,063) – spraš, prachovec			- </a:t>
            </a:r>
            <a:r>
              <a:rPr lang="cs-CZ" dirty="0" err="1"/>
              <a:t>pelity</a:t>
            </a:r>
            <a:r>
              <a:rPr lang="cs-CZ" dirty="0"/>
              <a:t> (pod 0,004) - jíl, jílovec, jílová břidlice</a:t>
            </a:r>
          </a:p>
          <a:p>
            <a:r>
              <a:rPr lang="cs-CZ" dirty="0" err="1"/>
              <a:t>Neklastické</a:t>
            </a:r>
            <a:r>
              <a:rPr lang="cs-CZ" dirty="0"/>
              <a:t> (vápence)</a:t>
            </a:r>
          </a:p>
          <a:p>
            <a:r>
              <a:rPr lang="cs-CZ" dirty="0"/>
              <a:t>- </a:t>
            </a:r>
            <a:r>
              <a:rPr lang="cs-CZ" dirty="0" err="1"/>
              <a:t>Chemogenní</a:t>
            </a:r>
            <a:r>
              <a:rPr lang="cs-CZ" dirty="0"/>
              <a:t> (silicity, fosfority, evapority, </a:t>
            </a:r>
            <a:r>
              <a:rPr lang="cs-CZ" dirty="0" err="1"/>
              <a:t>ality</a:t>
            </a:r>
            <a:r>
              <a:rPr lang="cs-CZ" dirty="0"/>
              <a:t> </a:t>
            </a:r>
            <a:r>
              <a:rPr lang="cs-CZ" dirty="0" err="1"/>
              <a:t>atd</a:t>
            </a:r>
            <a:r>
              <a:rPr lang="cs-CZ" dirty="0"/>
              <a:t>)		- Organogenní (</a:t>
            </a:r>
            <a:r>
              <a:rPr lang="cs-CZ" dirty="0" err="1"/>
              <a:t>klaustobiolity</a:t>
            </a:r>
            <a:r>
              <a:rPr lang="cs-CZ" dirty="0"/>
              <a:t> – uhlí), karbonátové horniny)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274D-6C12-4CEF-BA15-54F5CB1D5B7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45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Mramor	pararula	fylit</a:t>
            </a:r>
          </a:p>
          <a:p>
            <a:r>
              <a:rPr lang="cs-CZ" dirty="0"/>
              <a:t>Svor	</a:t>
            </a:r>
            <a:r>
              <a:rPr lang="cs-CZ" dirty="0" err="1"/>
              <a:t>ortorula</a:t>
            </a:r>
            <a:r>
              <a:rPr lang="cs-CZ" dirty="0"/>
              <a:t>	</a:t>
            </a:r>
            <a:r>
              <a:rPr lang="cs-CZ" dirty="0" err="1"/>
              <a:t>serpentinit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274D-6C12-4CEF-BA15-54F5CB1D5B7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42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Pohyby kontinentů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Zemská kůra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litosférických desek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 </a:t>
            </a:r>
            <a:r>
              <a:rPr lang="cs-CZ" dirty="0"/>
              <a:t>globální tektonika - opírá se o: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světový </a:t>
            </a:r>
            <a:r>
              <a:rPr lang="cs-CZ" dirty="0"/>
              <a:t>riftový systém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 err="1"/>
              <a:t>hlubokooceánské</a:t>
            </a:r>
            <a:r>
              <a:rPr lang="cs-CZ" dirty="0"/>
              <a:t> </a:t>
            </a:r>
            <a:r>
              <a:rPr lang="cs-CZ" dirty="0" smtClean="0"/>
              <a:t>příkopy </a:t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 err="1"/>
              <a:t>Wadatiovy-Beniofovy</a:t>
            </a:r>
            <a:r>
              <a:rPr lang="cs-CZ" dirty="0"/>
              <a:t> zóny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charakter oceánského dna s pásovými magnetickými anomáliemi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existenci astenosféry - litosféra je </a:t>
            </a:r>
            <a:r>
              <a:rPr lang="cs-CZ" dirty="0" smtClean="0"/>
              <a:t>rozdělena </a:t>
            </a:r>
            <a:r>
              <a:rPr lang="cs-CZ" dirty="0"/>
              <a:t>v řadu desek - rozdíly: složení, stavba, velikost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43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litosférických desek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vymezení desek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Pichon</a:t>
            </a:r>
            <a:r>
              <a:rPr lang="cs-CZ" dirty="0"/>
              <a:t> (1973) - 6 hlavních desek </a:t>
            </a:r>
            <a:r>
              <a:rPr lang="cs-CZ" dirty="0" err="1"/>
              <a:t>Galuškin</a:t>
            </a:r>
            <a:r>
              <a:rPr lang="cs-CZ" dirty="0"/>
              <a:t>, </a:t>
            </a:r>
            <a:r>
              <a:rPr lang="cs-CZ" dirty="0" err="1"/>
              <a:t>Ušakov</a:t>
            </a:r>
            <a:r>
              <a:rPr lang="cs-CZ" dirty="0"/>
              <a:t> (1978) - 13-ti deskový model v současnosti 14 - 16 deskový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typy desek • rychlost pohybu desek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typy rozhraní: konvergentní divergentní </a:t>
            </a:r>
            <a:r>
              <a:rPr lang="cs-CZ" dirty="0" err="1"/>
              <a:t>transformní</a:t>
            </a:r>
            <a:r>
              <a:rPr lang="cs-CZ" dirty="0"/>
              <a:t> (střižně-zlomové) </a:t>
            </a:r>
          </a:p>
        </p:txBody>
      </p:sp>
    </p:spTree>
    <p:extLst>
      <p:ext uri="{BB962C8B-B14F-4D97-AF65-F5344CB8AC3E}">
        <p14:creationId xmlns:p14="http://schemas.microsoft.com/office/powerpoint/2010/main" val="357222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Pohyby desek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 celých desek (drift - pouze kontinentů) • SA deska (západní část Atlantiku + pevninská kůra SA - je i kontinentální drift) • rychlost pohybu (oboustranné): - rychlost rozpínání </a:t>
            </a:r>
            <a:r>
              <a:rPr lang="cs-CZ" dirty="0" err="1"/>
              <a:t>Středoatlantského</a:t>
            </a:r>
            <a:r>
              <a:rPr lang="cs-CZ" dirty="0"/>
              <a:t> hřbetu: 40 mm/rok - Pacifická deska: 80 mm/rok - Indická </a:t>
            </a:r>
            <a:r>
              <a:rPr lang="cs-CZ" dirty="0" err="1"/>
              <a:t>subdeska</a:t>
            </a:r>
            <a:r>
              <a:rPr lang="cs-CZ" dirty="0"/>
              <a:t> (svrchní křída - spodní oligocén): 100 - 180 mm/rok - Euroasijská - Africká - za posledních 9 milionů let se desky přiblížily o 100 km (10 mm/rok)</a:t>
            </a:r>
          </a:p>
        </p:txBody>
      </p:sp>
    </p:spTree>
    <p:extLst>
      <p:ext uri="{BB962C8B-B14F-4D97-AF65-F5344CB8AC3E}">
        <p14:creationId xmlns:p14="http://schemas.microsoft.com/office/powerpoint/2010/main" val="252305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Konvenční proudění v buňce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33" y="2097088"/>
            <a:ext cx="6894530" cy="4010084"/>
          </a:xfrm>
        </p:spPr>
      </p:pic>
      <p:sp>
        <p:nvSpPr>
          <p:cNvPr id="4" name="TextovéPole 3"/>
          <p:cNvSpPr txBox="1"/>
          <p:nvPr/>
        </p:nvSpPr>
        <p:spPr>
          <a:xfrm>
            <a:off x="1258645" y="6325496"/>
            <a:ext cx="76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http://geologie.vsb.cz/jelinek/tc-lit-desky.htm</a:t>
            </a:r>
          </a:p>
        </p:txBody>
      </p:sp>
    </p:spTree>
    <p:extLst>
      <p:ext uri="{BB962C8B-B14F-4D97-AF65-F5344CB8AC3E}">
        <p14:creationId xmlns:p14="http://schemas.microsoft.com/office/powerpoint/2010/main" val="121100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0801" y="5082941"/>
            <a:ext cx="3118615" cy="1478570"/>
          </a:xfrm>
        </p:spPr>
        <p:txBody>
          <a:bodyPr/>
          <a:lstStyle/>
          <a:p>
            <a:r>
              <a:rPr lang="cs-CZ" dirty="0" smtClean="0"/>
              <a:t>Trojný bod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21" y="247426"/>
            <a:ext cx="9380166" cy="5048922"/>
          </a:xfrm>
        </p:spPr>
      </p:pic>
      <p:sp>
        <p:nvSpPr>
          <p:cNvPr id="5" name="TextovéPole 4"/>
          <p:cNvSpPr txBox="1"/>
          <p:nvPr/>
        </p:nvSpPr>
        <p:spPr>
          <a:xfrm>
            <a:off x="4615031" y="6035040"/>
            <a:ext cx="659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http://geologie.vsb.cz/jelinek/tc-lit-desky.htm</a:t>
            </a:r>
          </a:p>
        </p:txBody>
      </p:sp>
    </p:spTree>
    <p:extLst>
      <p:ext uri="{BB962C8B-B14F-4D97-AF65-F5344CB8AC3E}">
        <p14:creationId xmlns:p14="http://schemas.microsoft.com/office/powerpoint/2010/main" val="327825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litosféry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dělení litosféry: - na místem konvekčního proudění: riftové struktury ⇒ rozčlenění litosféry na desky → </a:t>
            </a:r>
            <a:r>
              <a:rPr lang="cs-CZ" dirty="0" err="1"/>
              <a:t>subdesky</a:t>
            </a:r>
            <a:r>
              <a:rPr lang="cs-CZ" dirty="0"/>
              <a:t> 1. rift 2. </a:t>
            </a:r>
            <a:r>
              <a:rPr lang="cs-CZ" dirty="0" err="1"/>
              <a:t>středooceánský</a:t>
            </a:r>
            <a:r>
              <a:rPr lang="cs-CZ" dirty="0"/>
              <a:t> hřbet - vznik nové zemské kůry - </a:t>
            </a:r>
            <a:r>
              <a:rPr lang="cs-CZ" dirty="0" err="1"/>
              <a:t>středooceánské</a:t>
            </a:r>
            <a:r>
              <a:rPr lang="cs-CZ" dirty="0"/>
              <a:t> hřbety - vytváří globální systém - navzájem propojený př. </a:t>
            </a:r>
            <a:r>
              <a:rPr lang="cs-CZ" dirty="0" err="1"/>
              <a:t>Středoatlantský</a:t>
            </a:r>
            <a:r>
              <a:rPr lang="cs-CZ" dirty="0"/>
              <a:t> hřbet </a:t>
            </a:r>
            <a:r>
              <a:rPr lang="cs-CZ" dirty="0" err="1"/>
              <a:t>Východopacifický</a:t>
            </a:r>
            <a:r>
              <a:rPr lang="cs-CZ" dirty="0"/>
              <a:t> hřbet</a:t>
            </a:r>
          </a:p>
        </p:txBody>
      </p:sp>
    </p:spTree>
    <p:extLst>
      <p:ext uri="{BB962C8B-B14F-4D97-AF65-F5344CB8AC3E}">
        <p14:creationId xmlns:p14="http://schemas.microsoft.com/office/powerpoint/2010/main" val="253567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2763613" cy="1478570"/>
          </a:xfrm>
        </p:spPr>
        <p:txBody>
          <a:bodyPr/>
          <a:lstStyle/>
          <a:p>
            <a:r>
              <a:rPr lang="cs-CZ" dirty="0" smtClean="0"/>
              <a:t>Litosférické desky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03" y="796066"/>
            <a:ext cx="8115008" cy="5547369"/>
          </a:xfrm>
        </p:spPr>
      </p:pic>
    </p:spTree>
    <p:extLst>
      <p:ext uri="{BB962C8B-B14F-4D97-AF65-F5344CB8AC3E}">
        <p14:creationId xmlns:p14="http://schemas.microsoft.com/office/powerpoint/2010/main" val="355229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293" y="182881"/>
            <a:ext cx="7206521" cy="5163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Litosférické desky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968188"/>
            <a:ext cx="10858016" cy="5612238"/>
          </a:xfrm>
        </p:spPr>
      </p:pic>
    </p:spTree>
    <p:extLst>
      <p:ext uri="{BB962C8B-B14F-4D97-AF65-F5344CB8AC3E}">
        <p14:creationId xmlns:p14="http://schemas.microsoft.com/office/powerpoint/2010/main" val="34278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63" y="968188"/>
            <a:ext cx="6852622" cy="1128900"/>
          </a:xfrm>
        </p:spPr>
        <p:txBody>
          <a:bodyPr/>
          <a:lstStyle/>
          <a:p>
            <a:r>
              <a:rPr lang="cs-CZ" dirty="0" smtClean="0"/>
              <a:t>Rozhraní litosférických desek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99" y="505610"/>
            <a:ext cx="3016286" cy="5712665"/>
          </a:xfrm>
        </p:spPr>
      </p:pic>
    </p:spTree>
    <p:extLst>
      <p:ext uri="{BB962C8B-B14F-4D97-AF65-F5344CB8AC3E}">
        <p14:creationId xmlns:p14="http://schemas.microsoft.com/office/powerpoint/2010/main" val="133971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1290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cs-CZ" dirty="0"/>
              <a:t>http://cdn.sci-news.com/images/enlarge3/image_4473e-Ocean-Crust.jpg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366359"/>
            <a:ext cx="9487142" cy="5553141"/>
          </a:xfrm>
        </p:spPr>
      </p:pic>
    </p:spTree>
    <p:extLst>
      <p:ext uri="{BB962C8B-B14F-4D97-AF65-F5344CB8AC3E}">
        <p14:creationId xmlns:p14="http://schemas.microsoft.com/office/powerpoint/2010/main" val="185166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Geotektonické hypotézy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 zaměřen </a:t>
            </a:r>
            <a:r>
              <a:rPr lang="cs-CZ" dirty="0" smtClean="0"/>
              <a:t>na příčiny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látkového složení zemského </a:t>
            </a:r>
            <a:r>
              <a:rPr lang="cs-CZ" dirty="0" smtClean="0"/>
              <a:t>tělesa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stavba </a:t>
            </a:r>
            <a:r>
              <a:rPr lang="cs-CZ" dirty="0" smtClean="0"/>
              <a:t>Země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smtClean="0"/>
              <a:t>objasnění procesů </a:t>
            </a:r>
            <a:r>
              <a:rPr lang="cs-CZ" dirty="0"/>
              <a:t>v </a:t>
            </a:r>
            <a:r>
              <a:rPr lang="cs-CZ" dirty="0" smtClean="0"/>
              <a:t>zemské kůře</a:t>
            </a:r>
          </a:p>
          <a:p>
            <a:r>
              <a:rPr lang="cs-CZ" dirty="0" err="1" smtClean="0"/>
              <a:t>Wegenerova</a:t>
            </a:r>
            <a:r>
              <a:rPr lang="cs-CZ" dirty="0" smtClean="0"/>
              <a:t> teorie </a:t>
            </a:r>
            <a:r>
              <a:rPr lang="cs-CZ" dirty="0"/>
              <a:t>kontinentálního driftu </a:t>
            </a:r>
            <a:r>
              <a:rPr lang="cs-CZ" dirty="0" smtClean="0"/>
              <a:t>– teorie o stěhování litosférických </a:t>
            </a:r>
            <a:r>
              <a:rPr lang="cs-CZ" dirty="0"/>
              <a:t>desek</a:t>
            </a:r>
          </a:p>
        </p:txBody>
      </p:sp>
    </p:spTree>
    <p:extLst>
      <p:ext uri="{BB962C8B-B14F-4D97-AF65-F5344CB8AC3E}">
        <p14:creationId xmlns:p14="http://schemas.microsoft.com/office/powerpoint/2010/main" val="525193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Pevninská zemská kůra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1413" y="6260951"/>
            <a:ext cx="91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https://www.ig.cas.cz/wp-content/uploads/2020/11/brozura_zemetreseni.pdf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/>
              </a:rPr>
              <a:t>Tvoří </a:t>
            </a:r>
            <a:r>
              <a:rPr lang="cs-CZ" dirty="0" err="1">
                <a:cs typeface="Calibri"/>
              </a:rPr>
              <a:t>kontinety</a:t>
            </a:r>
            <a:r>
              <a:rPr lang="cs-CZ" dirty="0">
                <a:cs typeface="Calibri"/>
              </a:rPr>
              <a:t>, kontinentální svahy a šelfy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 err="1">
                <a:cs typeface="Calibri"/>
              </a:rPr>
              <a:t>Mocnnost</a:t>
            </a:r>
            <a:r>
              <a:rPr lang="cs-CZ" dirty="0">
                <a:cs typeface="Calibri"/>
              </a:rPr>
              <a:t> 20-80 km, průměrně se udává 40 km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 err="1">
                <a:cs typeface="Calibri"/>
              </a:rPr>
              <a:t>Skláda</a:t>
            </a:r>
            <a:r>
              <a:rPr lang="cs-CZ" dirty="0">
                <a:cs typeface="Calibri"/>
              </a:rPr>
              <a:t> se ze 3 </a:t>
            </a:r>
            <a:r>
              <a:rPr lang="cs-CZ" dirty="0" err="1">
                <a:cs typeface="Calibri"/>
              </a:rPr>
              <a:t>vrtev</a:t>
            </a:r>
            <a:r>
              <a:rPr lang="cs-CZ" dirty="0">
                <a:cs typeface="Calibri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cs typeface="Calibri"/>
              </a:rPr>
              <a:t>Sedimentární</a:t>
            </a:r>
            <a:r>
              <a:rPr lang="cs-CZ" dirty="0">
                <a:cs typeface="Calibri"/>
              </a:rPr>
              <a:t>- sedimenty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cs typeface="Calibri"/>
              </a:rPr>
              <a:t>Žulová (granitová)</a:t>
            </a:r>
            <a:r>
              <a:rPr lang="cs-CZ" dirty="0">
                <a:cs typeface="Calibri"/>
              </a:rPr>
              <a:t>- kyselé a neutrální vyvřeliny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cs typeface="Calibri"/>
              </a:rPr>
              <a:t>Čedičová (bazaltová)</a:t>
            </a:r>
            <a:r>
              <a:rPr lang="cs-CZ" dirty="0">
                <a:cs typeface="Calibri"/>
              </a:rPr>
              <a:t> - komplexy bazických hornin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Žulovou a </a:t>
            </a:r>
            <a:r>
              <a:rPr lang="cs-CZ" dirty="0" err="1">
                <a:cs typeface="Calibri"/>
              </a:rPr>
              <a:t>čediřovou</a:t>
            </a:r>
            <a:r>
              <a:rPr lang="cs-CZ" dirty="0">
                <a:cs typeface="Calibri"/>
              </a:rPr>
              <a:t> vrstvu rozděluje </a:t>
            </a:r>
            <a:r>
              <a:rPr lang="cs-CZ" i="1" dirty="0" err="1">
                <a:cs typeface="Calibri"/>
              </a:rPr>
              <a:t>Conrandova</a:t>
            </a:r>
            <a:r>
              <a:rPr lang="cs-CZ" i="1" dirty="0">
                <a:cs typeface="Calibri"/>
              </a:rPr>
              <a:t> plocha diskontinuity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67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Oceánská zemská kůra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/>
              </a:rPr>
              <a:t>Tvoří dna oceánů, příkopů a pánví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/>
              </a:rPr>
              <a:t>Mocnost 6-15 km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/>
              </a:rPr>
              <a:t>Skládá se ze 3 </a:t>
            </a:r>
            <a:r>
              <a:rPr lang="cs-CZ" dirty="0" err="1">
                <a:cs typeface="Calibri"/>
              </a:rPr>
              <a:t>vstev</a:t>
            </a:r>
            <a:r>
              <a:rPr lang="cs-CZ" dirty="0">
                <a:cs typeface="Calibri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cs typeface="Calibri"/>
              </a:rPr>
              <a:t>Svrchní</a:t>
            </a:r>
            <a:r>
              <a:rPr lang="cs-CZ" dirty="0">
                <a:cs typeface="Calibri"/>
              </a:rPr>
              <a:t>- nezpevněné sedimenty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cs typeface="Calibri"/>
              </a:rPr>
              <a:t>Prostřední</a:t>
            </a:r>
            <a:r>
              <a:rPr lang="cs-CZ" dirty="0">
                <a:cs typeface="Calibri"/>
              </a:rPr>
              <a:t>- zpevněné sedimenty, bazaltové horniny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cs typeface="Calibri"/>
              </a:rPr>
              <a:t>Spodní</a:t>
            </a:r>
            <a:r>
              <a:rPr lang="cs-CZ" dirty="0">
                <a:cs typeface="Calibri"/>
              </a:rPr>
              <a:t>- ultra bazické horniny, bazalty, gabra, amfiboly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33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85" y="688527"/>
            <a:ext cx="11402003" cy="1478570"/>
          </a:xfrm>
        </p:spPr>
        <p:txBody>
          <a:bodyPr>
            <a:normAutofit/>
          </a:bodyPr>
          <a:lstStyle/>
          <a:p>
            <a:r>
              <a:rPr lang="cs-CZ" dirty="0" smtClean="0"/>
              <a:t>Přechodná zemská kůra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/>
              </a:rPr>
              <a:t>Představuje přechod mezi pevninskou a oceánskou kůrou 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/>
              </a:rPr>
              <a:t>Mocnost okolo 35 km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/>
              </a:rPr>
              <a:t>Nachází se na okrajích kontinentů, v kontinentálních mořích a tvoří vulkanické ostrovní oblouky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/>
              </a:rPr>
              <a:t>Tvořena </a:t>
            </a:r>
            <a:r>
              <a:rPr lang="cs-CZ" b="1" dirty="0">
                <a:cs typeface="Calibri"/>
              </a:rPr>
              <a:t>sedimentární vrstvou</a:t>
            </a:r>
            <a:r>
              <a:rPr lang="cs-CZ" dirty="0">
                <a:cs typeface="Calibri"/>
              </a:rPr>
              <a:t> a </a:t>
            </a:r>
            <a:r>
              <a:rPr lang="cs-CZ" b="1" dirty="0">
                <a:cs typeface="Calibri"/>
              </a:rPr>
              <a:t>čedičovou (bazaltovou) vrstvou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368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zemské kůry</a:t>
            </a:r>
            <a:endParaRPr lang="cs-CZ" dirty="0"/>
          </a:p>
        </p:txBody>
      </p:sp>
      <p:pic>
        <p:nvPicPr>
          <p:cNvPr id="4" name="Obrázek 2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4EB6109A-71B5-415B-AB85-8B256B2E3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589" y="704344"/>
            <a:ext cx="5780366" cy="56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2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382" y="123666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 smtClean="0"/>
              <a:t>Magmatické horniny</a:t>
            </a:r>
            <a:endParaRPr lang="cs-CZ" dirty="0"/>
          </a:p>
        </p:txBody>
      </p:sp>
      <p:pic>
        <p:nvPicPr>
          <p:cNvPr id="6" name="Picture 2" descr="VÃ½sledek obrÃ¡zku pro hlubinnÃ© horniny">
            <a:extLst>
              <a:ext uri="{FF2B5EF4-FFF2-40B4-BE49-F238E27FC236}">
                <a16:creationId xmlns:a16="http://schemas.microsoft.com/office/drawing/2014/main" id="{18CB1FDB-0130-4179-A691-2FAFF31A4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79" y="1450570"/>
            <a:ext cx="6311993" cy="52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63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Å¾ula">
            <a:extLst>
              <a:ext uri="{FF2B5EF4-FFF2-40B4-BE49-F238E27FC236}">
                <a16:creationId xmlns:a16="http://schemas.microsoft.com/office/drawing/2014/main" id="{0E7D3DB4-F6EA-4149-BF5A-3CC5C958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" y="709448"/>
            <a:ext cx="2958702" cy="24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orit">
            <a:extLst>
              <a:ext uri="{FF2B5EF4-FFF2-40B4-BE49-F238E27FC236}">
                <a16:creationId xmlns:a16="http://schemas.microsoft.com/office/drawing/2014/main" id="{73A75528-9751-4DEA-BDBD-9D975DC0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" y="3689129"/>
            <a:ext cx="3241412" cy="24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epartments.fsv.cvut.cz/k135/wwwold/webkurzy/mikro/foto/magmaticke/vylevne/cedic/obr.1a.jpg">
            <a:extLst>
              <a:ext uri="{FF2B5EF4-FFF2-40B4-BE49-F238E27FC236}">
                <a16:creationId xmlns:a16="http://schemas.microsoft.com/office/drawing/2014/main" id="{EE6FED6B-AF67-4EF2-9A59-ABE0E9AE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5" y="709448"/>
            <a:ext cx="3294993" cy="24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epartments.fsv.cvut.cz/k135/wwwold/webkurzy/mikro/foto/magmaticke/vylevne/znelec/obr.1b.jpg">
            <a:extLst>
              <a:ext uri="{FF2B5EF4-FFF2-40B4-BE49-F238E27FC236}">
                <a16:creationId xmlns:a16="http://schemas.microsoft.com/office/drawing/2014/main" id="{1C22BEED-80CE-4286-A1C9-2743C8BB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4" y="3364281"/>
            <a:ext cx="3294993" cy="27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ek obrÃ¡zku pro pegmatit">
            <a:extLst>
              <a:ext uri="{FF2B5EF4-FFF2-40B4-BE49-F238E27FC236}">
                <a16:creationId xmlns:a16="http://schemas.microsoft.com/office/drawing/2014/main" id="{9BF74D21-25AC-4D13-83AE-602EC8735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r="6907" b="16982"/>
          <a:stretch/>
        </p:blipFill>
        <p:spPr bwMode="auto">
          <a:xfrm>
            <a:off x="8119241" y="709448"/>
            <a:ext cx="3463741" cy="24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departments.fsv.cvut.cz/k135/wwwold/webkurzy/mikro/foto/magmaticke/zilne/zilny%20kremen/obr.1.jpg">
            <a:extLst>
              <a:ext uri="{FF2B5EF4-FFF2-40B4-BE49-F238E27FC236}">
                <a16:creationId xmlns:a16="http://schemas.microsoft.com/office/drawing/2014/main" id="{5329FAE4-9CB7-4D4C-AE37-3D461FEE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41" y="3463998"/>
            <a:ext cx="3121572" cy="26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68189" y="6180527"/>
            <a:ext cx="9961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Hlubinné - Žula (českomoravská vrchovina, </a:t>
            </a:r>
            <a:r>
              <a:rPr lang="cs-CZ" sz="1200" dirty="0" err="1"/>
              <a:t>šumava</a:t>
            </a:r>
            <a:r>
              <a:rPr lang="cs-CZ" sz="1200" dirty="0"/>
              <a:t>) – diorit</a:t>
            </a:r>
          </a:p>
          <a:p>
            <a:r>
              <a:rPr lang="cs-CZ" sz="1200" dirty="0"/>
              <a:t>Výlevné – čedič (české středohoří, Doupovské hory) – znělec (Milešovka, </a:t>
            </a:r>
            <a:r>
              <a:rPr lang="cs-CZ" sz="1200" dirty="0" err="1"/>
              <a:t>Želenický</a:t>
            </a:r>
            <a:r>
              <a:rPr lang="cs-CZ" sz="1200" dirty="0"/>
              <a:t> vrch)</a:t>
            </a:r>
          </a:p>
          <a:p>
            <a:r>
              <a:rPr lang="cs-CZ" sz="1200" dirty="0"/>
              <a:t>Žilné - pegmatit (Domažlicko, okolí Písku) – žilný křemen (Český les, </a:t>
            </a:r>
            <a:r>
              <a:rPr lang="cs-CZ" sz="1200" dirty="0" err="1"/>
              <a:t>domažlicko</a:t>
            </a:r>
            <a:r>
              <a:rPr lang="cs-CZ" sz="12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359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1CEB7-11E6-4DA4-B36E-095E06F7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SEDIMENTÁRNÍ HORNINY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838400-F385-4047-94E8-BBE1EBBA5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KLASTICKÉ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DE4715-EEF8-4E29-A1FB-FF661DF993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psefity</a:t>
            </a:r>
            <a:r>
              <a:rPr lang="cs-CZ" dirty="0"/>
              <a:t> (nad 2 mm)</a:t>
            </a:r>
          </a:p>
          <a:p>
            <a:r>
              <a:rPr lang="cs-CZ" dirty="0" err="1"/>
              <a:t>psamity</a:t>
            </a:r>
            <a:r>
              <a:rPr lang="cs-CZ" dirty="0"/>
              <a:t> (0,063-2 mm)</a:t>
            </a:r>
          </a:p>
          <a:p>
            <a:r>
              <a:rPr lang="cs-CZ" dirty="0" err="1"/>
              <a:t>aleurity</a:t>
            </a:r>
            <a:r>
              <a:rPr lang="cs-CZ" dirty="0"/>
              <a:t> (0,004-0,063 mm)</a:t>
            </a:r>
          </a:p>
          <a:p>
            <a:r>
              <a:rPr lang="cs-CZ" dirty="0" err="1"/>
              <a:t>pelity</a:t>
            </a:r>
            <a:r>
              <a:rPr lang="cs-CZ" dirty="0"/>
              <a:t> (pod 0,004 mm)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CF6F226-1A93-4447-A6D3-3C0BE0DC2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NEKLASTICKÉ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C113F9D-C711-4268-997D-A099EB20C1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/>
              <a:t>chemogenní</a:t>
            </a:r>
            <a:endParaRPr lang="cs-CZ" dirty="0"/>
          </a:p>
          <a:p>
            <a:r>
              <a:rPr lang="cs-CZ" dirty="0"/>
              <a:t>organogenní </a:t>
            </a:r>
          </a:p>
        </p:txBody>
      </p:sp>
    </p:spTree>
    <p:extLst>
      <p:ext uri="{BB962C8B-B14F-4D97-AF65-F5344CB8AC3E}">
        <p14:creationId xmlns:p14="http://schemas.microsoft.com/office/powerpoint/2010/main" val="90834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Metamorfované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kontaktní </a:t>
            </a:r>
            <a:r>
              <a:rPr lang="cs-CZ" dirty="0"/>
              <a:t>(přímí kontakt se zdrojem tepla) a regionální (ovlivněna hlubinným teplem při poklesu velkých zemských bloků do hlubin</a:t>
            </a:r>
          </a:p>
          <a:p>
            <a:r>
              <a:rPr lang="cs-CZ" dirty="0"/>
              <a:t>regionální – dochází k němu při vrásnění v důsledku kolize litosférických desek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72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partments.fsv.cvut.cz/k135/wwwold/webkurzy/mikro/foto/metamorfity/mramor/obr.1.jpg">
            <a:extLst>
              <a:ext uri="{FF2B5EF4-FFF2-40B4-BE49-F238E27FC236}">
                <a16:creationId xmlns:a16="http://schemas.microsoft.com/office/drawing/2014/main" id="{BF6C8D27-A621-47C2-8132-52DD42AB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16" y="162989"/>
            <a:ext cx="3234906" cy="272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epartments.fsv.cvut.cz/k135/wwwold/webkurzy/mikro/foto/metamorfity/svor/obr.1b.jpg">
            <a:extLst>
              <a:ext uri="{FF2B5EF4-FFF2-40B4-BE49-F238E27FC236}">
                <a16:creationId xmlns:a16="http://schemas.microsoft.com/office/drawing/2014/main" id="{9D049F01-BAE2-487F-8D2B-5B320563A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8" y="3108536"/>
            <a:ext cx="3245543" cy="28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epartments.fsv.cvut.cz/k135/wwwold/webkurzy/mikro/foto/metamorfity/pararula/obr.1.jpg">
            <a:extLst>
              <a:ext uri="{FF2B5EF4-FFF2-40B4-BE49-F238E27FC236}">
                <a16:creationId xmlns:a16="http://schemas.microsoft.com/office/drawing/2014/main" id="{9E1BF48C-CD88-4DB1-80B5-F13FC1E8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97" y="162989"/>
            <a:ext cx="3092864" cy="272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epartments.fsv.cvut.cz/k135/wwwold/webkurzy/mikro/foto/metamorfity/ortorula/obr.1b.jpg">
            <a:extLst>
              <a:ext uri="{FF2B5EF4-FFF2-40B4-BE49-F238E27FC236}">
                <a16:creationId xmlns:a16="http://schemas.microsoft.com/office/drawing/2014/main" id="{22181492-2A9F-4D05-8A7B-84B66093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97" y="3108536"/>
            <a:ext cx="3302295" cy="25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epartments.fsv.cvut.cz/k135/wwwold/webkurzy/mikro/foto/metamorfity/fylit/obr.1.jpg">
            <a:extLst>
              <a:ext uri="{FF2B5EF4-FFF2-40B4-BE49-F238E27FC236}">
                <a16:creationId xmlns:a16="http://schemas.microsoft.com/office/drawing/2014/main" id="{970708C7-F394-42BE-B50D-63C8C8F5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41" y="172381"/>
            <a:ext cx="3206405" cy="272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departments.fsv.cvut.cz/k135/wwwold/webkurzy/mikro/foto/metamorfity/hadec/obr.1.jpg">
            <a:extLst>
              <a:ext uri="{FF2B5EF4-FFF2-40B4-BE49-F238E27FC236}">
                <a16:creationId xmlns:a16="http://schemas.microsoft.com/office/drawing/2014/main" id="{0685DA11-0D07-41E8-B9D3-1CA6FE23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41" y="3122045"/>
            <a:ext cx="3159824" cy="256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06916" y="6127969"/>
            <a:ext cx="10432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Mramor	pararula	fylit</a:t>
            </a:r>
          </a:p>
          <a:p>
            <a:r>
              <a:rPr lang="cs-CZ" dirty="0"/>
              <a:t>Svor	</a:t>
            </a:r>
            <a:r>
              <a:rPr lang="cs-CZ" dirty="0" err="1"/>
              <a:t>ortorula</a:t>
            </a:r>
            <a:r>
              <a:rPr lang="cs-CZ" dirty="0"/>
              <a:t>	</a:t>
            </a:r>
            <a:r>
              <a:rPr lang="cs-CZ" dirty="0" err="1"/>
              <a:t>serpentinit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152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3947" y="1001182"/>
            <a:ext cx="9713463" cy="77920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3947" y="2603351"/>
            <a:ext cx="8595361" cy="3316942"/>
          </a:xfrm>
        </p:spPr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74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1910 - </a:t>
            </a:r>
            <a:r>
              <a:rPr lang="cs-CZ" dirty="0" err="1"/>
              <a:t>Wegener</a:t>
            </a:r>
            <a:r>
              <a:rPr lang="cs-CZ" dirty="0"/>
              <a:t> - hypotéza: na </a:t>
            </a:r>
            <a:r>
              <a:rPr lang="cs-CZ" dirty="0" smtClean="0"/>
              <a:t>počátku druhohor </a:t>
            </a:r>
            <a:r>
              <a:rPr lang="cs-CZ" dirty="0"/>
              <a:t>- </a:t>
            </a:r>
            <a:r>
              <a:rPr lang="cs-CZ" dirty="0" err="1"/>
              <a:t>prakontinent</a:t>
            </a:r>
            <a:r>
              <a:rPr lang="cs-CZ" dirty="0"/>
              <a:t> Pangea </a:t>
            </a:r>
            <a:r>
              <a:rPr lang="cs-CZ" dirty="0" smtClean="0"/>
              <a:t>důkaz</a:t>
            </a:r>
            <a:r>
              <a:rPr lang="cs-CZ" dirty="0"/>
              <a:t>: geologický </a:t>
            </a:r>
            <a:r>
              <a:rPr lang="cs-CZ" dirty="0" smtClean="0"/>
              <a:t>– zpočátku hypotéza nepřijata restart </a:t>
            </a:r>
            <a:r>
              <a:rPr lang="cs-CZ" dirty="0"/>
              <a:t>v </a:t>
            </a:r>
            <a:r>
              <a:rPr lang="cs-CZ" dirty="0" smtClean="0"/>
              <a:t>60</a:t>
            </a:r>
            <a:r>
              <a:rPr lang="cs-CZ" dirty="0" smtClean="0"/>
              <a:t>. letech </a:t>
            </a:r>
            <a:r>
              <a:rPr lang="cs-CZ" dirty="0" smtClean="0"/>
              <a:t>20</a:t>
            </a:r>
            <a:r>
              <a:rPr lang="cs-CZ" dirty="0" smtClean="0"/>
              <a:t>. století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41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kontinentů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08" y="130865"/>
            <a:ext cx="5314278" cy="6627920"/>
          </a:xfrm>
        </p:spPr>
      </p:pic>
    </p:spTree>
    <p:extLst>
      <p:ext uri="{BB962C8B-B14F-4D97-AF65-F5344CB8AC3E}">
        <p14:creationId xmlns:p14="http://schemas.microsoft.com/office/powerpoint/2010/main" val="392462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Pangea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06" y="618518"/>
            <a:ext cx="8563558" cy="6054703"/>
          </a:xfrm>
        </p:spPr>
      </p:pic>
    </p:spTree>
    <p:extLst>
      <p:ext uri="{BB962C8B-B14F-4D97-AF65-F5344CB8AC3E}">
        <p14:creationId xmlns:p14="http://schemas.microsoft.com/office/powerpoint/2010/main" val="268301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352" y="192022"/>
            <a:ext cx="9905998" cy="1478570"/>
          </a:xfrm>
        </p:spPr>
        <p:txBody>
          <a:bodyPr/>
          <a:lstStyle/>
          <a:p>
            <a:r>
              <a:rPr lang="cs-CZ" dirty="0" smtClean="0"/>
              <a:t>Pangea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73" y="507381"/>
            <a:ext cx="9111728" cy="6442277"/>
          </a:xfrm>
        </p:spPr>
      </p:pic>
    </p:spTree>
    <p:extLst>
      <p:ext uri="{BB962C8B-B14F-4D97-AF65-F5344CB8AC3E}">
        <p14:creationId xmlns:p14="http://schemas.microsoft.com/office/powerpoint/2010/main" val="411658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Pangea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98" y="431360"/>
            <a:ext cx="8799755" cy="6221703"/>
          </a:xfrm>
        </p:spPr>
      </p:pic>
    </p:spTree>
    <p:extLst>
      <p:ext uri="{BB962C8B-B14F-4D97-AF65-F5344CB8AC3E}">
        <p14:creationId xmlns:p14="http://schemas.microsoft.com/office/powerpoint/2010/main" val="12988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Pangea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4" y="350598"/>
            <a:ext cx="9203839" cy="6507402"/>
          </a:xfrm>
        </p:spPr>
      </p:pic>
    </p:spTree>
    <p:extLst>
      <p:ext uri="{BB962C8B-B14F-4D97-AF65-F5344CB8AC3E}">
        <p14:creationId xmlns:p14="http://schemas.microsoft.com/office/powerpoint/2010/main" val="79452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</a:t>
            </a:r>
            <a:r>
              <a:rPr lang="cs-CZ" dirty="0" err="1" smtClean="0"/>
              <a:t>kontinetů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4" y="2696270"/>
            <a:ext cx="11525915" cy="3306496"/>
          </a:xfrm>
        </p:spPr>
      </p:pic>
    </p:spTree>
    <p:extLst>
      <p:ext uri="{BB962C8B-B14F-4D97-AF65-F5344CB8AC3E}">
        <p14:creationId xmlns:p14="http://schemas.microsoft.com/office/powerpoint/2010/main" val="1889349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484</TotalTime>
  <Words>768</Words>
  <Application>Microsoft Office PowerPoint</Application>
  <PresentationFormat>Širokoúhlá obrazovka</PresentationFormat>
  <Paragraphs>85</Paragraphs>
  <Slides>29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Tw Cen MT</vt:lpstr>
      <vt:lpstr>Wingdings</vt:lpstr>
      <vt:lpstr>Obvod</vt:lpstr>
      <vt:lpstr>Pohyby kontinentů</vt:lpstr>
      <vt:lpstr>Geotektonické hypotézy</vt:lpstr>
      <vt:lpstr>Předmět studia</vt:lpstr>
      <vt:lpstr>Vývoj kontinentů</vt:lpstr>
      <vt:lpstr>Pangea</vt:lpstr>
      <vt:lpstr>Pangea</vt:lpstr>
      <vt:lpstr>Pangea</vt:lpstr>
      <vt:lpstr>Pangea</vt:lpstr>
      <vt:lpstr>Vývoj kontinetů</vt:lpstr>
      <vt:lpstr>Teorie litosférických desek</vt:lpstr>
      <vt:lpstr>Teorie litosférických desek</vt:lpstr>
      <vt:lpstr>Pohyby desek</vt:lpstr>
      <vt:lpstr>Konvenční proudění v buňce</vt:lpstr>
      <vt:lpstr>Trojný bod</vt:lpstr>
      <vt:lpstr>Dělení litosféry</vt:lpstr>
      <vt:lpstr>Litosférické desky</vt:lpstr>
      <vt:lpstr>Litosférické desky</vt:lpstr>
      <vt:lpstr>Rozhraní litosférických desek</vt:lpstr>
      <vt:lpstr>http://cdn.sci-news.com/images/enlarge3/image_4473e-Ocean-Crust.jpg</vt:lpstr>
      <vt:lpstr>Pevninská zemská kůra</vt:lpstr>
      <vt:lpstr>Oceánská zemská kůra</vt:lpstr>
      <vt:lpstr>Přechodná zemská kůra</vt:lpstr>
      <vt:lpstr>Stavba zemské kůry</vt:lpstr>
      <vt:lpstr>Magmatické horniny</vt:lpstr>
      <vt:lpstr>Prezentace aplikace PowerPoint</vt:lpstr>
      <vt:lpstr>SEDIMENTÁRNÍ HORNINY</vt:lpstr>
      <vt:lpstr>Metamorfované horniny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44</cp:revision>
  <dcterms:created xsi:type="dcterms:W3CDTF">2021-09-18T12:59:05Z</dcterms:created>
  <dcterms:modified xsi:type="dcterms:W3CDTF">2021-10-04T04:54:58Z</dcterms:modified>
</cp:coreProperties>
</file>