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85" r:id="rId3"/>
    <p:sldId id="258" r:id="rId4"/>
    <p:sldId id="311" r:id="rId5"/>
    <p:sldId id="301" r:id="rId6"/>
    <p:sldId id="266" r:id="rId7"/>
    <p:sldId id="300" r:id="rId8"/>
    <p:sldId id="265" r:id="rId9"/>
    <p:sldId id="257" r:id="rId10"/>
    <p:sldId id="260" r:id="rId11"/>
    <p:sldId id="314" r:id="rId12"/>
    <p:sldId id="313" r:id="rId13"/>
    <p:sldId id="317" r:id="rId14"/>
    <p:sldId id="315" r:id="rId15"/>
    <p:sldId id="316" r:id="rId16"/>
    <p:sldId id="264" r:id="rId17"/>
    <p:sldId id="270" r:id="rId18"/>
    <p:sldId id="318" r:id="rId19"/>
    <p:sldId id="261" r:id="rId20"/>
    <p:sldId id="312" r:id="rId21"/>
    <p:sldId id="296" r:id="rId22"/>
    <p:sldId id="272" r:id="rId23"/>
    <p:sldId id="303" r:id="rId24"/>
    <p:sldId id="295" r:id="rId25"/>
    <p:sldId id="298" r:id="rId26"/>
    <p:sldId id="319" r:id="rId27"/>
    <p:sldId id="320" r:id="rId28"/>
    <p:sldId id="321" r:id="rId29"/>
    <p:sldId id="309" r:id="rId30"/>
    <p:sldId id="299" r:id="rId31"/>
    <p:sldId id="323" r:id="rId32"/>
    <p:sldId id="322" r:id="rId33"/>
    <p:sldId id="324" r:id="rId34"/>
    <p:sldId id="328" r:id="rId35"/>
    <p:sldId id="325" r:id="rId36"/>
    <p:sldId id="326" r:id="rId37"/>
    <p:sldId id="327" r:id="rId38"/>
    <p:sldId id="329" r:id="rId39"/>
    <p:sldId id="330" r:id="rId40"/>
    <p:sldId id="331" r:id="rId41"/>
    <p:sldId id="332" r:id="rId42"/>
    <p:sldId id="333" r:id="rId43"/>
    <p:sldId id="29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Vznikají usazením a následným zpevněním zvětralých úlomků hornin, vysrážením z roztoků nebo usazením vlivem nějakého biologického činitele</a:t>
            </a:r>
          </a:p>
          <a:p>
            <a:r>
              <a:rPr lang="cs-CZ" dirty="0"/>
              <a:t>V každé skupině rozlišujeme zpevněné a nezpevněné horniny</a:t>
            </a:r>
          </a:p>
          <a:p>
            <a:r>
              <a:rPr lang="cs-CZ" dirty="0"/>
              <a:t>Klastické – úlomky pocházejí ze </a:t>
            </a:r>
            <a:r>
              <a:rPr lang="cs-CZ" dirty="0" err="1"/>
              <a:t>zvětrávacích</a:t>
            </a:r>
            <a:r>
              <a:rPr lang="cs-CZ" dirty="0"/>
              <a:t> procesů a dělí se podle velikosti klastů (tj. úlomků) na: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psefity</a:t>
            </a:r>
            <a:r>
              <a:rPr lang="cs-CZ" dirty="0"/>
              <a:t> (nad 2 mm) – slepenec, brekcie, štěrk		- </a:t>
            </a:r>
            <a:r>
              <a:rPr lang="cs-CZ" dirty="0" err="1"/>
              <a:t>psamity</a:t>
            </a:r>
            <a:r>
              <a:rPr lang="cs-CZ" dirty="0"/>
              <a:t>  (0,063-2) – pískovec, arkóza, droba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aleurity</a:t>
            </a:r>
            <a:r>
              <a:rPr lang="cs-CZ" dirty="0"/>
              <a:t> (0,004-0,063) – spraš, prachovec			- </a:t>
            </a:r>
            <a:r>
              <a:rPr lang="cs-CZ" dirty="0" err="1"/>
              <a:t>pelity</a:t>
            </a:r>
            <a:r>
              <a:rPr lang="cs-CZ" dirty="0"/>
              <a:t> (pod 0,004) - jíl, jílovec, jílová břidlice</a:t>
            </a:r>
          </a:p>
          <a:p>
            <a:r>
              <a:rPr lang="cs-CZ" dirty="0" err="1"/>
              <a:t>Neklastické</a:t>
            </a:r>
            <a:r>
              <a:rPr lang="cs-CZ" dirty="0"/>
              <a:t> (vápence)</a:t>
            </a:r>
          </a:p>
          <a:p>
            <a:r>
              <a:rPr lang="cs-CZ" dirty="0"/>
              <a:t>- </a:t>
            </a:r>
            <a:r>
              <a:rPr lang="cs-CZ" dirty="0" err="1"/>
              <a:t>Chemogenní</a:t>
            </a:r>
            <a:r>
              <a:rPr lang="cs-CZ" dirty="0"/>
              <a:t> (silicity, fosfority, evapority, </a:t>
            </a:r>
            <a:r>
              <a:rPr lang="cs-CZ" dirty="0" err="1"/>
              <a:t>ality</a:t>
            </a:r>
            <a:r>
              <a:rPr lang="cs-CZ" dirty="0"/>
              <a:t> </a:t>
            </a:r>
            <a:r>
              <a:rPr lang="cs-CZ" dirty="0" err="1"/>
              <a:t>atd</a:t>
            </a:r>
            <a:r>
              <a:rPr lang="cs-CZ" dirty="0"/>
              <a:t>)		- Organogenní (</a:t>
            </a:r>
            <a:r>
              <a:rPr lang="cs-CZ" dirty="0" err="1"/>
              <a:t>klaustobiolity</a:t>
            </a:r>
            <a:r>
              <a:rPr lang="cs-CZ" dirty="0"/>
              <a:t> – uhlí), karbonátové horniny)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274D-6C12-4CEF-BA15-54F5CB1D5B7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45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EndogEnní</a:t>
            </a:r>
            <a:r>
              <a:rPr lang="cs-CZ" dirty="0" smtClean="0"/>
              <a:t> </a:t>
            </a:r>
            <a:r>
              <a:rPr lang="cs-CZ" dirty="0" smtClean="0"/>
              <a:t>procesy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Vulkanismus, Zemětřesení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PILLOW -LAVA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36" y="1626253"/>
            <a:ext cx="8098391" cy="4559394"/>
          </a:xfrm>
        </p:spPr>
      </p:pic>
      <p:sp>
        <p:nvSpPr>
          <p:cNvPr id="5" name="TextovéPole 4"/>
          <p:cNvSpPr txBox="1"/>
          <p:nvPr/>
        </p:nvSpPr>
        <p:spPr>
          <a:xfrm>
            <a:off x="1226372" y="6185647"/>
            <a:ext cx="960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https://scientiafantastica.wixsite.com/scientiafantastica/single-post/2017/11/28/pillow-lavas</a:t>
            </a:r>
          </a:p>
        </p:txBody>
      </p:sp>
    </p:spTree>
    <p:extLst>
      <p:ext uri="{BB962C8B-B14F-4D97-AF65-F5344CB8AC3E}">
        <p14:creationId xmlns:p14="http://schemas.microsoft.com/office/powerpoint/2010/main" val="188934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sopečné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hlubinný </a:t>
            </a:r>
            <a:r>
              <a:rPr lang="cs-CZ" dirty="0" err="1"/>
              <a:t>magmatismus</a:t>
            </a:r>
            <a:r>
              <a:rPr lang="cs-CZ" dirty="0"/>
              <a:t> = </a:t>
            </a:r>
            <a:r>
              <a:rPr lang="cs-CZ" dirty="0" err="1"/>
              <a:t>plutonismus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povrchový </a:t>
            </a:r>
            <a:r>
              <a:rPr lang="cs-CZ" dirty="0" err="1"/>
              <a:t>magmatismus</a:t>
            </a:r>
            <a:r>
              <a:rPr lang="cs-CZ" dirty="0"/>
              <a:t> = vulkanismus</a:t>
            </a:r>
          </a:p>
        </p:txBody>
      </p:sp>
    </p:spTree>
    <p:extLst>
      <p:ext uri="{BB962C8B-B14F-4D97-AF65-F5344CB8AC3E}">
        <p14:creationId xmlns:p14="http://schemas.microsoft.com/office/powerpoint/2010/main" val="252305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Hlubinný </a:t>
            </a:r>
            <a:r>
              <a:rPr lang="cs-CZ" dirty="0" err="1" smtClean="0"/>
              <a:t>magmatismus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Intrusivní hlubinná </a:t>
            </a:r>
            <a:r>
              <a:rPr lang="cs-CZ" dirty="0" smtClean="0"/>
              <a:t>tělesa </a:t>
            </a:r>
            <a:r>
              <a:rPr lang="cs-CZ" dirty="0"/>
              <a:t>- plutony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BATOLIT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PEŇ </a:t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LAKOLIT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ŽÍLY - pravé ložní (nepravé)</a:t>
            </a:r>
          </a:p>
        </p:txBody>
      </p:sp>
    </p:spTree>
    <p:extLst>
      <p:ext uri="{BB962C8B-B14F-4D97-AF65-F5344CB8AC3E}">
        <p14:creationId xmlns:p14="http://schemas.microsoft.com/office/powerpoint/2010/main" val="357222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527078"/>
            <a:ext cx="2436977" cy="570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Batolit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15031" y="6035040"/>
            <a:ext cx="659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http://geologie.vsb.cz/jelinek/tc-lit-desky.htm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45459"/>
            <a:ext cx="7469022" cy="4670285"/>
          </a:xfrm>
        </p:spPr>
      </p:pic>
      <p:sp>
        <p:nvSpPr>
          <p:cNvPr id="9" name="TextovéPole 8"/>
          <p:cNvSpPr txBox="1"/>
          <p:nvPr/>
        </p:nvSpPr>
        <p:spPr>
          <a:xfrm>
            <a:off x="688490" y="1237129"/>
            <a:ext cx="2889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000000"/>
                </a:solidFill>
                <a:latin typeface="Trebuchet MS" panose="020B0603020202020204" pitchFamily="34" charset="0"/>
              </a:rPr>
              <a:t>Batolit je hlubinné intruzivní těleso velkých rozměrů. Plošná </a:t>
            </a:r>
            <a:r>
              <a:rPr lang="cs-CZ" altLang="cs-CZ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rozloha přesahuje </a:t>
            </a:r>
            <a:r>
              <a:rPr lang="cs-CZ" altLang="cs-CZ" dirty="0">
                <a:solidFill>
                  <a:srgbClr val="000000"/>
                </a:solidFill>
                <a:latin typeface="Trebuchet MS" panose="020B0603020202020204" pitchFamily="34" charset="0"/>
              </a:rPr>
              <a:t>40 </a:t>
            </a:r>
            <a:r>
              <a:rPr lang="cs-CZ" altLang="cs-CZ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km</a:t>
            </a:r>
            <a:r>
              <a:rPr lang="cs-CZ" altLang="cs-CZ" baseline="30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Batolit má </a:t>
            </a:r>
            <a:r>
              <a:rPr lang="cs-CZ" altLang="cs-CZ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generelně</a:t>
            </a:r>
            <a:r>
              <a:rPr lang="cs-CZ" altLang="cs-CZ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tvar dómů, obklopených menšími intruzivními tělesy.</a:t>
            </a:r>
          </a:p>
          <a:p>
            <a:endParaRPr lang="cs-CZ" altLang="cs-CZ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cs-CZ" altLang="cs-CZ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65195" y="-123110"/>
            <a:ext cx="26161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28" name="Picture 4" descr="http://geologie.vsb.cz/jelinek/Nauka_o_Zemi_PTO_htm_files/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-3190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5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Lakolit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8645" y="6325496"/>
            <a:ext cx="7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http://geologie.vsb.cz/jelinek/tc-lit-desky.htm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05" y="570175"/>
            <a:ext cx="8814868" cy="5221025"/>
          </a:xfrm>
        </p:spPr>
      </p:pic>
    </p:spTree>
    <p:extLst>
      <p:ext uri="{BB962C8B-B14F-4D97-AF65-F5344CB8AC3E}">
        <p14:creationId xmlns:p14="http://schemas.microsoft.com/office/powerpoint/2010/main" val="121100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655" y="231243"/>
            <a:ext cx="9905998" cy="1478570"/>
          </a:xfrm>
        </p:spPr>
        <p:txBody>
          <a:bodyPr/>
          <a:lstStyle/>
          <a:p>
            <a:r>
              <a:rPr lang="cs-CZ" dirty="0" smtClean="0"/>
              <a:t>Intruzivní a extruzivní tělesa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57" y="1321700"/>
            <a:ext cx="7154329" cy="4835260"/>
          </a:xfrm>
        </p:spPr>
      </p:pic>
      <p:sp>
        <p:nvSpPr>
          <p:cNvPr id="5" name="TextovéPole 4"/>
          <p:cNvSpPr txBox="1"/>
          <p:nvPr/>
        </p:nvSpPr>
        <p:spPr>
          <a:xfrm>
            <a:off x="796066" y="6357769"/>
            <a:ext cx="732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http://geologie.vsb.cz/jelinek/tc-prim-telesa.htm</a:t>
            </a:r>
          </a:p>
        </p:txBody>
      </p:sp>
    </p:spTree>
    <p:extLst>
      <p:ext uri="{BB962C8B-B14F-4D97-AF65-F5344CB8AC3E}">
        <p14:creationId xmlns:p14="http://schemas.microsoft.com/office/powerpoint/2010/main" val="253567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33035"/>
            <a:ext cx="10003509" cy="1478570"/>
          </a:xfrm>
        </p:spPr>
        <p:txBody>
          <a:bodyPr>
            <a:normAutofit/>
          </a:bodyPr>
          <a:lstStyle/>
          <a:p>
            <a:r>
              <a:rPr lang="cs-CZ" dirty="0"/>
              <a:t>Tvary vzniklé selektivním </a:t>
            </a:r>
            <a:r>
              <a:rPr lang="cs-CZ" dirty="0" smtClean="0"/>
              <a:t>vypreparováním – sopečný suk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78" y="1711605"/>
            <a:ext cx="6850617" cy="4559466"/>
          </a:xfrm>
        </p:spPr>
      </p:pic>
      <p:sp>
        <p:nvSpPr>
          <p:cNvPr id="5" name="TextovéPole 4"/>
          <p:cNvSpPr txBox="1"/>
          <p:nvPr/>
        </p:nvSpPr>
        <p:spPr>
          <a:xfrm>
            <a:off x="1141413" y="6385864"/>
            <a:ext cx="666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https://www.louny.eu/atraktivity/kopec-oblik/659/</a:t>
            </a:r>
          </a:p>
        </p:txBody>
      </p:sp>
    </p:spTree>
    <p:extLst>
      <p:ext uri="{BB962C8B-B14F-4D97-AF65-F5344CB8AC3E}">
        <p14:creationId xmlns:p14="http://schemas.microsoft.com/office/powerpoint/2010/main" val="355229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710005"/>
            <a:ext cx="7206521" cy="516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Sopečný SUK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312433"/>
            <a:ext cx="10390786" cy="4478768"/>
          </a:xfrm>
        </p:spPr>
        <p:txBody>
          <a:bodyPr>
            <a:normAutofit/>
          </a:bodyPr>
          <a:lstStyle/>
          <a:p>
            <a:r>
              <a:rPr lang="cs-CZ" dirty="0" smtClean="0"/>
              <a:t>obvykle </a:t>
            </a:r>
            <a:r>
              <a:rPr lang="cs-CZ" dirty="0"/>
              <a:t>skalnatá vyvýšenina, vystupuje nápadně nad okolí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tvořen odolnou vyvřelinou • má tvar homole, kuželu, kupy, případně protáhlého hřbetu </a:t>
            </a:r>
            <a:endParaRPr lang="cs-CZ" dirty="0" smtClean="0"/>
          </a:p>
          <a:p>
            <a:r>
              <a:rPr lang="cs-CZ" dirty="0" smtClean="0"/>
              <a:t>• velmi </a:t>
            </a:r>
            <a:r>
              <a:rPr lang="cs-CZ" dirty="0"/>
              <a:t>úzký hřeben a zeď = </a:t>
            </a:r>
            <a:r>
              <a:rPr lang="cs-CZ" dirty="0" err="1"/>
              <a:t>dajka</a:t>
            </a:r>
            <a:r>
              <a:rPr lang="cs-CZ" dirty="0"/>
              <a:t> • výplň sopečných komínů (sopouchů) a žil, případně o někdejší sopečné kupy, lakolity nebo druhotné výplně výbušných kráterů </a:t>
            </a:r>
            <a:endParaRPr lang="cs-CZ" dirty="0" smtClean="0"/>
          </a:p>
          <a:p>
            <a:r>
              <a:rPr lang="cs-CZ" dirty="0" smtClean="0"/>
              <a:t>vznikají </a:t>
            </a:r>
            <a:r>
              <a:rPr lang="cs-CZ" dirty="0"/>
              <a:t>erozně denudačními procesy, kdy je tvrdší lávová hornina „vypreparována“ z méně odolného okolí, tj. z měkčích pyroklastických uloženin nebo sedimentárních hornin</a:t>
            </a:r>
          </a:p>
        </p:txBody>
      </p:sp>
    </p:spTree>
    <p:extLst>
      <p:ext uri="{BB962C8B-B14F-4D97-AF65-F5344CB8AC3E}">
        <p14:creationId xmlns:p14="http://schemas.microsoft.com/office/powerpoint/2010/main" val="34278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Sopečný suk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31981"/>
            <a:ext cx="9905998" cy="4059220"/>
          </a:xfrm>
        </p:spPr>
        <p:txBody>
          <a:bodyPr/>
          <a:lstStyle/>
          <a:p>
            <a:r>
              <a:rPr lang="cs-CZ" dirty="0"/>
              <a:t>zdvojený sopouch Trosky </a:t>
            </a:r>
            <a:endParaRPr lang="cs-CZ" dirty="0" smtClean="0"/>
          </a:p>
          <a:p>
            <a:r>
              <a:rPr lang="cs-CZ" dirty="0" smtClean="0"/>
              <a:t>vrch </a:t>
            </a:r>
            <a:r>
              <a:rPr lang="cs-CZ" dirty="0" err="1" smtClean="0"/>
              <a:t>Káčov</a:t>
            </a:r>
            <a:r>
              <a:rPr lang="cs-CZ" dirty="0" smtClean="0"/>
              <a:t> </a:t>
            </a:r>
            <a:r>
              <a:rPr lang="cs-CZ" dirty="0"/>
              <a:t>u Mnichova </a:t>
            </a:r>
            <a:r>
              <a:rPr lang="cs-CZ" dirty="0" smtClean="0"/>
              <a:t>Hradiště </a:t>
            </a:r>
          </a:p>
          <a:p>
            <a:r>
              <a:rPr lang="cs-CZ" dirty="0" smtClean="0"/>
              <a:t>lakolit Kunětické </a:t>
            </a:r>
            <a:r>
              <a:rPr lang="cs-CZ" dirty="0"/>
              <a:t>hory u Pardubic </a:t>
            </a:r>
            <a:endParaRPr lang="cs-CZ" dirty="0" smtClean="0"/>
          </a:p>
          <a:p>
            <a:r>
              <a:rPr lang="cs-CZ" dirty="0" smtClean="0"/>
              <a:t>vypreparovaný </a:t>
            </a:r>
            <a:r>
              <a:rPr lang="cs-CZ" dirty="0" err="1"/>
              <a:t>sopuch</a:t>
            </a:r>
            <a:r>
              <a:rPr lang="cs-CZ" dirty="0"/>
              <a:t> v Krušných horách: Homolka, Rotava nebo Krasíkov </a:t>
            </a:r>
            <a:endParaRPr lang="cs-CZ" dirty="0" smtClean="0"/>
          </a:p>
          <a:p>
            <a:r>
              <a:rPr lang="cs-CZ" dirty="0" smtClean="0"/>
              <a:t>Bezděz </a:t>
            </a:r>
            <a:r>
              <a:rPr lang="cs-CZ" dirty="0"/>
              <a:t>• Mužský • nejvíce v Českém </a:t>
            </a:r>
            <a:r>
              <a:rPr lang="cs-CZ" dirty="0" smtClean="0"/>
              <a:t>středohoří</a:t>
            </a:r>
            <a:r>
              <a:rPr lang="cs-CZ" dirty="0"/>
              <a:t>: </a:t>
            </a:r>
            <a:r>
              <a:rPr lang="cs-CZ" dirty="0" err="1" smtClean="0"/>
              <a:t>Lovoš</a:t>
            </a:r>
            <a:r>
              <a:rPr lang="cs-CZ" dirty="0" smtClean="0"/>
              <a:t>, Milešovka, </a:t>
            </a:r>
            <a:r>
              <a:rPr lang="cs-CZ" dirty="0"/>
              <a:t>Raná</a:t>
            </a:r>
          </a:p>
        </p:txBody>
      </p:sp>
    </p:spTree>
    <p:extLst>
      <p:ext uri="{BB962C8B-B14F-4D97-AF65-F5344CB8AC3E}">
        <p14:creationId xmlns:p14="http://schemas.microsoft.com/office/powerpoint/2010/main" val="350888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90456"/>
            <a:ext cx="9905999" cy="1128900"/>
          </a:xfrm>
        </p:spPr>
        <p:txBody>
          <a:bodyPr/>
          <a:lstStyle/>
          <a:p>
            <a:r>
              <a:rPr lang="cs-CZ" dirty="0"/>
              <a:t>Tvary vzniklé selektivním </a:t>
            </a:r>
            <a:r>
              <a:rPr lang="cs-CZ" dirty="0" smtClean="0"/>
              <a:t>vypreparováním -</a:t>
            </a:r>
            <a:r>
              <a:rPr lang="pl-PL" dirty="0"/>
              <a:t> Skalní </a:t>
            </a:r>
            <a:r>
              <a:rPr lang="pl-PL" dirty="0" smtClean="0"/>
              <a:t>zeď </a:t>
            </a:r>
            <a:r>
              <a:rPr lang="pl-PL" dirty="0"/>
              <a:t>– dajka – čertova </a:t>
            </a:r>
            <a:r>
              <a:rPr lang="pl-PL" dirty="0" smtClean="0"/>
              <a:t>zeď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8" y="1413631"/>
            <a:ext cx="7017182" cy="4675197"/>
          </a:xfrm>
        </p:spPr>
      </p:pic>
      <p:sp>
        <p:nvSpPr>
          <p:cNvPr id="5" name="TextovéPole 4"/>
          <p:cNvSpPr txBox="1"/>
          <p:nvPr/>
        </p:nvSpPr>
        <p:spPr>
          <a:xfrm>
            <a:off x="1141412" y="6088828"/>
            <a:ext cx="645348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http://fotoarchiv.geology.cz/cz/foto/21776/</a:t>
            </a:r>
          </a:p>
        </p:txBody>
      </p:sp>
    </p:spTree>
    <p:extLst>
      <p:ext uri="{BB962C8B-B14F-4D97-AF65-F5344CB8AC3E}">
        <p14:creationId xmlns:p14="http://schemas.microsoft.com/office/powerpoint/2010/main" val="133971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0160" y="1882588"/>
            <a:ext cx="4658061" cy="3908613"/>
          </a:xfrm>
        </p:spPr>
        <p:txBody>
          <a:bodyPr/>
          <a:lstStyle/>
          <a:p>
            <a:r>
              <a:rPr lang="cs-CZ" dirty="0"/>
              <a:t>pohyby ZK → doprovodný proces: vznik taveniny </a:t>
            </a:r>
            <a:r>
              <a:rPr lang="cs-CZ" dirty="0" err="1"/>
              <a:t>anataxe</a:t>
            </a:r>
            <a:r>
              <a:rPr lang="cs-CZ" dirty="0"/>
              <a:t> → </a:t>
            </a:r>
            <a:r>
              <a:rPr lang="cs-CZ" dirty="0" smtClean="0"/>
              <a:t>magma</a:t>
            </a:r>
          </a:p>
          <a:p>
            <a:r>
              <a:rPr lang="cs-CZ" dirty="0" smtClean="0"/>
              <a:t>podle </a:t>
            </a:r>
            <a:r>
              <a:rPr lang="cs-CZ" dirty="0"/>
              <a:t>obsahu SiO</a:t>
            </a:r>
            <a:r>
              <a:rPr lang="cs-CZ" baseline="-25000" dirty="0"/>
              <a:t>2</a:t>
            </a:r>
            <a:r>
              <a:rPr lang="cs-CZ" dirty="0"/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kyselé </a:t>
            </a:r>
            <a:r>
              <a:rPr lang="cs-CZ" dirty="0"/>
              <a:t>( &gt; 65 %)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neutrální </a:t>
            </a:r>
            <a:r>
              <a:rPr lang="cs-CZ" dirty="0"/>
              <a:t>(52-65 %)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bazické </a:t>
            </a:r>
            <a:r>
              <a:rPr lang="cs-CZ" dirty="0"/>
              <a:t>(44 - 52 %)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ultrabazické </a:t>
            </a:r>
            <a:r>
              <a:rPr lang="cs-CZ" dirty="0"/>
              <a:t>(&lt; 44 %)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260489" y="3012141"/>
            <a:ext cx="21516" cy="195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185647" y="2893807"/>
            <a:ext cx="470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Roste hustota</a:t>
            </a:r>
            <a:br>
              <a:rPr lang="cs-CZ" dirty="0" smtClean="0"/>
            </a:br>
            <a:r>
              <a:rPr lang="cs-CZ" dirty="0" smtClean="0"/>
              <a:t>ta má vliv na pohyblivost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9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1290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 smtClean="0"/>
              <a:t>Skalní zeď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97" y="652010"/>
            <a:ext cx="6938314" cy="5203736"/>
          </a:xfrm>
        </p:spPr>
      </p:pic>
      <p:sp>
        <p:nvSpPr>
          <p:cNvPr id="6" name="TextovéPole 5"/>
          <p:cNvSpPr txBox="1"/>
          <p:nvPr/>
        </p:nvSpPr>
        <p:spPr>
          <a:xfrm>
            <a:off x="1000461" y="6121101"/>
            <a:ext cx="657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http://lokality.geology.cz/44</a:t>
            </a:r>
          </a:p>
        </p:txBody>
      </p:sp>
    </p:spTree>
    <p:extLst>
      <p:ext uri="{BB962C8B-B14F-4D97-AF65-F5344CB8AC3E}">
        <p14:creationId xmlns:p14="http://schemas.microsoft.com/office/powerpoint/2010/main" val="185166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Skalní zeď - </a:t>
            </a:r>
            <a:r>
              <a:rPr lang="cs-CZ" dirty="0" err="1" smtClean="0"/>
              <a:t>dajka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1413" y="6260951"/>
            <a:ext cx="91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https://www.ig.cas.cz/wp-content/uploads/2020/11/brozura_zemetreseni.pdf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07285"/>
            <a:ext cx="9905998" cy="3983916"/>
          </a:xfrm>
        </p:spPr>
        <p:txBody>
          <a:bodyPr>
            <a:normAutofit/>
          </a:bodyPr>
          <a:lstStyle/>
          <a:p>
            <a:r>
              <a:rPr lang="cs-CZ" dirty="0" smtClean="0"/>
              <a:t>úzký </a:t>
            </a:r>
            <a:r>
              <a:rPr lang="cs-CZ" dirty="0"/>
              <a:t>a protáhlý skalní výchoz na míst ě obnažené žíly („pravá žíla“) </a:t>
            </a:r>
            <a:endParaRPr lang="cs-CZ" dirty="0" smtClean="0"/>
          </a:p>
          <a:p>
            <a:r>
              <a:rPr lang="cs-CZ" dirty="0" smtClean="0"/>
              <a:t>tvořený </a:t>
            </a:r>
            <a:r>
              <a:rPr lang="cs-CZ" dirty="0"/>
              <a:t>magmatickou výplní trhliny nebo rozsedliny v </a:t>
            </a:r>
            <a:r>
              <a:rPr lang="cs-CZ" dirty="0" smtClean="0"/>
              <a:t>méně </a:t>
            </a:r>
            <a:r>
              <a:rPr lang="cs-CZ" dirty="0"/>
              <a:t>pevném horninovém materiálu, obvykle v </a:t>
            </a:r>
            <a:r>
              <a:rPr lang="cs-CZ" dirty="0" smtClean="0"/>
              <a:t>sopečném </a:t>
            </a:r>
            <a:r>
              <a:rPr lang="cs-CZ" dirty="0"/>
              <a:t>tufu </a:t>
            </a:r>
            <a:endParaRPr lang="cs-CZ" dirty="0" smtClean="0"/>
          </a:p>
          <a:p>
            <a:r>
              <a:rPr lang="cs-CZ" dirty="0" smtClean="0"/>
              <a:t>vznikla </a:t>
            </a:r>
            <a:r>
              <a:rPr lang="cs-CZ" dirty="0"/>
              <a:t>vypreparováním z </a:t>
            </a:r>
            <a:r>
              <a:rPr lang="cs-CZ" dirty="0" err="1"/>
              <a:t>mén</a:t>
            </a:r>
            <a:r>
              <a:rPr lang="cs-CZ" dirty="0"/>
              <a:t> ě odolného okolí a na zemském povrchu </a:t>
            </a:r>
            <a:r>
              <a:rPr lang="cs-CZ" dirty="0" smtClean="0"/>
              <a:t>tvoří </a:t>
            </a:r>
            <a:r>
              <a:rPr lang="cs-CZ" dirty="0"/>
              <a:t>morfologicky výrazný útvar skalní </a:t>
            </a:r>
            <a:r>
              <a:rPr lang="cs-CZ" dirty="0" smtClean="0"/>
              <a:t>zeď </a:t>
            </a:r>
          </a:p>
          <a:p>
            <a:r>
              <a:rPr lang="cs-CZ" dirty="0" smtClean="0"/>
              <a:t>• </a:t>
            </a:r>
            <a:r>
              <a:rPr lang="cs-CZ" dirty="0"/>
              <a:t>místní pojmenování Čertova </a:t>
            </a:r>
            <a:r>
              <a:rPr lang="cs-CZ" dirty="0" smtClean="0"/>
              <a:t>zeď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67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31896"/>
            <a:ext cx="9905998" cy="1478570"/>
          </a:xfrm>
        </p:spPr>
        <p:txBody>
          <a:bodyPr/>
          <a:lstStyle/>
          <a:p>
            <a:r>
              <a:rPr lang="cs-CZ" dirty="0" smtClean="0"/>
              <a:t>Kamenné varhany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366221"/>
            <a:ext cx="9905998" cy="514215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skalní </a:t>
            </a:r>
            <a:r>
              <a:rPr lang="cs-CZ" dirty="0"/>
              <a:t>výchoz čedičů, </a:t>
            </a:r>
            <a:r>
              <a:rPr lang="cs-CZ" dirty="0" smtClean="0"/>
              <a:t>případně </a:t>
            </a:r>
            <a:r>
              <a:rPr lang="cs-CZ" dirty="0"/>
              <a:t>dalších </a:t>
            </a:r>
            <a:r>
              <a:rPr lang="cs-CZ" dirty="0" err="1"/>
              <a:t>sope</a:t>
            </a:r>
            <a:r>
              <a:rPr lang="cs-CZ" dirty="0"/>
              <a:t> </a:t>
            </a:r>
            <a:r>
              <a:rPr lang="cs-CZ" dirty="0" err="1"/>
              <a:t>čných</a:t>
            </a:r>
            <a:r>
              <a:rPr lang="cs-CZ" dirty="0"/>
              <a:t> </a:t>
            </a:r>
            <a:r>
              <a:rPr lang="cs-CZ" dirty="0" smtClean="0"/>
              <a:t>vyvřelin </a:t>
            </a:r>
          </a:p>
          <a:p>
            <a:r>
              <a:rPr lang="cs-CZ" dirty="0" smtClean="0"/>
              <a:t>soubor </a:t>
            </a:r>
            <a:r>
              <a:rPr lang="cs-CZ" dirty="0"/>
              <a:t>svislých nebo šikmých, obvykle úzkých </a:t>
            </a:r>
            <a:r>
              <a:rPr lang="cs-CZ" dirty="0" err="1"/>
              <a:t>odlu</a:t>
            </a:r>
            <a:r>
              <a:rPr lang="cs-CZ" dirty="0"/>
              <a:t> </a:t>
            </a:r>
            <a:r>
              <a:rPr lang="cs-CZ" dirty="0" err="1"/>
              <a:t>čných</a:t>
            </a:r>
            <a:r>
              <a:rPr lang="cs-CZ" dirty="0"/>
              <a:t> </a:t>
            </a:r>
            <a:r>
              <a:rPr lang="cs-CZ" dirty="0" smtClean="0"/>
              <a:t>sloupců</a:t>
            </a:r>
            <a:r>
              <a:rPr lang="cs-CZ" dirty="0"/>
              <a:t>, </a:t>
            </a:r>
            <a:r>
              <a:rPr lang="cs-CZ" dirty="0" smtClean="0"/>
              <a:t>připomínajících píšťaly </a:t>
            </a:r>
            <a:r>
              <a:rPr lang="cs-CZ" dirty="0"/>
              <a:t>varhan </a:t>
            </a:r>
            <a:endParaRPr lang="cs-CZ" dirty="0" smtClean="0"/>
          </a:p>
          <a:p>
            <a:r>
              <a:rPr lang="cs-CZ" dirty="0" smtClean="0"/>
              <a:t>ke </a:t>
            </a:r>
            <a:r>
              <a:rPr lang="cs-CZ" dirty="0"/>
              <a:t>sloupcovité </a:t>
            </a:r>
            <a:r>
              <a:rPr lang="cs-CZ" dirty="0" err="1"/>
              <a:t>odlu</a:t>
            </a:r>
            <a:r>
              <a:rPr lang="cs-CZ" dirty="0"/>
              <a:t> </a:t>
            </a:r>
            <a:r>
              <a:rPr lang="cs-CZ" dirty="0" err="1"/>
              <a:t>čnosti</a:t>
            </a:r>
            <a:r>
              <a:rPr lang="cs-CZ" dirty="0"/>
              <a:t> dochází podle puklin, které se </a:t>
            </a:r>
            <a:r>
              <a:rPr lang="cs-CZ" dirty="0" smtClean="0"/>
              <a:t>tvoří během </a:t>
            </a:r>
            <a:r>
              <a:rPr lang="cs-CZ" dirty="0"/>
              <a:t>postupného </a:t>
            </a:r>
            <a:r>
              <a:rPr lang="cs-CZ" dirty="0" smtClean="0"/>
              <a:t>smršťování </a:t>
            </a:r>
            <a:r>
              <a:rPr lang="cs-CZ" dirty="0"/>
              <a:t>tuhnoucího magmatu </a:t>
            </a:r>
            <a:endParaRPr lang="cs-CZ" dirty="0" smtClean="0"/>
          </a:p>
          <a:p>
            <a:r>
              <a:rPr lang="cs-CZ" dirty="0" smtClean="0"/>
              <a:t>soubor sloupců </a:t>
            </a:r>
            <a:r>
              <a:rPr lang="cs-CZ" dirty="0"/>
              <a:t>je orientovaný kolmo ke </a:t>
            </a:r>
            <a:r>
              <a:rPr lang="cs-CZ" dirty="0" smtClean="0"/>
              <a:t>směru </a:t>
            </a:r>
            <a:r>
              <a:rPr lang="cs-CZ" dirty="0"/>
              <a:t>ochlazování, tj. k zemskému povrchu </a:t>
            </a:r>
            <a:endParaRPr lang="cs-CZ" dirty="0" smtClean="0"/>
          </a:p>
          <a:p>
            <a:r>
              <a:rPr lang="cs-CZ" dirty="0" smtClean="0"/>
              <a:t>sloupce </a:t>
            </a:r>
            <a:r>
              <a:rPr lang="cs-CZ" dirty="0"/>
              <a:t>jsou široké od </a:t>
            </a:r>
            <a:r>
              <a:rPr lang="cs-CZ" dirty="0" smtClean="0"/>
              <a:t>několika </a:t>
            </a:r>
            <a:r>
              <a:rPr lang="cs-CZ" dirty="0"/>
              <a:t>cm do desítek centimetrů a jsou obvykle 5 – 6 </a:t>
            </a:r>
            <a:r>
              <a:rPr lang="cs-CZ" dirty="0" err="1"/>
              <a:t>boké</a:t>
            </a:r>
            <a:r>
              <a:rPr lang="cs-CZ" dirty="0"/>
              <a:t>, </a:t>
            </a:r>
            <a:r>
              <a:rPr lang="cs-CZ" dirty="0" smtClean="0"/>
              <a:t>někde souběžné </a:t>
            </a:r>
            <a:r>
              <a:rPr lang="cs-CZ" dirty="0"/>
              <a:t>až </a:t>
            </a:r>
            <a:r>
              <a:rPr lang="cs-CZ" dirty="0" smtClean="0"/>
              <a:t>rovnoběžné</a:t>
            </a:r>
            <a:r>
              <a:rPr lang="cs-CZ" dirty="0"/>
              <a:t>, jinde </a:t>
            </a:r>
            <a:r>
              <a:rPr lang="cs-CZ" dirty="0" smtClean="0"/>
              <a:t>vějířovitě </a:t>
            </a:r>
            <a:r>
              <a:rPr lang="cs-CZ" dirty="0"/>
              <a:t>i jinak </a:t>
            </a:r>
            <a:r>
              <a:rPr lang="cs-CZ" dirty="0" smtClean="0"/>
              <a:t>uspořádané </a:t>
            </a:r>
          </a:p>
          <a:p>
            <a:r>
              <a:rPr lang="cs-CZ" dirty="0" smtClean="0"/>
              <a:t>výchozy </a:t>
            </a:r>
            <a:r>
              <a:rPr lang="cs-CZ" dirty="0"/>
              <a:t>s </a:t>
            </a:r>
            <a:r>
              <a:rPr lang="cs-CZ" dirty="0" smtClean="0"/>
              <a:t>odlučnými </a:t>
            </a:r>
            <a:r>
              <a:rPr lang="cs-CZ" dirty="0"/>
              <a:t>sloupci jsou odkryty </a:t>
            </a:r>
            <a:r>
              <a:rPr lang="cs-CZ" dirty="0" smtClean="0"/>
              <a:t>buď přírodními </a:t>
            </a:r>
            <a:r>
              <a:rPr lang="cs-CZ" dirty="0"/>
              <a:t>procesy) nebo antropogenní činností, </a:t>
            </a:r>
            <a:r>
              <a:rPr lang="cs-CZ" dirty="0" smtClean="0"/>
              <a:t>například těžbou </a:t>
            </a:r>
            <a:r>
              <a:rPr lang="cs-CZ" dirty="0"/>
              <a:t>kamene</a:t>
            </a:r>
          </a:p>
        </p:txBody>
      </p:sp>
    </p:spTree>
    <p:extLst>
      <p:ext uri="{BB962C8B-B14F-4D97-AF65-F5344CB8AC3E}">
        <p14:creationId xmlns:p14="http://schemas.microsoft.com/office/powerpoint/2010/main" val="231033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105819"/>
            <a:ext cx="9315021" cy="937673"/>
          </a:xfrm>
        </p:spPr>
        <p:txBody>
          <a:bodyPr>
            <a:normAutofit/>
          </a:bodyPr>
          <a:lstStyle/>
          <a:p>
            <a:r>
              <a:rPr lang="cs-CZ" dirty="0" smtClean="0"/>
              <a:t>Kamenné varhany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122" y="6056555"/>
            <a:ext cx="1185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https://m.ceska-kamenice.cz/assets/Image.ashx?id_org=2128&amp;id_obrazky=2772&amp;datum=4%2F24%2F2015+1%3A24%3A47+PM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80" y="914055"/>
            <a:ext cx="7912850" cy="5271937"/>
          </a:xfrm>
        </p:spPr>
      </p:pic>
      <p:sp>
        <p:nvSpPr>
          <p:cNvPr id="4" name="TextovéPole 3"/>
          <p:cNvSpPr txBox="1"/>
          <p:nvPr/>
        </p:nvSpPr>
        <p:spPr>
          <a:xfrm>
            <a:off x="11198711" y="4130936"/>
            <a:ext cx="82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Zlatý </a:t>
            </a:r>
            <a:br>
              <a:rPr lang="cs-CZ" dirty="0" smtClean="0"/>
            </a:br>
            <a:r>
              <a:rPr lang="cs-CZ" dirty="0" smtClean="0"/>
              <a:t>vrch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368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28062"/>
            <a:ext cx="9905998" cy="1478570"/>
          </a:xfrm>
        </p:spPr>
        <p:txBody>
          <a:bodyPr/>
          <a:lstStyle/>
          <a:p>
            <a:r>
              <a:rPr lang="cs-CZ" dirty="0" smtClean="0"/>
              <a:t>Kamenné varhany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56" y="1480348"/>
            <a:ext cx="6034672" cy="4526005"/>
          </a:xfrm>
        </p:spPr>
      </p:pic>
      <p:sp>
        <p:nvSpPr>
          <p:cNvPr id="5" name="TextovéPole 4"/>
          <p:cNvSpPr txBox="1"/>
          <p:nvPr/>
        </p:nvSpPr>
        <p:spPr>
          <a:xfrm>
            <a:off x="1141412" y="6131859"/>
            <a:ext cx="990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Čedičový vrch u Jetřichovic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494292" y="6131859"/>
            <a:ext cx="441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http://fotoarchiv.geology.cz/cz/foto/29450/</a:t>
            </a:r>
          </a:p>
        </p:txBody>
      </p:sp>
    </p:spTree>
    <p:extLst>
      <p:ext uri="{BB962C8B-B14F-4D97-AF65-F5344CB8AC3E}">
        <p14:creationId xmlns:p14="http://schemas.microsoft.com/office/powerpoint/2010/main" val="345942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382" y="123666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 smtClean="0"/>
              <a:t>Vulkanismus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sopečné </a:t>
            </a:r>
            <a:r>
              <a:rPr lang="cs-CZ" dirty="0" err="1"/>
              <a:t>reliéfotvorné</a:t>
            </a:r>
            <a:r>
              <a:rPr lang="cs-CZ" dirty="0"/>
              <a:t> pochody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lineární </a:t>
            </a:r>
            <a:r>
              <a:rPr lang="cs-CZ" dirty="0"/>
              <a:t>erupce → vulkanické tabule </a:t>
            </a:r>
            <a:endParaRPr lang="cs-CZ" dirty="0" smtClean="0"/>
          </a:p>
          <a:p>
            <a:r>
              <a:rPr lang="cs-CZ" dirty="0" smtClean="0"/>
              <a:t>centrální </a:t>
            </a:r>
            <a:r>
              <a:rPr lang="cs-CZ" dirty="0"/>
              <a:t>erupce → sopky</a:t>
            </a:r>
          </a:p>
        </p:txBody>
      </p:sp>
    </p:spTree>
    <p:extLst>
      <p:ext uri="{BB962C8B-B14F-4D97-AF65-F5344CB8AC3E}">
        <p14:creationId xmlns:p14="http://schemas.microsoft.com/office/powerpoint/2010/main" val="1026063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Vulkanické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tabule </a:t>
            </a:r>
            <a:r>
              <a:rPr lang="cs-CZ" dirty="0"/>
              <a:t>obecně - území tvořené konsolidovanými sedimenty (→ sedimentární tabule) nebo výlevnými vulkanickými horninami (→ vulkanické tabule), jež mají horizontální nebo </a:t>
            </a:r>
            <a:r>
              <a:rPr lang="cs-CZ" dirty="0" err="1"/>
              <a:t>subhorizontální</a:t>
            </a:r>
            <a:r>
              <a:rPr lang="cs-CZ" dirty="0"/>
              <a:t> polohu </a:t>
            </a:r>
            <a:endParaRPr lang="cs-CZ" dirty="0" smtClean="0"/>
          </a:p>
          <a:p>
            <a:r>
              <a:rPr lang="cs-CZ" dirty="0" smtClean="0"/>
              <a:t>výlevy </a:t>
            </a:r>
            <a:r>
              <a:rPr lang="cs-CZ" dirty="0"/>
              <a:t>lávových proudů (mocnost proudů 15 m, ale i 100 m) </a:t>
            </a:r>
            <a:endParaRPr lang="cs-CZ" dirty="0" smtClean="0"/>
          </a:p>
          <a:p>
            <a:r>
              <a:rPr lang="cs-CZ" dirty="0" smtClean="0"/>
              <a:t>proudy </a:t>
            </a:r>
            <a:r>
              <a:rPr lang="cs-CZ" dirty="0"/>
              <a:t>mohou být odděleny nevulkanickými horninami </a:t>
            </a:r>
            <a:endParaRPr lang="cs-CZ" dirty="0" smtClean="0"/>
          </a:p>
          <a:p>
            <a:r>
              <a:rPr lang="cs-CZ" dirty="0" smtClean="0"/>
              <a:t>tabule </a:t>
            </a:r>
            <a:r>
              <a:rPr lang="cs-CZ" dirty="0"/>
              <a:t>- ostré tvary (hrany) - kaňony strukturní terasy</a:t>
            </a:r>
          </a:p>
        </p:txBody>
      </p:sp>
    </p:spTree>
    <p:extLst>
      <p:ext uri="{BB962C8B-B14F-4D97-AF65-F5344CB8AC3E}">
        <p14:creationId xmlns:p14="http://schemas.microsoft.com/office/powerpoint/2010/main" val="358098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Tabule platforem a geosynklinál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Tabule platforem - vznik: </a:t>
            </a:r>
            <a:r>
              <a:rPr lang="cs-CZ" dirty="0" smtClean="0"/>
              <a:t>hlavně </a:t>
            </a:r>
            <a:r>
              <a:rPr lang="cs-CZ" dirty="0"/>
              <a:t>v 2H a 3H - velký rozsah a mocnost - není patrné místo výlevu lávy - v puklinách - </a:t>
            </a:r>
            <a:r>
              <a:rPr lang="cs-CZ" dirty="0" smtClean="0"/>
              <a:t>výplně </a:t>
            </a:r>
            <a:r>
              <a:rPr lang="cs-CZ" dirty="0"/>
              <a:t>- žíly - vypreparované = čertovy zdi </a:t>
            </a:r>
            <a:r>
              <a:rPr lang="cs-CZ" dirty="0" smtClean="0"/>
              <a:t>př</a:t>
            </a:r>
            <a:r>
              <a:rPr lang="cs-CZ" dirty="0"/>
              <a:t>. </a:t>
            </a:r>
            <a:r>
              <a:rPr lang="cs-CZ" dirty="0" err="1"/>
              <a:t>Antrim</a:t>
            </a:r>
            <a:r>
              <a:rPr lang="cs-CZ" dirty="0"/>
              <a:t> </a:t>
            </a:r>
            <a:r>
              <a:rPr lang="cs-CZ" dirty="0" err="1"/>
              <a:t>Plateau</a:t>
            </a:r>
            <a:r>
              <a:rPr lang="cs-CZ" dirty="0"/>
              <a:t> (Irsko) tabule </a:t>
            </a:r>
            <a:r>
              <a:rPr lang="cs-CZ" dirty="0" err="1"/>
              <a:t>Syverma</a:t>
            </a:r>
            <a:r>
              <a:rPr lang="cs-CZ" dirty="0"/>
              <a:t> (mocnost 2 km) v 1000-1500 m n.m.; řeka </a:t>
            </a:r>
            <a:r>
              <a:rPr lang="cs-CZ" dirty="0" err="1"/>
              <a:t>Nižnaja</a:t>
            </a:r>
            <a:r>
              <a:rPr lang="cs-CZ" dirty="0"/>
              <a:t> </a:t>
            </a:r>
            <a:r>
              <a:rPr lang="cs-CZ" dirty="0" err="1"/>
              <a:t>Tunguska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četné </a:t>
            </a:r>
            <a:r>
              <a:rPr lang="cs-CZ" dirty="0"/>
              <a:t>vypreparované žíly </a:t>
            </a:r>
            <a:r>
              <a:rPr lang="cs-CZ" dirty="0" err="1"/>
              <a:t>Dekánská</a:t>
            </a:r>
            <a:r>
              <a:rPr lang="cs-CZ" dirty="0"/>
              <a:t> plošina (1,8 km) - v </a:t>
            </a:r>
            <a:r>
              <a:rPr lang="cs-CZ" dirty="0" smtClean="0"/>
              <a:t>křídě</a:t>
            </a:r>
            <a:r>
              <a:rPr lang="cs-CZ" dirty="0"/>
              <a:t>, </a:t>
            </a:r>
            <a:r>
              <a:rPr lang="cs-CZ" dirty="0" smtClean="0"/>
              <a:t>čediče</a:t>
            </a:r>
            <a:r>
              <a:rPr lang="cs-CZ" dirty="0"/>
              <a:t>; zlom </a:t>
            </a:r>
            <a:r>
              <a:rPr lang="cs-CZ" dirty="0" err="1"/>
              <a:t>Narmady</a:t>
            </a:r>
            <a:r>
              <a:rPr lang="cs-CZ" dirty="0"/>
              <a:t> a </a:t>
            </a:r>
            <a:r>
              <a:rPr lang="cs-CZ" dirty="0" err="1"/>
              <a:t>Són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281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4529" y="11311"/>
            <a:ext cx="9905998" cy="1478570"/>
          </a:xfrm>
        </p:spPr>
        <p:txBody>
          <a:bodyPr/>
          <a:lstStyle/>
          <a:p>
            <a:r>
              <a:rPr lang="cs-CZ" dirty="0" err="1" smtClean="0"/>
              <a:t>Putorama</a:t>
            </a:r>
            <a:r>
              <a:rPr lang="cs-CZ" dirty="0" smtClean="0"/>
              <a:t> </a:t>
            </a:r>
            <a:r>
              <a:rPr lang="cs-CZ" dirty="0" err="1" smtClean="0"/>
              <a:t>plateau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37" y="1156394"/>
            <a:ext cx="7469604" cy="5041983"/>
          </a:xfrm>
        </p:spPr>
      </p:pic>
      <p:sp>
        <p:nvSpPr>
          <p:cNvPr id="5" name="TextovéPole 4"/>
          <p:cNvSpPr txBox="1"/>
          <p:nvPr/>
        </p:nvSpPr>
        <p:spPr>
          <a:xfrm>
            <a:off x="1034529" y="6433073"/>
            <a:ext cx="672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https://twitter.com/avramovmaxim/status/750778675260485633</a:t>
            </a:r>
          </a:p>
        </p:txBody>
      </p:sp>
    </p:spTree>
    <p:extLst>
      <p:ext uri="{BB962C8B-B14F-4D97-AF65-F5344CB8AC3E}">
        <p14:creationId xmlns:p14="http://schemas.microsoft.com/office/powerpoint/2010/main" val="263019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CEB7-11E6-4DA4-B36E-095E06F7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Tabule </a:t>
            </a:r>
            <a:r>
              <a:rPr lang="cs-CZ" dirty="0" err="1" smtClean="0"/>
              <a:t>geosynklynál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DE4715-EEF8-4E29-A1FB-FF661DF99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276" y="2097087"/>
            <a:ext cx="5632526" cy="3694111"/>
          </a:xfrm>
        </p:spPr>
        <p:txBody>
          <a:bodyPr>
            <a:normAutofit/>
          </a:bodyPr>
          <a:lstStyle/>
          <a:p>
            <a:r>
              <a:rPr lang="cs-CZ" dirty="0"/>
              <a:t>Tabule geosynklinál - mladší vulkanismus - časté aktivní sopky - výskyt: mezihorské kotliny </a:t>
            </a:r>
            <a:r>
              <a:rPr lang="cs-CZ" dirty="0" smtClean="0"/>
              <a:t>např</a:t>
            </a:r>
            <a:r>
              <a:rPr lang="cs-CZ" dirty="0"/>
              <a:t>. Rocky </a:t>
            </a:r>
            <a:r>
              <a:rPr lang="cs-CZ" dirty="0" err="1"/>
              <a:t>Mountains</a:t>
            </a:r>
            <a:r>
              <a:rPr lang="cs-CZ" dirty="0"/>
              <a:t> x Kaskádové </a:t>
            </a:r>
            <a:r>
              <a:rPr lang="cs-CZ" dirty="0" smtClean="0"/>
              <a:t>pohoří </a:t>
            </a:r>
            <a:r>
              <a:rPr lang="cs-CZ" dirty="0"/>
              <a:t>Columbia River </a:t>
            </a:r>
            <a:r>
              <a:rPr lang="cs-CZ" dirty="0" err="1"/>
              <a:t>Plateau</a:t>
            </a:r>
            <a:r>
              <a:rPr lang="cs-CZ" dirty="0"/>
              <a:t> (P = 265 000 km 2 ) </a:t>
            </a:r>
            <a:r>
              <a:rPr lang="cs-CZ" dirty="0" err="1"/>
              <a:t>Snake</a:t>
            </a:r>
            <a:r>
              <a:rPr lang="cs-CZ" dirty="0"/>
              <a:t> River </a:t>
            </a:r>
            <a:r>
              <a:rPr lang="cs-CZ" dirty="0" err="1"/>
              <a:t>Plateau</a:t>
            </a:r>
            <a:r>
              <a:rPr lang="cs-CZ" dirty="0"/>
              <a:t> (P = 55 000 km 2 ) - velká mocnost - hluboké </a:t>
            </a:r>
            <a:r>
              <a:rPr lang="cs-CZ" dirty="0" err="1"/>
              <a:t>ka</a:t>
            </a:r>
            <a:r>
              <a:rPr lang="cs-CZ" dirty="0"/>
              <a:t> </a:t>
            </a:r>
            <a:r>
              <a:rPr lang="cs-CZ" dirty="0" err="1"/>
              <a:t>ňony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81" y="2227263"/>
            <a:ext cx="5091338" cy="3563937"/>
          </a:xfrm>
        </p:spPr>
      </p:pic>
      <p:sp>
        <p:nvSpPr>
          <p:cNvPr id="11" name="TextovéPole 10"/>
          <p:cNvSpPr txBox="1"/>
          <p:nvPr/>
        </p:nvSpPr>
        <p:spPr>
          <a:xfrm>
            <a:off x="6198281" y="6217920"/>
            <a:ext cx="575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https://openei.org/wiki/Cascades_Geothermal_Region</a:t>
            </a:r>
          </a:p>
        </p:txBody>
      </p:sp>
    </p:spTree>
    <p:extLst>
      <p:ext uri="{BB962C8B-B14F-4D97-AF65-F5344CB8AC3E}">
        <p14:creationId xmlns:p14="http://schemas.microsoft.com/office/powerpoint/2010/main" val="90834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Magma  na povrchu Země láva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937514"/>
            <a:ext cx="9905999" cy="4409497"/>
          </a:xfrm>
        </p:spPr>
        <p:txBody>
          <a:bodyPr/>
          <a:lstStyle/>
          <a:p>
            <a:r>
              <a:rPr lang="cs-CZ" dirty="0" smtClean="0"/>
              <a:t>magma</a:t>
            </a:r>
            <a:r>
              <a:rPr lang="cs-CZ" dirty="0"/>
              <a:t>, které dosáhlo ZP </a:t>
            </a:r>
            <a:endParaRPr lang="cs-CZ" dirty="0" smtClean="0"/>
          </a:p>
          <a:p>
            <a:r>
              <a:rPr lang="cs-CZ" dirty="0" smtClean="0"/>
              <a:t>rozdílné </a:t>
            </a:r>
            <a:r>
              <a:rPr lang="cs-CZ" dirty="0"/>
              <a:t>vlastnosti od původní taveniny - snížení teploty → zvyšuje se podíl pevné fáze - ochuzení o plynné složky (H</a:t>
            </a:r>
            <a:r>
              <a:rPr lang="cs-CZ" baseline="-25000" dirty="0"/>
              <a:t>2</a:t>
            </a:r>
            <a:r>
              <a:rPr lang="cs-CZ" dirty="0"/>
              <a:t>O,H</a:t>
            </a:r>
            <a:r>
              <a:rPr lang="cs-CZ" baseline="-25000" dirty="0"/>
              <a:t>2</a:t>
            </a:r>
            <a:r>
              <a:rPr lang="cs-CZ" dirty="0"/>
              <a:t>S, CO</a:t>
            </a:r>
            <a:r>
              <a:rPr lang="cs-CZ" baseline="-25000" dirty="0"/>
              <a:t>2</a:t>
            </a:r>
            <a:r>
              <a:rPr lang="cs-CZ" dirty="0"/>
              <a:t>,SO</a:t>
            </a:r>
            <a:r>
              <a:rPr lang="cs-CZ" baseline="-25000" dirty="0"/>
              <a:t>2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teplota</a:t>
            </a:r>
            <a:r>
              <a:rPr lang="cs-CZ" dirty="0"/>
              <a:t>: 900 - 1200 °C </a:t>
            </a:r>
            <a:endParaRPr lang="cs-CZ" dirty="0" smtClean="0"/>
          </a:p>
          <a:p>
            <a:r>
              <a:rPr lang="cs-CZ" dirty="0" smtClean="0"/>
              <a:t>rychlost </a:t>
            </a:r>
            <a:r>
              <a:rPr lang="cs-CZ" dirty="0"/>
              <a:t>lávových proudů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Východoafrický </a:t>
            </a:r>
            <a:r>
              <a:rPr lang="cs-CZ" dirty="0"/>
              <a:t>rift ….. 60 km/h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Mauna</a:t>
            </a:r>
            <a:r>
              <a:rPr lang="cs-CZ" dirty="0" smtClean="0"/>
              <a:t> </a:t>
            </a:r>
            <a:r>
              <a:rPr lang="cs-CZ" dirty="0" err="1"/>
              <a:t>Loa</a:t>
            </a:r>
            <a:r>
              <a:rPr lang="cs-CZ" dirty="0"/>
              <a:t>………….. 300 m - 3 km/h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Kilauea</a:t>
            </a:r>
            <a:r>
              <a:rPr lang="cs-CZ" dirty="0"/>
              <a:t>………………. 330 m/h</a:t>
            </a:r>
          </a:p>
        </p:txBody>
      </p:sp>
    </p:spTree>
    <p:extLst>
      <p:ext uri="{BB962C8B-B14F-4D97-AF65-F5344CB8AC3E}">
        <p14:creationId xmlns:p14="http://schemas.microsoft.com/office/powerpoint/2010/main" val="15724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382" y="91394"/>
            <a:ext cx="9905998" cy="1478570"/>
          </a:xfrm>
        </p:spPr>
        <p:txBody>
          <a:bodyPr/>
          <a:lstStyle/>
          <a:p>
            <a:r>
              <a:rPr lang="cs-CZ" dirty="0" smtClean="0"/>
              <a:t>Tabule </a:t>
            </a:r>
            <a:r>
              <a:rPr lang="cs-CZ" dirty="0" err="1" smtClean="0"/>
              <a:t>geosynklynál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54" y="1127760"/>
            <a:ext cx="7605657" cy="4889351"/>
          </a:xfrm>
        </p:spPr>
      </p:pic>
      <p:sp>
        <p:nvSpPr>
          <p:cNvPr id="4" name="TextovéPole 3"/>
          <p:cNvSpPr txBox="1"/>
          <p:nvPr/>
        </p:nvSpPr>
        <p:spPr>
          <a:xfrm>
            <a:off x="451821" y="6110344"/>
            <a:ext cx="1159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https://www.oregonlive.com/life_and_culture/erry-2018/06/68531252b32020/10_natural_treasures_of_the_ca.html</a:t>
            </a:r>
          </a:p>
        </p:txBody>
      </p:sp>
    </p:spTree>
    <p:extLst>
      <p:ext uri="{BB962C8B-B14F-4D97-AF65-F5344CB8AC3E}">
        <p14:creationId xmlns:p14="http://schemas.microsoft.com/office/powerpoint/2010/main" val="27947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vulkanismus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efuzivní činnost → efuzivní sopky </a:t>
            </a:r>
            <a:endParaRPr lang="cs-CZ" dirty="0" smtClean="0"/>
          </a:p>
          <a:p>
            <a:r>
              <a:rPr lang="cs-CZ" dirty="0" smtClean="0"/>
              <a:t>explozivní </a:t>
            </a:r>
            <a:r>
              <a:rPr lang="cs-CZ" dirty="0"/>
              <a:t>činnost → explozivní sopky </a:t>
            </a:r>
            <a:endParaRPr lang="cs-CZ" dirty="0" smtClean="0"/>
          </a:p>
          <a:p>
            <a:r>
              <a:rPr lang="cs-CZ" dirty="0" smtClean="0"/>
              <a:t>smíšená </a:t>
            </a:r>
            <a:r>
              <a:rPr lang="cs-CZ" dirty="0"/>
              <a:t>činnost → stratovulkány - výstup k </a:t>
            </a:r>
            <a:r>
              <a:rPr lang="cs-CZ" dirty="0"/>
              <a:t>z</a:t>
            </a:r>
            <a:r>
              <a:rPr lang="cs-CZ" dirty="0" smtClean="0"/>
              <a:t>emskému povrchu </a:t>
            </a:r>
            <a:r>
              <a:rPr lang="cs-CZ" dirty="0"/>
              <a:t>- sopouch = </a:t>
            </a:r>
            <a:r>
              <a:rPr lang="cs-CZ" dirty="0" smtClean="0"/>
              <a:t>vertikálně </a:t>
            </a:r>
            <a:r>
              <a:rPr lang="cs-CZ" dirty="0"/>
              <a:t>orientovaná </a:t>
            </a:r>
            <a:r>
              <a:rPr lang="cs-CZ" dirty="0" smtClean="0"/>
              <a:t>přívodní </a:t>
            </a:r>
            <a:r>
              <a:rPr lang="cs-CZ" dirty="0"/>
              <a:t>dráha - nálevkovité </a:t>
            </a:r>
            <a:r>
              <a:rPr lang="cs-CZ" dirty="0" smtClean="0"/>
              <a:t>vyústění </a:t>
            </a:r>
            <a:r>
              <a:rPr lang="cs-CZ" dirty="0"/>
              <a:t>= kráter</a:t>
            </a:r>
          </a:p>
        </p:txBody>
      </p:sp>
    </p:spTree>
    <p:extLst>
      <p:ext uri="{BB962C8B-B14F-4D97-AF65-F5344CB8AC3E}">
        <p14:creationId xmlns:p14="http://schemas.microsoft.com/office/powerpoint/2010/main" val="1335873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činnosti lze sopky rozdělit na: aktivní </a:t>
            </a:r>
            <a:r>
              <a:rPr lang="cs-CZ" dirty="0" smtClean="0"/>
              <a:t>a vyhaslé </a:t>
            </a:r>
          </a:p>
          <a:p>
            <a:r>
              <a:rPr lang="cs-CZ" dirty="0" smtClean="0"/>
              <a:t>podle </a:t>
            </a:r>
            <a:r>
              <a:rPr lang="cs-CZ" dirty="0"/>
              <a:t>počtu erupcí: monogenetické (vzniklé jedním výbuchem) polygenetické (vzniklé více výbuchy)</a:t>
            </a:r>
          </a:p>
        </p:txBody>
      </p:sp>
    </p:spTree>
    <p:extLst>
      <p:ext uri="{BB962C8B-B14F-4D97-AF65-F5344CB8AC3E}">
        <p14:creationId xmlns:p14="http://schemas.microsoft.com/office/powerpoint/2010/main" val="280924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Efuzivní sopky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lávové </a:t>
            </a:r>
            <a:r>
              <a:rPr lang="cs-CZ" dirty="0"/>
              <a:t>sopky </a:t>
            </a:r>
            <a:endParaRPr lang="cs-CZ" dirty="0" smtClean="0"/>
          </a:p>
          <a:p>
            <a:r>
              <a:rPr lang="cs-CZ" dirty="0" smtClean="0"/>
              <a:t>štítové </a:t>
            </a:r>
            <a:r>
              <a:rPr lang="cs-CZ" dirty="0"/>
              <a:t>sopky </a:t>
            </a:r>
            <a:endParaRPr lang="cs-CZ" dirty="0" smtClean="0"/>
          </a:p>
          <a:p>
            <a:r>
              <a:rPr lang="cs-CZ" dirty="0" smtClean="0"/>
              <a:t>parazitické </a:t>
            </a:r>
            <a:r>
              <a:rPr lang="cs-CZ" dirty="0"/>
              <a:t>krátery</a:t>
            </a:r>
          </a:p>
        </p:txBody>
      </p:sp>
    </p:spTree>
    <p:extLst>
      <p:ext uri="{BB962C8B-B14F-4D97-AF65-F5344CB8AC3E}">
        <p14:creationId xmlns:p14="http://schemas.microsoft.com/office/powerpoint/2010/main" val="170976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Štítová sopka (Havajský typ)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více </a:t>
            </a:r>
            <a:r>
              <a:rPr lang="cs-CZ" dirty="0" smtClean="0"/>
              <a:t>méně </a:t>
            </a:r>
            <a:r>
              <a:rPr lang="cs-CZ" dirty="0"/>
              <a:t>ploché sopky o velkém </a:t>
            </a:r>
            <a:r>
              <a:rPr lang="cs-CZ" dirty="0" smtClean="0"/>
              <a:t>průměru </a:t>
            </a:r>
          </a:p>
          <a:p>
            <a:r>
              <a:rPr lang="cs-CZ" dirty="0" smtClean="0"/>
              <a:t>jsou </a:t>
            </a:r>
            <a:r>
              <a:rPr lang="cs-CZ" dirty="0"/>
              <a:t>budované vysoce tekutými bazaltovými lávami </a:t>
            </a:r>
            <a:endParaRPr lang="cs-CZ" dirty="0" smtClean="0"/>
          </a:p>
          <a:p>
            <a:r>
              <a:rPr lang="cs-CZ" dirty="0" smtClean="0"/>
              <a:t>bazaltový </a:t>
            </a:r>
            <a:r>
              <a:rPr lang="cs-CZ" dirty="0"/>
              <a:t>výlev na </a:t>
            </a:r>
            <a:r>
              <a:rPr lang="cs-CZ" dirty="0" smtClean="0"/>
              <a:t>pobřeží </a:t>
            </a:r>
          </a:p>
          <a:p>
            <a:r>
              <a:rPr lang="cs-CZ" dirty="0" smtClean="0"/>
              <a:t>sloupcovitá odlučnost </a:t>
            </a:r>
          </a:p>
          <a:p>
            <a:r>
              <a:rPr lang="cs-CZ" dirty="0" err="1" smtClean="0"/>
              <a:t>klify</a:t>
            </a:r>
            <a:r>
              <a:rPr lang="cs-CZ" dirty="0" smtClean="0"/>
              <a:t> </a:t>
            </a:r>
            <a:r>
              <a:rPr lang="cs-CZ" dirty="0"/>
              <a:t>(desítky metrů 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6" y="3379088"/>
            <a:ext cx="5013062" cy="3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7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Explozivní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vyvrženiny: • </a:t>
            </a:r>
            <a:r>
              <a:rPr lang="cs-CZ" dirty="0" err="1"/>
              <a:t>alotigenní</a:t>
            </a:r>
            <a:r>
              <a:rPr lang="cs-CZ" dirty="0"/>
              <a:t> • </a:t>
            </a:r>
            <a:r>
              <a:rPr lang="cs-CZ" dirty="0" err="1" smtClean="0"/>
              <a:t>autigenní</a:t>
            </a:r>
            <a:endParaRPr lang="cs-CZ" dirty="0" smtClean="0"/>
          </a:p>
          <a:p>
            <a:r>
              <a:rPr lang="cs-CZ" dirty="0"/>
              <a:t>Pyroklastický materiál: sopečné bomby (pumy) </a:t>
            </a:r>
            <a:r>
              <a:rPr lang="cs-CZ" dirty="0" err="1"/>
              <a:t>lapilly</a:t>
            </a:r>
            <a:r>
              <a:rPr lang="cs-CZ" dirty="0"/>
              <a:t> (do 5 cm) prach</a:t>
            </a:r>
          </a:p>
        </p:txBody>
      </p:sp>
    </p:spTree>
    <p:extLst>
      <p:ext uri="{BB962C8B-B14F-4D97-AF65-F5344CB8AC3E}">
        <p14:creationId xmlns:p14="http://schemas.microsoft.com/office/powerpoint/2010/main" val="1399869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Vulkánský 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produkovány jsou méně tekuté lávy, které jsou neustále rozrušovány výbuchy plynů, a jejich kužely se tedy skládají více méně z </a:t>
            </a:r>
            <a:r>
              <a:rPr lang="cs-CZ" dirty="0" err="1"/>
              <a:t>pyroklastik</a:t>
            </a:r>
            <a:r>
              <a:rPr lang="cs-CZ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41413" y="6078071"/>
            <a:ext cx="1001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https://slidetodoc.com/sopka-vulkn-interaktivn-idealizovan-prez-sopkou-nvod-k/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51" y="3448611"/>
            <a:ext cx="3810000" cy="24860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3416472"/>
            <a:ext cx="4102480" cy="25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5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Strombolský</a:t>
            </a:r>
            <a:r>
              <a:rPr lang="cs-CZ" dirty="0" smtClean="0"/>
              <a:t> typ (Stratovulkán)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sopka se sopečným kuželem, který je tvořen střídáním lávových proudů a vrstev nahromaděného pyroklastického </a:t>
            </a:r>
            <a:r>
              <a:rPr lang="cs-CZ" dirty="0" smtClean="0"/>
              <a:t>materiálu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26" y="3327610"/>
            <a:ext cx="3829722" cy="30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7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Stratovulkán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38" y="1615986"/>
            <a:ext cx="6733595" cy="4471529"/>
          </a:xfrm>
        </p:spPr>
      </p:pic>
      <p:sp>
        <p:nvSpPr>
          <p:cNvPr id="5" name="TextovéPole 4"/>
          <p:cNvSpPr txBox="1"/>
          <p:nvPr/>
        </p:nvSpPr>
        <p:spPr>
          <a:xfrm>
            <a:off x="505610" y="2448225"/>
            <a:ext cx="3754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Strombolský</a:t>
            </a:r>
            <a:r>
              <a:rPr lang="cs-CZ" sz="2400" dirty="0"/>
              <a:t> typ erupce vytvářející malý sypaný kužel během sopečné erupce sopky </a:t>
            </a:r>
            <a:r>
              <a:rPr lang="cs-CZ" sz="2400" dirty="0" err="1"/>
              <a:t>Eyjafjallajökull</a:t>
            </a:r>
            <a:r>
              <a:rPr lang="cs-CZ" sz="2400" dirty="0"/>
              <a:t> na </a:t>
            </a:r>
            <a:r>
              <a:rPr lang="cs-CZ" sz="2400" dirty="0" err="1"/>
              <a:t>Islanduv</a:t>
            </a:r>
            <a:r>
              <a:rPr lang="cs-CZ" sz="2400" dirty="0"/>
              <a:t> roce 2010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45459" y="6174889"/>
            <a:ext cx="734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https://www.pinterest.co.uk/pin/449374869059276022/</a:t>
            </a:r>
          </a:p>
        </p:txBody>
      </p:sp>
    </p:spTree>
    <p:extLst>
      <p:ext uri="{BB962C8B-B14F-4D97-AF65-F5344CB8AC3E}">
        <p14:creationId xmlns:p14="http://schemas.microsoft.com/office/powerpoint/2010/main" val="2673722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Vulkán San Miguel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21224"/>
            <a:ext cx="9905998" cy="4069977"/>
          </a:xfrm>
        </p:spPr>
        <p:txBody>
          <a:bodyPr>
            <a:normAutofit/>
          </a:bodyPr>
          <a:lstStyle/>
          <a:p>
            <a:r>
              <a:rPr lang="cs-CZ" dirty="0" smtClean="0"/>
              <a:t>salvadorská </a:t>
            </a:r>
            <a:r>
              <a:rPr lang="cs-CZ" dirty="0"/>
              <a:t>sopka </a:t>
            </a:r>
            <a:endParaRPr lang="cs-CZ" dirty="0" smtClean="0"/>
          </a:p>
          <a:p>
            <a:r>
              <a:rPr lang="cs-CZ" dirty="0" smtClean="0"/>
              <a:t>tyčí </a:t>
            </a:r>
            <a:r>
              <a:rPr lang="cs-CZ" dirty="0"/>
              <a:t>se z </a:t>
            </a:r>
            <a:r>
              <a:rPr lang="cs-CZ" dirty="0" smtClean="0"/>
              <a:t>přímořské </a:t>
            </a:r>
            <a:r>
              <a:rPr lang="cs-CZ" dirty="0"/>
              <a:t>roviny ve východní části </a:t>
            </a:r>
            <a:r>
              <a:rPr lang="cs-CZ" dirty="0" smtClean="0"/>
              <a:t>země </a:t>
            </a:r>
          </a:p>
          <a:p>
            <a:r>
              <a:rPr lang="cs-CZ" dirty="0" smtClean="0"/>
              <a:t>vrchol</a:t>
            </a:r>
            <a:r>
              <a:rPr lang="cs-CZ" dirty="0"/>
              <a:t>: 2 132 m n</a:t>
            </a:r>
            <a:r>
              <a:rPr lang="cs-CZ" dirty="0" smtClean="0"/>
              <a:t>. 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průměr </a:t>
            </a:r>
            <a:r>
              <a:rPr lang="cs-CZ" dirty="0"/>
              <a:t>báze vulkánu 13 km </a:t>
            </a:r>
            <a:endParaRPr lang="cs-CZ" dirty="0" smtClean="0"/>
          </a:p>
          <a:p>
            <a:r>
              <a:rPr lang="cs-CZ" dirty="0" smtClean="0"/>
              <a:t>záznam </a:t>
            </a:r>
            <a:r>
              <a:rPr lang="cs-CZ" dirty="0"/>
              <a:t>aktivit od 16. století • </a:t>
            </a:r>
            <a:r>
              <a:rPr lang="cs-CZ" dirty="0" smtClean="0"/>
              <a:t>převažují </a:t>
            </a:r>
            <a:r>
              <a:rPr lang="cs-CZ" dirty="0"/>
              <a:t>efúze láv bazaltického andezitu a olivinického bazaltu </a:t>
            </a:r>
            <a:endParaRPr lang="cs-CZ" dirty="0" smtClean="0"/>
          </a:p>
          <a:p>
            <a:r>
              <a:rPr lang="cs-CZ" dirty="0" smtClean="0"/>
              <a:t>1844-lávové </a:t>
            </a:r>
            <a:r>
              <a:rPr lang="cs-CZ" dirty="0"/>
              <a:t>proudy vytékaly ze 14 menších kráterů situovaných na zlomu</a:t>
            </a:r>
          </a:p>
        </p:txBody>
      </p:sp>
    </p:spTree>
    <p:extLst>
      <p:ext uri="{BB962C8B-B14F-4D97-AF65-F5344CB8AC3E}">
        <p14:creationId xmlns:p14="http://schemas.microsoft.com/office/powerpoint/2010/main" val="38930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láv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5592875" cy="3541714"/>
          </a:xfrm>
        </p:spPr>
        <p:txBody>
          <a:bodyPr/>
          <a:lstStyle/>
          <a:p>
            <a:r>
              <a:rPr lang="cs-CZ" dirty="0"/>
              <a:t>AA (balvanitá) - proud tekl pomalu - drsný, struskovitý, </a:t>
            </a:r>
            <a:r>
              <a:rPr lang="cs-CZ" dirty="0" err="1"/>
              <a:t>škrapovitý</a:t>
            </a:r>
            <a:r>
              <a:rPr lang="cs-CZ" dirty="0"/>
              <a:t> </a:t>
            </a:r>
            <a:r>
              <a:rPr lang="cs-CZ" dirty="0" smtClean="0"/>
              <a:t>povrch</a:t>
            </a:r>
          </a:p>
          <a:p>
            <a:endParaRPr lang="cs-CZ" dirty="0"/>
          </a:p>
          <a:p>
            <a:r>
              <a:rPr lang="cs-CZ" dirty="0"/>
              <a:t>malé kuželovité nebo komínovité útvary • výška řádově metry (</a:t>
            </a:r>
            <a:r>
              <a:rPr lang="cs-CZ" dirty="0" err="1"/>
              <a:t>max</a:t>
            </a:r>
            <a:r>
              <a:rPr lang="cs-CZ" dirty="0"/>
              <a:t> 40 m)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7" y="0"/>
            <a:ext cx="5099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0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Peléský</a:t>
            </a:r>
            <a:r>
              <a:rPr lang="cs-CZ" dirty="0" smtClean="0"/>
              <a:t> typ sopky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6023181" cy="3541714"/>
          </a:xfrm>
        </p:spPr>
        <p:txBody>
          <a:bodyPr/>
          <a:lstStyle/>
          <a:p>
            <a:r>
              <a:rPr lang="cs-CZ" dirty="0" err="1"/>
              <a:t>peléský</a:t>
            </a:r>
            <a:r>
              <a:rPr lang="cs-CZ" dirty="0"/>
              <a:t> (</a:t>
            </a:r>
            <a:r>
              <a:rPr lang="cs-CZ" dirty="0" err="1"/>
              <a:t>katmajský</a:t>
            </a:r>
            <a:r>
              <a:rPr lang="cs-CZ" dirty="0"/>
              <a:t>) typ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kráteru je </a:t>
            </a:r>
            <a:r>
              <a:rPr lang="cs-CZ" dirty="0" smtClean="0"/>
              <a:t>vytlačována </a:t>
            </a:r>
            <a:r>
              <a:rPr lang="cs-CZ" dirty="0"/>
              <a:t>velmi tuhá láva v </a:t>
            </a:r>
            <a:r>
              <a:rPr lang="cs-CZ" dirty="0" smtClean="0"/>
              <a:t>podobě </a:t>
            </a:r>
            <a:r>
              <a:rPr lang="cs-CZ" dirty="0"/>
              <a:t>žhavé jehly </a:t>
            </a:r>
            <a:endParaRPr lang="cs-CZ" dirty="0" smtClean="0"/>
          </a:p>
          <a:p>
            <a:r>
              <a:rPr lang="cs-CZ" dirty="0" smtClean="0"/>
              <a:t>většinou </a:t>
            </a:r>
            <a:r>
              <a:rPr lang="cs-CZ" dirty="0"/>
              <a:t>také vznikají žhavá </a:t>
            </a:r>
            <a:r>
              <a:rPr lang="cs-CZ" dirty="0" smtClean="0"/>
              <a:t>mračna sopečného </a:t>
            </a:r>
            <a:r>
              <a:rPr lang="cs-CZ" dirty="0"/>
              <a:t>popela, která </a:t>
            </a:r>
            <a:r>
              <a:rPr lang="cs-CZ" dirty="0" smtClean="0"/>
              <a:t>stékají </a:t>
            </a:r>
            <a:r>
              <a:rPr lang="cs-CZ" dirty="0"/>
              <a:t>po svahu sopky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3" y="2249487"/>
            <a:ext cx="4729995" cy="29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5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956" y="258183"/>
            <a:ext cx="9444113" cy="886851"/>
          </a:xfrm>
        </p:spPr>
        <p:txBody>
          <a:bodyPr/>
          <a:lstStyle/>
          <a:p>
            <a:r>
              <a:rPr lang="cs-CZ" dirty="0" smtClean="0"/>
              <a:t>Kaldera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1412" y="6110344"/>
            <a:ext cx="72387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https://geops.cz/zajezdy/detail-lokality/sete-cidades/ 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73" y="1762751"/>
            <a:ext cx="9525000" cy="442912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01" y="2047475"/>
            <a:ext cx="26345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Azory - kaldera </a:t>
            </a:r>
            <a:r>
              <a:rPr lang="cs-CZ" dirty="0"/>
              <a:t>(sopečný kráter vzniklý propadnutím stěn sopky) v západní části ostrova </a:t>
            </a:r>
            <a:r>
              <a:rPr lang="cs-CZ" dirty="0" err="1"/>
              <a:t>São</a:t>
            </a:r>
            <a:r>
              <a:rPr lang="cs-CZ" dirty="0"/>
              <a:t> Miguel. Má průměr asi 5 km a hloubku 400 metrů. Uvnitř jsou 2 jezera – </a:t>
            </a:r>
            <a:r>
              <a:rPr lang="cs-CZ" dirty="0" err="1"/>
              <a:t>Lagoa</a:t>
            </a:r>
            <a:r>
              <a:rPr lang="cs-CZ" dirty="0"/>
              <a:t> </a:t>
            </a:r>
            <a:r>
              <a:rPr lang="cs-CZ" dirty="0" err="1"/>
              <a:t>Verde</a:t>
            </a:r>
            <a:r>
              <a:rPr lang="cs-CZ" dirty="0"/>
              <a:t> a </a:t>
            </a:r>
            <a:r>
              <a:rPr lang="cs-CZ" dirty="0" err="1"/>
              <a:t>Lagoa</a:t>
            </a:r>
            <a:r>
              <a:rPr lang="cs-CZ" dirty="0"/>
              <a:t> </a:t>
            </a:r>
            <a:r>
              <a:rPr lang="cs-CZ" dirty="0" err="1"/>
              <a:t>Azul</a:t>
            </a:r>
            <a:r>
              <a:rPr lang="cs-CZ" dirty="0"/>
              <a:t> o celkové ploše 4,3 km2 a s dvojí barvou vody – modrou a zelenou.</a:t>
            </a:r>
          </a:p>
        </p:txBody>
      </p:sp>
    </p:spTree>
    <p:extLst>
      <p:ext uri="{BB962C8B-B14F-4D97-AF65-F5344CB8AC3E}">
        <p14:creationId xmlns:p14="http://schemas.microsoft.com/office/powerpoint/2010/main" val="2692264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66697"/>
            <a:ext cx="9905998" cy="1478570"/>
          </a:xfrm>
        </p:spPr>
        <p:txBody>
          <a:bodyPr/>
          <a:lstStyle/>
          <a:p>
            <a:r>
              <a:rPr lang="cs-CZ" dirty="0" smtClean="0"/>
              <a:t>Bahenní sopky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538344"/>
            <a:ext cx="9905998" cy="500230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kuželovitá až kupovitá vyvýšenina s kráterovitou centrální depresí </a:t>
            </a:r>
            <a:endParaRPr lang="cs-CZ" dirty="0" smtClean="0"/>
          </a:p>
          <a:p>
            <a:r>
              <a:rPr lang="cs-CZ" dirty="0" smtClean="0"/>
              <a:t>složená </a:t>
            </a:r>
            <a:r>
              <a:rPr lang="cs-CZ" dirty="0"/>
              <a:t>z bahnitých sedimentů </a:t>
            </a:r>
            <a:endParaRPr lang="cs-CZ" dirty="0" smtClean="0"/>
          </a:p>
          <a:p>
            <a:r>
              <a:rPr lang="cs-CZ" dirty="0" smtClean="0"/>
              <a:t>vznikají </a:t>
            </a:r>
            <a:r>
              <a:rPr lang="cs-CZ" dirty="0"/>
              <a:t>na jílovitých a hlinitých půdách v místech výstupu horkých vod, par a plynů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Rusku označení </a:t>
            </a:r>
            <a:r>
              <a:rPr lang="cs-CZ" dirty="0" err="1"/>
              <a:t>salzy</a:t>
            </a:r>
            <a:r>
              <a:rPr lang="cs-CZ" dirty="0"/>
              <a:t> podle geneze: - vázané na oblasti aktivní sopečné činnosti - souvisí s výstupy zemních plynů v místech ložisek ropy - v mladých akumulačních rovinách (výrony plynů z tlejících organických látek</a:t>
            </a:r>
            <a:r>
              <a:rPr lang="cs-CZ" dirty="0" smtClean="0"/>
              <a:t>)</a:t>
            </a:r>
          </a:p>
          <a:p>
            <a:r>
              <a:rPr lang="cs-CZ" dirty="0"/>
              <a:t>NPR Hájek-</a:t>
            </a:r>
            <a:r>
              <a:rPr lang="cs-CZ" dirty="0" err="1"/>
              <a:t>Soos</a:t>
            </a:r>
            <a:r>
              <a:rPr lang="cs-CZ" dirty="0"/>
              <a:t> (221 ha) • v mělké kotlině mezi </a:t>
            </a:r>
            <a:r>
              <a:rPr lang="cs-CZ" dirty="0" err="1"/>
              <a:t>Vonšovským</a:t>
            </a:r>
            <a:r>
              <a:rPr lang="cs-CZ" dirty="0"/>
              <a:t> a </a:t>
            </a:r>
            <a:r>
              <a:rPr lang="cs-CZ" dirty="0" err="1"/>
              <a:t>Sooským</a:t>
            </a:r>
            <a:r>
              <a:rPr lang="cs-CZ" dirty="0"/>
              <a:t> potokem • dno vyschlého slaného jezera, kde ze schránek jezerních řas rozsivek vznikla několikametrová vrstva křemitého sedimentu - tzv. křemelinový štít • jezero již dávno zaniklo, ale minerální prameny a vývěry plynného kysličníku uhličitého prorazily křemelinový štít a fungují dodnes • vývěry vypadají jako malé, zhruba půlmetrové krátery • z některých uniká plynný CO</a:t>
            </a:r>
            <a:r>
              <a:rPr lang="cs-CZ" baseline="-25000" dirty="0"/>
              <a:t>2</a:t>
            </a:r>
            <a:r>
              <a:rPr lang="cs-CZ" dirty="0"/>
              <a:t> (tzv. </a:t>
            </a:r>
            <a:r>
              <a:rPr lang="cs-CZ" dirty="0" err="1"/>
              <a:t>mofety</a:t>
            </a:r>
            <a:r>
              <a:rPr lang="cs-CZ" dirty="0"/>
              <a:t>) • jiné tvoří nepravé bahenní sopky, ve kterých bublá voda a bahno</a:t>
            </a:r>
          </a:p>
        </p:txBody>
      </p:sp>
    </p:spTree>
    <p:extLst>
      <p:ext uri="{BB962C8B-B14F-4D97-AF65-F5344CB8AC3E}">
        <p14:creationId xmlns:p14="http://schemas.microsoft.com/office/powerpoint/2010/main" val="3241190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947" y="1001182"/>
            <a:ext cx="9713463" cy="77920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3947" y="2603351"/>
            <a:ext cx="8595361" cy="3316942"/>
          </a:xfrm>
        </p:spPr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74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0484"/>
            <a:ext cx="9905998" cy="1478570"/>
          </a:xfrm>
        </p:spPr>
        <p:txBody>
          <a:bodyPr/>
          <a:lstStyle/>
          <a:p>
            <a:r>
              <a:rPr lang="cs-CZ" dirty="0" err="1"/>
              <a:t>Hornito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604027"/>
            <a:ext cx="10079773" cy="5253973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obvykle je součástí lávového proudu nebo příkrovu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vznik: výbuchem plynů obsažených v lávě nebo vytlačením dílčí části výlevu lávy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u aktivních vulkánů je místem úniku horkých plynných exhalací (fumarol)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název </a:t>
            </a:r>
            <a:r>
              <a:rPr lang="cs-CZ" dirty="0" err="1"/>
              <a:t>hornito</a:t>
            </a:r>
            <a:r>
              <a:rPr lang="cs-CZ" dirty="0"/>
              <a:t> pochází ze španělštiny (</a:t>
            </a:r>
            <a:r>
              <a:rPr lang="cs-CZ" dirty="0" err="1"/>
              <a:t>horno</a:t>
            </a:r>
            <a:r>
              <a:rPr lang="cs-CZ" dirty="0"/>
              <a:t> = roh) inspirace rohovitým tvarem, vzniklým prohnutím útvaru v důsledku hmotnosti polotuhé lávy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typická </a:t>
            </a:r>
            <a:r>
              <a:rPr lang="cs-CZ" dirty="0" err="1"/>
              <a:t>hornita</a:t>
            </a:r>
            <a:r>
              <a:rPr lang="cs-CZ" dirty="0"/>
              <a:t>: Island, Kanárské a Kapverdské ostrovy, Kamčatka, Kavkaz (jižní svahy Elbrusu), Havajské ostrovy, </a:t>
            </a:r>
            <a:r>
              <a:rPr lang="cs-CZ" dirty="0" err="1"/>
              <a:t>Tanzánie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01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Hornito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70" y="1197961"/>
            <a:ext cx="7013986" cy="5260490"/>
          </a:xfrm>
        </p:spPr>
      </p:pic>
      <p:sp>
        <p:nvSpPr>
          <p:cNvPr id="6" name="TextovéPole 5"/>
          <p:cNvSpPr txBox="1"/>
          <p:nvPr/>
        </p:nvSpPr>
        <p:spPr>
          <a:xfrm>
            <a:off x="1237129" y="6458451"/>
            <a:ext cx="51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https://educalingo.com/en/dic-de/hornito</a:t>
            </a:r>
          </a:p>
        </p:txBody>
      </p:sp>
    </p:spTree>
    <p:extLst>
      <p:ext uri="{BB962C8B-B14F-4D97-AF65-F5344CB8AC3E}">
        <p14:creationId xmlns:p14="http://schemas.microsoft.com/office/powerpoint/2010/main" val="12988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352" y="192022"/>
            <a:ext cx="9905998" cy="1478570"/>
          </a:xfrm>
        </p:spPr>
        <p:txBody>
          <a:bodyPr/>
          <a:lstStyle/>
          <a:p>
            <a:r>
              <a:rPr lang="cs-CZ" dirty="0"/>
              <a:t>PAHOE-HOE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67" y="1028639"/>
            <a:ext cx="7699947" cy="4802005"/>
          </a:xfrm>
        </p:spPr>
      </p:pic>
      <p:sp>
        <p:nvSpPr>
          <p:cNvPr id="6" name="TextovéPole 5"/>
          <p:cNvSpPr txBox="1"/>
          <p:nvPr/>
        </p:nvSpPr>
        <p:spPr>
          <a:xfrm>
            <a:off x="1269402" y="6088828"/>
            <a:ext cx="1000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https://www.reddit.com/r/NatureIsFuckingLit/comments/gsiimx/pahoehoe_lava_starting_to_cool/</a:t>
            </a:r>
          </a:p>
        </p:txBody>
      </p:sp>
    </p:spTree>
    <p:extLst>
      <p:ext uri="{BB962C8B-B14F-4D97-AF65-F5344CB8AC3E}">
        <p14:creationId xmlns:p14="http://schemas.microsoft.com/office/powerpoint/2010/main" val="411658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Pahoe-hoe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72" y="398223"/>
            <a:ext cx="7223297" cy="5410906"/>
          </a:xfrm>
        </p:spPr>
      </p:pic>
      <p:sp>
        <p:nvSpPr>
          <p:cNvPr id="6" name="TextovéPole 5"/>
          <p:cNvSpPr txBox="1"/>
          <p:nvPr/>
        </p:nvSpPr>
        <p:spPr>
          <a:xfrm>
            <a:off x="1141413" y="5895191"/>
            <a:ext cx="901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Pahoehoe</a:t>
            </a:r>
            <a:r>
              <a:rPr lang="en-US" dirty="0"/>
              <a:t> lava flow on the Island of Hawaii, Myrna </a:t>
            </a:r>
            <a:r>
              <a:rPr lang="en-US" dirty="0" smtClean="0"/>
              <a:t>Martin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https://www.kids-fun-science.com/pahoehoe-lava.html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0306" y="1968649"/>
            <a:ext cx="3098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provazovitá láva </a:t>
            </a:r>
            <a:r>
              <a:rPr lang="cs-CZ" sz="2400" dirty="0"/>
              <a:t>- provazce (2-15 cm) - proud tekl rychle - skelná kůra - časté lávové tunely a jeskyně</a:t>
            </a:r>
          </a:p>
        </p:txBody>
      </p:sp>
    </p:spTree>
    <p:extLst>
      <p:ext uri="{BB962C8B-B14F-4D97-AF65-F5344CB8AC3E}">
        <p14:creationId xmlns:p14="http://schemas.microsoft.com/office/powerpoint/2010/main" val="79452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Pillow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668381"/>
            <a:ext cx="7304442" cy="4766645"/>
          </a:xfrm>
        </p:spPr>
      </p:pic>
      <p:sp>
        <p:nvSpPr>
          <p:cNvPr id="5" name="TextovéPole 4"/>
          <p:cNvSpPr txBox="1"/>
          <p:nvPr/>
        </p:nvSpPr>
        <p:spPr>
          <a:xfrm>
            <a:off x="935915" y="2097088"/>
            <a:ext cx="2506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Polštářovitá láva </a:t>
            </a:r>
            <a:r>
              <a:rPr lang="cs-CZ" sz="2400" dirty="0"/>
              <a:t>- vznik pod mořem - tzv. </a:t>
            </a:r>
            <a:r>
              <a:rPr lang="cs-CZ" sz="2400" dirty="0" err="1"/>
              <a:t>subakvatické</a:t>
            </a:r>
            <a:r>
              <a:rPr lang="cs-CZ" sz="2400" dirty="0"/>
              <a:t> výlevy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49854" y="5766099"/>
            <a:ext cx="960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https://www.nps.gov/subjects/geology/plate-tectonics-subduction-zones.htm</a:t>
            </a:r>
          </a:p>
        </p:txBody>
      </p:sp>
    </p:spTree>
    <p:extLst>
      <p:ext uri="{BB962C8B-B14F-4D97-AF65-F5344CB8AC3E}">
        <p14:creationId xmlns:p14="http://schemas.microsoft.com/office/powerpoint/2010/main" val="400043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631</TotalTime>
  <Words>1544</Words>
  <Application>Microsoft Office PowerPoint</Application>
  <PresentationFormat>Širokoúhlá obrazovka</PresentationFormat>
  <Paragraphs>159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Trebuchet MS</vt:lpstr>
      <vt:lpstr>Tw Cen MT</vt:lpstr>
      <vt:lpstr>Obvod</vt:lpstr>
      <vt:lpstr>EndogEnní procesy</vt:lpstr>
      <vt:lpstr>Magma</vt:lpstr>
      <vt:lpstr>Magma  na povrchu Země láva</vt:lpstr>
      <vt:lpstr>Typy láv</vt:lpstr>
      <vt:lpstr>Hornito</vt:lpstr>
      <vt:lpstr>Hornito</vt:lpstr>
      <vt:lpstr>PAHOE-HOE</vt:lpstr>
      <vt:lpstr>Pahoe-hoe</vt:lpstr>
      <vt:lpstr>Pillow </vt:lpstr>
      <vt:lpstr>PILLOW -LAVA</vt:lpstr>
      <vt:lpstr>Typy sopečné činnosti</vt:lpstr>
      <vt:lpstr>Hlubinný magmatismus</vt:lpstr>
      <vt:lpstr>Batolit</vt:lpstr>
      <vt:lpstr>Lakolit</vt:lpstr>
      <vt:lpstr>Intruzivní a extruzivní tělesa</vt:lpstr>
      <vt:lpstr>Tvary vzniklé selektivním vypreparováním – sopečný suk </vt:lpstr>
      <vt:lpstr>Sopečný SUK</vt:lpstr>
      <vt:lpstr>Sopečný suk</vt:lpstr>
      <vt:lpstr>Tvary vzniklé selektivním vypreparováním - Skalní zeď – dajka – čertova zeď</vt:lpstr>
      <vt:lpstr>Skalní zeď</vt:lpstr>
      <vt:lpstr>Skalní zeď - dajka</vt:lpstr>
      <vt:lpstr>Kamenné varhany</vt:lpstr>
      <vt:lpstr>Kamenné varhany</vt:lpstr>
      <vt:lpstr>Kamenné varhany</vt:lpstr>
      <vt:lpstr>Vulkanismus</vt:lpstr>
      <vt:lpstr>Vulkanické tabule</vt:lpstr>
      <vt:lpstr>Tabule platforem a geosynklinál</vt:lpstr>
      <vt:lpstr>Putorama plateau</vt:lpstr>
      <vt:lpstr>Tabule geosynklynál</vt:lpstr>
      <vt:lpstr>Tabule geosynklynál</vt:lpstr>
      <vt:lpstr>Centrální vulkanismus</vt:lpstr>
      <vt:lpstr>Sopky</vt:lpstr>
      <vt:lpstr>Efuzivní sopky</vt:lpstr>
      <vt:lpstr>Štítová sopka (Havajský typ)</vt:lpstr>
      <vt:lpstr>Explozivní činnost</vt:lpstr>
      <vt:lpstr>Vulkánský typ</vt:lpstr>
      <vt:lpstr>Strombolský typ (Stratovulkán)</vt:lpstr>
      <vt:lpstr>Stratovulkán</vt:lpstr>
      <vt:lpstr>Vulkán San Miguel</vt:lpstr>
      <vt:lpstr>Peléský typ sopky</vt:lpstr>
      <vt:lpstr>Kaldera</vt:lpstr>
      <vt:lpstr>Bahenní sopky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59</cp:revision>
  <dcterms:created xsi:type="dcterms:W3CDTF">2021-09-18T12:59:05Z</dcterms:created>
  <dcterms:modified xsi:type="dcterms:W3CDTF">2021-10-11T05:45:53Z</dcterms:modified>
</cp:coreProperties>
</file>