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crdownload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8" r:id="rId36"/>
    <p:sldId id="367" r:id="rId37"/>
    <p:sldId id="369" r:id="rId38"/>
    <p:sldId id="370" r:id="rId39"/>
    <p:sldId id="371" r:id="rId40"/>
    <p:sldId id="372" r:id="rId41"/>
    <p:sldId id="29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39" d="100"/>
          <a:sy n="39" d="100"/>
        </p:scale>
        <p:origin x="54" y="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4165-CA08-4596-B4A7-0AA465788129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DEE6-4A6A-4075-AFE4-9F38E4C2A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91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crdownload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crdownload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Oceánské svahy a dno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Tvary pod hladinou oceánů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Šelf v okolí poloostrova Florida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21" y="2466906"/>
            <a:ext cx="3380950" cy="390885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9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Pevninský podmořský svah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1900 </a:t>
            </a:r>
            <a:r>
              <a:rPr lang="cs-CZ" dirty="0" err="1"/>
              <a:t>Wegener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čím </a:t>
            </a:r>
            <a:r>
              <a:rPr lang="cs-CZ" dirty="0"/>
              <a:t>užší, tím strmější </a:t>
            </a:r>
            <a:endParaRPr lang="cs-CZ" dirty="0" smtClean="0"/>
          </a:p>
          <a:p>
            <a:r>
              <a:rPr lang="cs-CZ" dirty="0" smtClean="0"/>
              <a:t>do </a:t>
            </a:r>
            <a:r>
              <a:rPr lang="cs-CZ" dirty="0"/>
              <a:t>hloubky 3 - 4 km (6 - 7 km) </a:t>
            </a:r>
            <a:endParaRPr lang="cs-CZ" dirty="0" smtClean="0"/>
          </a:p>
          <a:p>
            <a:r>
              <a:rPr lang="cs-CZ" dirty="0" smtClean="0"/>
              <a:t>2 </a:t>
            </a:r>
            <a:r>
              <a:rPr lang="cs-CZ" dirty="0"/>
              <a:t>typy: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svah </a:t>
            </a:r>
            <a:r>
              <a:rPr lang="cs-CZ" dirty="0"/>
              <a:t>- transportační - akumulační </a:t>
            </a:r>
            <a:endParaRPr lang="cs-CZ" dirty="0" smtClean="0"/>
          </a:p>
          <a:p>
            <a:r>
              <a:rPr lang="cs-CZ" dirty="0" smtClean="0"/>
              <a:t>povrch</a:t>
            </a:r>
            <a:r>
              <a:rPr lang="cs-CZ" dirty="0"/>
              <a:t>: podmořská údolí a kaňony (L = 50 - 60 km; š = 2 - 5 km</a:t>
            </a:r>
            <a:r>
              <a:rPr lang="cs-CZ" dirty="0" smtClean="0"/>
              <a:t>)</a:t>
            </a:r>
          </a:p>
          <a:p>
            <a:r>
              <a:rPr lang="cs-CZ" dirty="0" smtClean="0"/>
              <a:t>kaňony </a:t>
            </a:r>
            <a:r>
              <a:rPr lang="cs-CZ" dirty="0"/>
              <a:t>- často proti ústí řek - turbiditní proudy - gravitační pohyby suspenze - tsunami</a:t>
            </a:r>
          </a:p>
        </p:txBody>
      </p:sp>
    </p:spTree>
    <p:extLst>
      <p:ext uri="{BB962C8B-B14F-4D97-AF65-F5344CB8AC3E}">
        <p14:creationId xmlns:p14="http://schemas.microsoft.com/office/powerpoint/2010/main" val="302706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Turbiditní </a:t>
            </a:r>
            <a:r>
              <a:rPr lang="cs-CZ" dirty="0"/>
              <a:t>proudy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turbiditní proud je vodní proud s obsahem velkého množství materiálu v suspenzi </a:t>
            </a:r>
            <a:endParaRPr lang="cs-CZ" dirty="0" smtClean="0"/>
          </a:p>
          <a:p>
            <a:r>
              <a:rPr lang="cs-CZ" dirty="0" smtClean="0"/>
              <a:t>vzniká </a:t>
            </a:r>
            <a:r>
              <a:rPr lang="cs-CZ" dirty="0"/>
              <a:t>pokud se, byť jen na maličkou chvíli, dostane do vznosu velké množství částic i na nepatrně ukloněném svahu </a:t>
            </a:r>
            <a:endParaRPr lang="cs-CZ" dirty="0" smtClean="0"/>
          </a:p>
          <a:p>
            <a:r>
              <a:rPr lang="cs-CZ" dirty="0" smtClean="0"/>
              <a:t>turbiditní </a:t>
            </a:r>
            <a:r>
              <a:rPr lang="cs-CZ" dirty="0"/>
              <a:t>proud má zvýšenou hustotu a mnohem vyšší nosnou kapacitu než normální vodní proud (obojí díky velkému množství suspendovaného materiálu) </a:t>
            </a:r>
            <a:endParaRPr lang="cs-CZ" dirty="0" smtClean="0"/>
          </a:p>
          <a:p>
            <a:r>
              <a:rPr lang="cs-CZ" dirty="0" smtClean="0"/>
              <a:t>ke </a:t>
            </a:r>
            <a:r>
              <a:rPr lang="cs-CZ" dirty="0"/>
              <a:t>vzniku tohoto proudu stačí voda, dostatek sypkého materiálu, mírný svah a nějaký impuls</a:t>
            </a:r>
          </a:p>
        </p:txBody>
      </p:sp>
    </p:spTree>
    <p:extLst>
      <p:ext uri="{BB962C8B-B14F-4D97-AF65-F5344CB8AC3E}">
        <p14:creationId xmlns:p14="http://schemas.microsoft.com/office/powerpoint/2010/main" val="21062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Kontinentální šelf a turbiditní proudy </a:t>
            </a:r>
            <a:endParaRPr lang="cs-CZ" dirty="0"/>
          </a:p>
        </p:txBody>
      </p:sp>
      <p:pic>
        <p:nvPicPr>
          <p:cNvPr id="1026" name="Picture 2" descr="http://www.gweb.cz/soubory/clanky/geologie/more/sedimenty/turbidity/turb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42" y="2150174"/>
            <a:ext cx="7595798" cy="43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1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Turbiditní proud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vzniká v místech, kde se hromadí </a:t>
            </a:r>
            <a:r>
              <a:rPr lang="cs-CZ" dirty="0" smtClean="0"/>
              <a:t>větší </a:t>
            </a:r>
            <a:r>
              <a:rPr lang="cs-CZ" dirty="0"/>
              <a:t>množství </a:t>
            </a:r>
            <a:r>
              <a:rPr lang="cs-CZ" dirty="0" smtClean="0"/>
              <a:t>sedimentů </a:t>
            </a:r>
            <a:r>
              <a:rPr lang="cs-CZ" dirty="0"/>
              <a:t>- to je zejména na horní </a:t>
            </a:r>
            <a:r>
              <a:rPr lang="cs-CZ" dirty="0" smtClean="0"/>
              <a:t>hraně </a:t>
            </a:r>
            <a:r>
              <a:rPr lang="cs-CZ" dirty="0"/>
              <a:t>svahu </a:t>
            </a:r>
            <a:endParaRPr lang="cs-CZ" dirty="0" smtClean="0"/>
          </a:p>
          <a:p>
            <a:r>
              <a:rPr lang="cs-CZ" dirty="0" smtClean="0"/>
              <a:t>kontinentální </a:t>
            </a:r>
            <a:r>
              <a:rPr lang="cs-CZ" dirty="0"/>
              <a:t>svahy mají sklony v rozsahu 2° - 10° a jejich </a:t>
            </a:r>
            <a:r>
              <a:rPr lang="cs-CZ" dirty="0" smtClean="0"/>
              <a:t>šířka může </a:t>
            </a:r>
            <a:r>
              <a:rPr lang="cs-CZ" dirty="0"/>
              <a:t>být až 100 km </a:t>
            </a:r>
            <a:endParaRPr lang="cs-CZ" dirty="0" smtClean="0"/>
          </a:p>
          <a:p>
            <a:r>
              <a:rPr lang="cs-CZ" dirty="0" smtClean="0"/>
              <a:t>jejich </a:t>
            </a:r>
            <a:r>
              <a:rPr lang="cs-CZ" dirty="0"/>
              <a:t>sedimenty jsou velmi náchylné ke </a:t>
            </a:r>
            <a:r>
              <a:rPr lang="cs-CZ" dirty="0" smtClean="0"/>
              <a:t>skluzům </a:t>
            </a:r>
          </a:p>
          <a:p>
            <a:r>
              <a:rPr lang="cs-CZ" dirty="0" smtClean="0"/>
              <a:t>ke </a:t>
            </a:r>
            <a:r>
              <a:rPr lang="cs-CZ" dirty="0"/>
              <a:t>vzniku turbiditního proudu sta čí jen impuls </a:t>
            </a:r>
            <a:endParaRPr lang="cs-CZ" dirty="0" smtClean="0"/>
          </a:p>
          <a:p>
            <a:r>
              <a:rPr lang="cs-CZ" dirty="0" smtClean="0"/>
              <a:t>jako </a:t>
            </a:r>
            <a:r>
              <a:rPr lang="cs-CZ" dirty="0"/>
              <a:t>impuls </a:t>
            </a:r>
            <a:r>
              <a:rPr lang="cs-CZ" dirty="0" smtClean="0"/>
              <a:t>může </a:t>
            </a:r>
            <a:r>
              <a:rPr lang="cs-CZ" dirty="0"/>
              <a:t>posloužit: </a:t>
            </a:r>
            <a:r>
              <a:rPr lang="cs-CZ" dirty="0" smtClean="0"/>
              <a:t>zemětřesení</a:t>
            </a:r>
            <a:r>
              <a:rPr lang="cs-CZ" dirty="0"/>
              <a:t>, </a:t>
            </a:r>
            <a:r>
              <a:rPr lang="cs-CZ" dirty="0" smtClean="0"/>
              <a:t>bouřka </a:t>
            </a:r>
            <a:r>
              <a:rPr lang="cs-CZ" dirty="0"/>
              <a:t>pokles </a:t>
            </a:r>
            <a:r>
              <a:rPr lang="cs-CZ" dirty="0" smtClean="0"/>
              <a:t>mořské </a:t>
            </a:r>
            <a:r>
              <a:rPr lang="cs-CZ" dirty="0"/>
              <a:t>hladiny relativně četné také: akumulace velké mocnosti materiálu v deltě → skluz → materiál z delty se dostane až na hranu kontinentálního svahu</a:t>
            </a:r>
          </a:p>
        </p:txBody>
      </p:sp>
    </p:spTree>
    <p:extLst>
      <p:ext uri="{BB962C8B-B14F-4D97-AF65-F5344CB8AC3E}">
        <p14:creationId xmlns:p14="http://schemas.microsoft.com/office/powerpoint/2010/main" val="143538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Okrajové podmořské plošiny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FGV2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 některých lokalitách podmořského okraje pevnin </a:t>
            </a:r>
            <a:endParaRPr lang="cs-CZ" dirty="0" smtClean="0"/>
          </a:p>
          <a:p>
            <a:r>
              <a:rPr lang="cs-CZ" dirty="0" smtClean="0"/>
              <a:t>mezi </a:t>
            </a:r>
            <a:r>
              <a:rPr lang="cs-CZ" dirty="0"/>
              <a:t>pevninským podmořským svahem a pevninským úpatím </a:t>
            </a:r>
            <a:endParaRPr lang="cs-CZ" dirty="0" smtClean="0"/>
          </a:p>
          <a:p>
            <a:r>
              <a:rPr lang="cs-CZ" dirty="0" err="1" smtClean="0"/>
              <a:t>morfostrukturně</a:t>
            </a:r>
            <a:r>
              <a:rPr lang="cs-CZ" dirty="0" smtClean="0"/>
              <a:t> </a:t>
            </a:r>
            <a:r>
              <a:rPr lang="cs-CZ" dirty="0"/>
              <a:t>se od šelfu liší pouze polohou </a:t>
            </a:r>
            <a:endParaRPr lang="cs-CZ" dirty="0" smtClean="0"/>
          </a:p>
          <a:p>
            <a:r>
              <a:rPr lang="cs-CZ" dirty="0" smtClean="0"/>
              <a:t>rozdíl</a:t>
            </a:r>
            <a:r>
              <a:rPr lang="cs-CZ" dirty="0"/>
              <a:t>: plošiny oceánského dna </a:t>
            </a:r>
            <a:endParaRPr lang="cs-CZ" dirty="0" smtClean="0"/>
          </a:p>
          <a:p>
            <a:r>
              <a:rPr lang="cs-CZ" dirty="0" smtClean="0"/>
              <a:t>okrajové </a:t>
            </a:r>
            <a:r>
              <a:rPr lang="cs-CZ" dirty="0"/>
              <a:t>podmořské plošiny jsou tvořeny pevninským typem zemské kůry </a:t>
            </a:r>
            <a:endParaRPr lang="cs-CZ" dirty="0" smtClean="0"/>
          </a:p>
          <a:p>
            <a:r>
              <a:rPr lang="cs-CZ" dirty="0" smtClean="0"/>
              <a:t>často </a:t>
            </a:r>
            <a:r>
              <a:rPr lang="cs-CZ" dirty="0"/>
              <a:t>pokleslá část šelfu v tektonicky aktivních oblastech </a:t>
            </a:r>
            <a:endParaRPr lang="cs-CZ" dirty="0" smtClean="0"/>
          </a:p>
          <a:p>
            <a:r>
              <a:rPr lang="cs-CZ" dirty="0" smtClean="0"/>
              <a:t>hloubka</a:t>
            </a:r>
            <a:r>
              <a:rPr lang="cs-CZ" dirty="0"/>
              <a:t>: od 200 do </a:t>
            </a:r>
            <a:r>
              <a:rPr lang="cs-CZ" dirty="0" smtClean="0"/>
              <a:t>3 000 </a:t>
            </a:r>
            <a:r>
              <a:rPr lang="cs-CZ" dirty="0"/>
              <a:t>metrů </a:t>
            </a:r>
            <a:endParaRPr lang="cs-CZ" dirty="0" smtClean="0"/>
          </a:p>
          <a:p>
            <a:r>
              <a:rPr lang="cs-CZ" dirty="0" smtClean="0"/>
              <a:t>Příklad</a:t>
            </a:r>
            <a:r>
              <a:rPr lang="cs-CZ" dirty="0"/>
              <a:t>: okolí Nového Zélandu</a:t>
            </a:r>
          </a:p>
        </p:txBody>
      </p:sp>
    </p:spTree>
    <p:extLst>
      <p:ext uri="{BB962C8B-B14F-4D97-AF65-F5344CB8AC3E}">
        <p14:creationId xmlns:p14="http://schemas.microsoft.com/office/powerpoint/2010/main" val="307728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Blakeova</a:t>
            </a:r>
            <a:r>
              <a:rPr lang="cs-CZ" dirty="0" smtClean="0"/>
              <a:t> plošina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leží </a:t>
            </a:r>
            <a:r>
              <a:rPr lang="cs-CZ" dirty="0"/>
              <a:t>východně od Floridy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hloubce 700 až </a:t>
            </a:r>
            <a:r>
              <a:rPr lang="cs-CZ" dirty="0" smtClean="0"/>
              <a:t>1 000 </a:t>
            </a:r>
            <a:r>
              <a:rPr lang="cs-CZ" dirty="0"/>
              <a:t>m, </a:t>
            </a:r>
            <a:endParaRPr lang="cs-CZ" dirty="0" smtClean="0"/>
          </a:p>
          <a:p>
            <a:r>
              <a:rPr lang="cs-CZ" dirty="0" smtClean="0"/>
              <a:t>Rozloha</a:t>
            </a:r>
            <a:r>
              <a:rPr lang="cs-CZ" dirty="0"/>
              <a:t>: 130 tis. km</a:t>
            </a:r>
            <a:r>
              <a:rPr lang="cs-CZ" baseline="30000" dirty="0"/>
              <a:t>2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pokleslá </a:t>
            </a:r>
            <a:r>
              <a:rPr lang="cs-CZ" dirty="0"/>
              <a:t>kra starého kontinentálního šelfu</a:t>
            </a:r>
          </a:p>
        </p:txBody>
      </p:sp>
    </p:spTree>
    <p:extLst>
      <p:ext uri="{BB962C8B-B14F-4D97-AF65-F5344CB8AC3E}">
        <p14:creationId xmlns:p14="http://schemas.microsoft.com/office/powerpoint/2010/main" val="137181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CBAF6-6424-4F10-A638-818BD32F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537" y="361287"/>
            <a:ext cx="3468948" cy="749990"/>
          </a:xfrm>
        </p:spPr>
        <p:txBody>
          <a:bodyPr/>
          <a:lstStyle/>
          <a:p>
            <a:r>
              <a:rPr lang="cs-CZ" dirty="0" smtClean="0"/>
              <a:t>Blake </a:t>
            </a:r>
            <a:r>
              <a:rPr lang="cs-CZ" dirty="0" err="1" smtClean="0"/>
              <a:t>plateau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21" y="1339956"/>
            <a:ext cx="5910580" cy="5119993"/>
          </a:xfrm>
        </p:spPr>
      </p:pic>
    </p:spTree>
    <p:extLst>
      <p:ext uri="{BB962C8B-B14F-4D97-AF65-F5344CB8AC3E}">
        <p14:creationId xmlns:p14="http://schemas.microsoft.com/office/powerpoint/2010/main" val="139458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C1410-B2A8-4683-BD6A-E42FEB35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Novozélandská plošina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8D786-F4BC-4415-A2CB-D5B14CC44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jihovýchodně </a:t>
            </a:r>
            <a:r>
              <a:rPr lang="cs-CZ" dirty="0"/>
              <a:t>od Nového Zélandu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je rozsáhlá část oceánského dna na pevninském typu zemské kůry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v hloubce 500 až 1 </a:t>
            </a:r>
            <a:r>
              <a:rPr lang="cs-CZ" dirty="0" smtClean="0"/>
              <a:t>000 </a:t>
            </a:r>
            <a:r>
              <a:rPr lang="cs-CZ" dirty="0"/>
              <a:t>m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8B0B3AB-4AF8-40D0-BCE5-0CFB333C3452}"/>
              </a:ext>
            </a:extLst>
          </p:cNvPr>
          <p:cNvSpPr/>
          <p:nvPr/>
        </p:nvSpPr>
        <p:spPr>
          <a:xfrm>
            <a:off x="7652283" y="6467142"/>
            <a:ext cx="2384920" cy="529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3" dirty="0"/>
              <a:t>Obr. 4: Archeologické vykopávky</a:t>
            </a:r>
          </a:p>
          <a:p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170136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6582" y="1624135"/>
            <a:ext cx="7579299" cy="749990"/>
          </a:xfrm>
        </p:spPr>
        <p:txBody>
          <a:bodyPr/>
          <a:lstStyle/>
          <a:p>
            <a:r>
              <a:rPr lang="cs-CZ" dirty="0" smtClean="0"/>
              <a:t>Pevninské podmořské úpatí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vymezení </a:t>
            </a:r>
            <a:r>
              <a:rPr lang="cs-CZ" dirty="0"/>
              <a:t>- 5 % dna světového oceánu </a:t>
            </a:r>
            <a:endParaRPr lang="cs-CZ" dirty="0" smtClean="0"/>
          </a:p>
          <a:p>
            <a:r>
              <a:rPr lang="cs-CZ" dirty="0" smtClean="0"/>
              <a:t>značná </a:t>
            </a:r>
            <a:r>
              <a:rPr lang="cs-CZ" dirty="0"/>
              <a:t>mocnost sedimentů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TYPY </a:t>
            </a:r>
            <a:r>
              <a:rPr lang="cs-CZ" dirty="0"/>
              <a:t>PODMOŘSKÝCH OKRAJU PENIN </a:t>
            </a:r>
            <a:endParaRPr lang="cs-CZ" dirty="0" smtClean="0"/>
          </a:p>
          <a:p>
            <a:r>
              <a:rPr lang="cs-CZ" dirty="0" smtClean="0"/>
              <a:t>tichooceánský </a:t>
            </a:r>
            <a:r>
              <a:rPr lang="cs-CZ" dirty="0"/>
              <a:t>(pacifický) </a:t>
            </a:r>
            <a:endParaRPr lang="cs-CZ" dirty="0" smtClean="0"/>
          </a:p>
          <a:p>
            <a:r>
              <a:rPr lang="cs-CZ" dirty="0" smtClean="0"/>
              <a:t>atlantský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0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6105B-B58B-46D3-A5AA-4C7C7D5B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82" y="1306084"/>
            <a:ext cx="7579299" cy="749990"/>
          </a:xfrm>
        </p:spPr>
        <p:txBody>
          <a:bodyPr/>
          <a:lstStyle/>
          <a:p>
            <a:r>
              <a:rPr lang="cs-CZ" dirty="0"/>
              <a:t>Rozložení hloubek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6582" y="1777342"/>
            <a:ext cx="7579299" cy="459812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hloubkový </a:t>
            </a:r>
            <a:r>
              <a:rPr lang="cs-CZ" dirty="0" smtClean="0"/>
              <a:t>stupeň </a:t>
            </a:r>
            <a:r>
              <a:rPr lang="cs-CZ" dirty="0"/>
              <a:t>(km) % plochy </a:t>
            </a:r>
            <a:r>
              <a:rPr lang="cs-CZ" dirty="0" smtClean="0"/>
              <a:t>světového </a:t>
            </a:r>
            <a:r>
              <a:rPr lang="cs-CZ" dirty="0"/>
              <a:t>oceánu </a:t>
            </a:r>
            <a:endParaRPr lang="cs-CZ" dirty="0" smtClean="0"/>
          </a:p>
          <a:p>
            <a:r>
              <a:rPr lang="cs-CZ" dirty="0" smtClean="0"/>
              <a:t>0 </a:t>
            </a:r>
            <a:r>
              <a:rPr lang="cs-CZ" dirty="0"/>
              <a:t>- 0,2 …………………. 7,49 </a:t>
            </a:r>
            <a:endParaRPr lang="cs-CZ" dirty="0" smtClean="0"/>
          </a:p>
          <a:p>
            <a:r>
              <a:rPr lang="cs-CZ" dirty="0" smtClean="0"/>
              <a:t>0,2 </a:t>
            </a:r>
            <a:r>
              <a:rPr lang="cs-CZ" dirty="0"/>
              <a:t>- 1</a:t>
            </a:r>
            <a:r>
              <a:rPr lang="cs-CZ" dirty="0" smtClean="0"/>
              <a:t>…………………   4,42</a:t>
            </a:r>
          </a:p>
          <a:p>
            <a:r>
              <a:rPr lang="cs-CZ" dirty="0" smtClean="0"/>
              <a:t> </a:t>
            </a:r>
            <a:r>
              <a:rPr lang="cs-CZ" dirty="0"/>
              <a:t>1 - 2 …………………… 4,38 </a:t>
            </a:r>
            <a:endParaRPr lang="cs-CZ" dirty="0" smtClean="0"/>
          </a:p>
          <a:p>
            <a:r>
              <a:rPr lang="cs-CZ" dirty="0" smtClean="0"/>
              <a:t>2 </a:t>
            </a:r>
            <a:r>
              <a:rPr lang="cs-CZ" dirty="0"/>
              <a:t>- 3……………………. </a:t>
            </a:r>
            <a:r>
              <a:rPr lang="cs-CZ" dirty="0" smtClean="0"/>
              <a:t> 8,50 </a:t>
            </a:r>
          </a:p>
          <a:p>
            <a:r>
              <a:rPr lang="cs-CZ" dirty="0" smtClean="0"/>
              <a:t>3 </a:t>
            </a:r>
            <a:r>
              <a:rPr lang="cs-CZ" dirty="0"/>
              <a:t>- 4</a:t>
            </a:r>
            <a:r>
              <a:rPr lang="cs-CZ" dirty="0" smtClean="0"/>
              <a:t>…………………… 20,94 </a:t>
            </a:r>
          </a:p>
          <a:p>
            <a:r>
              <a:rPr lang="cs-CZ" dirty="0" smtClean="0"/>
              <a:t>4 </a:t>
            </a:r>
            <a:r>
              <a:rPr lang="cs-CZ" dirty="0"/>
              <a:t>- 5</a:t>
            </a:r>
            <a:r>
              <a:rPr lang="cs-CZ" dirty="0" smtClean="0"/>
              <a:t>…………………… 31,69 </a:t>
            </a:r>
          </a:p>
          <a:p>
            <a:r>
              <a:rPr lang="cs-CZ" dirty="0" smtClean="0"/>
              <a:t>5 </a:t>
            </a:r>
            <a:r>
              <a:rPr lang="cs-CZ" dirty="0"/>
              <a:t>- 6</a:t>
            </a:r>
            <a:r>
              <a:rPr lang="cs-CZ" dirty="0" smtClean="0"/>
              <a:t>…………………… 21,20 </a:t>
            </a:r>
          </a:p>
          <a:p>
            <a:r>
              <a:rPr lang="cs-CZ" dirty="0" smtClean="0"/>
              <a:t>6 </a:t>
            </a:r>
            <a:r>
              <a:rPr lang="cs-CZ" dirty="0"/>
              <a:t>- 7…………………… </a:t>
            </a:r>
            <a:r>
              <a:rPr lang="cs-CZ" dirty="0" smtClean="0"/>
              <a:t>  1,23 </a:t>
            </a:r>
          </a:p>
          <a:p>
            <a:r>
              <a:rPr lang="cs-CZ" dirty="0" smtClean="0"/>
              <a:t>7 </a:t>
            </a:r>
            <a:r>
              <a:rPr lang="cs-CZ" dirty="0"/>
              <a:t>- 8…………………… </a:t>
            </a:r>
            <a:r>
              <a:rPr lang="cs-CZ" dirty="0" smtClean="0"/>
              <a:t>  0,11 </a:t>
            </a:r>
          </a:p>
          <a:p>
            <a:r>
              <a:rPr lang="cs-CZ" dirty="0" smtClean="0"/>
              <a:t>8 </a:t>
            </a:r>
            <a:r>
              <a:rPr lang="cs-CZ" dirty="0"/>
              <a:t>- 9…………………… </a:t>
            </a:r>
            <a:r>
              <a:rPr lang="cs-CZ" dirty="0" smtClean="0"/>
              <a:t>  0,03 </a:t>
            </a:r>
          </a:p>
          <a:p>
            <a:r>
              <a:rPr lang="cs-CZ" dirty="0" smtClean="0"/>
              <a:t>více </a:t>
            </a:r>
            <a:r>
              <a:rPr lang="cs-CZ" dirty="0"/>
              <a:t>než 9 </a:t>
            </a:r>
            <a:r>
              <a:rPr lang="cs-CZ" dirty="0" smtClean="0"/>
              <a:t>……………    0,01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4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Lože oceánu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69 % oceánského dna </a:t>
            </a:r>
            <a:endParaRPr lang="cs-CZ" dirty="0" smtClean="0"/>
          </a:p>
          <a:p>
            <a:r>
              <a:rPr lang="cs-CZ" dirty="0" smtClean="0"/>
              <a:t>zemská </a:t>
            </a:r>
            <a:r>
              <a:rPr lang="cs-CZ" dirty="0"/>
              <a:t>kůra - oceánského typu </a:t>
            </a:r>
            <a:endParaRPr lang="cs-CZ" dirty="0" smtClean="0"/>
          </a:p>
          <a:p>
            <a:r>
              <a:rPr lang="cs-CZ" dirty="0" smtClean="0"/>
              <a:t>základní </a:t>
            </a:r>
            <a:r>
              <a:rPr lang="cs-CZ" dirty="0" err="1"/>
              <a:t>morfostruktury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1</a:t>
            </a:r>
            <a:r>
              <a:rPr lang="cs-CZ" dirty="0"/>
              <a:t>. Oceánské pánve - </a:t>
            </a:r>
            <a:r>
              <a:rPr lang="cs-CZ" dirty="0" err="1"/>
              <a:t>hlobokooceánské</a:t>
            </a:r>
            <a:r>
              <a:rPr lang="cs-CZ" dirty="0"/>
              <a:t> roviny </a:t>
            </a:r>
            <a:r>
              <a:rPr lang="cs-CZ" dirty="0" smtClean="0"/>
              <a:t>– </a:t>
            </a:r>
            <a:br>
              <a:rPr lang="cs-CZ" dirty="0" smtClean="0"/>
            </a:br>
            <a:r>
              <a:rPr lang="cs-CZ" dirty="0" smtClean="0"/>
              <a:t>         </a:t>
            </a:r>
            <a:r>
              <a:rPr lang="cs-CZ" dirty="0" err="1" smtClean="0"/>
              <a:t>hlubokooceánské</a:t>
            </a:r>
            <a:r>
              <a:rPr lang="cs-CZ" dirty="0" smtClean="0"/>
              <a:t> </a:t>
            </a:r>
            <a:r>
              <a:rPr lang="cs-CZ" dirty="0"/>
              <a:t>plošiny - podmořské hory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2</a:t>
            </a:r>
            <a:r>
              <a:rPr lang="cs-CZ" dirty="0"/>
              <a:t>. </a:t>
            </a:r>
            <a:r>
              <a:rPr lang="cs-CZ" dirty="0" err="1"/>
              <a:t>Středooceánské</a:t>
            </a:r>
            <a:r>
              <a:rPr lang="cs-CZ" dirty="0"/>
              <a:t> hřbety a valy</a:t>
            </a:r>
          </a:p>
        </p:txBody>
      </p:sp>
    </p:spTree>
    <p:extLst>
      <p:ext uri="{BB962C8B-B14F-4D97-AF65-F5344CB8AC3E}">
        <p14:creationId xmlns:p14="http://schemas.microsoft.com/office/powerpoint/2010/main" val="397839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Oceánské pánve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Hlubokooceánské</a:t>
            </a:r>
            <a:r>
              <a:rPr lang="cs-CZ" dirty="0"/>
              <a:t> roviny (ABYSÁLNÍ) </a:t>
            </a:r>
            <a:endParaRPr lang="cs-CZ" dirty="0" smtClean="0"/>
          </a:p>
          <a:p>
            <a:r>
              <a:rPr lang="cs-CZ" dirty="0" smtClean="0"/>
              <a:t>nejhlubší </a:t>
            </a:r>
            <a:r>
              <a:rPr lang="cs-CZ" dirty="0"/>
              <a:t>části oceánských pánví </a:t>
            </a:r>
            <a:endParaRPr lang="cs-CZ" dirty="0" smtClean="0"/>
          </a:p>
          <a:p>
            <a:r>
              <a:rPr lang="cs-CZ" dirty="0" smtClean="0"/>
              <a:t>konstantní </a:t>
            </a:r>
            <a:r>
              <a:rPr lang="cs-CZ" dirty="0"/>
              <a:t>hloubka: 5 km (plocha &gt; 10 000 km2) - sedimenty (mocnost relativně malá: 500 - 1000 m) </a:t>
            </a:r>
            <a:endParaRPr lang="cs-CZ" dirty="0" smtClean="0"/>
          </a:p>
          <a:p>
            <a:r>
              <a:rPr lang="cs-CZ" dirty="0" smtClean="0"/>
              <a:t>rychlost </a:t>
            </a:r>
            <a:r>
              <a:rPr lang="cs-CZ" dirty="0"/>
              <a:t>sedimentace: 0,1 - 1,0 cm/1000 let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ústí kaňonů: </a:t>
            </a:r>
            <a:r>
              <a:rPr lang="cs-CZ" dirty="0" err="1"/>
              <a:t>hlubokooceánské</a:t>
            </a:r>
            <a:r>
              <a:rPr lang="cs-CZ" dirty="0"/>
              <a:t> náplavové kužely rychlost sedimentace 10 - 20 cm/1 000 let</a:t>
            </a:r>
          </a:p>
        </p:txBody>
      </p:sp>
    </p:spTree>
    <p:extLst>
      <p:ext uri="{BB962C8B-B14F-4D97-AF65-F5344CB8AC3E}">
        <p14:creationId xmlns:p14="http://schemas.microsoft.com/office/powerpoint/2010/main" val="306922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Hlubokooceánské</a:t>
            </a:r>
            <a:r>
              <a:rPr lang="cs-CZ" dirty="0" smtClean="0"/>
              <a:t> plošiny </a:t>
            </a:r>
            <a:r>
              <a:rPr lang="cs-CZ" dirty="0"/>
              <a:t>(</a:t>
            </a:r>
            <a:r>
              <a:rPr lang="cs-CZ" dirty="0" smtClean="0"/>
              <a:t>Abysální)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plochý povrch </a:t>
            </a:r>
            <a:endParaRPr lang="cs-CZ" dirty="0" smtClean="0"/>
          </a:p>
          <a:p>
            <a:r>
              <a:rPr lang="cs-CZ" dirty="0" smtClean="0"/>
              <a:t>obvykle </a:t>
            </a:r>
            <a:r>
              <a:rPr lang="cs-CZ" dirty="0"/>
              <a:t>se zvedají více než 200 metrů nad okolní dno </a:t>
            </a:r>
            <a:endParaRPr lang="cs-CZ" dirty="0" smtClean="0"/>
          </a:p>
          <a:p>
            <a:r>
              <a:rPr lang="cs-CZ" dirty="0" smtClean="0"/>
              <a:t>jsou </a:t>
            </a:r>
            <a:r>
              <a:rPr lang="cs-CZ" dirty="0"/>
              <a:t>výrazně omezeny zlomovými svahy </a:t>
            </a:r>
            <a:endParaRPr lang="cs-CZ" dirty="0" smtClean="0"/>
          </a:p>
          <a:p>
            <a:r>
              <a:rPr lang="cs-CZ" dirty="0" smtClean="0"/>
              <a:t>Bermudská </a:t>
            </a:r>
            <a:r>
              <a:rPr lang="cs-CZ" dirty="0"/>
              <a:t>plošina (500 x 1 000 km) </a:t>
            </a:r>
            <a:endParaRPr lang="cs-CZ" dirty="0" smtClean="0"/>
          </a:p>
          <a:p>
            <a:r>
              <a:rPr lang="cs-CZ" dirty="0" smtClean="0"/>
              <a:t>podmořská </a:t>
            </a:r>
            <a:r>
              <a:rPr lang="cs-CZ" dirty="0"/>
              <a:t>vulkanická plošina </a:t>
            </a:r>
            <a:r>
              <a:rPr lang="cs-CZ" dirty="0" err="1"/>
              <a:t>Ontong</a:t>
            </a:r>
            <a:r>
              <a:rPr lang="cs-CZ" dirty="0"/>
              <a:t> Java </a:t>
            </a:r>
            <a:r>
              <a:rPr lang="cs-CZ" dirty="0" err="1"/>
              <a:t>Plateau</a:t>
            </a:r>
            <a:r>
              <a:rPr lang="cs-CZ" dirty="0"/>
              <a:t> (2 mil. km</a:t>
            </a:r>
            <a:r>
              <a:rPr lang="cs-CZ" baseline="30000" dirty="0"/>
              <a:t>2</a:t>
            </a:r>
            <a:r>
              <a:rPr lang="cs-CZ" dirty="0"/>
              <a:t>) severně od souostroví Šalamounovy ostrovy v Tichém oceánu </a:t>
            </a:r>
            <a:endParaRPr lang="cs-CZ" dirty="0" smtClean="0"/>
          </a:p>
          <a:p>
            <a:r>
              <a:rPr lang="cs-CZ" dirty="0" err="1" smtClean="0"/>
              <a:t>mikrokontinenty</a:t>
            </a:r>
            <a:r>
              <a:rPr lang="cs-CZ" dirty="0"/>
              <a:t>: plošina Albatros (V Pacifik) </a:t>
            </a:r>
            <a:r>
              <a:rPr lang="cs-CZ" dirty="0" err="1" smtClean="0"/>
              <a:t>Maskarénský</a:t>
            </a:r>
            <a:r>
              <a:rPr lang="cs-CZ" dirty="0" smtClean="0"/>
              <a:t> </a:t>
            </a:r>
            <a:r>
              <a:rPr lang="cs-CZ" dirty="0"/>
              <a:t>hřbet - prekambrický podklad</a:t>
            </a:r>
          </a:p>
        </p:txBody>
      </p:sp>
    </p:spTree>
    <p:extLst>
      <p:ext uri="{BB962C8B-B14F-4D97-AF65-F5344CB8AC3E}">
        <p14:creationId xmlns:p14="http://schemas.microsoft.com/office/powerpoint/2010/main" val="26047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0060" y="669983"/>
            <a:ext cx="4521947" cy="4993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Albatros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9" y="1286904"/>
            <a:ext cx="8040800" cy="539679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46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63404-C259-41E2-8EFF-6FFF16AE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Podmořské hory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34" y="2466906"/>
            <a:ext cx="5926325" cy="3908853"/>
          </a:xfrm>
        </p:spPr>
      </p:pic>
    </p:spTree>
    <p:extLst>
      <p:ext uri="{BB962C8B-B14F-4D97-AF65-F5344CB8AC3E}">
        <p14:creationId xmlns:p14="http://schemas.microsoft.com/office/powerpoint/2010/main" val="185610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A0F26-DF12-4DB9-9807-B0E93DC9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Podmořské hory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3" y="2326378"/>
            <a:ext cx="7107821" cy="4488344"/>
          </a:xfrm>
        </p:spPr>
      </p:pic>
    </p:spTree>
    <p:extLst>
      <p:ext uri="{BB962C8B-B14F-4D97-AF65-F5344CB8AC3E}">
        <p14:creationId xmlns:p14="http://schemas.microsoft.com/office/powerpoint/2010/main" val="829551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13FE0-7C19-4801-A9A2-34BFC693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287" y="1624135"/>
            <a:ext cx="7468594" cy="39642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Podmořská hora -guyot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87" y="1911520"/>
            <a:ext cx="6940989" cy="5341308"/>
          </a:xfrm>
        </p:spPr>
      </p:pic>
    </p:spTree>
    <p:extLst>
      <p:ext uri="{BB962C8B-B14F-4D97-AF65-F5344CB8AC3E}">
        <p14:creationId xmlns:p14="http://schemas.microsoft.com/office/powerpoint/2010/main" val="785017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1837" y="595147"/>
            <a:ext cx="4151821" cy="7499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NOAA </a:t>
            </a:r>
            <a:r>
              <a:rPr lang="cs-CZ" dirty="0" err="1"/>
              <a:t>undersea</a:t>
            </a:r>
            <a:r>
              <a:rPr lang="cs-CZ" dirty="0"/>
              <a:t> </a:t>
            </a:r>
            <a:r>
              <a:rPr lang="cs-CZ" dirty="0" err="1" smtClean="0"/>
              <a:t>mountain</a:t>
            </a:r>
            <a:r>
              <a:rPr lang="cs-CZ" b="0" dirty="0"/>
              <a:t/>
            </a:r>
            <a:br>
              <a:rPr lang="cs-CZ" b="0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79" y="2694076"/>
            <a:ext cx="8717534" cy="341436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2795" y="1646380"/>
            <a:ext cx="8503178" cy="64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Specifický typ </a:t>
            </a:r>
            <a:r>
              <a:rPr lang="cs-CZ" sz="1805" dirty="0"/>
              <a:t>podmořských </a:t>
            </a:r>
            <a:r>
              <a:rPr lang="cs-CZ" sz="1805" dirty="0"/>
              <a:t>hor: GUYOTY - plochý vrchol, v hloubce &gt; 200 m - hloubky nad vrcholy </a:t>
            </a:r>
            <a:r>
              <a:rPr lang="cs-CZ" sz="1805" dirty="0"/>
              <a:t>guyotů</a:t>
            </a:r>
            <a:r>
              <a:rPr lang="cs-CZ" sz="1805" dirty="0"/>
              <a:t>: </a:t>
            </a:r>
            <a:r>
              <a:rPr lang="cs-CZ" sz="1805" dirty="0"/>
              <a:t>většinou </a:t>
            </a:r>
            <a:r>
              <a:rPr lang="cs-CZ" sz="1805" dirty="0"/>
              <a:t>1,3 km</a:t>
            </a:r>
          </a:p>
        </p:txBody>
      </p:sp>
    </p:spTree>
    <p:extLst>
      <p:ext uri="{BB962C8B-B14F-4D97-AF65-F5344CB8AC3E}">
        <p14:creationId xmlns:p14="http://schemas.microsoft.com/office/powerpoint/2010/main" val="1284924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Podmořské 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Marschalovy</a:t>
            </a:r>
            <a:r>
              <a:rPr lang="cs-CZ" dirty="0"/>
              <a:t> ostrovy </a:t>
            </a:r>
            <a:endParaRPr lang="cs-CZ" dirty="0" smtClean="0"/>
          </a:p>
          <a:p>
            <a:r>
              <a:rPr lang="cs-CZ" dirty="0" smtClean="0"/>
              <a:t>Francouzská </a:t>
            </a:r>
            <a:r>
              <a:rPr lang="cs-CZ" dirty="0"/>
              <a:t>Polynésie </a:t>
            </a:r>
            <a:endParaRPr lang="cs-CZ" dirty="0" smtClean="0"/>
          </a:p>
          <a:p>
            <a:r>
              <a:rPr lang="cs-CZ" dirty="0" smtClean="0"/>
              <a:t>Great </a:t>
            </a:r>
            <a:r>
              <a:rPr lang="cs-CZ" dirty="0"/>
              <a:t>Meteor </a:t>
            </a:r>
            <a:r>
              <a:rPr lang="cs-CZ" dirty="0" err="1"/>
              <a:t>Seamount</a:t>
            </a:r>
            <a:r>
              <a:rPr lang="cs-CZ" dirty="0"/>
              <a:t> (SV část Atlantského oceánu) </a:t>
            </a:r>
            <a:endParaRPr lang="cs-CZ" dirty="0" smtClean="0"/>
          </a:p>
          <a:p>
            <a:r>
              <a:rPr lang="cs-CZ" dirty="0" smtClean="0"/>
              <a:t>podmořské </a:t>
            </a:r>
            <a:r>
              <a:rPr lang="cs-CZ" dirty="0"/>
              <a:t>sopka </a:t>
            </a:r>
            <a:r>
              <a:rPr lang="cs-CZ" dirty="0" err="1"/>
              <a:t>Loihi</a:t>
            </a:r>
            <a:r>
              <a:rPr lang="cs-CZ" dirty="0"/>
              <a:t> v Havajském souostroví nad místem horké skvrny (</a:t>
            </a:r>
            <a:r>
              <a:rPr lang="cs-CZ" dirty="0" err="1"/>
              <a:t>hotspot</a:t>
            </a:r>
            <a:r>
              <a:rPr lang="cs-CZ" dirty="0"/>
              <a:t>) </a:t>
            </a:r>
            <a:endParaRPr lang="cs-CZ" dirty="0" smtClean="0"/>
          </a:p>
          <a:p>
            <a:r>
              <a:rPr lang="cs-CZ" dirty="0" smtClean="0"/>
              <a:t>Podmořská </a:t>
            </a:r>
            <a:r>
              <a:rPr lang="cs-CZ" dirty="0"/>
              <a:t>sopka </a:t>
            </a:r>
            <a:r>
              <a:rPr lang="cs-CZ" dirty="0" err="1"/>
              <a:t>Vailu‘ulu‘u</a:t>
            </a:r>
            <a:r>
              <a:rPr lang="cs-CZ" dirty="0"/>
              <a:t> v souostroví </a:t>
            </a:r>
            <a:r>
              <a:rPr lang="cs-CZ" dirty="0" err="1"/>
              <a:t>Manua</a:t>
            </a:r>
            <a:r>
              <a:rPr lang="cs-CZ" dirty="0"/>
              <a:t> (Americká Samoa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https://pubs.usgs.gov/imap/2800/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73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Středooceánské</a:t>
            </a:r>
            <a:r>
              <a:rPr lang="cs-CZ" dirty="0" smtClean="0"/>
              <a:t> hřbety a valy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existence </a:t>
            </a:r>
            <a:r>
              <a:rPr lang="cs-CZ" dirty="0"/>
              <a:t>potvrzena v 60. letech </a:t>
            </a:r>
            <a:r>
              <a:rPr lang="cs-CZ" dirty="0" smtClean="0"/>
              <a:t>20. století</a:t>
            </a:r>
          </a:p>
          <a:p>
            <a:pPr>
              <a:buFontTx/>
              <a:buChar char="-"/>
            </a:pPr>
            <a:r>
              <a:rPr lang="cs-CZ" dirty="0" smtClean="0"/>
              <a:t>celková </a:t>
            </a:r>
            <a:r>
              <a:rPr lang="cs-CZ" dirty="0"/>
              <a:t>délka &gt; 60 000 km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15,3 </a:t>
            </a:r>
            <a:r>
              <a:rPr lang="cs-CZ" dirty="0"/>
              <a:t>% dna světového oceánu - výška 1 - 4 </a:t>
            </a:r>
            <a:r>
              <a:rPr lang="cs-CZ" dirty="0" smtClean="0"/>
              <a:t>km, </a:t>
            </a:r>
            <a:br>
              <a:rPr lang="cs-CZ" dirty="0" smtClean="0"/>
            </a:br>
            <a:r>
              <a:rPr lang="cs-CZ" dirty="0" smtClean="0"/>
              <a:t> šířka </a:t>
            </a:r>
            <a:r>
              <a:rPr lang="cs-CZ" dirty="0"/>
              <a:t>300 - 2 000 km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3 </a:t>
            </a:r>
            <a:r>
              <a:rPr lang="cs-CZ" dirty="0"/>
              <a:t>základní části: 1. svahy 2 . vrcholové valy s okrajovými valy riftových údolí 3. riftová údolí (hloubka 1,5 - 2 km, š = 25 - 40 km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38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72064" y="1498626"/>
            <a:ext cx="7579299" cy="617815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jednotky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06582" y="2471909"/>
            <a:ext cx="7987138" cy="3879751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/>
              <a:t>• </a:t>
            </a:r>
            <a:r>
              <a:rPr lang="cs-CZ" dirty="0" smtClean="0"/>
              <a:t>podmořské </a:t>
            </a:r>
            <a:r>
              <a:rPr lang="cs-CZ" dirty="0"/>
              <a:t>okraje pevnin </a:t>
            </a:r>
            <a:endParaRPr lang="cs-CZ" dirty="0" smtClean="0"/>
          </a:p>
          <a:p>
            <a:r>
              <a:rPr lang="cs-CZ" dirty="0" smtClean="0"/>
              <a:t> • lože </a:t>
            </a:r>
            <a:r>
              <a:rPr lang="cs-CZ" dirty="0"/>
              <a:t>oceánu </a:t>
            </a:r>
            <a:endParaRPr lang="cs-CZ" dirty="0" smtClean="0"/>
          </a:p>
          <a:p>
            <a:r>
              <a:rPr lang="cs-CZ" dirty="0" smtClean="0"/>
              <a:t> • </a:t>
            </a:r>
            <a:r>
              <a:rPr lang="cs-CZ" dirty="0"/>
              <a:t>přechodné oblasti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981327" y="2778267"/>
            <a:ext cx="1777342" cy="147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880276" y="4125304"/>
            <a:ext cx="2413443" cy="64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35 % pevninské ZK </a:t>
            </a:r>
            <a:r>
              <a:rPr lang="cs-CZ" sz="1805" dirty="0"/>
              <a:t/>
            </a:r>
            <a:br>
              <a:rPr lang="cs-CZ" sz="1805" dirty="0"/>
            </a:br>
            <a:r>
              <a:rPr lang="cs-CZ" sz="1805" dirty="0"/>
              <a:t>(</a:t>
            </a:r>
            <a:r>
              <a:rPr lang="cs-CZ" sz="1805" dirty="0"/>
              <a:t>pod oceánem)</a:t>
            </a:r>
          </a:p>
        </p:txBody>
      </p:sp>
    </p:spTree>
    <p:extLst>
      <p:ext uri="{BB962C8B-B14F-4D97-AF65-F5344CB8AC3E}">
        <p14:creationId xmlns:p14="http://schemas.microsoft.com/office/powerpoint/2010/main" val="2381621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6582" y="1549300"/>
            <a:ext cx="7579299" cy="749990"/>
          </a:xfrm>
        </p:spPr>
        <p:txBody>
          <a:bodyPr/>
          <a:lstStyle/>
          <a:p>
            <a:r>
              <a:rPr lang="cs-CZ" dirty="0" smtClean="0"/>
              <a:t>Přechodné </a:t>
            </a:r>
            <a:r>
              <a:rPr lang="cs-CZ" dirty="0"/>
              <a:t>oblasti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Pánve hlubokých okrajových moří (tzv. malé oceánské pánve</a:t>
            </a:r>
            <a:r>
              <a:rPr lang="cs-CZ" dirty="0" smtClean="0"/>
              <a:t>)</a:t>
            </a:r>
          </a:p>
          <a:p>
            <a:r>
              <a:rPr lang="cs-CZ" dirty="0" smtClean="0"/>
              <a:t>2</a:t>
            </a:r>
            <a:r>
              <a:rPr lang="cs-CZ" dirty="0"/>
              <a:t>. Ostrovní oblouky </a:t>
            </a:r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/>
              <a:t>. </a:t>
            </a:r>
            <a:r>
              <a:rPr lang="cs-CZ" dirty="0" err="1"/>
              <a:t>Hlubokooceánské</a:t>
            </a:r>
            <a:r>
              <a:rPr lang="cs-CZ" dirty="0"/>
              <a:t> příkopy - úzké obloukovité sníženiny oceánského dna</a:t>
            </a:r>
          </a:p>
        </p:txBody>
      </p:sp>
    </p:spTree>
    <p:extLst>
      <p:ext uri="{BB962C8B-B14F-4D97-AF65-F5344CB8AC3E}">
        <p14:creationId xmlns:p14="http://schemas.microsoft.com/office/powerpoint/2010/main" val="4065304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4264" y="567085"/>
            <a:ext cx="4606137" cy="749990"/>
          </a:xfrm>
        </p:spPr>
        <p:txBody>
          <a:bodyPr/>
          <a:lstStyle/>
          <a:p>
            <a:r>
              <a:rPr lang="cs-CZ" dirty="0" smtClean="0"/>
              <a:t>Portorický příkop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2" y="1379022"/>
            <a:ext cx="7193558" cy="539880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156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Ostrovní oblouk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97" y="2188347"/>
            <a:ext cx="5952763" cy="446457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14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Ostrovní oblouk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73" y="2494393"/>
            <a:ext cx="5752975" cy="431473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19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5224" y="642970"/>
            <a:ext cx="4783871" cy="5227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Aleutský ostrovní oblouk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07" y="1281590"/>
            <a:ext cx="7913848" cy="581667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340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9012" y="473539"/>
            <a:ext cx="4320201" cy="7499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Hlubokomořské příkopy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67" y="1702507"/>
            <a:ext cx="8772705" cy="437465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805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Hlubokomořské příkopy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příkop maximální hloubka délka </a:t>
            </a:r>
            <a:endParaRPr lang="cs-CZ" dirty="0" smtClean="0"/>
          </a:p>
          <a:p>
            <a:r>
              <a:rPr lang="cs-CZ" dirty="0" smtClean="0"/>
              <a:t>Mariánský                   11 </a:t>
            </a:r>
            <a:r>
              <a:rPr lang="cs-CZ" dirty="0"/>
              <a:t>034 m 2 550 km </a:t>
            </a:r>
            <a:endParaRPr lang="cs-CZ" dirty="0" smtClean="0"/>
          </a:p>
          <a:p>
            <a:r>
              <a:rPr lang="cs-CZ" dirty="0" smtClean="0"/>
              <a:t>Tonžský                      10 </a:t>
            </a:r>
            <a:r>
              <a:rPr lang="cs-CZ" dirty="0"/>
              <a:t>882 m 1 400 km </a:t>
            </a:r>
            <a:endParaRPr lang="cs-CZ" dirty="0" smtClean="0"/>
          </a:p>
          <a:p>
            <a:r>
              <a:rPr lang="cs-CZ" dirty="0" smtClean="0"/>
              <a:t>Filipínský                    10 </a:t>
            </a:r>
            <a:r>
              <a:rPr lang="cs-CZ" dirty="0"/>
              <a:t>265 m 1 450 km </a:t>
            </a:r>
            <a:endParaRPr lang="cs-CZ" dirty="0" smtClean="0"/>
          </a:p>
          <a:p>
            <a:r>
              <a:rPr lang="cs-CZ" dirty="0" err="1" smtClean="0"/>
              <a:t>Kermadecký</a:t>
            </a:r>
            <a:r>
              <a:rPr lang="cs-CZ" dirty="0" smtClean="0"/>
              <a:t>               10 </a:t>
            </a:r>
            <a:r>
              <a:rPr lang="cs-CZ" dirty="0"/>
              <a:t>047 m 1 500 </a:t>
            </a:r>
            <a:r>
              <a:rPr lang="cs-CZ" dirty="0" smtClean="0"/>
              <a:t>km</a:t>
            </a:r>
          </a:p>
          <a:p>
            <a:r>
              <a:rPr lang="cs-CZ" dirty="0" smtClean="0"/>
              <a:t> </a:t>
            </a:r>
            <a:r>
              <a:rPr lang="cs-CZ" dirty="0"/>
              <a:t>Santacruzský </a:t>
            </a:r>
            <a:r>
              <a:rPr lang="cs-CZ" dirty="0" smtClean="0"/>
              <a:t>              9 </a:t>
            </a:r>
            <a:r>
              <a:rPr lang="cs-CZ" dirty="0"/>
              <a:t>174 m 1 240 km </a:t>
            </a:r>
            <a:endParaRPr lang="cs-CZ" dirty="0" smtClean="0"/>
          </a:p>
          <a:p>
            <a:r>
              <a:rPr lang="cs-CZ" dirty="0" smtClean="0"/>
              <a:t>Kurilský                         9 </a:t>
            </a:r>
            <a:r>
              <a:rPr lang="cs-CZ" dirty="0"/>
              <a:t>717 m 2 200 km </a:t>
            </a:r>
            <a:endParaRPr lang="cs-CZ" dirty="0" smtClean="0"/>
          </a:p>
          <a:p>
            <a:r>
              <a:rPr lang="cs-CZ" dirty="0" err="1" smtClean="0"/>
              <a:t>Západokarolínský</a:t>
            </a:r>
            <a:r>
              <a:rPr lang="cs-CZ" dirty="0" smtClean="0"/>
              <a:t>         8 </a:t>
            </a:r>
            <a:r>
              <a:rPr lang="cs-CZ" dirty="0"/>
              <a:t>850 m 700 km </a:t>
            </a:r>
            <a:endParaRPr lang="cs-CZ" dirty="0" smtClean="0"/>
          </a:p>
          <a:p>
            <a:r>
              <a:rPr lang="cs-CZ" dirty="0" smtClean="0"/>
              <a:t>Portorický                      8 </a:t>
            </a:r>
            <a:r>
              <a:rPr lang="cs-CZ" dirty="0"/>
              <a:t>7421 3 700 km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674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Nejhlubší místo na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Rekordní hloubka Mariánského příkopu, který leží u Mariánských ostrovů nedaleko ostrova Guam, není žádným překvapením. Místo bylo prozkoumáno už několikrát, ale údaje o maximální hloubce dosud nebyly přesné, pohybovaly se mezi 10 911 a 11 034 metry. Experti CCOM provedli měření pomocí speciální lodi s přístrojem mapujícím dno pomocí odrazu zvukových vln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2019 dosaženo hloubky 10 927 m</a:t>
            </a:r>
          </a:p>
          <a:p>
            <a:r>
              <a:rPr lang="cs-CZ" dirty="0"/>
              <a:t>Rekordem byla igelitová taška v hloubce 10 898 metrů pod </a:t>
            </a:r>
            <a:r>
              <a:rPr lang="cs-CZ" dirty="0" smtClean="0"/>
              <a:t>hladinou (2018).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https</a:t>
            </a:r>
            <a:r>
              <a:rPr lang="cs-CZ" dirty="0"/>
              <a:t>://zpravy.aktualne.cz/zahranici/plastu-se-neubrani-ani-nejhlubsi-misto-na-zemi-na-dne-marian/r~ea99d90658e011e8b8efac1f6b220ee8/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924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3693" y="1624135"/>
            <a:ext cx="6402188" cy="77059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16" y="1176917"/>
            <a:ext cx="7146786" cy="557449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704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3216" y="436122"/>
            <a:ext cx="4693208" cy="749990"/>
          </a:xfrm>
        </p:spPr>
        <p:txBody>
          <a:bodyPr/>
          <a:lstStyle/>
          <a:p>
            <a:r>
              <a:rPr lang="cs-CZ" dirty="0" smtClean="0"/>
              <a:t>Mariana </a:t>
            </a:r>
            <a:r>
              <a:rPr lang="cs-CZ" dirty="0" err="1" smtClean="0"/>
              <a:t>trench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05" y="1119261"/>
            <a:ext cx="6323608" cy="525649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01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Kontinentální šelf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421" y="2927938"/>
            <a:ext cx="7672343" cy="30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69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tvarů v globálním měřítku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Geotektury</a:t>
            </a:r>
            <a:r>
              <a:rPr lang="cs-CZ" dirty="0"/>
              <a:t> (</a:t>
            </a:r>
            <a:r>
              <a:rPr lang="cs-CZ" dirty="0" err="1"/>
              <a:t>megamorfostruktury</a:t>
            </a:r>
            <a:r>
              <a:rPr lang="cs-CZ" dirty="0"/>
              <a:t>) př. oceánské pánve </a:t>
            </a:r>
            <a:endParaRPr lang="cs-CZ" dirty="0" smtClean="0"/>
          </a:p>
          <a:p>
            <a:r>
              <a:rPr lang="cs-CZ" dirty="0" err="1" smtClean="0"/>
              <a:t>Morfostruktury</a:t>
            </a:r>
            <a:r>
              <a:rPr lang="cs-CZ" dirty="0" smtClean="0"/>
              <a:t> </a:t>
            </a:r>
            <a:r>
              <a:rPr lang="cs-CZ" dirty="0"/>
              <a:t>- důsledek historicky se vyvíjejícího vzájemného působení endogenních a exogenních pochodů při dominantní úloze endogenních př. sopky, vrásová pohoří </a:t>
            </a:r>
            <a:endParaRPr lang="cs-CZ" dirty="0" smtClean="0"/>
          </a:p>
          <a:p>
            <a:r>
              <a:rPr lang="cs-CZ" dirty="0" err="1" smtClean="0"/>
              <a:t>Morfoskulptury</a:t>
            </a:r>
            <a:r>
              <a:rPr lang="cs-CZ" dirty="0" smtClean="0"/>
              <a:t> </a:t>
            </a:r>
            <a:r>
              <a:rPr lang="cs-CZ" dirty="0"/>
              <a:t>- působením exogenních činitelů př. morény, údolí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940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3947" y="1001182"/>
            <a:ext cx="9713463" cy="77920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3947" y="2603351"/>
            <a:ext cx="8595361" cy="3316942"/>
          </a:xfrm>
        </p:spPr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74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8E30C-5454-4CDB-B44B-6726DD2E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Podmořské okraje pevnin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84BB8-2477-49AC-8FC6-C11D39CA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Pevninský šelf - vymezení - 7,4 % dna světového oceánu </a:t>
            </a:r>
            <a:endParaRPr lang="cs-CZ" dirty="0" smtClean="0"/>
          </a:p>
          <a:p>
            <a:r>
              <a:rPr lang="cs-CZ" dirty="0" smtClean="0"/>
              <a:t>90 </a:t>
            </a:r>
            <a:r>
              <a:rPr lang="cs-CZ" dirty="0"/>
              <a:t>% zatopené pobřežní nížiny </a:t>
            </a:r>
            <a:endParaRPr lang="cs-CZ" dirty="0" smtClean="0"/>
          </a:p>
          <a:p>
            <a:r>
              <a:rPr lang="cs-CZ" dirty="0" smtClean="0"/>
              <a:t>vnější </a:t>
            </a:r>
            <a:r>
              <a:rPr lang="cs-CZ" dirty="0"/>
              <a:t>okraj: </a:t>
            </a:r>
            <a:r>
              <a:rPr lang="cs-CZ" dirty="0" smtClean="0"/>
              <a:t>100 </a:t>
            </a:r>
            <a:r>
              <a:rPr lang="cs-CZ" dirty="0"/>
              <a:t>– 200 m hloubka </a:t>
            </a:r>
            <a:endParaRPr lang="cs-CZ" dirty="0" smtClean="0"/>
          </a:p>
          <a:p>
            <a:r>
              <a:rPr lang="cs-CZ" dirty="0" smtClean="0"/>
              <a:t>průměrná </a:t>
            </a:r>
            <a:r>
              <a:rPr lang="cs-CZ" dirty="0"/>
              <a:t>hloubka: 132 m </a:t>
            </a:r>
            <a:endParaRPr lang="cs-CZ" dirty="0" smtClean="0"/>
          </a:p>
          <a:p>
            <a:r>
              <a:rPr lang="cs-CZ" dirty="0" smtClean="0"/>
              <a:t>malý </a:t>
            </a:r>
            <a:r>
              <a:rPr lang="cs-CZ" dirty="0"/>
              <a:t>sklon (do 10°) </a:t>
            </a:r>
            <a:endParaRPr lang="cs-CZ" dirty="0" smtClean="0"/>
          </a:p>
          <a:p>
            <a:r>
              <a:rPr lang="cs-CZ" dirty="0" smtClean="0"/>
              <a:t>nejširší </a:t>
            </a:r>
            <a:r>
              <a:rPr lang="cs-CZ" dirty="0"/>
              <a:t>– JA pobřeží Atlantského oceánu (600 km) </a:t>
            </a:r>
            <a:endParaRPr lang="cs-CZ" dirty="0" smtClean="0"/>
          </a:p>
          <a:p>
            <a:r>
              <a:rPr lang="cs-CZ" dirty="0" smtClean="0"/>
              <a:t>moře </a:t>
            </a:r>
            <a:r>
              <a:rPr lang="cs-CZ" dirty="0"/>
              <a:t>na šelfu: epikontinentální (</a:t>
            </a:r>
            <a:r>
              <a:rPr lang="cs-CZ" dirty="0" smtClean="0"/>
              <a:t>Baltické moře, </a:t>
            </a:r>
            <a:r>
              <a:rPr lang="cs-CZ" dirty="0"/>
              <a:t>Severní moře) !!! v pleistocénu: o 145 m hladina oceánu níž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56635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Okraj pevniny a šelf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16" y="2466906"/>
            <a:ext cx="5855959" cy="390885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32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5858" y="651274"/>
            <a:ext cx="4452709" cy="54609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Šelfové zóny Země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5" y="1852177"/>
            <a:ext cx="8799670" cy="483151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94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Podmořské okraje pevnin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okraj: bariéry </a:t>
            </a:r>
            <a:endParaRPr lang="cs-CZ" dirty="0" smtClean="0"/>
          </a:p>
          <a:p>
            <a:r>
              <a:rPr lang="cs-CZ" dirty="0" smtClean="0"/>
              <a:t>hřbet </a:t>
            </a:r>
            <a:r>
              <a:rPr lang="cs-CZ" dirty="0"/>
              <a:t>v podložní struktuře - vrása </a:t>
            </a:r>
            <a:endParaRPr lang="cs-CZ" dirty="0" smtClean="0"/>
          </a:p>
          <a:p>
            <a:r>
              <a:rPr lang="cs-CZ" dirty="0" smtClean="0"/>
              <a:t>zlomový </a:t>
            </a:r>
            <a:r>
              <a:rPr lang="cs-CZ" dirty="0"/>
              <a:t>stupeň </a:t>
            </a:r>
            <a:endParaRPr lang="cs-CZ" dirty="0" smtClean="0"/>
          </a:p>
          <a:p>
            <a:r>
              <a:rPr lang="cs-CZ" dirty="0" smtClean="0"/>
              <a:t>korálový </a:t>
            </a:r>
            <a:r>
              <a:rPr lang="cs-CZ" dirty="0"/>
              <a:t>útes typy šelfu: deltový (akumulační) transgresní abrazní ostrovní abrazně - akumulační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55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6582" y="1624135"/>
            <a:ext cx="7453934" cy="749990"/>
          </a:xfrm>
        </p:spPr>
        <p:txBody>
          <a:bodyPr>
            <a:normAutofit/>
          </a:bodyPr>
          <a:lstStyle/>
          <a:p>
            <a:r>
              <a:rPr lang="cs-CZ" dirty="0" smtClean="0"/>
              <a:t>Bariérový útes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34" y="2466906"/>
            <a:ext cx="6950924" cy="3908853"/>
          </a:xfrm>
        </p:spPr>
      </p:pic>
    </p:spTree>
    <p:extLst>
      <p:ext uri="{BB962C8B-B14F-4D97-AF65-F5344CB8AC3E}">
        <p14:creationId xmlns:p14="http://schemas.microsoft.com/office/powerpoint/2010/main" val="347966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642</TotalTime>
  <Words>1484</Words>
  <Application>Microsoft Office PowerPoint</Application>
  <PresentationFormat>Širokoúhlá obrazovka</PresentationFormat>
  <Paragraphs>186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Trebuchet MS</vt:lpstr>
      <vt:lpstr>Tw Cen MT</vt:lpstr>
      <vt:lpstr>Obvod</vt:lpstr>
      <vt:lpstr>Oceánské svahy a dno</vt:lpstr>
      <vt:lpstr>Rozložení hloubek</vt:lpstr>
      <vt:lpstr>Základní jednotky</vt:lpstr>
      <vt:lpstr>Kontinentální šelf</vt:lpstr>
      <vt:lpstr>Podmořské okraje pevnin</vt:lpstr>
      <vt:lpstr>Okraj pevniny a šelf</vt:lpstr>
      <vt:lpstr>Šelfové zóny Země</vt:lpstr>
      <vt:lpstr>Podmořské okraje pevnin</vt:lpstr>
      <vt:lpstr>Bariérový útes</vt:lpstr>
      <vt:lpstr>Šelf v okolí poloostrova Florida</vt:lpstr>
      <vt:lpstr>Pevninský podmořský svah</vt:lpstr>
      <vt:lpstr>Turbiditní proudy </vt:lpstr>
      <vt:lpstr>Kontinentální šelf a turbiditní proudy </vt:lpstr>
      <vt:lpstr>Turbiditní proud</vt:lpstr>
      <vt:lpstr>Okrajové podmořské plošiny</vt:lpstr>
      <vt:lpstr>Blakeova plošina</vt:lpstr>
      <vt:lpstr>Blake plateau</vt:lpstr>
      <vt:lpstr>Novozélandská plošina</vt:lpstr>
      <vt:lpstr>Pevninské podmořské úpatí</vt:lpstr>
      <vt:lpstr>Lože oceánu</vt:lpstr>
      <vt:lpstr>Oceánské pánve</vt:lpstr>
      <vt:lpstr>Hlubokooceánské plošiny (Abysální)</vt:lpstr>
      <vt:lpstr>Albatros</vt:lpstr>
      <vt:lpstr>Podmořské hory</vt:lpstr>
      <vt:lpstr>Podmořské hory</vt:lpstr>
      <vt:lpstr>Podmořská hora -guyot</vt:lpstr>
      <vt:lpstr>NOAA undersea mountain </vt:lpstr>
      <vt:lpstr>Podmořské hory</vt:lpstr>
      <vt:lpstr>Středooceánské hřbety a valy</vt:lpstr>
      <vt:lpstr>Přechodné oblasti</vt:lpstr>
      <vt:lpstr>Portorický příkop</vt:lpstr>
      <vt:lpstr>Ostrovní oblouk</vt:lpstr>
      <vt:lpstr>Ostrovní oblouk</vt:lpstr>
      <vt:lpstr>Aleutský ostrovní oblouk</vt:lpstr>
      <vt:lpstr>Hlubokomořské příkopy</vt:lpstr>
      <vt:lpstr>Hlubokomořské příkopy</vt:lpstr>
      <vt:lpstr>Nejhlubší místo na Světě</vt:lpstr>
      <vt:lpstr>Prezentace aplikace PowerPoint</vt:lpstr>
      <vt:lpstr>Mariana trench</vt:lpstr>
      <vt:lpstr>Klasifikace tvarů v globálním měřítku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</cp:lastModifiedBy>
  <cp:revision>61</cp:revision>
  <dcterms:created xsi:type="dcterms:W3CDTF">2021-09-18T12:59:05Z</dcterms:created>
  <dcterms:modified xsi:type="dcterms:W3CDTF">2021-10-17T15:05:58Z</dcterms:modified>
</cp:coreProperties>
</file>