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56" r:id="rId2"/>
    <p:sldId id="373" r:id="rId3"/>
    <p:sldId id="374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385" r:id="rId13"/>
    <p:sldId id="386" r:id="rId14"/>
    <p:sldId id="384" r:id="rId15"/>
    <p:sldId id="383" r:id="rId16"/>
    <p:sldId id="387" r:id="rId17"/>
    <p:sldId id="388" r:id="rId18"/>
    <p:sldId id="389" r:id="rId19"/>
    <p:sldId id="390" r:id="rId20"/>
    <p:sldId id="391" r:id="rId21"/>
    <p:sldId id="392" r:id="rId22"/>
    <p:sldId id="393" r:id="rId23"/>
    <p:sldId id="394" r:id="rId24"/>
    <p:sldId id="395" r:id="rId25"/>
    <p:sldId id="409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7" r:id="rId34"/>
    <p:sldId id="408" r:id="rId35"/>
    <p:sldId id="403" r:id="rId36"/>
    <p:sldId id="404" r:id="rId37"/>
    <p:sldId id="406" r:id="rId38"/>
    <p:sldId id="40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04165-CA08-4596-B4A7-0AA46578812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EDEE6-4A6A-4075-AFE4-9F38E4C2A0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279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EE4EC-FC1D-4A5C-A5BA-DA124659C1D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53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observatory.nasa.gov/IOTD/view.php?id=36041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/index.php?curid=9496676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Exogenní procesy a </a:t>
            </a:r>
            <a:r>
              <a:rPr lang="cs-CZ" dirty="0" smtClean="0"/>
              <a:t>tvary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dirty="0"/>
              <a:t>fluviální tvary</a:t>
            </a:r>
          </a:p>
        </p:txBody>
      </p:sp>
    </p:spTree>
    <p:extLst>
      <p:ext uri="{BB962C8B-B14F-4D97-AF65-F5344CB8AC3E}">
        <p14:creationId xmlns:p14="http://schemas.microsoft.com/office/powerpoint/2010/main" val="325042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06582" y="1582382"/>
            <a:ext cx="7379145" cy="884467"/>
          </a:xfrm>
        </p:spPr>
        <p:txBody>
          <a:bodyPr>
            <a:normAutofit fontScale="90000"/>
          </a:bodyPr>
          <a:lstStyle/>
          <a:p>
            <a:r>
              <a:rPr lang="cs-CZ" dirty="0"/>
              <a:t>Říční pirátství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2035923" y="6564270"/>
            <a:ext cx="5637747" cy="145445"/>
          </a:xfrm>
        </p:spPr>
        <p:txBody>
          <a:bodyPr/>
          <a:lstStyle/>
          <a:p>
            <a:r>
              <a:rPr lang="cs-CZ" sz="1404" dirty="0"/>
              <a:t>https://is.muni.cz/el/1431/jaro2017/Z0051/um/67875577/13.pdf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boj o rozvodí - načepování </a:t>
            </a:r>
            <a:r>
              <a:rPr lang="cs-CZ" dirty="0" smtClean="0"/>
              <a:t>– </a:t>
            </a:r>
            <a:br>
              <a:rPr lang="cs-CZ" dirty="0" smtClean="0"/>
            </a:br>
            <a:r>
              <a:rPr lang="cs-CZ" dirty="0" smtClean="0"/>
              <a:t>náčepní </a:t>
            </a:r>
            <a:r>
              <a:rPr lang="cs-CZ" dirty="0"/>
              <a:t>loket příklady: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Bílé </a:t>
            </a:r>
            <a:r>
              <a:rPr lang="cs-CZ" dirty="0"/>
              <a:t>Karpaty (Vlára); Andy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95" y="825803"/>
            <a:ext cx="3494837" cy="525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2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meandru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ákruty</a:t>
            </a:r>
            <a:r>
              <a:rPr lang="cs-CZ" dirty="0" smtClean="0"/>
              <a:t>, </a:t>
            </a:r>
            <a:r>
              <a:rPr lang="cs-CZ" dirty="0" err="1" smtClean="0"/>
              <a:t>vvtváření</a:t>
            </a:r>
            <a:r>
              <a:rPr lang="cs-CZ" dirty="0" smtClean="0"/>
              <a:t> meandru</a:t>
            </a:r>
          </a:p>
          <a:p>
            <a:r>
              <a:rPr lang="cs-CZ" dirty="0" smtClean="0"/>
              <a:t>zaškrcení </a:t>
            </a:r>
            <a:r>
              <a:rPr lang="cs-CZ" dirty="0"/>
              <a:t>meandru </a:t>
            </a:r>
            <a:endParaRPr lang="cs-CZ" dirty="0" smtClean="0"/>
          </a:p>
          <a:p>
            <a:r>
              <a:rPr lang="cs-CZ" dirty="0" smtClean="0"/>
              <a:t>okrouhlík </a:t>
            </a:r>
          </a:p>
          <a:p>
            <a:r>
              <a:rPr lang="cs-CZ" dirty="0"/>
              <a:t>propojení </a:t>
            </a:r>
            <a:r>
              <a:rPr lang="cs-CZ" dirty="0" err="1" smtClean="0"/>
              <a:t>výsepních</a:t>
            </a:r>
            <a:r>
              <a:rPr lang="cs-CZ" dirty="0" smtClean="0"/>
              <a:t> </a:t>
            </a:r>
            <a:r>
              <a:rPr lang="cs-CZ" dirty="0"/>
              <a:t>břehů</a:t>
            </a:r>
          </a:p>
        </p:txBody>
      </p:sp>
    </p:spTree>
    <p:extLst>
      <p:ext uri="{BB962C8B-B14F-4D97-AF65-F5344CB8AC3E}">
        <p14:creationId xmlns:p14="http://schemas.microsoft.com/office/powerpoint/2010/main" val="306974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Meandr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65" y="676688"/>
            <a:ext cx="7467242" cy="5571712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18897" y="6328454"/>
            <a:ext cx="6239309" cy="365125"/>
          </a:xfrm>
        </p:spPr>
        <p:txBody>
          <a:bodyPr/>
          <a:lstStyle/>
          <a:p>
            <a:r>
              <a:rPr lang="cs-CZ" dirty="0"/>
              <a:t>http://living-amazonia.org/?page_id=572&amp;lang=cs</a:t>
            </a:r>
          </a:p>
        </p:txBody>
      </p:sp>
    </p:spTree>
    <p:extLst>
      <p:ext uri="{BB962C8B-B14F-4D97-AF65-F5344CB8AC3E}">
        <p14:creationId xmlns:p14="http://schemas.microsoft.com/office/powerpoint/2010/main" val="39990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3993131" cy="1478570"/>
          </a:xfrm>
        </p:spPr>
        <p:txBody>
          <a:bodyPr/>
          <a:lstStyle/>
          <a:p>
            <a:r>
              <a:rPr lang="cs-CZ" dirty="0" smtClean="0"/>
              <a:t>Niva </a:t>
            </a:r>
            <a:r>
              <a:rPr lang="cs-CZ" dirty="0" smtClean="0"/>
              <a:t>Amazonky</a:t>
            </a:r>
            <a:br>
              <a:rPr lang="cs-CZ" dirty="0" smtClean="0"/>
            </a:br>
            <a:r>
              <a:rPr lang="cs-CZ" dirty="0" smtClean="0"/>
              <a:t>meandr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F95B027-478B-4108-B851-F8F276051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34544" y="1189649"/>
            <a:ext cx="6686423" cy="44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5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06582" y="1389075"/>
            <a:ext cx="7579299" cy="749990"/>
          </a:xfrm>
        </p:spPr>
        <p:txBody>
          <a:bodyPr/>
          <a:lstStyle/>
          <a:p>
            <a:r>
              <a:rPr lang="cs-CZ" dirty="0" smtClean="0"/>
              <a:t>Meandr obr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části: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nárazový </a:t>
            </a:r>
            <a:r>
              <a:rPr lang="cs-CZ" dirty="0"/>
              <a:t>(</a:t>
            </a:r>
            <a:r>
              <a:rPr lang="cs-CZ" dirty="0" err="1"/>
              <a:t>výsepní</a:t>
            </a:r>
            <a:r>
              <a:rPr lang="cs-CZ" dirty="0"/>
              <a:t>) břeh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nánosový </a:t>
            </a:r>
            <a:r>
              <a:rPr lang="cs-CZ" dirty="0"/>
              <a:t>(</a:t>
            </a:r>
            <a:r>
              <a:rPr lang="cs-CZ" dirty="0" err="1"/>
              <a:t>jesepní</a:t>
            </a:r>
            <a:r>
              <a:rPr lang="cs-CZ" dirty="0"/>
              <a:t>) břeh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82" y="320807"/>
            <a:ext cx="4925529" cy="626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77" y="1157987"/>
            <a:ext cx="9107379" cy="4787699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84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06582" y="1624135"/>
            <a:ext cx="7579299" cy="50190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Typy meandrů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dirty="0"/>
              <a:t>volné 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/>
              <a:t>zakleslé - zděděné - nucené - výchozí stav: bez meandrů jádra zakleslých meandrů - přirozené pevnosti Nové Město nad Metují Loket nad Ohří Moravský Krumlov na </a:t>
            </a:r>
            <a:r>
              <a:rPr lang="cs-CZ" dirty="0" smtClean="0"/>
              <a:t>Rokytné, </a:t>
            </a:r>
            <a:r>
              <a:rPr lang="cs-CZ" dirty="0"/>
              <a:t>Český Krumlov na Vltavě</a:t>
            </a:r>
          </a:p>
        </p:txBody>
      </p:sp>
    </p:spTree>
    <p:extLst>
      <p:ext uri="{BB962C8B-B14F-4D97-AF65-F5344CB8AC3E}">
        <p14:creationId xmlns:p14="http://schemas.microsoft.com/office/powerpoint/2010/main" val="233811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Meandry zakleslý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err="1" smtClean="0"/>
              <a:t>aMichal</a:t>
            </a:r>
            <a:r>
              <a:rPr lang="cs-CZ" dirty="0"/>
              <a:t> Kubelík, https://regiony.rozhlas.cz/nejkrasnejsi-meandr-reky-vltavy-se-rozprostira-pod-vyhlidkou-maj-jizne-od-prahy-7432415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61" y="2466906"/>
            <a:ext cx="6949071" cy="3908853"/>
          </a:xfrm>
        </p:spPr>
      </p:pic>
    </p:spTree>
    <p:extLst>
      <p:ext uri="{BB962C8B-B14F-4D97-AF65-F5344CB8AC3E}">
        <p14:creationId xmlns:p14="http://schemas.microsoft.com/office/powerpoint/2010/main" val="28913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Meandr volný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01" y="2218271"/>
            <a:ext cx="7530546" cy="4157489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https://pixabay.com/cs/photos/meandry-vltava-%C5%A1umava-%C5%99eka-les-1316553/</a:t>
            </a:r>
          </a:p>
        </p:txBody>
      </p:sp>
    </p:spTree>
    <p:extLst>
      <p:ext uri="{BB962C8B-B14F-4D97-AF65-F5344CB8AC3E}">
        <p14:creationId xmlns:p14="http://schemas.microsoft.com/office/powerpoint/2010/main" val="13099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Údolí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protáhlá sníženina na ZP vzniklá fluviálními pochody a uklánějící se ve směru spádu vodního toku • typy: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SOUTĚSKY </a:t>
            </a:r>
            <a:r>
              <a:rPr lang="cs-CZ" dirty="0"/>
              <a:t>→ KAŇONY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EROZNÍ </a:t>
            </a:r>
            <a:r>
              <a:rPr lang="cs-CZ" dirty="0"/>
              <a:t>ÚDOLÍ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NECKOVITÁ </a:t>
            </a:r>
            <a:r>
              <a:rPr lang="cs-CZ" dirty="0"/>
              <a:t>ÚDOLÍ ÚVALY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PRŮLOMOVÁ </a:t>
            </a:r>
            <a:r>
              <a:rPr lang="cs-CZ" dirty="0"/>
              <a:t>- ANTECEDENTNÍ - EPIGENETICKÉ</a:t>
            </a:r>
          </a:p>
        </p:txBody>
      </p:sp>
    </p:spTree>
    <p:extLst>
      <p:ext uri="{BB962C8B-B14F-4D97-AF65-F5344CB8AC3E}">
        <p14:creationId xmlns:p14="http://schemas.microsoft.com/office/powerpoint/2010/main" val="220461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8E30C-5454-4CDB-B44B-6726DD2E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581" y="1390075"/>
            <a:ext cx="7579299" cy="749990"/>
          </a:xfrm>
        </p:spPr>
        <p:txBody>
          <a:bodyPr/>
          <a:lstStyle/>
          <a:p>
            <a:r>
              <a:rPr lang="cs-CZ" dirty="0" smtClean="0"/>
              <a:t>Exogenní procesy a tvary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• </a:t>
            </a:r>
            <a:r>
              <a:rPr lang="cs-CZ" dirty="0" smtClean="0"/>
              <a:t>Fluviální </a:t>
            </a:r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G</a:t>
            </a:r>
            <a:r>
              <a:rPr lang="cs-CZ" dirty="0" smtClean="0"/>
              <a:t>laciální </a:t>
            </a:r>
          </a:p>
          <a:p>
            <a:pPr marL="0" indent="0">
              <a:buNone/>
            </a:pPr>
            <a:r>
              <a:rPr lang="cs-CZ" dirty="0"/>
              <a:t>• </a:t>
            </a:r>
            <a:r>
              <a:rPr lang="cs-CZ" dirty="0" err="1"/>
              <a:t>N</a:t>
            </a:r>
            <a:r>
              <a:rPr lang="cs-CZ" dirty="0" err="1" smtClean="0"/>
              <a:t>ivační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/>
              <a:t>• </a:t>
            </a:r>
            <a:r>
              <a:rPr lang="cs-CZ" dirty="0" err="1"/>
              <a:t>P</a:t>
            </a:r>
            <a:r>
              <a:rPr lang="cs-CZ" dirty="0" err="1" smtClean="0"/>
              <a:t>eriglaciální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Eolické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Marinní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Biogenní</a:t>
            </a:r>
          </a:p>
        </p:txBody>
      </p:sp>
    </p:spTree>
    <p:extLst>
      <p:ext uri="{BB962C8B-B14F-4D97-AF65-F5344CB8AC3E}">
        <p14:creationId xmlns:p14="http://schemas.microsoft.com/office/powerpoint/2010/main" val="171511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Soutěska </a:t>
            </a:r>
            <a:r>
              <a:rPr lang="cs-CZ" dirty="0" err="1" smtClean="0"/>
              <a:t>Hornádu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2364" y="1008362"/>
            <a:ext cx="6599166" cy="4949373"/>
          </a:xfrm>
        </p:spPr>
      </p:pic>
    </p:spTree>
    <p:extLst>
      <p:ext uri="{BB962C8B-B14F-4D97-AF65-F5344CB8AC3E}">
        <p14:creationId xmlns:p14="http://schemas.microsoft.com/office/powerpoint/2010/main" val="2120524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Údolí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PRŮLOMOVÉ </a:t>
            </a:r>
            <a:r>
              <a:rPr lang="cs-CZ" dirty="0"/>
              <a:t>- ANTECEDENTNÍ - řeka je starší než </a:t>
            </a:r>
            <a:r>
              <a:rPr lang="cs-CZ" dirty="0" err="1"/>
              <a:t>morfostruktura</a:t>
            </a:r>
            <a:r>
              <a:rPr lang="cs-CZ" dirty="0"/>
              <a:t> - „údolí v údolí“ - cyklové hrany - lze z nich odvodit výšku zdvihu př. Váh - napříč Malou </a:t>
            </a:r>
            <a:r>
              <a:rPr lang="cs-CZ" dirty="0" smtClean="0"/>
              <a:t>Fatrou</a:t>
            </a:r>
          </a:p>
          <a:p>
            <a:endParaRPr lang="cs-CZ" dirty="0"/>
          </a:p>
          <a:p>
            <a:r>
              <a:rPr lang="cs-CZ" dirty="0"/>
              <a:t>PRŮLOMOVÉ - EPIGENETICKÉ - řeka se zařezává bez ohledu na odolnost podloží př. </a:t>
            </a:r>
            <a:r>
              <a:rPr lang="cs-CZ" dirty="0" err="1"/>
              <a:t>Wisla</a:t>
            </a:r>
            <a:r>
              <a:rPr lang="cs-CZ" dirty="0"/>
              <a:t> (pod Krakovem) - málo odolné miocenní sedimenty → tvrdé jurské sedimenty př. Praha - Motolské údolí - křídové nadloží → tvrdé křemence</a:t>
            </a:r>
          </a:p>
        </p:txBody>
      </p:sp>
    </p:spTree>
    <p:extLst>
      <p:ext uri="{BB962C8B-B14F-4D97-AF65-F5344CB8AC3E}">
        <p14:creationId xmlns:p14="http://schemas.microsoft.com/office/powerpoint/2010/main" val="19443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6041" y="601946"/>
            <a:ext cx="9905998" cy="1478570"/>
          </a:xfrm>
        </p:spPr>
        <p:txBody>
          <a:bodyPr/>
          <a:lstStyle/>
          <a:p>
            <a:r>
              <a:rPr lang="cs-CZ" dirty="0" smtClean="0"/>
              <a:t>Průlomové údolí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schéma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smtClean="0"/>
              <a:t>geologie.vsb.cz/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965" y="441046"/>
            <a:ext cx="7054692" cy="6181095"/>
          </a:xfrm>
        </p:spPr>
      </p:pic>
    </p:spTree>
    <p:extLst>
      <p:ext uri="{BB962C8B-B14F-4D97-AF65-F5344CB8AC3E}">
        <p14:creationId xmlns:p14="http://schemas.microsoft.com/office/powerpoint/2010/main" val="13999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Údolí pouštních a polopouštních oblastí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 smtClean="0"/>
              <a:t>wadí</a:t>
            </a:r>
            <a:endParaRPr lang="cs-CZ" dirty="0" smtClean="0"/>
          </a:p>
          <a:p>
            <a:r>
              <a:rPr lang="cs-CZ" dirty="0" smtClean="0"/>
              <a:t>• </a:t>
            </a:r>
            <a:r>
              <a:rPr lang="cs-CZ" dirty="0"/>
              <a:t>z arabského „řeka“ </a:t>
            </a:r>
            <a:endParaRPr lang="cs-CZ" dirty="0" smtClean="0"/>
          </a:p>
          <a:p>
            <a:r>
              <a:rPr lang="cs-CZ" dirty="0" smtClean="0"/>
              <a:t>• </a:t>
            </a:r>
            <a:r>
              <a:rPr lang="cs-CZ" dirty="0"/>
              <a:t>suché údolí protékané vodním tokem jen periodicky nebo občasně </a:t>
            </a:r>
            <a:endParaRPr lang="cs-CZ" dirty="0" smtClean="0"/>
          </a:p>
          <a:p>
            <a:r>
              <a:rPr lang="cs-CZ" dirty="0" smtClean="0"/>
              <a:t>• </a:t>
            </a:r>
            <a:r>
              <a:rPr lang="cs-CZ" dirty="0"/>
              <a:t>typické pro aridní a semiaridní oblasti </a:t>
            </a:r>
            <a:endParaRPr lang="cs-CZ" dirty="0" smtClean="0"/>
          </a:p>
          <a:p>
            <a:r>
              <a:rPr lang="cs-CZ" dirty="0" smtClean="0"/>
              <a:t>• </a:t>
            </a:r>
            <a:r>
              <a:rPr lang="cs-CZ" dirty="0"/>
              <a:t>velká vádí - relikty </a:t>
            </a:r>
            <a:r>
              <a:rPr lang="cs-CZ" dirty="0" err="1"/>
              <a:t>pluviálních</a:t>
            </a:r>
            <a:r>
              <a:rPr lang="cs-CZ" dirty="0"/>
              <a:t> období pleistocénu, tj. byla vytvořena většími vodními toky </a:t>
            </a:r>
            <a:endParaRPr lang="cs-CZ" dirty="0" smtClean="0"/>
          </a:p>
          <a:p>
            <a:r>
              <a:rPr lang="cs-CZ" dirty="0" smtClean="0"/>
              <a:t>• </a:t>
            </a:r>
            <a:r>
              <a:rPr lang="cs-CZ" dirty="0"/>
              <a:t>v Austrálii označení </a:t>
            </a:r>
            <a:r>
              <a:rPr lang="cs-CZ" dirty="0" err="1"/>
              <a:t>creek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77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Wadí</a:t>
            </a:r>
            <a:r>
              <a:rPr lang="cs-CZ" dirty="0" smtClean="0"/>
              <a:t> RUM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1741488"/>
            <a:ext cx="8723260" cy="4906834"/>
          </a:xfrm>
        </p:spPr>
      </p:pic>
    </p:spTree>
    <p:extLst>
      <p:ext uri="{BB962C8B-B14F-4D97-AF65-F5344CB8AC3E}">
        <p14:creationId xmlns:p14="http://schemas.microsoft.com/office/powerpoint/2010/main" val="3534786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2777444" cy="1094168"/>
          </a:xfrm>
        </p:spPr>
        <p:txBody>
          <a:bodyPr/>
          <a:lstStyle/>
          <a:p>
            <a:r>
              <a:rPr lang="cs-CZ" dirty="0" err="1" smtClean="0"/>
              <a:t>Wadí</a:t>
            </a:r>
            <a:r>
              <a:rPr lang="cs-CZ" dirty="0" smtClean="0"/>
              <a:t> Rum, Jordánsko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46" y="1015551"/>
            <a:ext cx="7980811" cy="532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69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Vodopád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stupeň </a:t>
            </a:r>
            <a:r>
              <a:rPr lang="cs-CZ" dirty="0"/>
              <a:t>se svislou nebo příkrou stěnou (obvykle skalní) v říčním korytě, přes který přepadá vodní tok </a:t>
            </a:r>
            <a:endParaRPr lang="cs-CZ" dirty="0" smtClean="0"/>
          </a:p>
          <a:p>
            <a:r>
              <a:rPr lang="cs-CZ" dirty="0" smtClean="0"/>
              <a:t>výška </a:t>
            </a:r>
            <a:r>
              <a:rPr lang="cs-CZ" dirty="0"/>
              <a:t>by měla dosahovat několika metrů (přesné </a:t>
            </a:r>
            <a:r>
              <a:rPr lang="cs-CZ" dirty="0" err="1"/>
              <a:t>kriterium</a:t>
            </a:r>
            <a:r>
              <a:rPr lang="cs-CZ" dirty="0"/>
              <a:t> výšky není) </a:t>
            </a:r>
            <a:endParaRPr lang="cs-CZ" dirty="0" smtClean="0"/>
          </a:p>
          <a:p>
            <a:r>
              <a:rPr lang="cs-CZ" dirty="0" smtClean="0"/>
              <a:t>nižší </a:t>
            </a:r>
            <a:r>
              <a:rPr lang="cs-CZ" dirty="0"/>
              <a:t>vodopádový stupeň = skalní práh </a:t>
            </a:r>
            <a:endParaRPr lang="cs-CZ" dirty="0" smtClean="0"/>
          </a:p>
          <a:p>
            <a:r>
              <a:rPr lang="cs-CZ" dirty="0" smtClean="0"/>
              <a:t>soustava </a:t>
            </a:r>
            <a:r>
              <a:rPr lang="cs-CZ" dirty="0"/>
              <a:t>na sebe navazujících vodopádů = </a:t>
            </a:r>
            <a:r>
              <a:rPr lang="cs-CZ" dirty="0" smtClean="0"/>
              <a:t>kaskáda</a:t>
            </a:r>
          </a:p>
          <a:p>
            <a:r>
              <a:rPr lang="cs-CZ" dirty="0" smtClean="0"/>
              <a:t>vodopád </a:t>
            </a:r>
            <a:r>
              <a:rPr lang="cs-CZ" dirty="0"/>
              <a:t>s širokým přepadem =katarakt </a:t>
            </a:r>
            <a:endParaRPr lang="cs-CZ" dirty="0" smtClean="0"/>
          </a:p>
          <a:p>
            <a:r>
              <a:rPr lang="cs-CZ" dirty="0" smtClean="0"/>
              <a:t>vznik </a:t>
            </a:r>
            <a:r>
              <a:rPr lang="cs-CZ" dirty="0"/>
              <a:t>podmíněn: strukturně-geologickými podmínkami, geomorfologií (visuté údolí) </a:t>
            </a:r>
            <a:endParaRPr lang="cs-CZ" dirty="0" smtClean="0"/>
          </a:p>
          <a:p>
            <a:r>
              <a:rPr lang="cs-CZ" dirty="0" smtClean="0"/>
              <a:t>zvláštní </a:t>
            </a:r>
            <a:r>
              <a:rPr lang="cs-CZ" dirty="0"/>
              <a:t>skupina: konstruktivní vodopády</a:t>
            </a:r>
          </a:p>
        </p:txBody>
      </p:sp>
    </p:spTree>
    <p:extLst>
      <p:ext uri="{BB962C8B-B14F-4D97-AF65-F5344CB8AC3E}">
        <p14:creationId xmlns:p14="http://schemas.microsoft.com/office/powerpoint/2010/main" val="1494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1185" y="749146"/>
            <a:ext cx="9905998" cy="1478570"/>
          </a:xfrm>
        </p:spPr>
        <p:txBody>
          <a:bodyPr/>
          <a:lstStyle/>
          <a:p>
            <a:r>
              <a:rPr lang="cs-CZ" dirty="0" smtClean="0"/>
              <a:t>Vodopád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10" y="550251"/>
            <a:ext cx="8569176" cy="5727877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2306582" y="6467142"/>
            <a:ext cx="7856984" cy="221622"/>
          </a:xfrm>
        </p:spPr>
        <p:txBody>
          <a:bodyPr/>
          <a:lstStyle/>
          <a:p>
            <a:r>
              <a:rPr lang="cs-CZ" dirty="0"/>
              <a:t>Réunion: Nádherné vodopády na řece </a:t>
            </a:r>
            <a:r>
              <a:rPr lang="cs-CZ" dirty="0" err="1" smtClean="0"/>
              <a:t>Langevin</a:t>
            </a:r>
            <a:r>
              <a:rPr lang="cs-CZ" dirty="0"/>
              <a:t>, https://zena-in.cz/clanek/cestopis-reunion-nadherne-vodopady-na-rece-langevin</a:t>
            </a:r>
          </a:p>
        </p:txBody>
      </p:sp>
    </p:spTree>
    <p:extLst>
      <p:ext uri="{BB962C8B-B14F-4D97-AF65-F5344CB8AC3E}">
        <p14:creationId xmlns:p14="http://schemas.microsoft.com/office/powerpoint/2010/main" val="41658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7109" y="5586150"/>
            <a:ext cx="2213201" cy="297125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NiagarskýVodopád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11" y="0"/>
            <a:ext cx="9158514" cy="6868887"/>
          </a:xfrm>
        </p:spPr>
      </p:pic>
    </p:spTree>
    <p:extLst>
      <p:ext uri="{BB962C8B-B14F-4D97-AF65-F5344CB8AC3E}">
        <p14:creationId xmlns:p14="http://schemas.microsoft.com/office/powerpoint/2010/main" val="14163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0936" y="1720290"/>
            <a:ext cx="7474944" cy="654885"/>
          </a:xfrm>
        </p:spPr>
        <p:txBody>
          <a:bodyPr>
            <a:normAutofit/>
          </a:bodyPr>
          <a:lstStyle/>
          <a:p>
            <a:r>
              <a:rPr lang="cs-CZ" dirty="0"/>
              <a:t>Fluviální transport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vlečení </a:t>
            </a:r>
            <a:r>
              <a:rPr lang="cs-CZ" dirty="0"/>
              <a:t>po </a:t>
            </a:r>
            <a:r>
              <a:rPr lang="cs-CZ" dirty="0" smtClean="0"/>
              <a:t>dně </a:t>
            </a:r>
            <a:r>
              <a:rPr lang="cs-CZ" dirty="0" err="1"/>
              <a:t>saltace</a:t>
            </a:r>
            <a:r>
              <a:rPr lang="cs-CZ" dirty="0"/>
              <a:t> v suspenzi 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/>
              <a:t>množství materiálu se udává jako obsah </a:t>
            </a:r>
            <a:r>
              <a:rPr lang="cs-CZ" dirty="0" smtClean="0"/>
              <a:t>nerozpuštěných </a:t>
            </a:r>
            <a:r>
              <a:rPr lang="cs-CZ" dirty="0"/>
              <a:t>látek (mg/l) = množství plavenin = koncentrace plavenin 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/>
              <a:t>MS Beskydy 8 - 15 mg/l (intenzivní </a:t>
            </a:r>
            <a:r>
              <a:rPr lang="cs-CZ" dirty="0" smtClean="0"/>
              <a:t>deště </a:t>
            </a:r>
            <a:r>
              <a:rPr lang="cs-CZ" dirty="0"/>
              <a:t>až 2000 mg/l)</a:t>
            </a:r>
          </a:p>
        </p:txBody>
      </p:sp>
    </p:spTree>
    <p:extLst>
      <p:ext uri="{BB962C8B-B14F-4D97-AF65-F5344CB8AC3E}">
        <p14:creationId xmlns:p14="http://schemas.microsoft.com/office/powerpoint/2010/main" val="21455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E6105B-B58B-46D3-A5AA-4C7C7D5B0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Fluviální tvary - Řeka a její ovlivnění reliéfu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eroze </a:t>
            </a:r>
            <a:endParaRPr lang="cs-CZ" dirty="0" smtClean="0"/>
          </a:p>
          <a:p>
            <a:r>
              <a:rPr lang="cs-CZ" dirty="0" smtClean="0"/>
              <a:t>transport </a:t>
            </a:r>
          </a:p>
          <a:p>
            <a:r>
              <a:rPr lang="cs-CZ" dirty="0" smtClean="0"/>
              <a:t>akumulace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12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06582" y="1283326"/>
            <a:ext cx="2380955" cy="7499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Akumulace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77176" y="6511164"/>
            <a:ext cx="6166481" cy="172529"/>
          </a:xfrm>
        </p:spPr>
        <p:txBody>
          <a:bodyPr/>
          <a:lstStyle/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agradace </a:t>
            </a:r>
            <a:r>
              <a:rPr lang="cs-CZ" dirty="0"/>
              <a:t>• projeví se divočením vodního toku - rozvětvením koryta v několik ramen + jejich boční přemísťování </a:t>
            </a:r>
            <a:endParaRPr lang="cs-CZ" dirty="0" smtClean="0"/>
          </a:p>
          <a:p>
            <a:r>
              <a:rPr lang="cs-CZ" dirty="0" smtClean="0"/>
              <a:t>tok </a:t>
            </a:r>
            <a:r>
              <a:rPr lang="cs-CZ" dirty="0"/>
              <a:t>lemují agradační valy - brání přítoků, dosáhnout ústí do </a:t>
            </a:r>
            <a:r>
              <a:rPr lang="cs-CZ" dirty="0" err="1"/>
              <a:t>agradujícího</a:t>
            </a:r>
            <a:r>
              <a:rPr lang="cs-CZ" dirty="0"/>
              <a:t> vodního </a:t>
            </a:r>
            <a:r>
              <a:rPr lang="cs-CZ" dirty="0" smtClean="0"/>
              <a:t>toku</a:t>
            </a:r>
          </a:p>
          <a:p>
            <a:endParaRPr lang="cs-CZ" dirty="0"/>
          </a:p>
          <a:p>
            <a:r>
              <a:rPr lang="cs-CZ" dirty="0"/>
              <a:t>ČR: Morava - Olšava (5 km) SR: Dunaj - Váh</a:t>
            </a:r>
          </a:p>
        </p:txBody>
      </p:sp>
    </p:spTree>
    <p:extLst>
      <p:ext uri="{BB962C8B-B14F-4D97-AF65-F5344CB8AC3E}">
        <p14:creationId xmlns:p14="http://schemas.microsoft.com/office/powerpoint/2010/main" val="233027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Fluviální </a:t>
            </a:r>
            <a:r>
              <a:rPr lang="cs-CZ" dirty="0" smtClean="0"/>
              <a:t>akumulace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ÚDOLNÍ NIVY </a:t>
            </a:r>
            <a:endParaRPr lang="cs-CZ" dirty="0" smtClean="0"/>
          </a:p>
          <a:p>
            <a:r>
              <a:rPr lang="cs-CZ" dirty="0" smtClean="0"/>
              <a:t>DELTY </a:t>
            </a:r>
          </a:p>
          <a:p>
            <a:r>
              <a:rPr lang="cs-CZ" dirty="0" smtClean="0"/>
              <a:t>NÁPLAVOVÉ </a:t>
            </a:r>
            <a:r>
              <a:rPr lang="cs-CZ" dirty="0"/>
              <a:t>KUŽELY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83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Náplavové kužely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úpatní </a:t>
            </a:r>
            <a:r>
              <a:rPr lang="cs-CZ" dirty="0"/>
              <a:t>halda </a:t>
            </a:r>
            <a:r>
              <a:rPr lang="cs-CZ" dirty="0" err="1"/>
              <a:t>piedmontní</a:t>
            </a:r>
            <a:r>
              <a:rPr lang="cs-CZ" dirty="0"/>
              <a:t> nížina - v aridní oblasti „</a:t>
            </a:r>
            <a:r>
              <a:rPr lang="cs-CZ" dirty="0" err="1"/>
              <a:t>bajada</a:t>
            </a:r>
            <a:r>
              <a:rPr lang="cs-CZ" dirty="0"/>
              <a:t>“ nebo „</a:t>
            </a:r>
            <a:r>
              <a:rPr lang="cs-CZ" dirty="0" err="1"/>
              <a:t>bahada</a:t>
            </a:r>
            <a:r>
              <a:rPr lang="cs-CZ" dirty="0"/>
              <a:t> • těleso tvořené fluviálními sedimenty (tříděnými) - </a:t>
            </a:r>
            <a:r>
              <a:rPr lang="cs-CZ" dirty="0" err="1"/>
              <a:t>proluvium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008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00682"/>
          </a:xfrm>
        </p:spPr>
        <p:txBody>
          <a:bodyPr/>
          <a:lstStyle/>
          <a:p>
            <a:r>
              <a:rPr lang="cs-CZ" dirty="0" err="1" smtClean="0"/>
              <a:t>BaJada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5" y="165943"/>
            <a:ext cx="7823200" cy="5502317"/>
          </a:xfrm>
        </p:spPr>
      </p:pic>
      <p:sp>
        <p:nvSpPr>
          <p:cNvPr id="5" name="TextovéPole 4"/>
          <p:cNvSpPr txBox="1"/>
          <p:nvPr/>
        </p:nvSpPr>
        <p:spPr>
          <a:xfrm>
            <a:off x="667657" y="5994400"/>
            <a:ext cx="1058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https://rahulorgblog.wordpress.com/2016/04/27/geography-image-collection/bajada-playa-and-piedmont/</a:t>
            </a:r>
          </a:p>
        </p:txBody>
      </p:sp>
    </p:spTree>
    <p:extLst>
      <p:ext uri="{BB962C8B-B14F-4D97-AF65-F5344CB8AC3E}">
        <p14:creationId xmlns:p14="http://schemas.microsoft.com/office/powerpoint/2010/main" val="343667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4743" y="304800"/>
            <a:ext cx="8258628" cy="812800"/>
          </a:xfrm>
        </p:spPr>
        <p:txBody>
          <a:bodyPr>
            <a:normAutofit/>
          </a:bodyPr>
          <a:lstStyle/>
          <a:p>
            <a:r>
              <a:rPr lang="cs-CZ" dirty="0" smtClean="0"/>
              <a:t>Náplavový kužel schéma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1117600"/>
            <a:ext cx="10551885" cy="4839263"/>
          </a:xfrm>
        </p:spPr>
      </p:pic>
      <p:sp>
        <p:nvSpPr>
          <p:cNvPr id="5" name="TextovéPole 4"/>
          <p:cNvSpPr txBox="1"/>
          <p:nvPr/>
        </p:nvSpPr>
        <p:spPr>
          <a:xfrm>
            <a:off x="754743" y="6168571"/>
            <a:ext cx="10421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Sakkelariou</a:t>
            </a:r>
            <a:r>
              <a:rPr lang="cs-CZ" dirty="0"/>
              <a:t>: https://www.researchgate.net/figure/a-Schematic-representation-of-a-typical-alluvial-fan-and-b-representation-of-a_fig1_221910352</a:t>
            </a:r>
          </a:p>
        </p:txBody>
      </p:sp>
    </p:spTree>
    <p:extLst>
      <p:ext uri="{BB962C8B-B14F-4D97-AF65-F5344CB8AC3E}">
        <p14:creationId xmlns:p14="http://schemas.microsoft.com/office/powerpoint/2010/main" val="2107811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1812" y="1184576"/>
            <a:ext cx="3111274" cy="73131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Náplavový</a:t>
            </a:r>
            <a:br>
              <a:rPr lang="cs-CZ" dirty="0" smtClean="0"/>
            </a:br>
            <a:r>
              <a:rPr lang="cs-CZ" dirty="0" smtClean="0"/>
              <a:t> kužel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86" y="246281"/>
            <a:ext cx="7766900" cy="5177933"/>
          </a:xfrm>
        </p:spPr>
      </p:pic>
      <p:sp>
        <p:nvSpPr>
          <p:cNvPr id="4" name="TextovéPole 3"/>
          <p:cNvSpPr txBox="1"/>
          <p:nvPr/>
        </p:nvSpPr>
        <p:spPr>
          <a:xfrm>
            <a:off x="130629" y="5424214"/>
            <a:ext cx="115388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mage</a:t>
            </a:r>
            <a:r>
              <a:rPr lang="cs-CZ" i="1" dirty="0"/>
              <a:t> </a:t>
            </a:r>
            <a:r>
              <a:rPr lang="cs-CZ" i="1" dirty="0" err="1"/>
              <a:t>shows</a:t>
            </a:r>
            <a:r>
              <a:rPr lang="cs-CZ" i="1" dirty="0"/>
              <a:t> </a:t>
            </a:r>
            <a:r>
              <a:rPr lang="cs-CZ" i="1" dirty="0" err="1"/>
              <a:t>an</a:t>
            </a:r>
            <a:r>
              <a:rPr lang="cs-CZ" i="1" dirty="0"/>
              <a:t> </a:t>
            </a:r>
            <a:r>
              <a:rPr lang="cs-CZ" i="1" dirty="0" err="1"/>
              <a:t>alluvial</a:t>
            </a:r>
            <a:r>
              <a:rPr lang="cs-CZ" i="1" dirty="0"/>
              <a:t> </a:t>
            </a:r>
            <a:r>
              <a:rPr lang="cs-CZ" i="1" dirty="0" err="1"/>
              <a:t>fan</a:t>
            </a:r>
            <a:r>
              <a:rPr lang="cs-CZ" i="1" dirty="0"/>
              <a:t> in </a:t>
            </a:r>
            <a:r>
              <a:rPr lang="cs-CZ" i="1" dirty="0" err="1"/>
              <a:t>Iran</a:t>
            </a:r>
            <a:r>
              <a:rPr lang="cs-CZ" i="1" dirty="0"/>
              <a:t>. By NASA image </a:t>
            </a:r>
            <a:r>
              <a:rPr lang="cs-CZ" i="1" dirty="0" err="1"/>
              <a:t>created</a:t>
            </a:r>
            <a:r>
              <a:rPr lang="cs-CZ" i="1" dirty="0"/>
              <a:t> by </a:t>
            </a:r>
            <a:r>
              <a:rPr lang="cs-CZ" i="1" dirty="0" err="1"/>
              <a:t>Jesse</a:t>
            </a:r>
            <a:r>
              <a:rPr lang="cs-CZ" i="1" dirty="0"/>
              <a:t> Allen, </a:t>
            </a:r>
            <a:r>
              <a:rPr lang="cs-CZ" i="1" dirty="0" err="1"/>
              <a:t>using</a:t>
            </a:r>
            <a:r>
              <a:rPr lang="cs-CZ" i="1" dirty="0"/>
              <a:t> data </a:t>
            </a:r>
            <a:r>
              <a:rPr lang="cs-CZ" i="1" dirty="0" err="1"/>
              <a:t>from</a:t>
            </a:r>
            <a:r>
              <a:rPr lang="cs-CZ" i="1" dirty="0"/>
              <a:t> NASA/GSFC/METI/ERSDAC/JAROS, and </a:t>
            </a:r>
            <a:r>
              <a:rPr lang="cs-CZ" i="1" dirty="0" err="1"/>
              <a:t>the</a:t>
            </a:r>
            <a:r>
              <a:rPr lang="cs-CZ" i="1" dirty="0"/>
              <a:t> U.S./Japan ASTER Science Team. </a:t>
            </a:r>
            <a:r>
              <a:rPr lang="cs-CZ" i="1" dirty="0" err="1"/>
              <a:t>Caption</a:t>
            </a:r>
            <a:r>
              <a:rPr lang="cs-CZ" i="1" dirty="0"/>
              <a:t> by Rebecca </a:t>
            </a:r>
            <a:r>
              <a:rPr lang="cs-CZ" i="1" dirty="0" err="1"/>
              <a:t>Lindsey</a:t>
            </a:r>
            <a:r>
              <a:rPr lang="cs-CZ" i="1" dirty="0"/>
              <a:t>, </a:t>
            </a:r>
            <a:r>
              <a:rPr lang="cs-CZ" i="1" dirty="0" err="1"/>
              <a:t>based</a:t>
            </a:r>
            <a:r>
              <a:rPr lang="cs-CZ" i="1" dirty="0"/>
              <a:t> on </a:t>
            </a:r>
            <a:r>
              <a:rPr lang="cs-CZ" i="1" dirty="0" err="1"/>
              <a:t>interpretation</a:t>
            </a:r>
            <a:r>
              <a:rPr lang="cs-CZ" i="1" dirty="0"/>
              <a:t> </a:t>
            </a:r>
            <a:r>
              <a:rPr lang="cs-CZ" i="1" dirty="0" err="1"/>
              <a:t>provided</a:t>
            </a:r>
            <a:r>
              <a:rPr lang="cs-CZ" i="1" dirty="0"/>
              <a:t> on </a:t>
            </a:r>
            <a:r>
              <a:rPr lang="cs-CZ" i="1" dirty="0" err="1"/>
              <a:t>the</a:t>
            </a:r>
            <a:r>
              <a:rPr lang="cs-CZ" i="1" dirty="0"/>
              <a:t> ASTER Project Science </a:t>
            </a:r>
            <a:r>
              <a:rPr lang="cs-CZ" i="1" dirty="0" err="1"/>
              <a:t>Imagery</a:t>
            </a:r>
            <a:r>
              <a:rPr lang="cs-CZ" i="1" dirty="0"/>
              <a:t> </a:t>
            </a:r>
            <a:r>
              <a:rPr lang="cs-CZ" i="1" dirty="0" err="1"/>
              <a:t>Gallery</a:t>
            </a:r>
            <a:r>
              <a:rPr lang="cs-CZ" i="1" dirty="0"/>
              <a:t> </a:t>
            </a:r>
            <a:r>
              <a:rPr lang="cs-CZ" i="1" dirty="0" err="1"/>
              <a:t>Website</a:t>
            </a:r>
            <a:r>
              <a:rPr lang="cs-CZ" i="1" dirty="0"/>
              <a:t>. - </a:t>
            </a:r>
            <a:r>
              <a:rPr lang="cs-CZ" i="1" u="sng" dirty="0">
                <a:hlinkClick r:id="rId3"/>
              </a:rPr>
              <a:t>http://earthobservatory.nasa.gov/IOTD/</a:t>
            </a:r>
            <a:r>
              <a:rPr lang="cs-CZ" i="1" u="sng" dirty="0" err="1">
                <a:hlinkClick r:id="rId3"/>
              </a:rPr>
              <a:t>view.php?id</a:t>
            </a:r>
            <a:r>
              <a:rPr lang="cs-CZ" i="1" u="sng" dirty="0">
                <a:hlinkClick r:id="rId3"/>
              </a:rPr>
              <a:t>=36041</a:t>
            </a:r>
            <a:r>
              <a:rPr lang="cs-CZ" i="1" dirty="0"/>
              <a:t>, Public </a:t>
            </a:r>
            <a:r>
              <a:rPr lang="cs-CZ" i="1" dirty="0" err="1"/>
              <a:t>Domain</a:t>
            </a:r>
            <a:r>
              <a:rPr lang="cs-CZ" i="1" dirty="0"/>
              <a:t>, </a:t>
            </a:r>
            <a:r>
              <a:rPr lang="cs-CZ" i="1" u="sng" dirty="0">
                <a:hlinkClick r:id="rId4"/>
              </a:rPr>
              <a:t>https://commons.wikimedia.org/w/index.php?curid=9496676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1970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06582" y="1624135"/>
            <a:ext cx="5154663" cy="48945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Delty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• Dunaj (P = 3 500 km2) - vznikla v holocénu v místech </a:t>
            </a:r>
            <a:r>
              <a:rPr lang="cs-CZ" dirty="0" err="1"/>
              <a:t>cráněných</a:t>
            </a:r>
            <a:r>
              <a:rPr lang="cs-CZ" dirty="0"/>
              <a:t> od moře dlouhou kosou; ramena jsou lemována břehovými valy (↑až 4 m) </a:t>
            </a:r>
            <a:endParaRPr lang="cs-CZ" dirty="0" smtClean="0"/>
          </a:p>
          <a:p>
            <a:r>
              <a:rPr lang="cs-CZ" dirty="0" smtClean="0"/>
              <a:t>• </a:t>
            </a:r>
            <a:r>
              <a:rPr lang="cs-CZ" dirty="0"/>
              <a:t>Volha - více než 500 ramen (vliv kolísání hladiny Kaspického moře) </a:t>
            </a:r>
            <a:endParaRPr lang="cs-CZ" dirty="0" smtClean="0"/>
          </a:p>
          <a:p>
            <a:r>
              <a:rPr lang="cs-CZ" dirty="0" smtClean="0"/>
              <a:t>• </a:t>
            </a:r>
            <a:r>
              <a:rPr lang="cs-CZ" dirty="0"/>
              <a:t>Pád - růst delty sledován od roku 1150 (období 1935 - 1959: 50 m/rok); oblast delty v současnosti rychle poklesává </a:t>
            </a:r>
            <a:endParaRPr lang="cs-CZ" dirty="0" smtClean="0"/>
          </a:p>
          <a:p>
            <a:r>
              <a:rPr lang="cs-CZ" dirty="0" smtClean="0"/>
              <a:t>• </a:t>
            </a:r>
            <a:r>
              <a:rPr lang="cs-CZ" dirty="0"/>
              <a:t>Mississippi - 7 dílčích deltových kuželů vliv klimatických poměrů: - teplá humidní zóna (Ganga, </a:t>
            </a:r>
            <a:r>
              <a:rPr lang="cs-CZ" dirty="0" err="1"/>
              <a:t>Iravadi</a:t>
            </a:r>
            <a:r>
              <a:rPr lang="cs-CZ" dirty="0"/>
              <a:t>, Niger): sedimenty chrání před odnosem vegetace - </a:t>
            </a:r>
            <a:r>
              <a:rPr lang="cs-CZ" dirty="0" err="1"/>
              <a:t>periglaciální</a:t>
            </a:r>
            <a:r>
              <a:rPr lang="cs-CZ" dirty="0"/>
              <a:t> zóna (Mackenzie, Lena, Kolyma) - řeky nesou málo sedimentů</a:t>
            </a:r>
          </a:p>
        </p:txBody>
      </p:sp>
    </p:spTree>
    <p:extLst>
      <p:ext uri="{BB962C8B-B14F-4D97-AF65-F5344CB8AC3E}">
        <p14:creationId xmlns:p14="http://schemas.microsoft.com/office/powerpoint/2010/main" val="373889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Delta Nilu</a:t>
            </a:r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70" y="205809"/>
            <a:ext cx="4914759" cy="6553012"/>
          </a:xfrm>
        </p:spPr>
      </p:pic>
    </p:spTree>
    <p:extLst>
      <p:ext uri="{BB962C8B-B14F-4D97-AF65-F5344CB8AC3E}">
        <p14:creationId xmlns:p14="http://schemas.microsoft.com/office/powerpoint/2010/main" val="3017759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44" y="2466906"/>
            <a:ext cx="5883504" cy="390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9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06582" y="1985056"/>
            <a:ext cx="7579299" cy="513495"/>
          </a:xfrm>
        </p:spPr>
        <p:txBody>
          <a:bodyPr>
            <a:normAutofit fontScale="90000"/>
          </a:bodyPr>
          <a:lstStyle/>
          <a:p>
            <a:r>
              <a:rPr lang="cs-CZ" dirty="0"/>
              <a:t>E</a:t>
            </a:r>
            <a:r>
              <a:rPr lang="cs-CZ" dirty="0" smtClean="0"/>
              <a:t>rozní procesy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306582" y="2827892"/>
            <a:ext cx="7579299" cy="3715074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• </a:t>
            </a:r>
            <a:r>
              <a:rPr lang="cs-CZ" dirty="0" smtClean="0">
                <a:solidFill>
                  <a:schemeClr val="tx1"/>
                </a:solidFill>
              </a:rPr>
              <a:t>Fluviální </a:t>
            </a:r>
            <a:r>
              <a:rPr lang="cs-CZ" dirty="0">
                <a:solidFill>
                  <a:schemeClr val="tx1"/>
                </a:solidFill>
              </a:rPr>
              <a:t>eroze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• </a:t>
            </a:r>
            <a:r>
              <a:rPr lang="cs-CZ" dirty="0" smtClean="0">
                <a:solidFill>
                  <a:schemeClr val="tx1"/>
                </a:solidFill>
              </a:rPr>
              <a:t>Erozní </a:t>
            </a:r>
            <a:r>
              <a:rPr lang="cs-CZ" dirty="0">
                <a:solidFill>
                  <a:schemeClr val="tx1"/>
                </a:solidFill>
              </a:rPr>
              <a:t>báze = dolní hranice erozních procesů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  hlavní </a:t>
            </a:r>
            <a:r>
              <a:rPr lang="cs-CZ" dirty="0">
                <a:solidFill>
                  <a:schemeClr val="tx1"/>
                </a:solidFill>
              </a:rPr>
              <a:t>= hladina světového oceánu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  místní </a:t>
            </a:r>
            <a:r>
              <a:rPr lang="cs-CZ" dirty="0">
                <a:solidFill>
                  <a:schemeClr val="tx1"/>
                </a:solidFill>
              </a:rPr>
              <a:t>- horizontální rovina proložená bodem soutoku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• </a:t>
            </a:r>
            <a:r>
              <a:rPr lang="cs-CZ" dirty="0">
                <a:solidFill>
                  <a:schemeClr val="tx1"/>
                </a:solidFill>
              </a:rPr>
              <a:t>dočasná - hladina průtočného jezera</a:t>
            </a:r>
          </a:p>
        </p:txBody>
      </p:sp>
    </p:spTree>
    <p:extLst>
      <p:ext uri="{BB962C8B-B14F-4D97-AF65-F5344CB8AC3E}">
        <p14:creationId xmlns:p14="http://schemas.microsoft.com/office/powerpoint/2010/main" val="223103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Fluviální eroze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• mění se vertikální nebo horizontální poloha </a:t>
            </a:r>
            <a:r>
              <a:rPr lang="cs-CZ" dirty="0" smtClean="0"/>
              <a:t>řečiště</a:t>
            </a:r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základní typy: hloubková - intenzita závisí na: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litologii </a:t>
            </a:r>
            <a:r>
              <a:rPr lang="cs-CZ" dirty="0"/>
              <a:t>dna rychlosti proudění odolnosti vlečeného materiálu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boční  </a:t>
            </a:r>
            <a:r>
              <a:rPr lang="cs-CZ" dirty="0"/>
              <a:t>- projeví se úchylkou odtokové dráhy od přímého směru → zákruty, meandry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zpětná </a:t>
            </a:r>
            <a:r>
              <a:rPr lang="cs-CZ" dirty="0"/>
              <a:t>- proti směru toku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• </a:t>
            </a:r>
            <a:r>
              <a:rPr lang="cs-CZ" dirty="0" smtClean="0"/>
              <a:t> </a:t>
            </a:r>
            <a:r>
              <a:rPr lang="cs-CZ" dirty="0" err="1" smtClean="0"/>
              <a:t>evorze</a:t>
            </a:r>
            <a:r>
              <a:rPr lang="cs-CZ" dirty="0" smtClean="0"/>
              <a:t> </a:t>
            </a:r>
            <a:r>
              <a:rPr lang="cs-CZ" dirty="0"/>
              <a:t>- krouživý pohyb vlečeného materiálu → obří hrnce, obří kotle</a:t>
            </a:r>
          </a:p>
        </p:txBody>
      </p:sp>
    </p:spTree>
    <p:extLst>
      <p:ext uri="{BB962C8B-B14F-4D97-AF65-F5344CB8AC3E}">
        <p14:creationId xmlns:p14="http://schemas.microsoft.com/office/powerpoint/2010/main" val="88997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CBAF6-6424-4F10-A638-818BD32FA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dirty="0"/>
              <a:t>Erozní </a:t>
            </a:r>
            <a:r>
              <a:rPr lang="cs-CZ" dirty="0" smtClean="0"/>
              <a:t>tvary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EROZNÍ RÝHA - rýha vzniklá erozní činností stékající srážkové vody vodní toky odnesou do moře více než 76 </a:t>
            </a:r>
            <a:r>
              <a:rPr lang="cs-CZ" dirty="0" err="1"/>
              <a:t>mld</a:t>
            </a:r>
            <a:r>
              <a:rPr lang="cs-CZ" dirty="0"/>
              <a:t> tun půdy/rok v ČR: odnos 1 - 20 m3 půdy/1 ha za rok (sprašové pokryvy až 22 000 m3/ha</a:t>
            </a:r>
            <a:r>
              <a:rPr lang="cs-CZ" dirty="0" smtClean="0"/>
              <a:t>)</a:t>
            </a:r>
          </a:p>
          <a:p>
            <a:r>
              <a:rPr lang="cs-CZ" dirty="0"/>
              <a:t>STRŽ - erozní rýha větších rozměrů v sypkých nebo málo zpevněných sedimentech - je pokračujícím stádiem erozní rýhy - vzniká </a:t>
            </a:r>
            <a:r>
              <a:rPr lang="cs-CZ" dirty="0" err="1"/>
              <a:t>stržovou</a:t>
            </a:r>
            <a:r>
              <a:rPr lang="cs-CZ" dirty="0"/>
              <a:t> erozí - vznik často ovlivněn antropogenní činností</a:t>
            </a:r>
          </a:p>
        </p:txBody>
      </p:sp>
    </p:spTree>
    <p:extLst>
      <p:ext uri="{BB962C8B-B14F-4D97-AF65-F5344CB8AC3E}">
        <p14:creationId xmlns:p14="http://schemas.microsoft.com/office/powerpoint/2010/main" val="15095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9C1410-B2A8-4683-BD6A-E42FEB356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Badlands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05" y="788116"/>
            <a:ext cx="8028224" cy="5346923"/>
          </a:xfrm>
        </p:spPr>
      </p:pic>
      <p:sp>
        <p:nvSpPr>
          <p:cNvPr id="5" name="TextovéPole 4"/>
          <p:cNvSpPr txBox="1"/>
          <p:nvPr/>
        </p:nvSpPr>
        <p:spPr>
          <a:xfrm>
            <a:off x="3162290" y="6496365"/>
            <a:ext cx="6559885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3" dirty="0"/>
              <a:t>https://www.flickr.com/photos/matthewpaulson/5052592413</a:t>
            </a:r>
          </a:p>
        </p:txBody>
      </p:sp>
    </p:spTree>
    <p:extLst>
      <p:ext uri="{BB962C8B-B14F-4D97-AF65-F5344CB8AC3E}">
        <p14:creationId xmlns:p14="http://schemas.microsoft.com/office/powerpoint/2010/main" val="350469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F8618-89F7-442B-8C40-191963523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Erozní tvary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BADLANDS ( z místního termínu </a:t>
            </a:r>
            <a:r>
              <a:rPr lang="cs-CZ" dirty="0" err="1"/>
              <a:t>Bad</a:t>
            </a:r>
            <a:r>
              <a:rPr lang="cs-CZ" dirty="0"/>
              <a:t> </a:t>
            </a:r>
            <a:r>
              <a:rPr lang="cs-CZ" dirty="0" err="1"/>
              <a:t>Lands</a:t>
            </a:r>
            <a:r>
              <a:rPr lang="cs-CZ" dirty="0"/>
              <a:t> v Jižní Dakotě) - celý povrch je hustě rozbrázděn </a:t>
            </a:r>
            <a:r>
              <a:rPr lang="cs-CZ" dirty="0" smtClean="0"/>
              <a:t>stržemi</a:t>
            </a:r>
          </a:p>
          <a:p>
            <a:r>
              <a:rPr lang="cs-CZ" dirty="0"/>
              <a:t>efemerní tvary (doba existence roky až desítky let): ZEMNÍ KULISY - úzké hřbítky v nezpevněných sedimentech - dosahují výšky 1 - 10 m - hřbítky oddělují </a:t>
            </a:r>
            <a:r>
              <a:rPr lang="cs-CZ" dirty="0" err="1"/>
              <a:t>kalanky</a:t>
            </a:r>
            <a:r>
              <a:rPr lang="cs-CZ" dirty="0"/>
              <a:t> ( erozní rýhy) - v ČR: v kaolínových lomech ZEMNÍ PYRAMIDY - vyvíjí se ze zemních kulis - typické v </a:t>
            </a:r>
            <a:r>
              <a:rPr lang="cs-CZ" dirty="0" err="1" smtClean="0"/>
              <a:t>glaciofluviálních</a:t>
            </a:r>
            <a:r>
              <a:rPr lang="cs-CZ" dirty="0" smtClean="0"/>
              <a:t> </a:t>
            </a:r>
            <a:r>
              <a:rPr lang="cs-CZ" dirty="0"/>
              <a:t>sedimentech</a:t>
            </a:r>
          </a:p>
        </p:txBody>
      </p:sp>
    </p:spTree>
    <p:extLst>
      <p:ext uri="{BB962C8B-B14F-4D97-AF65-F5344CB8AC3E}">
        <p14:creationId xmlns:p14="http://schemas.microsoft.com/office/powerpoint/2010/main" val="51225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63404-C259-41E2-8EFF-6FFF16AE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Břehová </a:t>
            </a:r>
            <a:r>
              <a:rPr lang="cs-CZ" dirty="0" err="1" smtClean="0"/>
              <a:t>nátrž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12A1E7-8E34-41DF-AC51-385BDE920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/>
            </a:r>
            <a:br>
              <a:rPr lang="pl-PL" dirty="0"/>
            </a:br>
            <a:r>
              <a:rPr lang="cs-CZ" dirty="0"/>
              <a:t>svislá stěna v zeminách nebo málo zpevněných horninách vytvořená obvykle v nárazových březích meandrů a zákrutů vodních toků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154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Obvod</Template>
  <TotalTime>675</TotalTime>
  <Words>1184</Words>
  <Application>Microsoft Office PowerPoint</Application>
  <PresentationFormat>Širokoúhlá obrazovka</PresentationFormat>
  <Paragraphs>134</Paragraphs>
  <Slides>38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Trebuchet MS</vt:lpstr>
      <vt:lpstr>Tw Cen MT</vt:lpstr>
      <vt:lpstr>Obvod</vt:lpstr>
      <vt:lpstr>Exogenní procesy a tvary</vt:lpstr>
      <vt:lpstr>Exogenní procesy a tvary</vt:lpstr>
      <vt:lpstr>Fluviální tvary - Řeka a její ovlivnění reliéfu</vt:lpstr>
      <vt:lpstr>Erozní procesy </vt:lpstr>
      <vt:lpstr>Fluviální eroze</vt:lpstr>
      <vt:lpstr> Erozní tvary</vt:lpstr>
      <vt:lpstr>Badlands</vt:lpstr>
      <vt:lpstr>Erozní tvary</vt:lpstr>
      <vt:lpstr>Břehová nátrž</vt:lpstr>
      <vt:lpstr>Říční pirátství </vt:lpstr>
      <vt:lpstr>Vývoj meandru</vt:lpstr>
      <vt:lpstr> Meandr</vt:lpstr>
      <vt:lpstr>Niva Amazonky meandr</vt:lpstr>
      <vt:lpstr>Meandr obr</vt:lpstr>
      <vt:lpstr>Prezentace aplikace PowerPoint</vt:lpstr>
      <vt:lpstr>Typy meandrů</vt:lpstr>
      <vt:lpstr>Meandry zakleslý</vt:lpstr>
      <vt:lpstr>Meandr volný</vt:lpstr>
      <vt:lpstr>Údolí</vt:lpstr>
      <vt:lpstr>Soutěska Hornádu</vt:lpstr>
      <vt:lpstr>Údolí</vt:lpstr>
      <vt:lpstr>Průlomové údolí  schéma</vt:lpstr>
      <vt:lpstr>Údolí pouštních a polopouštních oblastí</vt:lpstr>
      <vt:lpstr>Wadí RUM</vt:lpstr>
      <vt:lpstr>Wadí Rum, Jordánsko</vt:lpstr>
      <vt:lpstr>Vodopád</vt:lpstr>
      <vt:lpstr>Vodopád </vt:lpstr>
      <vt:lpstr>NiagarskýVodopád</vt:lpstr>
      <vt:lpstr>Fluviální transport</vt:lpstr>
      <vt:lpstr>Akumulace</vt:lpstr>
      <vt:lpstr>Fluviální akumulace </vt:lpstr>
      <vt:lpstr>Náplavové kužely</vt:lpstr>
      <vt:lpstr>BaJada</vt:lpstr>
      <vt:lpstr>Náplavový kužel schéma</vt:lpstr>
      <vt:lpstr>Náplavový  kužel</vt:lpstr>
      <vt:lpstr>Delty</vt:lpstr>
      <vt:lpstr>Delta Nilu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Geomorfologie</dc:title>
  <dc:creator>peter</dc:creator>
  <cp:lastModifiedBy>peter</cp:lastModifiedBy>
  <cp:revision>67</cp:revision>
  <dcterms:created xsi:type="dcterms:W3CDTF">2021-09-18T12:59:05Z</dcterms:created>
  <dcterms:modified xsi:type="dcterms:W3CDTF">2021-10-25T05:51:46Z</dcterms:modified>
</cp:coreProperties>
</file>