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410" r:id="rId3"/>
    <p:sldId id="411" r:id="rId4"/>
    <p:sldId id="412" r:id="rId5"/>
    <p:sldId id="413" r:id="rId6"/>
    <p:sldId id="414" r:id="rId7"/>
    <p:sldId id="424" r:id="rId8"/>
    <p:sldId id="425" r:id="rId9"/>
    <p:sldId id="426" r:id="rId10"/>
    <p:sldId id="427" r:id="rId11"/>
    <p:sldId id="428" r:id="rId12"/>
    <p:sldId id="415" r:id="rId13"/>
    <p:sldId id="417" r:id="rId14"/>
    <p:sldId id="416" r:id="rId15"/>
    <p:sldId id="419" r:id="rId16"/>
    <p:sldId id="418" r:id="rId17"/>
    <p:sldId id="420" r:id="rId18"/>
    <p:sldId id="421" r:id="rId19"/>
    <p:sldId id="422" r:id="rId20"/>
    <p:sldId id="430" r:id="rId21"/>
    <p:sldId id="423" r:id="rId22"/>
    <p:sldId id="429" r:id="rId23"/>
    <p:sldId id="431" r:id="rId24"/>
    <p:sldId id="437" r:id="rId25"/>
    <p:sldId id="438" r:id="rId26"/>
    <p:sldId id="432" r:id="rId27"/>
    <p:sldId id="433" r:id="rId28"/>
    <p:sldId id="434" r:id="rId29"/>
    <p:sldId id="436" r:id="rId30"/>
    <p:sldId id="43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54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biw=1536&amp;bih=754&amp;tbm=isch&amp;sa=1&amp;ei=_sfzW6_hBJCVkwX1nqawDg&amp;q=erg&amp;oq=erg&amp;gs_l=img.3..35i39j0l9.83081.84405..84814...0.0..1.213.457.0j2j1......2....1..gws-wiz-img.....0.GJmRLkIZc6I#imgrc=BhI83DYmuV-0tM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search?biw=1536&amp;bih=754&amp;tbm=isch&amp;sa=1&amp;ei=VMjzW524A6uAi-gPu9G7qAg&amp;q=serir&amp;oq=serir&amp;gs_l=img.3...26175.26959..27075...0.0..0.292.924.2j1j2......1....1..gws-wiz-img.......0j35i39j0i67.-pS9WJiLDrE#imgrc=P0Td7tr49hPPQ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Exogenní procesy a </a:t>
            </a:r>
            <a:r>
              <a:rPr lang="cs-CZ" dirty="0" smtClean="0"/>
              <a:t>tvary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/>
              <a:t>Eolické </a:t>
            </a:r>
            <a:r>
              <a:rPr lang="cs-CZ" dirty="0"/>
              <a:t>tvary</a:t>
            </a:r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F8618-89F7-442B-8C40-1919635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2" y="1373083"/>
            <a:ext cx="7579299" cy="749990"/>
          </a:xfrm>
        </p:spPr>
        <p:txBody>
          <a:bodyPr/>
          <a:lstStyle/>
          <a:p>
            <a:r>
              <a:rPr lang="cs-CZ" dirty="0" smtClean="0"/>
              <a:t>Klasifikace dun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952DD-1A70-4A25-8BF0-01067890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82" y="2123073"/>
            <a:ext cx="7579299" cy="192134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Klimaszewski</a:t>
            </a:r>
            <a:r>
              <a:rPr lang="cs-CZ" dirty="0" smtClean="0"/>
              <a:t> (1978)</a:t>
            </a:r>
            <a:br>
              <a:rPr lang="cs-CZ" dirty="0" smtClean="0"/>
            </a:br>
            <a:r>
              <a:rPr lang="cs-CZ" dirty="0" smtClean="0"/>
              <a:t>Tvar duny  typu barchan – srpovitý tvar s vrcholem oblouku orientovaným proti směru vzdušného proudění</a:t>
            </a:r>
          </a:p>
          <a:p>
            <a:r>
              <a:rPr lang="cs-CZ" dirty="0" smtClean="0"/>
              <a:t>Stěhovavá duna</a:t>
            </a:r>
            <a:br>
              <a:rPr lang="cs-CZ" dirty="0" smtClean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VÃ½sledek obrÃ¡zku pro duny">
            <a:extLst>
              <a:ext uri="{FF2B5EF4-FFF2-40B4-BE49-F238E27FC236}">
                <a16:creationId xmlns:a16="http://schemas.microsoft.com/office/drawing/2014/main" id="{6AEAC783-CAFE-4862-8C92-9B90EEAF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37" y="3235534"/>
            <a:ext cx="4675709" cy="35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5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Série dun - barchan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VÃ½sledek obrÃ¡zku pro pouÅ¡tÄ">
            <a:extLst>
              <a:ext uri="{FF2B5EF4-FFF2-40B4-BE49-F238E27FC236}">
                <a16:creationId xmlns:a16="http://schemas.microsoft.com/office/drawing/2014/main" id="{493D13AD-4FC1-46B6-975E-1602E0C38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95" y="2753601"/>
            <a:ext cx="7629286" cy="33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6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Podmínky – 250 mm srážek á rok, cca </a:t>
            </a:r>
            <a:r>
              <a:rPr lang="cs-CZ" dirty="0"/>
              <a:t>15-30% povrchu </a:t>
            </a:r>
            <a:r>
              <a:rPr lang="cs-CZ" dirty="0" smtClean="0"/>
              <a:t>Země</a:t>
            </a:r>
          </a:p>
          <a:p>
            <a:r>
              <a:rPr lang="cs-CZ" dirty="0" smtClean="0"/>
              <a:t>Sahara velikosti Kanady přes 9 mil km2</a:t>
            </a:r>
          </a:p>
          <a:p>
            <a:r>
              <a:rPr lang="cs-CZ" dirty="0"/>
              <a:t>Hamada =  skalnatá poušť (severozápad Libye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Reg</a:t>
            </a:r>
            <a:r>
              <a:rPr lang="cs-CZ" dirty="0" smtClean="0"/>
              <a:t> = kamenitá poušť (Kalahari)</a:t>
            </a:r>
            <a:endParaRPr lang="cs-CZ" dirty="0"/>
          </a:p>
          <a:p>
            <a:r>
              <a:rPr lang="cs-CZ" dirty="0" err="1"/>
              <a:t>Serir</a:t>
            </a:r>
            <a:r>
              <a:rPr lang="cs-CZ" dirty="0"/>
              <a:t> = štěrková poušť (převládá na </a:t>
            </a:r>
            <a:r>
              <a:rPr lang="cs-CZ" dirty="0" smtClean="0"/>
              <a:t>Sahaře, Kalahari)</a:t>
            </a:r>
            <a:endParaRPr lang="cs-CZ" dirty="0"/>
          </a:p>
          <a:p>
            <a:r>
              <a:rPr lang="cs-CZ" dirty="0"/>
              <a:t>Erg = písečná poušť (Libyjská poušť)</a:t>
            </a:r>
          </a:p>
          <a:p>
            <a:r>
              <a:rPr lang="cs-CZ" dirty="0" err="1"/>
              <a:t>Sebh</a:t>
            </a:r>
            <a:r>
              <a:rPr lang="cs-CZ" dirty="0"/>
              <a:t> = hlinitá poušť</a:t>
            </a:r>
          </a:p>
          <a:p>
            <a:r>
              <a:rPr lang="cs-CZ" dirty="0" err="1"/>
              <a:t>Kevir</a:t>
            </a:r>
            <a:r>
              <a:rPr lang="cs-CZ" dirty="0"/>
              <a:t> = </a:t>
            </a:r>
            <a:r>
              <a:rPr lang="cs-CZ" dirty="0" err="1"/>
              <a:t>slanisková</a:t>
            </a:r>
            <a:r>
              <a:rPr lang="cs-CZ" dirty="0"/>
              <a:t> poušť</a:t>
            </a:r>
          </a:p>
          <a:p>
            <a:r>
              <a:rPr lang="cs-CZ" dirty="0" smtClean="0"/>
              <a:t>(Ledová pustina „poušť“ </a:t>
            </a:r>
            <a:r>
              <a:rPr lang="cs-CZ" dirty="0"/>
              <a:t>(Antarktida</a:t>
            </a:r>
            <a:r>
              <a:rPr lang="cs-CZ" dirty="0" smtClean="0"/>
              <a:t>))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32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505" y="610786"/>
            <a:ext cx="8036779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Skalnatá </a:t>
            </a:r>
            <a:r>
              <a:rPr lang="cs-CZ" dirty="0" smtClean="0"/>
              <a:t>(hamada) –pohoří </a:t>
            </a:r>
            <a:r>
              <a:rPr lang="cs-CZ" dirty="0" err="1" smtClean="0"/>
              <a:t>Ahhagar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853" y="1373004"/>
            <a:ext cx="6974661" cy="52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818358" cy="1478570"/>
          </a:xfrm>
        </p:spPr>
        <p:txBody>
          <a:bodyPr/>
          <a:lstStyle/>
          <a:p>
            <a:r>
              <a:rPr lang="cs-CZ" dirty="0"/>
              <a:t>Typy pouště podle substrátu </a:t>
            </a:r>
            <a:r>
              <a:rPr lang="cs-CZ" dirty="0" smtClean="0"/>
              <a:t>– </a:t>
            </a:r>
            <a:r>
              <a:rPr lang="cs-CZ" dirty="0" smtClean="0"/>
              <a:t>kamenitá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C530985C-372E-4701-B333-96FC2442F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8" y="1636862"/>
            <a:ext cx="7503885" cy="49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4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200" y="618518"/>
            <a:ext cx="10844211" cy="1478570"/>
          </a:xfrm>
        </p:spPr>
        <p:txBody>
          <a:bodyPr/>
          <a:lstStyle/>
          <a:p>
            <a:r>
              <a:rPr lang="cs-CZ" dirty="0" smtClean="0"/>
              <a:t>Typy pouště podle substrátu </a:t>
            </a:r>
            <a:r>
              <a:rPr lang="cs-CZ" dirty="0" smtClean="0"/>
              <a:t>– štěrkovitá (</a:t>
            </a:r>
            <a:r>
              <a:rPr lang="cs-CZ" dirty="0" err="1" smtClean="0"/>
              <a:t>Serir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VÃ½sledek obrÃ¡zku pro serir">
            <a:extLst>
              <a:ext uri="{FF2B5EF4-FFF2-40B4-BE49-F238E27FC236}">
                <a16:creationId xmlns:a16="http://schemas.microsoft.com/office/drawing/2014/main" id="{40A3C608-D738-44BF-852D-1DC36E901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2"/>
          <a:stretch/>
        </p:blipFill>
        <p:spPr bwMode="auto">
          <a:xfrm>
            <a:off x="2409371" y="1661462"/>
            <a:ext cx="7692572" cy="49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8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pouště podle substrátu </a:t>
            </a:r>
            <a:r>
              <a:rPr lang="cs-CZ" dirty="0" smtClean="0"/>
              <a:t>– písečná (erg)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VÃ½sledek obrÃ¡zku pro erg">
            <a:extLst>
              <a:ext uri="{FF2B5EF4-FFF2-40B4-BE49-F238E27FC236}">
                <a16:creationId xmlns:a16="http://schemas.microsoft.com/office/drawing/2014/main" id="{337FB29C-8140-4A51-83E7-8EA44E564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61" y="1694910"/>
            <a:ext cx="8321510" cy="46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6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pouště podle substrátu </a:t>
            </a:r>
            <a:r>
              <a:rPr lang="cs-CZ" dirty="0" smtClean="0"/>
              <a:t>– hlinitá poušť </a:t>
            </a:r>
            <a:r>
              <a:rPr lang="cs-CZ" dirty="0" err="1" smtClean="0"/>
              <a:t>sebh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01" y="1540375"/>
            <a:ext cx="7319885" cy="47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7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poušť </a:t>
            </a:r>
            <a:r>
              <a:rPr lang="cs-CZ" dirty="0" smtClean="0"/>
              <a:t>kolem Aralského jezera (Kyzylkum)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https://upload.wikimedia.org/wikipedia/commons/7/75/AralSea1989_2014.jpg">
            <a:extLst>
              <a:ext uri="{FF2B5EF4-FFF2-40B4-BE49-F238E27FC236}">
                <a16:creationId xmlns:a16="http://schemas.microsoft.com/office/drawing/2014/main" id="{42A6919B-6446-4D18-9352-6545BBD7B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4" y="1721415"/>
            <a:ext cx="5907315" cy="50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0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Nejrozsáhlejší pouště světa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Sahara (Afrika)</a:t>
            </a:r>
          </a:p>
          <a:p>
            <a:r>
              <a:rPr lang="cs-CZ" dirty="0"/>
              <a:t>Arabská poušť (Afrika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Gobi (</a:t>
            </a:r>
            <a:r>
              <a:rPr lang="cs-CZ" dirty="0" smtClean="0"/>
              <a:t>Asie</a:t>
            </a:r>
            <a:r>
              <a:rPr lang="cs-CZ" dirty="0"/>
              <a:t>)</a:t>
            </a:r>
          </a:p>
          <a:p>
            <a:r>
              <a:rPr lang="cs-CZ" dirty="0"/>
              <a:t>Patagonská poušť (Jižní Amerika)</a:t>
            </a:r>
          </a:p>
          <a:p>
            <a:r>
              <a:rPr lang="cs-CZ" dirty="0"/>
              <a:t>Great </a:t>
            </a:r>
            <a:r>
              <a:rPr lang="cs-CZ" dirty="0" err="1" smtClean="0"/>
              <a:t>Basin</a:t>
            </a:r>
            <a:r>
              <a:rPr lang="cs-CZ" dirty="0" smtClean="0"/>
              <a:t> </a:t>
            </a:r>
            <a:r>
              <a:rPr lang="cs-CZ" dirty="0"/>
              <a:t>(Severní Amerika)</a:t>
            </a:r>
          </a:p>
          <a:p>
            <a:r>
              <a:rPr lang="cs-CZ" dirty="0" err="1"/>
              <a:t>Chihuanhuan</a:t>
            </a:r>
            <a:r>
              <a:rPr lang="cs-CZ" dirty="0"/>
              <a:t> (Severní Amerika)</a:t>
            </a:r>
          </a:p>
          <a:p>
            <a:r>
              <a:rPr lang="cs-CZ" dirty="0"/>
              <a:t>Velká písečná poušť (Austrálie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Karakum (Asie)</a:t>
            </a:r>
          </a:p>
          <a:p>
            <a:r>
              <a:rPr lang="cs-CZ" dirty="0"/>
              <a:t>Kyzylkum (Asie)</a:t>
            </a:r>
          </a:p>
          <a:p>
            <a:r>
              <a:rPr lang="cs-CZ" dirty="0"/>
              <a:t>Taklamakan (Asie)</a:t>
            </a:r>
          </a:p>
          <a:p>
            <a:r>
              <a:rPr lang="cs-CZ" dirty="0"/>
              <a:t>Kalahari (Afrika)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76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Aridní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Bezodtokové oblasti – geomorfologický vývoj je závislý na vnitřní erozní bázi</a:t>
            </a:r>
          </a:p>
          <a:p>
            <a:r>
              <a:rPr lang="cs-CZ" dirty="0" smtClean="0"/>
              <a:t>Typické charakteristiky: nedostatek vody v kapalném skupenství, velké teplotní amplitudy (denní chod teplot), převládající mechanické zvětrávání nad chemickým</a:t>
            </a:r>
          </a:p>
          <a:p>
            <a:r>
              <a:rPr lang="cs-CZ" dirty="0" smtClean="0"/>
              <a:t>Skalní horniny zvětrávají v drobné úlomky, zrnitostní frakce písku (psamity-0.2 mm) – jedná se o </a:t>
            </a:r>
            <a:r>
              <a:rPr lang="cs-CZ" b="1" dirty="0" err="1" smtClean="0"/>
              <a:t>grus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 smtClean="0"/>
              <a:t>Neobsahuje vazné částice a to prachové nebo jílovité zrnitostní frakce =&gt; lehce se přemísťují vodou a větrem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Pouště na Zemi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Zástupný obsah 3" descr="Obsah obrázku text, mapa&#10;&#10;Popis byl vytvořen automaticky">
            <a:extLst>
              <a:ext uri="{FF2B5EF4-FFF2-40B4-BE49-F238E27FC236}">
                <a16:creationId xmlns:a16="http://schemas.microsoft.com/office/drawing/2014/main" id="{80398D7B-98E8-48B5-BDA6-F5D8B71D0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639" y="1595119"/>
            <a:ext cx="10426475" cy="50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VÃ½sledek obrÃ¡zku pro pouÅ¡tÄ svÄ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618517"/>
            <a:ext cx="9802360" cy="62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99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Pouště jako biomy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https://upload.wikimedia.org/wikipedia/commons/thumb/7/7b/Vegetation-no-legend.PNG/1280px-Vegetation-no-legen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613013"/>
            <a:ext cx="11207304" cy="50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2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Polární pustina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VÃ½sledek obrÃ¡zku pro ledovÃ¡ pouÅ¡Å¥">
            <a:extLst>
              <a:ext uri="{FF2B5EF4-FFF2-40B4-BE49-F238E27FC236}">
                <a16:creationId xmlns:a16="http://schemas.microsoft.com/office/drawing/2014/main" id="{8760EFD1-885F-4D21-BCBD-BB55E1C50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681914"/>
            <a:ext cx="7422018" cy="49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1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Dune</a:t>
            </a:r>
            <a:r>
              <a:rPr lang="cs-CZ" dirty="0"/>
              <a:t> 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Pilat</a:t>
            </a:r>
            <a:r>
              <a:rPr lang="cs-CZ" dirty="0"/>
              <a:t> (též </a:t>
            </a:r>
            <a:r>
              <a:rPr lang="cs-CZ" b="1" dirty="0" err="1"/>
              <a:t>Dune</a:t>
            </a:r>
            <a:r>
              <a:rPr lang="cs-CZ" dirty="0"/>
              <a:t> de </a:t>
            </a:r>
            <a:r>
              <a:rPr lang="cs-CZ" dirty="0" err="1"/>
              <a:t>Pyla</a:t>
            </a:r>
            <a:r>
              <a:rPr lang="cs-CZ" dirty="0"/>
              <a:t>) je nejvyšší </a:t>
            </a:r>
            <a:r>
              <a:rPr lang="cs-CZ" b="1" dirty="0"/>
              <a:t>duna v Evropě</a:t>
            </a:r>
            <a:r>
              <a:rPr lang="cs-CZ" dirty="0"/>
              <a:t>. Momentálně je vysoká 107 metrů a nachází se 60 km jihozápadně od Bordeaux, těsně u mořského pobřeží Biskajského zálivu. Je to oblíbená turistická atrakce. Pod touto pohyblivou dunou se nachází </a:t>
            </a:r>
            <a:r>
              <a:rPr lang="cs-CZ" b="1" dirty="0"/>
              <a:t>písečná</a:t>
            </a:r>
            <a:r>
              <a:rPr lang="cs-CZ" dirty="0"/>
              <a:t> pláž, která je však nebezpečná kvůli vysokému přílivu.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81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698" y="1082975"/>
            <a:ext cx="3089084" cy="1478570"/>
          </a:xfrm>
        </p:spPr>
        <p:txBody>
          <a:bodyPr/>
          <a:lstStyle/>
          <a:p>
            <a:r>
              <a:rPr lang="cs-CZ" b="1" dirty="0" err="1"/>
              <a:t>Dune</a:t>
            </a:r>
            <a:r>
              <a:rPr lang="cs-CZ" dirty="0"/>
              <a:t> de </a:t>
            </a:r>
            <a:r>
              <a:rPr lang="cs-CZ" dirty="0" err="1"/>
              <a:t>Pyla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10" y="531432"/>
            <a:ext cx="8208246" cy="5489931"/>
          </a:xfrm>
        </p:spPr>
      </p:pic>
      <p:sp>
        <p:nvSpPr>
          <p:cNvPr id="4" name="TextovéPole 3"/>
          <p:cNvSpPr txBox="1"/>
          <p:nvPr/>
        </p:nvSpPr>
        <p:spPr>
          <a:xfrm>
            <a:off x="1141412" y="6197600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https://magazin.travelportal.cz/2017/04/10/dune-du-pyla-nejvyssi-duna/</a:t>
            </a:r>
          </a:p>
        </p:txBody>
      </p:sp>
    </p:spTree>
    <p:extLst>
      <p:ext uri="{BB962C8B-B14F-4D97-AF65-F5344CB8AC3E}">
        <p14:creationId xmlns:p14="http://schemas.microsoft.com/office/powerpoint/2010/main" val="361294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3404-C259-41E2-8EFF-6FFF16A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Eolický reliéf v ČR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A1E7-8E34-41DF-AC51-385BDE92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- Oblast jižní Moravy Dolnomoravský úval, Bzenecká doubrava, NPP Váté písky  1990 – 74,4235 ha, 85,7490 OP (2020)</a:t>
            </a:r>
          </a:p>
          <a:p>
            <a:pPr marL="0" indent="0">
              <a:buNone/>
            </a:pPr>
            <a:r>
              <a:rPr lang="pl-PL" dirty="0" smtClean="0"/>
              <a:t>1. pol. 19. stol. písčitý povrch (1600 ha) – větrná eroze – písečné bouře – označováno území za Moravskou Saharu</a:t>
            </a:r>
            <a:br>
              <a:rPr lang="pl-PL" dirty="0" smtClean="0"/>
            </a:br>
            <a:r>
              <a:rPr lang="pl-PL" dirty="0" smtClean="0"/>
              <a:t>zaleňovací práce řídil pan Bechtl – využito borovice</a:t>
            </a:r>
          </a:p>
          <a:p>
            <a:pPr marL="0" indent="0">
              <a:buNone/>
            </a:pPr>
            <a:r>
              <a:rPr lang="pl-PL" dirty="0" smtClean="0"/>
              <a:t>-lokální výskyt dun u Ratíškovic, Lanžhota atd. (místní označení „hrůdy”)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97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0F26-DF12-4DB9-9807-B0E93DC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Eolický reliéf v ČR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1220F-2FCC-4A30-B37D-CD951C0F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- Oblast Východočeské křídové tabule a niva řeky </a:t>
            </a:r>
            <a:r>
              <a:rPr lang="pl-PL" dirty="0" smtClean="0"/>
              <a:t>Labe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(PP Přesyp u Malolánského) 1982 - 2,5606 ha, 4,3077 OP (2020)</a:t>
            </a:r>
          </a:p>
          <a:p>
            <a:pPr marL="0" indent="0">
              <a:buNone/>
            </a:pPr>
            <a:r>
              <a:rPr lang="cs-CZ" dirty="0" smtClean="0"/>
              <a:t>(PP Písečný přesyp u Píst) 1951 – 3,7322 ha, 5,5720 OP (2020)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PR Přesyp u </a:t>
            </a:r>
            <a:r>
              <a:rPr lang="cs-CZ" dirty="0" err="1" smtClean="0"/>
              <a:t>Osečka</a:t>
            </a:r>
            <a:r>
              <a:rPr lang="cs-CZ" dirty="0" smtClean="0"/>
              <a:t>) 1989 – 0.8466 ha, 2,8155 OP (2020)</a:t>
            </a:r>
            <a:endParaRPr lang="it-IT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Původní rozsah písečných dun (přesypů) v Polabí existoval ve větší míře – pás od Pardubic po Neratovice (Polabská Sahara)</a:t>
            </a:r>
          </a:p>
          <a:p>
            <a:pPr marL="0" indent="0">
              <a:buNone/>
            </a:pPr>
            <a:r>
              <a:rPr lang="cs-CZ" dirty="0" smtClean="0"/>
              <a:t>Vyváté písečné duny z říčních teras Labe a křídových pískovců</a:t>
            </a:r>
          </a:p>
          <a:p>
            <a:pPr marL="0" indent="0">
              <a:buNone/>
            </a:pPr>
            <a:r>
              <a:rPr lang="cs-CZ" dirty="0" smtClean="0"/>
              <a:t>Největší délka 250 m, výška 15 m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970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3FE0-7C19-4801-A9A2-34BFC693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Eolický reliéf v ČR 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EB9E83-407A-4943-A757-028C9E83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Třeboňská pánev</a:t>
            </a:r>
          </a:p>
          <a:p>
            <a:pPr marL="0" indent="0">
              <a:buNone/>
            </a:pPr>
            <a:r>
              <a:rPr lang="cs-CZ" dirty="0" smtClean="0"/>
              <a:t>PP Písečný přesyp „U Vlkova“ 1954 0,8822 ha, 2,6515 OP (2020)</a:t>
            </a:r>
          </a:p>
          <a:p>
            <a:pPr marL="0" indent="0">
              <a:buNone/>
            </a:pPr>
            <a:r>
              <a:rPr lang="cs-CZ" dirty="0" smtClean="0"/>
              <a:t>PP Slepičí vršek 1955 1,8997 ha, 4,4321 OP (2020) přes 1/3 plochy je bez vegetace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Vznik v období pleistocénu navátím jemného písku u náplavů Lužnice a Nežárky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751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9" y="1706992"/>
            <a:ext cx="8258627" cy="4982859"/>
          </a:xfrm>
        </p:spPr>
      </p:pic>
      <p:sp>
        <p:nvSpPr>
          <p:cNvPr id="5" name="TextovéPole 4"/>
          <p:cNvSpPr txBox="1"/>
          <p:nvPr/>
        </p:nvSpPr>
        <p:spPr>
          <a:xfrm>
            <a:off x="10145486" y="2097088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Dubaj, 2.4.2015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07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6582" y="1985055"/>
            <a:ext cx="7579299" cy="61781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Eolická eroze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06582" y="2471909"/>
            <a:ext cx="7987138" cy="3879751"/>
          </a:xfrm>
        </p:spPr>
        <p:txBody>
          <a:bodyPr>
            <a:normAutofit/>
          </a:bodyPr>
          <a:lstStyle/>
          <a:p>
            <a:pPr marL="343792" indent="-343792">
              <a:buFontTx/>
              <a:buChar char="-"/>
            </a:pPr>
            <a:r>
              <a:rPr lang="pl-PL" dirty="0" smtClean="0"/>
              <a:t>jeden z typů eolické eroze je </a:t>
            </a:r>
            <a:r>
              <a:rPr lang="pl-PL" b="1" dirty="0" smtClean="0"/>
              <a:t>koraze</a:t>
            </a:r>
          </a:p>
          <a:p>
            <a:pPr marL="343792" indent="-343792"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ouze pomocí zrn tzv grusu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homogenní překážka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nehomogenní překážka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14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Obrázky z </a:t>
            </a:r>
            <a:r>
              <a:rPr lang="cs-CZ" dirty="0">
                <a:hlinkClick r:id="rId2"/>
              </a:rPr>
              <a:t>www.google.com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https://www.google.cz/</a:t>
            </a:r>
            <a:r>
              <a:rPr lang="cs-CZ" dirty="0" err="1">
                <a:hlinkClick r:id="rId3"/>
              </a:rPr>
              <a:t>search?biw</a:t>
            </a:r>
            <a:r>
              <a:rPr lang="cs-CZ" dirty="0">
                <a:hlinkClick r:id="rId3"/>
              </a:rPr>
              <a:t>=1536&amp;bih=754&amp;tbm=</a:t>
            </a:r>
            <a:r>
              <a:rPr lang="cs-CZ" dirty="0" err="1">
                <a:hlinkClick r:id="rId3"/>
              </a:rPr>
              <a:t>isch&amp;sa</a:t>
            </a:r>
            <a:r>
              <a:rPr lang="cs-CZ" dirty="0">
                <a:hlinkClick r:id="rId3"/>
              </a:rPr>
              <a:t>=1&amp;ei=_sfzW6_hBJCVkwX1nqawDg&amp;q=</a:t>
            </a:r>
            <a:r>
              <a:rPr lang="cs-CZ" dirty="0" err="1">
                <a:hlinkClick r:id="rId3"/>
              </a:rPr>
              <a:t>erg&amp;oq</a:t>
            </a:r>
            <a:r>
              <a:rPr lang="cs-CZ" dirty="0">
                <a:hlinkClick r:id="rId3"/>
              </a:rPr>
              <a:t>=</a:t>
            </a:r>
            <a:r>
              <a:rPr lang="cs-CZ" dirty="0" err="1">
                <a:hlinkClick r:id="rId3"/>
              </a:rPr>
              <a:t>erg&amp;gs_l</a:t>
            </a:r>
            <a:r>
              <a:rPr lang="cs-CZ" dirty="0">
                <a:hlinkClick r:id="rId3"/>
              </a:rPr>
              <a:t>=img.3..35i39j0l9.83081.84405..84814...0.0..1.213.457.0j2j1......2....1..gws-wiz-img.....0.GJmRLkIZc6I#imgrc=BhI83DYmuV-0tM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https://www.google.cz/</a:t>
            </a:r>
            <a:r>
              <a:rPr lang="cs-CZ" dirty="0" err="1">
                <a:hlinkClick r:id="rId4"/>
              </a:rPr>
              <a:t>search?biw</a:t>
            </a:r>
            <a:r>
              <a:rPr lang="cs-CZ" dirty="0">
                <a:hlinkClick r:id="rId4"/>
              </a:rPr>
              <a:t>=1536&amp;bih=754&amp;tbm=</a:t>
            </a:r>
            <a:r>
              <a:rPr lang="cs-CZ" dirty="0" err="1">
                <a:hlinkClick r:id="rId4"/>
              </a:rPr>
              <a:t>isch&amp;sa</a:t>
            </a:r>
            <a:r>
              <a:rPr lang="cs-CZ" dirty="0">
                <a:hlinkClick r:id="rId4"/>
              </a:rPr>
              <a:t>=1&amp;ei=VMjzW524A6uAi-gPu9G7qAg&amp;q=</a:t>
            </a:r>
            <a:r>
              <a:rPr lang="cs-CZ" dirty="0" err="1">
                <a:hlinkClick r:id="rId4"/>
              </a:rPr>
              <a:t>serir&amp;oq</a:t>
            </a:r>
            <a:r>
              <a:rPr lang="cs-CZ" dirty="0">
                <a:hlinkClick r:id="rId4"/>
              </a:rPr>
              <a:t>=</a:t>
            </a:r>
            <a:r>
              <a:rPr lang="cs-CZ" dirty="0" err="1">
                <a:hlinkClick r:id="rId4"/>
              </a:rPr>
              <a:t>serir&amp;gs_l</a:t>
            </a:r>
            <a:r>
              <a:rPr lang="cs-CZ" dirty="0">
                <a:hlinkClick r:id="rId4"/>
              </a:rPr>
              <a:t>=img.3...26175.26959..27075...0.0..0.292.924.2j1j2......1....1..gws-wiz-img.......0j35i39j0i67.-pS9WJiLDrE#imgrc=P0Td7tr49hPPQM</a:t>
            </a:r>
            <a:r>
              <a:rPr lang="cs-CZ" dirty="0"/>
              <a:t>: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55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Písečné přesypy, </a:t>
            </a:r>
            <a:r>
              <a:rPr lang="cs-CZ" dirty="0" err="1" smtClean="0"/>
              <a:t>hrůdy</a:t>
            </a:r>
            <a:r>
              <a:rPr lang="cs-CZ" dirty="0" smtClean="0"/>
              <a:t>, duny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78" y="2466906"/>
            <a:ext cx="7445434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74078" y="6468540"/>
            <a:ext cx="8027160" cy="215153"/>
          </a:xfrm>
        </p:spPr>
        <p:txBody>
          <a:bodyPr/>
          <a:lstStyle/>
          <a:p>
            <a:r>
              <a:rPr lang="cs-CZ" dirty="0"/>
              <a:t>Cd.cz/spojeni-a-</a:t>
            </a:r>
            <a:r>
              <a:rPr lang="cs-CZ" dirty="0" err="1"/>
              <a:t>jizdenka</a:t>
            </a:r>
            <a:r>
              <a:rPr lang="cs-CZ" dirty="0"/>
              <a:t>/?</a:t>
            </a:r>
            <a:r>
              <a:rPr lang="cs-CZ" dirty="0" err="1" smtClean="0"/>
              <a:t>gclid</a:t>
            </a:r>
            <a:r>
              <a:rPr lang="cs-CZ" dirty="0" smtClean="0"/>
              <a:t>=CjwKCAjw4KyJ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65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Eolická koraze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Koraze je nejúčinnější při ZP =&gt; skalní tvary hřibovitého vzhledu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viklan</a:t>
            </a:r>
            <a:r>
              <a:rPr lang="cs-CZ" dirty="0" smtClean="0"/>
              <a:t> – uvolněný blok spočívá pouze malou plochou pod svým těžištěm</a:t>
            </a:r>
            <a:br>
              <a:rPr lang="cs-CZ" dirty="0" smtClean="0"/>
            </a:br>
            <a:r>
              <a:rPr lang="cs-CZ" b="1" dirty="0" smtClean="0"/>
              <a:t>voštiny</a:t>
            </a:r>
            <a:r>
              <a:rPr lang="cs-CZ" dirty="0" smtClean="0"/>
              <a:t> (</a:t>
            </a:r>
            <a:r>
              <a:rPr lang="cs-CZ" dirty="0" err="1" smtClean="0"/>
              <a:t>aeroxysty</a:t>
            </a:r>
            <a:r>
              <a:rPr lang="cs-CZ" dirty="0" smtClean="0"/>
              <a:t>) – drobné dutiny na skalních stěnách pískovců, kombinace chemického zvětrávání (vzlínání vody) a činnosti větru</a:t>
            </a:r>
            <a:br>
              <a:rPr lang="cs-CZ" dirty="0" smtClean="0"/>
            </a:br>
            <a:r>
              <a:rPr lang="cs-CZ" b="1" dirty="0" smtClean="0"/>
              <a:t>hrance</a:t>
            </a:r>
            <a:r>
              <a:rPr lang="cs-CZ" dirty="0" smtClean="0"/>
              <a:t> – </a:t>
            </a:r>
            <a:r>
              <a:rPr lang="cs-CZ" dirty="0" err="1" smtClean="0"/>
              <a:t>facetové</a:t>
            </a:r>
            <a:r>
              <a:rPr lang="cs-CZ" dirty="0" smtClean="0"/>
              <a:t> plošky</a:t>
            </a:r>
            <a:br>
              <a:rPr lang="cs-CZ" dirty="0" smtClean="0"/>
            </a:br>
            <a:r>
              <a:rPr lang="cs-CZ" b="1" dirty="0" smtClean="0"/>
              <a:t>pouštní lak </a:t>
            </a:r>
            <a:r>
              <a:rPr lang="cs-CZ" dirty="0" smtClean="0"/>
              <a:t>– vzniká korazí za spoluúčasti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9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84BB8-2477-49AC-8FC6-C11D39CA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Představuje transport </a:t>
            </a:r>
            <a:r>
              <a:rPr lang="cs-CZ" dirty="0" err="1" smtClean="0"/>
              <a:t>grusu</a:t>
            </a:r>
            <a:r>
              <a:rPr lang="cs-CZ" dirty="0" smtClean="0"/>
              <a:t> z míst vzniku =&gt; snižuje povrch </a:t>
            </a:r>
            <a:br>
              <a:rPr lang="cs-CZ" dirty="0" smtClean="0"/>
            </a:br>
            <a:r>
              <a:rPr lang="cs-CZ" dirty="0" smtClean="0"/>
              <a:t>→  hloubková eroze</a:t>
            </a:r>
          </a:p>
          <a:p>
            <a:r>
              <a:rPr lang="cs-CZ" sz="1604" i="1" dirty="0"/>
              <a:t>r</a:t>
            </a:r>
            <a:r>
              <a:rPr lang="cs-CZ" sz="1604" i="1" dirty="0"/>
              <a:t>ozdíl: fluviální činnost (liniová) a deflace  eolická činnost (plošná)</a:t>
            </a:r>
          </a:p>
          <a:p>
            <a:r>
              <a:rPr lang="cs-CZ" dirty="0"/>
              <a:t>→  </a:t>
            </a:r>
            <a:r>
              <a:rPr lang="cs-CZ" dirty="0" smtClean="0"/>
              <a:t>deflační deprese (vany) – dna oáz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8360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BAF6-6424-4F10-A638-818BD32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Eolická akumulace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Eolické sedimenty</a:t>
            </a:r>
          </a:p>
          <a:p>
            <a:r>
              <a:rPr lang="cs-CZ" dirty="0" smtClean="0"/>
              <a:t>Akumulační tvary</a:t>
            </a:r>
          </a:p>
          <a:p>
            <a:pPr algn="ctr"/>
            <a:r>
              <a:rPr lang="cs-CZ" dirty="0" smtClean="0"/>
              <a:t>připoutané vázané na překážku</a:t>
            </a:r>
          </a:p>
          <a:p>
            <a:pPr algn="ctr"/>
            <a:r>
              <a:rPr lang="cs-CZ" dirty="0" smtClean="0"/>
              <a:t> volné stěhovavé po bouřích</a:t>
            </a:r>
          </a:p>
          <a:p>
            <a:r>
              <a:rPr lang="cs-CZ" dirty="0" smtClean="0"/>
              <a:t>Podle velikosti překážky: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determinace </a:t>
            </a:r>
            <a:r>
              <a:rPr lang="cs-CZ" dirty="0"/>
              <a:t>proudnic (</a:t>
            </a:r>
            <a:r>
              <a:rPr lang="cs-CZ" dirty="0" smtClean="0"/>
              <a:t>I.)</a:t>
            </a:r>
            <a:br>
              <a:rPr lang="cs-CZ" dirty="0" smtClean="0"/>
            </a:br>
            <a:r>
              <a:rPr lang="cs-CZ" dirty="0" smtClean="0"/>
              <a:t>návěj vs. Závěj (II.)</a:t>
            </a:r>
            <a:br>
              <a:rPr lang="cs-CZ" dirty="0" smtClean="0"/>
            </a:br>
            <a:r>
              <a:rPr lang="cs-CZ" dirty="0" smtClean="0"/>
              <a:t>turbulentní determinace proudnic na překážce (III.)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01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Volné (pohybující se duny)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8D786-F4BC-4415-A2CB-D5B14CC4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Malé – čeřiny jsou malé dlouhé a mělké mnohdy navzájem rovnoběžné rýhy  v písku oddělené navzájem žebrovitými vyvýšeninami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Velké – duny – asymetrický tvar v podélném profilu </a:t>
            </a:r>
            <a:br>
              <a:rPr lang="cs-CZ" dirty="0" smtClean="0"/>
            </a:br>
            <a:r>
              <a:rPr lang="cs-CZ" dirty="0" smtClean="0"/>
              <a:t>5-12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cs-CZ" dirty="0" smtClean="0"/>
              <a:t>  na návětrné straně</a:t>
            </a:r>
            <a:br>
              <a:rPr lang="cs-CZ" dirty="0" smtClean="0"/>
            </a:br>
            <a:r>
              <a:rPr lang="cs-CZ" dirty="0" smtClean="0"/>
              <a:t>40-45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cs-CZ" dirty="0" smtClean="0"/>
              <a:t> na závětrné straně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B0B3AB-4AF8-40D0-BCE5-0CFB333C3452}"/>
              </a:ext>
            </a:extLst>
          </p:cNvPr>
          <p:cNvSpPr/>
          <p:nvPr/>
        </p:nvSpPr>
        <p:spPr>
          <a:xfrm>
            <a:off x="7652283" y="6467142"/>
            <a:ext cx="2384920" cy="52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3" dirty="0"/>
              <a:t>Obr. 4: Archeologické vykopávky</a:t>
            </a:r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103867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496" y="1624135"/>
            <a:ext cx="8121385" cy="749990"/>
          </a:xfrm>
        </p:spPr>
        <p:txBody>
          <a:bodyPr/>
          <a:lstStyle/>
          <a:p>
            <a:r>
              <a:rPr lang="cs-CZ" dirty="0" smtClean="0"/>
              <a:t>Čeřina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3" y="1579518"/>
            <a:ext cx="6394988" cy="479624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00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709</TotalTime>
  <Words>992</Words>
  <Application>Microsoft Office PowerPoint</Application>
  <PresentationFormat>Širokoúhlá obrazovka</PresentationFormat>
  <Paragraphs>103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Tw Cen MT</vt:lpstr>
      <vt:lpstr>Obvod</vt:lpstr>
      <vt:lpstr>Exogenní procesy a tvary</vt:lpstr>
      <vt:lpstr>Aridní oblasti</vt:lpstr>
      <vt:lpstr>Eolická eroze </vt:lpstr>
      <vt:lpstr>Písečné přesypy, hrůdy, duny</vt:lpstr>
      <vt:lpstr>Eolická koraze </vt:lpstr>
      <vt:lpstr>Deflace</vt:lpstr>
      <vt:lpstr>Eolická akumulace</vt:lpstr>
      <vt:lpstr>Volné (pohybující se duny) </vt:lpstr>
      <vt:lpstr>Čeřina</vt:lpstr>
      <vt:lpstr>Klasifikace dun</vt:lpstr>
      <vt:lpstr>Série dun - barchan</vt:lpstr>
      <vt:lpstr>pouště</vt:lpstr>
      <vt:lpstr>Skalnatá (hamada) –pohoří Ahhagar</vt:lpstr>
      <vt:lpstr>Typy pouště podle substrátu – kamenitá </vt:lpstr>
      <vt:lpstr>Typy pouště podle substrátu – štěrkovitá (Serir)</vt:lpstr>
      <vt:lpstr>Typy pouště podle substrátu – písečná (erg)</vt:lpstr>
      <vt:lpstr>Typy pouště podle substrátu – hlinitá poušť sebh</vt:lpstr>
      <vt:lpstr>poušť kolem Aralského jezera (Kyzylkum)</vt:lpstr>
      <vt:lpstr>Nejrozsáhlejší pouště světa</vt:lpstr>
      <vt:lpstr>Pouště na Zemi</vt:lpstr>
      <vt:lpstr>Prezentace aplikace PowerPoint</vt:lpstr>
      <vt:lpstr>Pouště jako biomy</vt:lpstr>
      <vt:lpstr>Polární pustina</vt:lpstr>
      <vt:lpstr>Evropa</vt:lpstr>
      <vt:lpstr>Dune de Pyla</vt:lpstr>
      <vt:lpstr>Eolický reliéf v ČR</vt:lpstr>
      <vt:lpstr>Eolický reliéf v ČR</vt:lpstr>
      <vt:lpstr>Eolický reliéf v ČR </vt:lpstr>
      <vt:lpstr>Děkuji za pozornost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71</cp:revision>
  <dcterms:created xsi:type="dcterms:W3CDTF">2021-09-18T12:59:05Z</dcterms:created>
  <dcterms:modified xsi:type="dcterms:W3CDTF">2021-10-31T21:05:03Z</dcterms:modified>
</cp:coreProperties>
</file>