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5"/>
  </p:notesMasterIdLst>
  <p:sldIdLst>
    <p:sldId id="256" r:id="rId2"/>
    <p:sldId id="439" r:id="rId3"/>
    <p:sldId id="440" r:id="rId4"/>
    <p:sldId id="441" r:id="rId5"/>
    <p:sldId id="442" r:id="rId6"/>
    <p:sldId id="443" r:id="rId7"/>
    <p:sldId id="444" r:id="rId8"/>
    <p:sldId id="445" r:id="rId9"/>
    <p:sldId id="446" r:id="rId10"/>
    <p:sldId id="447" r:id="rId11"/>
    <p:sldId id="448" r:id="rId12"/>
    <p:sldId id="449" r:id="rId13"/>
    <p:sldId id="450" r:id="rId14"/>
    <p:sldId id="451" r:id="rId15"/>
    <p:sldId id="452" r:id="rId16"/>
    <p:sldId id="453" r:id="rId17"/>
    <p:sldId id="454" r:id="rId18"/>
    <p:sldId id="455" r:id="rId19"/>
    <p:sldId id="456" r:id="rId20"/>
    <p:sldId id="457" r:id="rId21"/>
    <p:sldId id="458" r:id="rId22"/>
    <p:sldId id="459" r:id="rId23"/>
    <p:sldId id="460" r:id="rId24"/>
    <p:sldId id="461" r:id="rId25"/>
    <p:sldId id="462" r:id="rId26"/>
    <p:sldId id="463" r:id="rId27"/>
    <p:sldId id="464" r:id="rId28"/>
    <p:sldId id="465" r:id="rId29"/>
    <p:sldId id="466" r:id="rId30"/>
    <p:sldId id="467" r:id="rId31"/>
    <p:sldId id="468" r:id="rId32"/>
    <p:sldId id="469" r:id="rId33"/>
    <p:sldId id="470" r:id="rId34"/>
    <p:sldId id="471" r:id="rId35"/>
    <p:sldId id="472" r:id="rId36"/>
    <p:sldId id="473" r:id="rId37"/>
    <p:sldId id="474" r:id="rId38"/>
    <p:sldId id="475" r:id="rId39"/>
    <p:sldId id="476" r:id="rId40"/>
    <p:sldId id="477" r:id="rId41"/>
    <p:sldId id="478" r:id="rId42"/>
    <p:sldId id="479" r:id="rId43"/>
    <p:sldId id="480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04165-CA08-4596-B4A7-0AA465788129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EDEE6-4A6A-4075-AFE4-9F38E4C2A0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279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297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Exogenní procesy a </a:t>
            </a:r>
            <a:r>
              <a:rPr lang="cs-CZ" dirty="0" smtClean="0"/>
              <a:t>tvary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dirty="0" smtClean="0"/>
              <a:t>Antropogenní </a:t>
            </a:r>
            <a:r>
              <a:rPr lang="cs-CZ" dirty="0"/>
              <a:t>tvary</a:t>
            </a:r>
          </a:p>
        </p:txBody>
      </p:sp>
    </p:spTree>
    <p:extLst>
      <p:ext uri="{BB962C8B-B14F-4D97-AF65-F5344CB8AC3E}">
        <p14:creationId xmlns:p14="http://schemas.microsoft.com/office/powerpoint/2010/main" val="3250423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Antropogenní tvary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Plánovité vytváření nových antropogenních </a:t>
            </a:r>
            <a:r>
              <a:rPr lang="cs-CZ" dirty="0" smtClean="0"/>
              <a:t>tvarů (stavební činnosti v zemědělství, průmyslu, dopravě, atd.)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9545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Antropogenní tvary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7"/>
            <a:ext cx="10528074" cy="4325484"/>
          </a:xfrm>
        </p:spPr>
        <p:txBody>
          <a:bodyPr>
            <a:normAutofit/>
          </a:bodyPr>
          <a:lstStyle/>
          <a:p>
            <a:r>
              <a:rPr lang="cs-CZ" dirty="0"/>
              <a:t>Základní klasifikace antropogenních pochodů: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</a:t>
            </a:r>
            <a:r>
              <a:rPr lang="cs-CZ" dirty="0"/>
              <a:t>. antropogenní zvětrávání – umělé rozvolnění hornin a zemin, vznikají antropogenní zvětralinové kůry (např. kulturní půdy orbou, při vojenské činnosti antropogenní krátery)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2</a:t>
            </a:r>
            <a:r>
              <a:rPr lang="cs-CZ" dirty="0"/>
              <a:t>. antropogenní degradace – vede k zarovnání reliéfu (např. při výstavbě měst, průmyslových areálů apod.)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3</a:t>
            </a:r>
            <a:r>
              <a:rPr lang="cs-CZ" dirty="0"/>
              <a:t>. antropogenní agradace – vede k zarovnání reliéfu, zaváženy jsou deprese (např. výstavba Otrokovic, v geologické mapě: antropogenní sedimenty)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4</a:t>
            </a:r>
            <a:r>
              <a:rPr lang="cs-CZ" dirty="0"/>
              <a:t>. antropogenní transport </a:t>
            </a:r>
          </a:p>
        </p:txBody>
      </p:sp>
    </p:spTree>
    <p:extLst>
      <p:ext uri="{BB962C8B-B14F-4D97-AF65-F5344CB8AC3E}">
        <p14:creationId xmlns:p14="http://schemas.microsoft.com/office/powerpoint/2010/main" val="4043634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2229" y="188686"/>
            <a:ext cx="11814628" cy="1908402"/>
          </a:xfrm>
        </p:spPr>
        <p:txBody>
          <a:bodyPr/>
          <a:lstStyle/>
          <a:p>
            <a:r>
              <a:rPr lang="cs-CZ" dirty="0"/>
              <a:t>Genetická klasifikace antropogenní pochodů a tvarů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6400" y="1611086"/>
            <a:ext cx="11480800" cy="5050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1. těžební (např. lomy, doly)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2</a:t>
            </a:r>
            <a:r>
              <a:rPr lang="cs-CZ" dirty="0"/>
              <a:t>. průmyslové (např. průmyslové plošiny, podzemní elektrárny, sklepy pivovarů, vinařských závodů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/>
              <a:t>3. zemědělské = agrární (např. terasy, agrární haldy)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4</a:t>
            </a:r>
            <a:r>
              <a:rPr lang="cs-CZ" dirty="0"/>
              <a:t>. vodohospodářské (např. kanály, regulované úseky toků, hráze přehradních nádrží)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5</a:t>
            </a:r>
            <a:r>
              <a:rPr lang="cs-CZ" dirty="0"/>
              <a:t>. sídelní (např. katakomby, skalní města)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6</a:t>
            </a:r>
            <a:r>
              <a:rPr lang="cs-CZ" dirty="0"/>
              <a:t>. dopravní (např. komunikační zářezy, náspy, úvozy, letištní plochy)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7</a:t>
            </a:r>
            <a:r>
              <a:rPr lang="cs-CZ" dirty="0"/>
              <a:t>. vojenské (např. okopy, zákopy, obranné valy, hradby)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8</a:t>
            </a:r>
            <a:r>
              <a:rPr lang="cs-CZ" dirty="0"/>
              <a:t>. oslavné (např. oslavné pahorky)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9</a:t>
            </a:r>
            <a:r>
              <a:rPr lang="cs-CZ" dirty="0"/>
              <a:t>. pohřební (např. hřbitovy)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10</a:t>
            </a:r>
            <a:r>
              <a:rPr lang="cs-CZ" dirty="0"/>
              <a:t>. rekreační (např. hřiště, koupaliště, skokanské můstky) </a:t>
            </a:r>
          </a:p>
        </p:txBody>
      </p:sp>
    </p:spTree>
    <p:extLst>
      <p:ext uri="{BB962C8B-B14F-4D97-AF65-F5344CB8AC3E}">
        <p14:creationId xmlns:p14="http://schemas.microsoft.com/office/powerpoint/2010/main" val="3152306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těžební (např. lomy, doly)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Mostecká pánev, CZ</a:t>
            </a: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261" y="2466906"/>
            <a:ext cx="6949071" cy="3908853"/>
          </a:xfrm>
        </p:spPr>
      </p:pic>
    </p:spTree>
    <p:extLst>
      <p:ext uri="{BB962C8B-B14F-4D97-AF65-F5344CB8AC3E}">
        <p14:creationId xmlns:p14="http://schemas.microsoft.com/office/powerpoint/2010/main" val="1111580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19611" y="2310861"/>
            <a:ext cx="3651090" cy="749990"/>
          </a:xfrm>
        </p:spPr>
        <p:txBody>
          <a:bodyPr>
            <a:normAutofit fontScale="90000"/>
          </a:bodyPr>
          <a:lstStyle/>
          <a:p>
            <a:r>
              <a:rPr lang="cs-CZ" dirty="0"/>
              <a:t>2. průmyslové (např. průmyslové plošiny, podzemní elektrárny, sklepy pivovarů, vinařských závodů)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4500146" cy="421757"/>
          </a:xfrm>
        </p:spPr>
        <p:txBody>
          <a:bodyPr/>
          <a:lstStyle/>
          <a:p>
            <a:r>
              <a:rPr lang="cs-CZ" dirty="0" smtClean="0"/>
              <a:t>Brno – Nový Lískovec</a:t>
            </a:r>
            <a:endParaRPr lang="cs-CZ" dirty="0"/>
          </a:p>
        </p:txBody>
      </p:sp>
      <p:pic>
        <p:nvPicPr>
          <p:cNvPr id="4098" name="Picture 2" descr="http://www.archiweb.cz/Image/zpravy/2014/11/liskove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557" y="988417"/>
            <a:ext cx="4759807" cy="531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382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zemědělské = agrární (např. terasy, agrární haldy)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55" y="1952174"/>
            <a:ext cx="6996028" cy="3931101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9879012" y="5583464"/>
            <a:ext cx="1402216" cy="299811"/>
          </a:xfrm>
        </p:spPr>
        <p:txBody>
          <a:bodyPr/>
          <a:lstStyle/>
          <a:p>
            <a:r>
              <a:rPr lang="cs-CZ" dirty="0" smtClean="0"/>
              <a:t>NP Podyjí </a:t>
            </a:r>
            <a:r>
              <a:rPr lang="cs-CZ" dirty="0" err="1" smtClean="0"/>
              <a:t>ŠObes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1229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4. vodohospodářské (např. kanály, regulované úseky toků, hráze přehradních nádrží)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9463314" y="6100989"/>
            <a:ext cx="2039463" cy="386896"/>
          </a:xfrm>
        </p:spPr>
        <p:txBody>
          <a:bodyPr/>
          <a:lstStyle/>
          <a:p>
            <a:r>
              <a:rPr lang="cs-CZ" dirty="0" err="1" smtClean="0"/>
              <a:t>Korint</a:t>
            </a:r>
            <a:r>
              <a:rPr lang="cs-CZ" dirty="0" smtClean="0"/>
              <a:t> </a:t>
            </a:r>
            <a:r>
              <a:rPr lang="cs-CZ" dirty="0" err="1" smtClean="0"/>
              <a:t>Gr</a:t>
            </a:r>
            <a:endParaRPr lang="cs-CZ" dirty="0"/>
          </a:p>
        </p:txBody>
      </p:sp>
      <p:pic>
        <p:nvPicPr>
          <p:cNvPr id="2050" name="Picture 2" descr="Dovolená a zájezdy CK FISCH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313" y="1936273"/>
            <a:ext cx="5953504" cy="394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964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Korintský kanál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0537371" y="5950857"/>
            <a:ext cx="1386321" cy="348343"/>
          </a:xfrm>
        </p:spPr>
        <p:txBody>
          <a:bodyPr/>
          <a:lstStyle/>
          <a:p>
            <a:r>
              <a:rPr lang="cs-CZ" dirty="0" err="1" smtClean="0"/>
              <a:t>Korint</a:t>
            </a:r>
            <a:r>
              <a:rPr lang="cs-CZ" dirty="0" smtClean="0"/>
              <a:t>, GR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13" y="1658605"/>
            <a:ext cx="7451044" cy="496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89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sídelní (např. katakomby, skalní </a:t>
            </a:r>
            <a:r>
              <a:rPr lang="cs-CZ" dirty="0" smtClean="0"/>
              <a:t>města, plošiny)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0371702" y="6343165"/>
            <a:ext cx="1351418" cy="369818"/>
          </a:xfrm>
        </p:spPr>
        <p:txBody>
          <a:bodyPr/>
          <a:lstStyle/>
          <a:p>
            <a:r>
              <a:rPr lang="cs-CZ" dirty="0" smtClean="0"/>
              <a:t>– </a:t>
            </a:r>
            <a:r>
              <a:rPr lang="cs-CZ" dirty="0" err="1" smtClean="0"/>
              <a:t>Goreme</a:t>
            </a:r>
            <a:r>
              <a:rPr lang="cs-CZ" dirty="0" smtClean="0"/>
              <a:t> TR</a:t>
            </a:r>
            <a:endParaRPr lang="cs-CZ" dirty="0"/>
          </a:p>
        </p:txBody>
      </p:sp>
      <p:pic>
        <p:nvPicPr>
          <p:cNvPr id="1026" name="Picture 2" descr="Fotka, Foto Skalní město poblíž Göreme (Turecko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980" y="2097088"/>
            <a:ext cx="6938620" cy="462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477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dopravní (např. komunikační zářezy, náspy, úvozy, letištní plochy)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1974422"/>
            <a:ext cx="6318930" cy="4758783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9579429" y="6100989"/>
            <a:ext cx="2300720" cy="492484"/>
          </a:xfrm>
        </p:spPr>
        <p:txBody>
          <a:bodyPr/>
          <a:lstStyle/>
          <a:p>
            <a:r>
              <a:rPr lang="cs-CZ" dirty="0" smtClean="0"/>
              <a:t>Kouty nad Desnou JESENIKY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499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E6105B-B58B-46D3-A5AA-4C7C7D5B0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Antropogenní geomorfologie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dílčí disciplína obecné </a:t>
            </a:r>
            <a:r>
              <a:rPr lang="cs-CZ" dirty="0" smtClean="0"/>
              <a:t>geomorfologie</a:t>
            </a:r>
          </a:p>
          <a:p>
            <a:r>
              <a:rPr lang="cs-CZ" dirty="0" smtClean="0"/>
              <a:t>objekt</a:t>
            </a:r>
            <a:r>
              <a:rPr lang="cs-CZ" dirty="0"/>
              <a:t>: složky georeliéfu vytvořené přímým nebo nepřímým působením lidské společnosti </a:t>
            </a:r>
            <a:endParaRPr lang="cs-CZ" dirty="0" smtClean="0"/>
          </a:p>
          <a:p>
            <a:r>
              <a:rPr lang="cs-CZ" dirty="0" smtClean="0"/>
              <a:t>antropogenní </a:t>
            </a:r>
            <a:r>
              <a:rPr lang="cs-CZ" dirty="0"/>
              <a:t>reliéf je významnou složkou kulturní krajiny </a:t>
            </a:r>
          </a:p>
        </p:txBody>
      </p:sp>
    </p:spTree>
    <p:extLst>
      <p:ext uri="{BB962C8B-B14F-4D97-AF65-F5344CB8AC3E}">
        <p14:creationId xmlns:p14="http://schemas.microsoft.com/office/powerpoint/2010/main" val="94096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64343" y="985507"/>
            <a:ext cx="3808242" cy="749990"/>
          </a:xfrm>
        </p:spPr>
        <p:txBody>
          <a:bodyPr>
            <a:normAutofit fontScale="90000"/>
          </a:bodyPr>
          <a:lstStyle/>
          <a:p>
            <a:r>
              <a:rPr lang="cs-CZ" dirty="0"/>
              <a:t>7. vojenské (např. okopy, zákopy, obranné valy, hradby)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186" y="417931"/>
            <a:ext cx="4028571" cy="6049211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4388532" cy="459468"/>
          </a:xfrm>
        </p:spPr>
        <p:txBody>
          <a:bodyPr/>
          <a:lstStyle/>
          <a:p>
            <a:r>
              <a:rPr lang="cs-CZ" dirty="0" smtClean="0"/>
              <a:t>OPAVA-Kateřinky, OPS 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5383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Protitankový příkop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079" y="1795940"/>
            <a:ext cx="6893491" cy="4859346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9443583" y="6289676"/>
            <a:ext cx="1964646" cy="270782"/>
          </a:xfrm>
        </p:spPr>
        <p:txBody>
          <a:bodyPr/>
          <a:lstStyle/>
          <a:p>
            <a:r>
              <a:rPr lang="cs-CZ" dirty="0" smtClean="0"/>
              <a:t>Vrchovany, Severní Čechy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5459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69954" y="450284"/>
            <a:ext cx="7579299" cy="749990"/>
          </a:xfrm>
        </p:spPr>
        <p:txBody>
          <a:bodyPr/>
          <a:lstStyle/>
          <a:p>
            <a:r>
              <a:rPr lang="cs-CZ" dirty="0" smtClean="0"/>
              <a:t>Protitanková překážka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54" y="1044235"/>
            <a:ext cx="6939020" cy="5697651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0062492" y="6267903"/>
            <a:ext cx="1926307" cy="473983"/>
          </a:xfrm>
        </p:spPr>
        <p:txBody>
          <a:bodyPr/>
          <a:lstStyle/>
          <a:p>
            <a:r>
              <a:rPr lang="cs-CZ" dirty="0" err="1" smtClean="0"/>
              <a:t>Rancířov</a:t>
            </a:r>
            <a:r>
              <a:rPr lang="cs-CZ" dirty="0" smtClean="0"/>
              <a:t>, Česká Kanada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2710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Protitanková stěna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51" y="1762519"/>
            <a:ext cx="7129005" cy="5057189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0413431" y="6171885"/>
            <a:ext cx="1267960" cy="299811"/>
          </a:xfrm>
        </p:spPr>
        <p:txBody>
          <a:bodyPr/>
          <a:lstStyle/>
          <a:p>
            <a:r>
              <a:rPr lang="cs-CZ" dirty="0" smtClean="0"/>
              <a:t>OPAVA, OPS 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6812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8. oslavné (např. oslavné pahorky)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Piłsudského</a:t>
            </a:r>
            <a:r>
              <a:rPr lang="cs-CZ" dirty="0"/>
              <a:t> mohyla je jedna ze čtyř krakovských mohyl navršených polským národním hrdinům. Je věnovaná maršálkovi Jozefu </a:t>
            </a:r>
            <a:r>
              <a:rPr lang="cs-CZ" dirty="0" err="1"/>
              <a:t>Piłsudskému</a:t>
            </a:r>
            <a:r>
              <a:rPr lang="cs-CZ" dirty="0"/>
              <a:t>. Mohyla je navršena na kopci </a:t>
            </a:r>
            <a:r>
              <a:rPr lang="cs-CZ" dirty="0" err="1"/>
              <a:t>Sowiniec</a:t>
            </a:r>
            <a:r>
              <a:rPr lang="cs-CZ" dirty="0"/>
              <a:t>, který leží v západní části Krakova ve čtvrti </a:t>
            </a:r>
            <a:r>
              <a:rPr lang="cs-CZ" dirty="0" err="1"/>
              <a:t>Zwierzyniec</a:t>
            </a:r>
            <a:r>
              <a:rPr lang="cs-CZ" dirty="0"/>
              <a:t>. Ze čtyř krakovských mohyl je nejmladší a největší.</a:t>
            </a:r>
          </a:p>
        </p:txBody>
      </p:sp>
    </p:spTree>
    <p:extLst>
      <p:ext uri="{BB962C8B-B14F-4D97-AF65-F5344CB8AC3E}">
        <p14:creationId xmlns:p14="http://schemas.microsoft.com/office/powerpoint/2010/main" val="3382554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Pilsudského mohyla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08" y="1792305"/>
            <a:ext cx="6582021" cy="4936517"/>
          </a:xfrm>
        </p:spPr>
      </p:pic>
    </p:spTree>
    <p:extLst>
      <p:ext uri="{BB962C8B-B14F-4D97-AF65-F5344CB8AC3E}">
        <p14:creationId xmlns:p14="http://schemas.microsoft.com/office/powerpoint/2010/main" val="3587090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Kosciuskova</a:t>
            </a:r>
            <a:r>
              <a:rPr lang="cs-CZ" dirty="0" smtClean="0"/>
              <a:t> mohyla, Krakov</a:t>
            </a:r>
            <a:endParaRPr lang="cs-CZ" dirty="0"/>
          </a:p>
        </p:txBody>
      </p:sp>
      <p:pic>
        <p:nvPicPr>
          <p:cNvPr id="5" name="Picture 2" descr="Kopiec Krakusa: Cestovní průvodce Krakovem • Ara.c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356" y="1864860"/>
            <a:ext cx="6963815" cy="47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958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06582" y="1330702"/>
            <a:ext cx="4141110" cy="749990"/>
          </a:xfrm>
        </p:spPr>
        <p:txBody>
          <a:bodyPr>
            <a:normAutofit fontScale="90000"/>
          </a:bodyPr>
          <a:lstStyle/>
          <a:p>
            <a:r>
              <a:rPr lang="cs-CZ" dirty="0"/>
              <a:t>9. pohřební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/>
              <a:t>např. hřbitovy)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 prezentace, datum prezentace, univerzitní oddělení, fakulta, adresa, Krakov, PL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63" y="2644921"/>
            <a:ext cx="5218129" cy="3908853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239" y="822385"/>
            <a:ext cx="4889249" cy="176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82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10. rekreační (např. hřiště, koupaliště, skokanské můstky) </a:t>
            </a:r>
            <a:br>
              <a:rPr lang="cs-CZ" dirty="0"/>
            </a:b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220" y="1829895"/>
            <a:ext cx="5967980" cy="4819144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9816878" y="6252446"/>
            <a:ext cx="1979160" cy="369171"/>
          </a:xfrm>
        </p:spPr>
        <p:txBody>
          <a:bodyPr/>
          <a:lstStyle/>
          <a:p>
            <a:r>
              <a:rPr lang="cs-CZ" dirty="0" smtClean="0"/>
              <a:t> </a:t>
            </a:r>
            <a:r>
              <a:rPr lang="cs-CZ" dirty="0" smtClean="0"/>
              <a:t>St. </a:t>
            </a:r>
            <a:r>
              <a:rPr lang="cs-CZ" dirty="0" err="1" smtClean="0"/>
              <a:t>Andrews</a:t>
            </a:r>
            <a:r>
              <a:rPr lang="cs-CZ" dirty="0" smtClean="0"/>
              <a:t>, GB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2781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3699" y="183090"/>
            <a:ext cx="4882015" cy="1108681"/>
          </a:xfrm>
        </p:spPr>
        <p:txBody>
          <a:bodyPr/>
          <a:lstStyle/>
          <a:p>
            <a:r>
              <a:rPr lang="cs-CZ" dirty="0" smtClean="0"/>
              <a:t>Golfové hřiště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4" y="1114798"/>
            <a:ext cx="7668352" cy="5541584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0459582" y="6061126"/>
            <a:ext cx="1514703" cy="372382"/>
          </a:xfrm>
        </p:spPr>
        <p:txBody>
          <a:bodyPr/>
          <a:lstStyle/>
          <a:p>
            <a:r>
              <a:rPr lang="cs-CZ" dirty="0" smtClean="0"/>
              <a:t> </a:t>
            </a:r>
            <a:r>
              <a:rPr lang="cs-CZ" dirty="0" err="1" smtClean="0"/>
              <a:t>St.Andrews</a:t>
            </a:r>
            <a:r>
              <a:rPr lang="cs-CZ" dirty="0" smtClean="0"/>
              <a:t>, GB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0148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06582" y="1468735"/>
            <a:ext cx="9508047" cy="617815"/>
          </a:xfrm>
        </p:spPr>
        <p:txBody>
          <a:bodyPr>
            <a:normAutofit fontScale="90000"/>
          </a:bodyPr>
          <a:lstStyle/>
          <a:p>
            <a:r>
              <a:rPr lang="cs-CZ" dirty="0"/>
              <a:t>Antropogenní </a:t>
            </a:r>
            <a:r>
              <a:rPr lang="cs-CZ" dirty="0" smtClean="0"/>
              <a:t>geomorfologie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06582" y="2471909"/>
            <a:ext cx="7987138" cy="387975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vliv společnosti na georeliéf: 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1</a:t>
            </a:r>
            <a:r>
              <a:rPr lang="cs-CZ" dirty="0">
                <a:solidFill>
                  <a:schemeClr val="tx1"/>
                </a:solidFill>
              </a:rPr>
              <a:t>. ovlivňování přírodních geomorfologických pochodů (zrychlování a zpomalování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. neplánovaným vytvořením povrchových tvarů (např. poklesy povrchu v poddolovaných oblastech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3</a:t>
            </a:r>
            <a:r>
              <a:rPr lang="cs-CZ" dirty="0">
                <a:solidFill>
                  <a:schemeClr val="tx1"/>
                </a:solidFill>
              </a:rPr>
              <a:t>. plánovitým vytvářením nových antropogenních tvarů</a:t>
            </a:r>
            <a:r>
              <a:rPr lang="pl-PL" dirty="0"/>
              <a:t/>
            </a:r>
            <a:br>
              <a:rPr lang="pl-PL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5049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2CBAF6-6424-4F10-A638-818BD32F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Vybrané antropogenní tvary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249486"/>
            <a:ext cx="9905998" cy="44415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klausura - </a:t>
            </a:r>
            <a:r>
              <a:rPr lang="cs-CZ" dirty="0"/>
              <a:t>přehrada klauzy (nádrže) postavené k vytvoření průtokové vlny pro plavení dřeva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klauza </a:t>
            </a:r>
            <a:r>
              <a:rPr lang="cs-CZ" dirty="0"/>
              <a:t>- nádrž k vytvoření průtokové vlny na toku, kterou se splaví připravené dřevo 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oprám</a:t>
            </a:r>
            <a:r>
              <a:rPr lang="cs-CZ" dirty="0" smtClean="0"/>
              <a:t> </a:t>
            </a:r>
            <a:r>
              <a:rPr lang="cs-CZ" dirty="0"/>
              <a:t>- povrchový zatopený uhelný lom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poldr </a:t>
            </a:r>
            <a:r>
              <a:rPr lang="cs-CZ" dirty="0"/>
              <a:t>- přirozeně nebo uměle omezený prostor přilehlý k toku, který po naplnění vodou při povodni nabývá retenční funkce a snižuje povodňový průtok v toku, po průchodu povodňové vlny se nádrž zcela vyprázdní a zpravidla se zemědělsky </a:t>
            </a:r>
            <a:r>
              <a:rPr lang="cs-CZ" dirty="0" smtClean="0"/>
              <a:t>využíván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3737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9C1410-B2A8-4683-BD6A-E42FEB356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antropogenní tvary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58D786-F4BC-4415-A2CB-D5B14CC44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10252302" cy="4456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polder</a:t>
            </a:r>
            <a:r>
              <a:rPr lang="cs-CZ" dirty="0"/>
              <a:t> - hospodářsky využívaný nížinný terén pod úrovní vodní hladiny (bývalé dno moře, jezera, řeky), který byl vysušen a nyní je chráněn hrázemi, hladina podzemní vody je zpravidla udržována čerpáním na určité úrovni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/>
              <a:t>rýžoviště - místo, kde se rýžováním těží drahé kovy sejpové pahorky - konvexní tvary (vyvýšeniny), které vznikly z hlušiny při rýžování (propírání, vypírání) na </a:t>
            </a:r>
            <a:r>
              <a:rPr lang="cs-CZ" dirty="0" err="1"/>
              <a:t>sejpech</a:t>
            </a:r>
            <a:r>
              <a:rPr lang="cs-CZ" dirty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jez </a:t>
            </a:r>
            <a:r>
              <a:rPr lang="cs-CZ" dirty="0"/>
              <a:t>- vzdouvací zařízení umístěné v korytě vodního toku, které trvale nebo dočasně vzdouvá vodu k různým hospodářským účelům </a:t>
            </a:r>
          </a:p>
        </p:txBody>
      </p:sp>
    </p:spTree>
    <p:extLst>
      <p:ext uri="{BB962C8B-B14F-4D97-AF65-F5344CB8AC3E}">
        <p14:creationId xmlns:p14="http://schemas.microsoft.com/office/powerpoint/2010/main" val="2605378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06582" y="1624135"/>
            <a:ext cx="7579299" cy="749990"/>
          </a:xfrm>
        </p:spPr>
        <p:txBody>
          <a:bodyPr/>
          <a:lstStyle/>
          <a:p>
            <a:r>
              <a:rPr lang="cs-CZ" dirty="0"/>
              <a:t>Vybrané antropogenní tvary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šachta </a:t>
            </a:r>
            <a:r>
              <a:rPr lang="cs-CZ" dirty="0"/>
              <a:t>- vhloubený výkop, jehož největším rozměrem je hloubka</a:t>
            </a:r>
            <a:r>
              <a:rPr lang="cs-CZ" dirty="0" smtClean="0"/>
              <a:t>, strmá</a:t>
            </a:r>
            <a:r>
              <a:rPr lang="cs-CZ" dirty="0"/>
              <a:t>, šachta je zpravidla svislá někdy i šikmá chodba sloužící k dopravě vytěžené nerostné suroviny, hlušiny, pomocných materiálů, příp. pro přívod vzduchu a odvod plynů (větrací šachta) nebo vody z dolů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štola </a:t>
            </a:r>
            <a:r>
              <a:rPr lang="cs-CZ" dirty="0"/>
              <a:t>- vodorovná nebo ukloněná chodba ražená ze zemského povrchu při průzkumu nebo těžbě nerostných surovin nebo sloužící k odvádění a přivádění vody </a:t>
            </a:r>
          </a:p>
        </p:txBody>
      </p:sp>
    </p:spTree>
    <p:extLst>
      <p:ext uri="{BB962C8B-B14F-4D97-AF65-F5344CB8AC3E}">
        <p14:creationId xmlns:p14="http://schemas.microsoft.com/office/powerpoint/2010/main" val="3936775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BF8618-89F7-442B-8C40-191963523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582" y="1373083"/>
            <a:ext cx="7579299" cy="749990"/>
          </a:xfrm>
        </p:spPr>
        <p:txBody>
          <a:bodyPr/>
          <a:lstStyle/>
          <a:p>
            <a:r>
              <a:rPr lang="cs-CZ" dirty="0"/>
              <a:t>Vybrané antropogenní tvary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7952DD-1A70-4A25-8BF0-01067890B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6582" y="2123073"/>
            <a:ext cx="7579299" cy="404117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lom – souhrn povrchových děl, která slouží k dobývání ložiska (tj. včetně budov), lom má 3 části: těžební frontu (svislá stěna nebo několik stupňů stěn), vlastní sníženina lomu a výsypky; lom, který je pod úrovní zemského povrchu se označuje povrchový důl (např. </a:t>
            </a:r>
            <a:r>
              <a:rPr lang="cs-CZ" dirty="0" err="1"/>
              <a:t>Bingham</a:t>
            </a:r>
            <a:r>
              <a:rPr lang="cs-CZ" dirty="0"/>
              <a:t> Canyon v Utahu má délku 3,2 km, šířku 2,5 km a hloubku 800 m) </a:t>
            </a:r>
            <a:endParaRPr lang="cs-CZ" dirty="0" smtClean="0"/>
          </a:p>
          <a:p>
            <a:r>
              <a:rPr lang="cs-CZ" dirty="0" smtClean="0"/>
              <a:t>kamenolom </a:t>
            </a:r>
            <a:r>
              <a:rPr lang="cs-CZ" dirty="0"/>
              <a:t>– lom pro těžbu skalních hornin (např. žuly, pískovce) </a:t>
            </a:r>
            <a:endParaRPr lang="cs-CZ" dirty="0" smtClean="0"/>
          </a:p>
          <a:p>
            <a:r>
              <a:rPr lang="cs-CZ" dirty="0" smtClean="0"/>
              <a:t>hliniště </a:t>
            </a:r>
            <a:r>
              <a:rPr lang="cs-CZ" dirty="0"/>
              <a:t>– místa, kde se těží zeminy (hlíny, jíly) </a:t>
            </a:r>
            <a:endParaRPr lang="cs-CZ" dirty="0" smtClean="0"/>
          </a:p>
          <a:p>
            <a:r>
              <a:rPr lang="cs-CZ" dirty="0" smtClean="0"/>
              <a:t>pískovny</a:t>
            </a:r>
            <a:r>
              <a:rPr lang="cs-CZ" dirty="0"/>
              <a:t>, štěrkovny – těží se písek a štěrk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18799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1" y="154061"/>
            <a:ext cx="9905998" cy="1478570"/>
          </a:xfrm>
        </p:spPr>
        <p:txBody>
          <a:bodyPr/>
          <a:lstStyle/>
          <a:p>
            <a:r>
              <a:rPr lang="cs-CZ" dirty="0"/>
              <a:t>Vybrané antropogenní </a:t>
            </a:r>
            <a:r>
              <a:rPr lang="cs-CZ" dirty="0" smtClean="0"/>
              <a:t>tvary - </a:t>
            </a:r>
            <a:r>
              <a:rPr lang="cs-CZ" dirty="0" err="1" smtClean="0"/>
              <a:t>opram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257" y="1318479"/>
            <a:ext cx="7010400" cy="5257801"/>
          </a:xfrm>
        </p:spPr>
      </p:pic>
    </p:spTree>
    <p:extLst>
      <p:ext uri="{BB962C8B-B14F-4D97-AF65-F5344CB8AC3E}">
        <p14:creationId xmlns:p14="http://schemas.microsoft.com/office/powerpoint/2010/main" val="16776653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1" y="429724"/>
            <a:ext cx="7579299" cy="749990"/>
          </a:xfrm>
        </p:spPr>
        <p:txBody>
          <a:bodyPr/>
          <a:lstStyle/>
          <a:p>
            <a:r>
              <a:rPr lang="cs-CZ" dirty="0"/>
              <a:t>Vybrané antropogenní tvary</a:t>
            </a:r>
          </a:p>
        </p:txBody>
      </p:sp>
      <p:pic>
        <p:nvPicPr>
          <p:cNvPr id="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50" y="1179714"/>
            <a:ext cx="6831663" cy="563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7297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A13FE0-7C19-4801-A9A2-34BFC6935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antropogenní </a:t>
            </a:r>
            <a:r>
              <a:rPr lang="cs-CZ" dirty="0" smtClean="0"/>
              <a:t>tvary, rychlost poklesů, různé typy</a:t>
            </a:r>
            <a:endParaRPr lang="cs-CZ" dirty="0"/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768454"/>
              </p:ext>
            </p:extLst>
          </p:nvPr>
        </p:nvGraphicFramePr>
        <p:xfrm>
          <a:off x="1141413" y="2466906"/>
          <a:ext cx="8744871" cy="3571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6885">
                  <a:extLst>
                    <a:ext uri="{9D8B030D-6E8A-4147-A177-3AD203B41FA5}">
                      <a16:colId xmlns:a16="http://schemas.microsoft.com/office/drawing/2014/main" val="537290274"/>
                    </a:ext>
                  </a:extLst>
                </a:gridCol>
                <a:gridCol w="2773029">
                  <a:extLst>
                    <a:ext uri="{9D8B030D-6E8A-4147-A177-3AD203B41FA5}">
                      <a16:colId xmlns:a16="http://schemas.microsoft.com/office/drawing/2014/main" val="552689501"/>
                    </a:ext>
                  </a:extLst>
                </a:gridCol>
                <a:gridCol w="2914957">
                  <a:extLst>
                    <a:ext uri="{9D8B030D-6E8A-4147-A177-3AD203B41FA5}">
                      <a16:colId xmlns:a16="http://schemas.microsoft.com/office/drawing/2014/main" val="3805724115"/>
                    </a:ext>
                  </a:extLst>
                </a:gridCol>
              </a:tblGrid>
              <a:tr h="62365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Místo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Příčina poklesu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Rychlost poklesu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extLst>
                  <a:ext uri="{0D108BD9-81ED-4DB2-BD59-A6C34878D82A}">
                    <a16:rowId xmlns:a16="http://schemas.microsoft.com/office/drawing/2014/main" val="1124072789"/>
                  </a:ext>
                </a:extLst>
              </a:tr>
              <a:tr h="623650"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Delka</a:t>
                      </a:r>
                      <a:r>
                        <a:rPr lang="cs-CZ" sz="1800" dirty="0" smtClean="0"/>
                        <a:t> řeky Pád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Jímání podzemní vody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5-10 mm á rok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extLst>
                  <a:ext uri="{0D108BD9-81ED-4DB2-BD59-A6C34878D82A}">
                    <a16:rowId xmlns:a16="http://schemas.microsoft.com/office/drawing/2014/main" val="863546970"/>
                  </a:ext>
                </a:extLst>
              </a:tr>
              <a:tr h="62365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Las Vegas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Jímání podzemní vody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35 mm á rok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extLst>
                  <a:ext uri="{0D108BD9-81ED-4DB2-BD59-A6C34878D82A}">
                    <a16:rowId xmlns:a16="http://schemas.microsoft.com/office/drawing/2014/main" val="2294842779"/>
                  </a:ext>
                </a:extLst>
              </a:tr>
              <a:tr h="62365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Severní moře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Těžba ropy a </a:t>
                      </a:r>
                      <a:r>
                        <a:rPr lang="cs-CZ" sz="1800" dirty="0" err="1" smtClean="0"/>
                        <a:t>zem.plynu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30-70 mm á</a:t>
                      </a:r>
                      <a:r>
                        <a:rPr lang="cs-CZ" sz="1800" baseline="0" dirty="0" smtClean="0"/>
                        <a:t> rok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extLst>
                  <a:ext uri="{0D108BD9-81ED-4DB2-BD59-A6C34878D82A}">
                    <a16:rowId xmlns:a16="http://schemas.microsoft.com/office/drawing/2014/main" val="1611049258"/>
                  </a:ext>
                </a:extLst>
              </a:tr>
              <a:tr h="107643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Kariba (přehrada Zambezi)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Přehrada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13 mm á rok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extLst>
                  <a:ext uri="{0D108BD9-81ED-4DB2-BD59-A6C34878D82A}">
                    <a16:rowId xmlns:a16="http://schemas.microsoft.com/office/drawing/2014/main" val="2036706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2523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antropogenní tvary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018135"/>
              </p:ext>
            </p:extLst>
          </p:nvPr>
        </p:nvGraphicFramePr>
        <p:xfrm>
          <a:off x="1247765" y="1930402"/>
          <a:ext cx="8883205" cy="4436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186">
                  <a:extLst>
                    <a:ext uri="{9D8B030D-6E8A-4147-A177-3AD203B41FA5}">
                      <a16:colId xmlns:a16="http://schemas.microsoft.com/office/drawing/2014/main" val="2938091694"/>
                    </a:ext>
                  </a:extLst>
                </a:gridCol>
                <a:gridCol w="3272874">
                  <a:extLst>
                    <a:ext uri="{9D8B030D-6E8A-4147-A177-3AD203B41FA5}">
                      <a16:colId xmlns:a16="http://schemas.microsoft.com/office/drawing/2014/main" val="3900360720"/>
                    </a:ext>
                  </a:extLst>
                </a:gridCol>
                <a:gridCol w="1766343">
                  <a:extLst>
                    <a:ext uri="{9D8B030D-6E8A-4147-A177-3AD203B41FA5}">
                      <a16:colId xmlns:a16="http://schemas.microsoft.com/office/drawing/2014/main" val="244080176"/>
                    </a:ext>
                  </a:extLst>
                </a:gridCol>
                <a:gridCol w="2220802">
                  <a:extLst>
                    <a:ext uri="{9D8B030D-6E8A-4147-A177-3AD203B41FA5}">
                      <a16:colId xmlns:a16="http://schemas.microsoft.com/office/drawing/2014/main" val="2296194194"/>
                    </a:ext>
                  </a:extLst>
                </a:gridCol>
              </a:tblGrid>
              <a:tr h="44793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lokace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příčina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období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celkový pokles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extLst>
                  <a:ext uri="{0D108BD9-81ED-4DB2-BD59-A6C34878D82A}">
                    <a16:rowId xmlns:a16="http://schemas.microsoft.com/office/drawing/2014/main" val="577361868"/>
                  </a:ext>
                </a:extLst>
              </a:tr>
              <a:tr h="44793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Mexiko City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Nestabilní podklad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1985-1990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850 cm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extLst>
                  <a:ext uri="{0D108BD9-81ED-4DB2-BD59-A6C34878D82A}">
                    <a16:rowId xmlns:a16="http://schemas.microsoft.com/office/drawing/2014/main" val="2145171163"/>
                  </a:ext>
                </a:extLst>
              </a:tr>
              <a:tr h="77315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Londýn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Zástavba, jímání podzemních vod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1750-1990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50 cm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extLst>
                  <a:ext uri="{0D108BD9-81ED-4DB2-BD59-A6C34878D82A}">
                    <a16:rowId xmlns:a16="http://schemas.microsoft.com/office/drawing/2014/main" val="2969825592"/>
                  </a:ext>
                </a:extLst>
              </a:tr>
              <a:tr h="77315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Bangkok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Nestabilní podklad, jímání podzemních vod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1900-1990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100 cm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extLst>
                  <a:ext uri="{0D108BD9-81ED-4DB2-BD59-A6C34878D82A}">
                    <a16:rowId xmlns:a16="http://schemas.microsoft.com/office/drawing/2014/main" val="3668997758"/>
                  </a:ext>
                </a:extLst>
              </a:tr>
              <a:tr h="773155"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Osaka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pPr marL="0" marR="0" lvl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Nestabilní podklad, jímání podzemních vod</a:t>
                      </a:r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1928-1990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300 cm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extLst>
                  <a:ext uri="{0D108BD9-81ED-4DB2-BD59-A6C34878D82A}">
                    <a16:rowId xmlns:a16="http://schemas.microsoft.com/office/drawing/2014/main" val="3211491202"/>
                  </a:ext>
                </a:extLst>
              </a:tr>
              <a:tr h="773155"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Tokyo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pPr marL="0" marR="0" lvl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Nestabilní podklad, jímání podzemních vod</a:t>
                      </a:r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1950-1990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450 cm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extLst>
                  <a:ext uri="{0D108BD9-81ED-4DB2-BD59-A6C34878D82A}">
                    <a16:rowId xmlns:a16="http://schemas.microsoft.com/office/drawing/2014/main" val="1063857331"/>
                  </a:ext>
                </a:extLst>
              </a:tr>
              <a:tr h="44793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Long </a:t>
                      </a:r>
                      <a:r>
                        <a:rPr lang="cs-CZ" sz="1800" dirty="0" err="1" smtClean="0"/>
                        <a:t>Beach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Jímání podzemních vod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1941-1990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900 cm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extLst>
                  <a:ext uri="{0D108BD9-81ED-4DB2-BD59-A6C34878D82A}">
                    <a16:rowId xmlns:a16="http://schemas.microsoft.com/office/drawing/2014/main" val="1149880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4978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5A0F26-DF12-4DB9-9807-B0E93DC95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Vizualizace mezinárodní letiště Mexiko City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5417" y="1770221"/>
            <a:ext cx="8075325" cy="484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9592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Vizualizace mezinárodní letiště Mexiko City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1816993"/>
            <a:ext cx="7815658" cy="4689396"/>
          </a:xfrm>
        </p:spPr>
      </p:pic>
    </p:spTree>
    <p:extLst>
      <p:ext uri="{BB962C8B-B14F-4D97-AF65-F5344CB8AC3E}">
        <p14:creationId xmlns:p14="http://schemas.microsoft.com/office/powerpoint/2010/main" val="62389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Ovlivňování přírodních geomorfologických pochodů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Ovlivňovány </a:t>
            </a:r>
            <a:r>
              <a:rPr lang="cs-CZ" dirty="0"/>
              <a:t>jsou jak endogenní i exogenní geomorfologické pochody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1) </a:t>
            </a:r>
            <a:r>
              <a:rPr lang="cs-CZ" b="1" dirty="0" smtClean="0"/>
              <a:t>Endogenní</a:t>
            </a:r>
            <a:r>
              <a:rPr lang="cs-CZ" dirty="0"/>
              <a:t>: dochází k přerozdělení statických tlaků na povrchu georeliéfu a dynamických tlaků v zemské kůře. K přerozdělení statických tlaků dochází v důsledku zatížení zemského povrchu (např</a:t>
            </a:r>
            <a:r>
              <a:rPr lang="cs-CZ" dirty="0" smtClean="0"/>
              <a:t>. při </a:t>
            </a:r>
            <a:r>
              <a:rPr lang="cs-CZ" dirty="0"/>
              <a:t>výstavbě velkých vodních nádrží, výstavbě městských aglomerací). V důsledku zatížení dochází k prohýbání vrstev, k pohybům ker a k antropogenním zemětřesením (při kolísání hladiny nádrží vlivem jejich odpouštění). </a:t>
            </a:r>
          </a:p>
        </p:txBody>
      </p:sp>
    </p:spTree>
    <p:extLst>
      <p:ext uri="{BB962C8B-B14F-4D97-AF65-F5344CB8AC3E}">
        <p14:creationId xmlns:p14="http://schemas.microsoft.com/office/powerpoint/2010/main" val="3876512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Vizualizace mezinárodní letiště Mexiko City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389" y="1799249"/>
            <a:ext cx="8191440" cy="4914865"/>
          </a:xfrm>
        </p:spPr>
      </p:pic>
    </p:spTree>
    <p:extLst>
      <p:ext uri="{BB962C8B-B14F-4D97-AF65-F5344CB8AC3E}">
        <p14:creationId xmlns:p14="http://schemas.microsoft.com/office/powerpoint/2010/main" val="31667119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Vizualizace mezinárodní letiště Mexiko City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903" y="1770221"/>
            <a:ext cx="8118868" cy="4871322"/>
          </a:xfrm>
        </p:spPr>
      </p:pic>
    </p:spTree>
    <p:extLst>
      <p:ext uri="{BB962C8B-B14F-4D97-AF65-F5344CB8AC3E}">
        <p14:creationId xmlns:p14="http://schemas.microsoft.com/office/powerpoint/2010/main" val="14929024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Skutečnost - </a:t>
            </a:r>
            <a:r>
              <a:rPr lang="cs-CZ" dirty="0"/>
              <a:t>mezinárodní letiště Mexiko </a:t>
            </a:r>
            <a:r>
              <a:rPr lang="cs-CZ" dirty="0" smtClean="0"/>
              <a:t>City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29" y="1813763"/>
            <a:ext cx="7924200" cy="4894359"/>
          </a:xfrm>
        </p:spPr>
      </p:pic>
    </p:spTree>
    <p:extLst>
      <p:ext uri="{BB962C8B-B14F-4D97-AF65-F5344CB8AC3E}">
        <p14:creationId xmlns:p14="http://schemas.microsoft.com/office/powerpoint/2010/main" val="39950121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8834" y="329922"/>
            <a:ext cx="8727799" cy="713647"/>
          </a:xfrm>
        </p:spPr>
        <p:txBody>
          <a:bodyPr>
            <a:normAutofit/>
          </a:bodyPr>
          <a:lstStyle/>
          <a:p>
            <a:r>
              <a:rPr lang="cs-CZ" dirty="0" smtClean="0"/>
              <a:t>Děkuji za pozornost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9937070" y="6333219"/>
            <a:ext cx="1877560" cy="357868"/>
          </a:xfrm>
        </p:spPr>
        <p:txBody>
          <a:bodyPr/>
          <a:lstStyle/>
          <a:p>
            <a:r>
              <a:rPr lang="cs-CZ" dirty="0" smtClean="0"/>
              <a:t> </a:t>
            </a:r>
            <a:r>
              <a:rPr lang="cs-CZ" dirty="0"/>
              <a:t>Střední nádrž VDNM </a:t>
            </a:r>
            <a:endParaRPr lang="cs-CZ" dirty="0"/>
          </a:p>
        </p:txBody>
      </p:sp>
      <p:pic>
        <p:nvPicPr>
          <p:cNvPr id="5" name="Picture 5" descr="Nové mlýny IMG-519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8834" y="1043569"/>
            <a:ext cx="7621478" cy="56475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062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38E30C-5454-4CDB-B44B-6726DD2E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Ovlivňování přírodních geomorfologických pochodů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084BB8-2477-49AC-8FC6-C11D39CAC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 přerozdělení dynamických tlaků dochází čerpáním velkého množství tekutin a plynů (např. intenzivní těžba ropy a zemního plynu) a také jejich načerpáváním (např. tekutých odpadů); k dalším ovlivnění dochází také </a:t>
            </a:r>
            <a:r>
              <a:rPr lang="cs-CZ" dirty="0" smtClean="0"/>
              <a:t>pozemními jadernými </a:t>
            </a:r>
            <a:r>
              <a:rPr lang="cs-CZ" dirty="0"/>
              <a:t>výbuchy. </a:t>
            </a:r>
            <a:endParaRPr 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141653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Ovlivňování přírodních geomorfologických pochodů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2. Exogenní</a:t>
            </a:r>
            <a:r>
              <a:rPr lang="cs-CZ" dirty="0"/>
              <a:t>: Dochází k urychlení zvětrávání (zvyšováním kyselosti vod se zrychluje chemické zvětrávání); svahových pochodů (zemní práce: zářezy do svahů, těžba nerostných surovin, změny vegetačního krytu) –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současné době je 80% sesuvů ovlivněno antropogenní činností; fluviálních pochodů (kácením lesů dochází ke změně fluviálního režimu, urychlení eroze, napřímení vodních toků apod.); kryogenních pochodů (narušením povrchu v oblasti permafrostu-změna tepelné bilance-</a:t>
            </a:r>
            <a:r>
              <a:rPr lang="cs-CZ" dirty="0" err="1"/>
              <a:t>termoeroze</a:t>
            </a:r>
            <a:r>
              <a:rPr lang="cs-CZ" dirty="0"/>
              <a:t>, soliflukce); eolických pochodů (změnou vegetačního krytu).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568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Ovlivňování přírodních geomorfologických pochodů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Antropogenní činnost také může zpomalovat exogenní pochody, nejčastěji prováděním protierozních opatření, tj. opatření, která zpomalují erozní činnost. </a:t>
            </a:r>
          </a:p>
        </p:txBody>
      </p:sp>
    </p:spTree>
    <p:extLst>
      <p:ext uri="{BB962C8B-B14F-4D97-AF65-F5344CB8AC3E}">
        <p14:creationId xmlns:p14="http://schemas.microsoft.com/office/powerpoint/2010/main" val="2190442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7258" y="725715"/>
            <a:ext cx="8284128" cy="1219200"/>
          </a:xfrm>
        </p:spPr>
        <p:txBody>
          <a:bodyPr>
            <a:normAutofit/>
          </a:bodyPr>
          <a:lstStyle/>
          <a:p>
            <a:r>
              <a:rPr lang="cs-CZ" dirty="0"/>
              <a:t>Ovlivňování přírodních geomorfologických pochodů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6"/>
            <a:ext cx="10629674" cy="435451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protierozní opatření (vedou ke vzniku agrárních antropogenních tvarů): vsakovací pásy – s typem trávním a křovinným obdělavatelné </a:t>
            </a:r>
            <a:r>
              <a:rPr lang="cs-CZ" dirty="0" err="1"/>
              <a:t>průlehy</a:t>
            </a:r>
            <a:r>
              <a:rPr lang="cs-CZ" dirty="0"/>
              <a:t> – široké mělké příkopy, jež zachycují povrchově odtékající vodu protierozní hrázky – nízké zemní hrázky odvádějící vodu mimo ohroženou část krajiny agrární terasy – zemní (gravitační) – vznikají při orbě na pozemcích s hranicemi </a:t>
            </a:r>
            <a:r>
              <a:rPr lang="cs-CZ" dirty="0" smtClean="0"/>
              <a:t>rovnoběžnými </a:t>
            </a:r>
            <a:r>
              <a:rPr lang="cs-CZ" dirty="0"/>
              <a:t>s vrstevnicemi, klopí-li se při orbě brázdy po svahu. Tímto způsobem vznikají v sadech a na vinicích gravitační </a:t>
            </a:r>
            <a:r>
              <a:rPr lang="cs-CZ" dirty="0" err="1"/>
              <a:t>mikroterasy</a:t>
            </a:r>
            <a:r>
              <a:rPr lang="cs-CZ" dirty="0"/>
              <a:t> a na orné půdě gravitační agrární </a:t>
            </a:r>
            <a:r>
              <a:rPr lang="cs-CZ" dirty="0" err="1"/>
              <a:t>makroterasy</a:t>
            </a:r>
            <a:r>
              <a:rPr lang="cs-CZ" dirty="0"/>
              <a:t>. zděné terasy – budují se za kamene na sucho, aby voda mohla prosakovat zdivem a nehromadila se za stupněm. větrolamy – zpomalují eolickou činnost (v ČR často pruh topolů) vlnolamy – zpomalují abrazi pobřeží </a:t>
            </a:r>
          </a:p>
        </p:txBody>
      </p:sp>
    </p:spTree>
    <p:extLst>
      <p:ext uri="{BB962C8B-B14F-4D97-AF65-F5344CB8AC3E}">
        <p14:creationId xmlns:p14="http://schemas.microsoft.com/office/powerpoint/2010/main" val="3679760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Antropogenní tvary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Neplánované vytváření povrchových </a:t>
            </a:r>
            <a:r>
              <a:rPr lang="cs-CZ" dirty="0" smtClean="0"/>
              <a:t>tvarů,  typické </a:t>
            </a:r>
            <a:r>
              <a:rPr lang="cs-CZ" dirty="0"/>
              <a:t>pro poddolované oblasti: Pinky- terénní sníženiny vzniklé rychlým prosednutím, propadnutím a zřícením důlních děl, mají kruhovitý půdorys </a:t>
            </a:r>
          </a:p>
        </p:txBody>
      </p:sp>
    </p:spTree>
    <p:extLst>
      <p:ext uri="{BB962C8B-B14F-4D97-AF65-F5344CB8AC3E}">
        <p14:creationId xmlns:p14="http://schemas.microsoft.com/office/powerpoint/2010/main" val="2776010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Obvod</Template>
  <TotalTime>740</TotalTime>
  <Words>1568</Words>
  <Application>Microsoft Office PowerPoint</Application>
  <PresentationFormat>Širokoúhlá obrazovka</PresentationFormat>
  <Paragraphs>136</Paragraphs>
  <Slides>43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8" baseType="lpstr">
      <vt:lpstr>Arial</vt:lpstr>
      <vt:lpstr>Calibri</vt:lpstr>
      <vt:lpstr>Trebuchet MS</vt:lpstr>
      <vt:lpstr>Tw Cen MT</vt:lpstr>
      <vt:lpstr>Obvod</vt:lpstr>
      <vt:lpstr>Exogenní procesy a tvary</vt:lpstr>
      <vt:lpstr>Antropogenní geomorfologie</vt:lpstr>
      <vt:lpstr>Antropogenní geomorfologie </vt:lpstr>
      <vt:lpstr>Ovlivňování přírodních geomorfologických pochodů </vt:lpstr>
      <vt:lpstr>Ovlivňování přírodních geomorfologických pochodů </vt:lpstr>
      <vt:lpstr>Ovlivňování přírodních geomorfologických pochodů </vt:lpstr>
      <vt:lpstr>Ovlivňování přírodních geomorfologických pochodů </vt:lpstr>
      <vt:lpstr>Ovlivňování přírodních geomorfologických pochodů </vt:lpstr>
      <vt:lpstr>Antropogenní tvary</vt:lpstr>
      <vt:lpstr>Antropogenní tvary</vt:lpstr>
      <vt:lpstr>Antropogenní tvary</vt:lpstr>
      <vt:lpstr>Genetická klasifikace antropogenní pochodů a tvarů:</vt:lpstr>
      <vt:lpstr>1. těžební (např. lomy, doly)</vt:lpstr>
      <vt:lpstr>2. průmyslové (např. průmyslové plošiny, podzemní elektrárny, sklepy pivovarů, vinařských závodů)</vt:lpstr>
      <vt:lpstr>3. zemědělské = agrární (např. terasy, agrární haldy)</vt:lpstr>
      <vt:lpstr>4. vodohospodářské (např. kanály, regulované úseky toků, hráze přehradních nádrží)</vt:lpstr>
      <vt:lpstr>Korintský kanál</vt:lpstr>
      <vt:lpstr>5. sídelní (např. katakomby, skalní města, plošiny)</vt:lpstr>
      <vt:lpstr>6. dopravní (např. komunikační zářezy, náspy, úvozy, letištní plochy)</vt:lpstr>
      <vt:lpstr>7. vojenské (např. okopy, zákopy, obranné valy, hradby)</vt:lpstr>
      <vt:lpstr>Protitankový příkop</vt:lpstr>
      <vt:lpstr>Protitanková překážka</vt:lpstr>
      <vt:lpstr>Protitanková stěna</vt:lpstr>
      <vt:lpstr>8. oslavné (např. oslavné pahorky)</vt:lpstr>
      <vt:lpstr>Pilsudského mohyla</vt:lpstr>
      <vt:lpstr>Kosciuskova mohyla, Krakov</vt:lpstr>
      <vt:lpstr>9. pohřební  (např. hřbitovy)</vt:lpstr>
      <vt:lpstr>10. rekreační (např. hřiště, koupaliště, skokanské můstky)  </vt:lpstr>
      <vt:lpstr>Golfové hřiště</vt:lpstr>
      <vt:lpstr>Vybrané antropogenní tvary</vt:lpstr>
      <vt:lpstr>Vybrané antropogenní tvary</vt:lpstr>
      <vt:lpstr>Vybrané antropogenní tvary</vt:lpstr>
      <vt:lpstr>Vybrané antropogenní tvary</vt:lpstr>
      <vt:lpstr>Vybrané antropogenní tvary - opram</vt:lpstr>
      <vt:lpstr>Vybrané antropogenní tvary</vt:lpstr>
      <vt:lpstr>Vybrané antropogenní tvary, rychlost poklesů, různé typy</vt:lpstr>
      <vt:lpstr>Vybrané antropogenní tvary</vt:lpstr>
      <vt:lpstr>Vizualizace mezinárodní letiště Mexiko City</vt:lpstr>
      <vt:lpstr>Vizualizace mezinárodní letiště Mexiko City</vt:lpstr>
      <vt:lpstr>Vizualizace mezinárodní letiště Mexiko City</vt:lpstr>
      <vt:lpstr>Vizualizace mezinárodní letiště Mexiko City</vt:lpstr>
      <vt:lpstr>Skutečnost - mezinárodní letiště Mexiko City</vt:lpstr>
      <vt:lpstr>Děkuji za pozornost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Geomorfologie</dc:title>
  <dc:creator>peter</dc:creator>
  <cp:lastModifiedBy>peter</cp:lastModifiedBy>
  <cp:revision>75</cp:revision>
  <dcterms:created xsi:type="dcterms:W3CDTF">2021-09-18T12:59:05Z</dcterms:created>
  <dcterms:modified xsi:type="dcterms:W3CDTF">2021-11-07T21:39:09Z</dcterms:modified>
</cp:coreProperties>
</file>