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482" r:id="rId3"/>
    <p:sldId id="483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7" r:id="rId16"/>
    <p:sldId id="506" r:id="rId17"/>
    <p:sldId id="495" r:id="rId18"/>
    <p:sldId id="496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7" r:id="rId27"/>
    <p:sldId id="508" r:id="rId28"/>
    <p:sldId id="509" r:id="rId29"/>
    <p:sldId id="510" r:id="rId30"/>
    <p:sldId id="511" r:id="rId31"/>
    <p:sldId id="512" r:id="rId32"/>
    <p:sldId id="520" r:id="rId33"/>
    <p:sldId id="513" r:id="rId34"/>
    <p:sldId id="514" r:id="rId35"/>
    <p:sldId id="515" r:id="rId36"/>
    <p:sldId id="516" r:id="rId37"/>
    <p:sldId id="517" r:id="rId38"/>
    <p:sldId id="518" r:id="rId39"/>
    <p:sldId id="51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04165-CA08-4596-B4A7-0AA465788129}" type="datetimeFigureOut">
              <a:rPr lang="cs-CZ" smtClean="0"/>
              <a:t>12.11.2021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DEE6-4A6A-4075-AFE4-9F38E4C2A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2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Exogenní procesy a </a:t>
            </a:r>
            <a:r>
              <a:rPr lang="cs-CZ" dirty="0" smtClean="0"/>
              <a:t>tvary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Krasové </a:t>
            </a:r>
            <a:r>
              <a:rPr lang="cs-CZ" dirty="0"/>
              <a:t>tvary</a:t>
            </a:r>
          </a:p>
        </p:txBody>
      </p:sp>
    </p:spTree>
    <p:extLst>
      <p:ext uri="{BB962C8B-B14F-4D97-AF65-F5344CB8AC3E}">
        <p14:creationId xmlns:p14="http://schemas.microsoft.com/office/powerpoint/2010/main" val="32504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EXOKRASOVÉ TVARY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Krasová planina - zbytek původně celistvého povrchu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Škrapy - komplex drobných tvarů vhloubených do skalního podkladu - korozně-erozní, koroze (infiltrační vody) - velikost: u nás (cm - desítky cm); j</a:t>
            </a:r>
            <a:r>
              <a:rPr lang="cs-CZ" dirty="0" smtClean="0"/>
              <a:t>. Evropa </a:t>
            </a:r>
            <a:r>
              <a:rPr lang="cs-CZ" dirty="0"/>
              <a:t>(metry); tropické oblasti (do 10 m) - škrapová pole - morfologie: okrouhlé (podmíněné pórovitostí) lineární - podmíněné </a:t>
            </a:r>
            <a:r>
              <a:rPr lang="cs-CZ" dirty="0" err="1"/>
              <a:t>puklinatostí</a:t>
            </a:r>
            <a:r>
              <a:rPr lang="cs-CZ" dirty="0"/>
              <a:t> - podmíněné hydrodynamicky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07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0491" y="982421"/>
            <a:ext cx="6166765" cy="37499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Krasová planina a procesy krasovění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2" y="1419624"/>
            <a:ext cx="7135884" cy="5351914"/>
          </a:xfrm>
        </p:spPr>
      </p:pic>
    </p:spTree>
    <p:extLst>
      <p:ext uri="{BB962C8B-B14F-4D97-AF65-F5344CB8AC3E}">
        <p14:creationId xmlns:p14="http://schemas.microsoft.com/office/powerpoint/2010/main" val="105988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ŠKRAPY -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čeřinové</a:t>
            </a:r>
            <a:r>
              <a:rPr lang="cs-CZ" dirty="0"/>
              <a:t> - lineární škrapy jeskynní; žlábky orientované kolmo na směr pohybu plošně stékající vody </a:t>
            </a:r>
            <a:endParaRPr lang="cs-CZ" dirty="0" smtClean="0"/>
          </a:p>
          <a:p>
            <a:r>
              <a:rPr lang="cs-CZ" dirty="0" smtClean="0"/>
              <a:t>žlábkové </a:t>
            </a:r>
          </a:p>
          <a:p>
            <a:r>
              <a:rPr lang="cs-CZ" dirty="0" smtClean="0"/>
              <a:t>pobřežní </a:t>
            </a:r>
          </a:p>
          <a:p>
            <a:r>
              <a:rPr lang="cs-CZ" dirty="0" smtClean="0"/>
              <a:t>obří </a:t>
            </a:r>
            <a:r>
              <a:rPr lang="cs-CZ" dirty="0"/>
              <a:t>- vázané na masivní, tlustě vrstevnaté vápence; věžičkovitý kras („Kamenný les“ ve </a:t>
            </a:r>
            <a:r>
              <a:rPr lang="cs-CZ" dirty="0" smtClean="0"/>
              <a:t>v </a:t>
            </a:r>
            <a:r>
              <a:rPr lang="cs-CZ" dirty="0"/>
              <a:t>Číně) věže o průměru 1-20 m a výšce 1 - 35 m exhumované z 3H </a:t>
            </a:r>
            <a:r>
              <a:rPr lang="cs-CZ" dirty="0" err="1"/>
              <a:t>rudozemí</a:t>
            </a:r>
            <a:r>
              <a:rPr lang="cs-CZ" dirty="0"/>
              <a:t> (písků, jílů), na ploše </a:t>
            </a:r>
            <a:r>
              <a:rPr lang="cs-CZ" dirty="0" smtClean="0"/>
              <a:t>cca 350 </a:t>
            </a:r>
            <a:r>
              <a:rPr lang="cs-CZ" dirty="0"/>
              <a:t>km</a:t>
            </a:r>
            <a:r>
              <a:rPr lang="cs-CZ" baseline="30000" dirty="0"/>
              <a:t>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88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Škrapy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8474" y="6347732"/>
            <a:ext cx="6239309" cy="365125"/>
          </a:xfrm>
        </p:spPr>
        <p:txBody>
          <a:bodyPr/>
          <a:lstStyle/>
          <a:p>
            <a:r>
              <a:rPr lang="cs-CZ" dirty="0"/>
              <a:t>https://www.treking.cz/fotogalerie/338/photos/12.htm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8" y="387199"/>
            <a:ext cx="8940800" cy="5960533"/>
          </a:xfrm>
        </p:spPr>
      </p:pic>
    </p:spTree>
    <p:extLst>
      <p:ext uri="{BB962C8B-B14F-4D97-AF65-F5344CB8AC3E}">
        <p14:creationId xmlns:p14="http://schemas.microsoft.com/office/powerpoint/2010/main" val="35855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Závrty - označení výrazné deprese na skalním povrchu rozpustných hornin nebo na povrchu jejich zvětralinových a sedimentárních plášťů; vznik: fyzikálně chemické rozpouštění </a:t>
            </a:r>
            <a:r>
              <a:rPr lang="cs-CZ" dirty="0" err="1"/>
              <a:t>sufozí</a:t>
            </a:r>
            <a:r>
              <a:rPr lang="cs-CZ" dirty="0"/>
              <a:t> půdorys: oválný, průměr až </a:t>
            </a:r>
            <a:r>
              <a:rPr lang="cs-CZ" dirty="0" smtClean="0"/>
              <a:t>1km </a:t>
            </a:r>
            <a:r>
              <a:rPr lang="cs-CZ" dirty="0"/>
              <a:t>(nejčastěji 20 - 50 m) dno: otevřené (zející) nebo zavřené </a:t>
            </a:r>
            <a:endParaRPr lang="cs-CZ" dirty="0" smtClean="0"/>
          </a:p>
          <a:p>
            <a:r>
              <a:rPr lang="cs-CZ" dirty="0" smtClean="0"/>
              <a:t>typy</a:t>
            </a:r>
            <a:r>
              <a:rPr lang="cs-CZ" dirty="0"/>
              <a:t>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aluviální </a:t>
            </a:r>
            <a:r>
              <a:rPr lang="cs-CZ" dirty="0"/>
              <a:t>(</a:t>
            </a:r>
            <a:r>
              <a:rPr lang="cs-CZ" dirty="0" err="1"/>
              <a:t>sufozní</a:t>
            </a:r>
            <a:r>
              <a:rPr lang="cs-CZ" dirty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nálevkovitý </a:t>
            </a:r>
            <a:br>
              <a:rPr lang="cs-CZ" dirty="0" smtClean="0"/>
            </a:br>
            <a:r>
              <a:rPr lang="cs-CZ" dirty="0" smtClean="0"/>
              <a:t>primární – </a:t>
            </a:r>
            <a:r>
              <a:rPr lang="cs-CZ" dirty="0" err="1" smtClean="0"/>
              <a:t>disoluční</a:t>
            </a:r>
            <a:r>
              <a:rPr lang="cs-CZ" dirty="0" smtClean="0"/>
              <a:t> </a:t>
            </a:r>
            <a:r>
              <a:rPr lang="cs-CZ" dirty="0"/>
              <a:t>(podmíněny tektonicky)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řícený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78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1311"/>
          </a:xfrm>
        </p:spPr>
        <p:txBody>
          <a:bodyPr/>
          <a:lstStyle/>
          <a:p>
            <a:r>
              <a:rPr lang="cs-CZ" dirty="0" smtClean="0"/>
              <a:t>Závrt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6" y="561606"/>
            <a:ext cx="6894285" cy="5976297"/>
          </a:xfrm>
        </p:spPr>
      </p:pic>
      <p:sp>
        <p:nvSpPr>
          <p:cNvPr id="4" name="TextovéPole 3"/>
          <p:cNvSpPr txBox="1"/>
          <p:nvPr/>
        </p:nvSpPr>
        <p:spPr>
          <a:xfrm>
            <a:off x="1141412" y="6168571"/>
            <a:ext cx="585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Slieve</a:t>
            </a:r>
            <a:r>
              <a:rPr lang="cs-CZ" dirty="0"/>
              <a:t> </a:t>
            </a:r>
            <a:r>
              <a:rPr lang="cs-CZ" dirty="0" err="1"/>
              <a:t>Carran</a:t>
            </a:r>
            <a:r>
              <a:rPr lang="cs-CZ" dirty="0"/>
              <a:t> </a:t>
            </a:r>
            <a:r>
              <a:rPr lang="cs-CZ" dirty="0" err="1" smtClean="0"/>
              <a:t>doline</a:t>
            </a:r>
            <a:r>
              <a:rPr lang="cs-CZ" dirty="0" smtClean="0"/>
              <a:t>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70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Závrt (</a:t>
            </a:r>
            <a:r>
              <a:rPr lang="cs-CZ" dirty="0" err="1" smtClean="0"/>
              <a:t>Doline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093582" y="6217104"/>
            <a:ext cx="6239309" cy="365125"/>
          </a:xfrm>
        </p:spPr>
        <p:txBody>
          <a:bodyPr/>
          <a:lstStyle/>
          <a:p>
            <a:r>
              <a:rPr lang="cs-CZ" dirty="0"/>
              <a:t>https://</a:t>
            </a:r>
            <a:r>
              <a:rPr lang="cs-CZ" dirty="0" smtClean="0"/>
              <a:t>www.istrianet.org/istria/geosciences/geology/karst-description.htm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36" y="1843313"/>
            <a:ext cx="9721155" cy="4039961"/>
          </a:xfrm>
        </p:spPr>
      </p:pic>
    </p:spTree>
    <p:extLst>
      <p:ext uri="{BB962C8B-B14F-4D97-AF65-F5344CB8AC3E}">
        <p14:creationId xmlns:p14="http://schemas.microsoft.com/office/powerpoint/2010/main" val="142593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Kotlič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závrtu podobná deprese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obvykle skalnatá „kotlovitá“ prohlubeň ve vysokohorských krasových oblastech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slovinský pojem </a:t>
            </a:r>
            <a:r>
              <a:rPr lang="cs-CZ" dirty="0" err="1"/>
              <a:t>kotlič</a:t>
            </a:r>
            <a:r>
              <a:rPr lang="cs-CZ" dirty="0"/>
              <a:t> pochází z vysokohorského planinového krasu v Julských Alpách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vzniká táním sněhu, v depresi, kde se hromadí sníh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80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Krasové </a:t>
            </a:r>
            <a:r>
              <a:rPr lang="cs-CZ" dirty="0" err="1" smtClean="0"/>
              <a:t>mezoformy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err="1" smtClean="0"/>
              <a:t>Bogaz</a:t>
            </a:r>
            <a:r>
              <a:rPr lang="cs-CZ" dirty="0" smtClean="0"/>
              <a:t> </a:t>
            </a:r>
            <a:r>
              <a:rPr lang="cs-CZ" dirty="0"/>
              <a:t>-(krasová ulice) - krasová deprese, přímočará, hluboká několik metrů široká rýha na obou koncích otevřená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 err="1"/>
              <a:t>Polje</a:t>
            </a:r>
            <a:r>
              <a:rPr lang="cs-CZ" dirty="0"/>
              <a:t> - krasová deprese, výrazná, ploché dno, oválný nebo laločnatý půdorys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 err="1"/>
              <a:t>Uvala</a:t>
            </a:r>
            <a:r>
              <a:rPr lang="cs-CZ" dirty="0"/>
              <a:t> - krasová deprese, menší, většinou spojením závrtů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Propast - svislá či šikmá prohlubeň se skalními stěnami v rozpustných horninách, jejíž vertikální rozměr převyšuje horizontální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55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62016" cy="629711"/>
          </a:xfrm>
        </p:spPr>
        <p:txBody>
          <a:bodyPr/>
          <a:lstStyle/>
          <a:p>
            <a:r>
              <a:rPr lang="cs-CZ" dirty="0" err="1" smtClean="0"/>
              <a:t>Polje</a:t>
            </a:r>
            <a:r>
              <a:rPr lang="cs-CZ" dirty="0" smtClean="0"/>
              <a:t> –</a:t>
            </a:r>
            <a:r>
              <a:rPr lang="cs-CZ" dirty="0" err="1" smtClean="0"/>
              <a:t>Monti</a:t>
            </a:r>
            <a:r>
              <a:rPr lang="cs-CZ" dirty="0" smtClean="0"/>
              <a:t> </a:t>
            </a:r>
            <a:r>
              <a:rPr lang="cs-CZ" dirty="0" err="1" smtClean="0"/>
              <a:t>Sibilini</a:t>
            </a:r>
            <a:r>
              <a:rPr lang="cs-CZ" dirty="0" smtClean="0"/>
              <a:t> </a:t>
            </a:r>
            <a:r>
              <a:rPr lang="cs-CZ" dirty="0" err="1" smtClean="0"/>
              <a:t>PianoGrande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8858932" cy="328839"/>
          </a:xfrm>
        </p:spPr>
        <p:txBody>
          <a:bodyPr/>
          <a:lstStyle/>
          <a:p>
            <a:r>
              <a:rPr lang="cs-CZ" dirty="0"/>
              <a:t>https://www.mergili.at/worldimages/picture.php?/6794/tags/274-surficial_karst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53" y="1248229"/>
            <a:ext cx="8076392" cy="4542971"/>
          </a:xfrm>
        </p:spPr>
      </p:pic>
    </p:spTree>
    <p:extLst>
      <p:ext uri="{BB962C8B-B14F-4D97-AF65-F5344CB8AC3E}">
        <p14:creationId xmlns:p14="http://schemas.microsoft.com/office/powerpoint/2010/main" val="222190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Karsologie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event. </a:t>
            </a:r>
            <a:r>
              <a:rPr lang="cs-CZ" dirty="0" err="1"/>
              <a:t>karstologie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karst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kras = soubor tvarů reliéfu v krasových (propustných a rozpustných) horninách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krasové horniny: uhličitanové (karbonátové) - rozpustné vodou obsahující CO</a:t>
            </a:r>
            <a:r>
              <a:rPr lang="cs-CZ" baseline="-25000" dirty="0"/>
              <a:t>2</a:t>
            </a:r>
            <a:r>
              <a:rPr lang="cs-CZ" dirty="0"/>
              <a:t> evapority - usazeniny vzniklé krystalizací ze slaných vod, v nichž se obsah solí koncentruje odpařováním (evaporací), např. kamenná sůl, </a:t>
            </a:r>
            <a:r>
              <a:rPr lang="cs-CZ" dirty="0" smtClean="0"/>
              <a:t>sádrovec, </a:t>
            </a:r>
            <a:r>
              <a:rPr lang="cs-CZ" dirty="0"/>
              <a:t>led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významný faktor: textura horniny (porozita a </a:t>
            </a:r>
            <a:r>
              <a:rPr lang="cs-CZ" dirty="0" err="1"/>
              <a:t>puklinatost</a:t>
            </a:r>
            <a:r>
              <a:rPr lang="cs-CZ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117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Hranickou propastí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29" y="92467"/>
            <a:ext cx="4122057" cy="668441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857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9756" y="1489376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cs-CZ" dirty="0"/>
              <a:t>https://www.idnes.cz/olomouc/zpravy/hranicka-propast-hloubka-kilometr-novy-vyzkum-akademie-ved-krasoveni-puvod.A200904_183552_olomouc-zpravy_stk/foto/STK67a881_propast.jpg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6582" y="4086015"/>
            <a:ext cx="7579299" cy="2289455"/>
          </a:xfrm>
        </p:spPr>
        <p:txBody>
          <a:bodyPr/>
          <a:lstStyle/>
          <a:p>
            <a:r>
              <a:rPr lang="cs-CZ" dirty="0"/>
              <a:t>Schéma zobrazující propojenost Hranické propastí s příkopem, který později zaplnily mořské sedimenty. Podle týmu </a:t>
            </a:r>
            <a:r>
              <a:rPr lang="cs-CZ" dirty="0" smtClean="0"/>
              <a:t>vědců, </a:t>
            </a:r>
            <a:r>
              <a:rPr lang="cs-CZ" dirty="0"/>
              <a:t>tak propast vznikla stejným způsobem jako většina jeskyní, tedy krasověním směrem od povrchu.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29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Hranická propast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Tým hranických speleolog ů změřil 3. října 2012 dosud nejhlubší dosažený bod Hranické propasti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polský potápěč Krzysztof </a:t>
            </a:r>
            <a:r>
              <a:rPr lang="cs-CZ" dirty="0" err="1"/>
              <a:t>Starnawski</a:t>
            </a:r>
            <a:r>
              <a:rPr lang="cs-CZ" dirty="0"/>
              <a:t> – dosáhl hloubky 225 metrů + jím </a:t>
            </a:r>
            <a:r>
              <a:rPr lang="cs-CZ" dirty="0" smtClean="0"/>
              <a:t>spuštěné </a:t>
            </a:r>
            <a:r>
              <a:rPr lang="cs-CZ" dirty="0"/>
              <a:t>měřicí za řízení pak dosáhlo hloubky 373 metrů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společně </a:t>
            </a:r>
            <a:r>
              <a:rPr lang="cs-CZ" dirty="0"/>
              <a:t>se suchou částí propasti (69,5 m) je hloubka propasti stanovena na 442,5 metru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022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Tropický kras - </a:t>
            </a:r>
            <a:r>
              <a:rPr lang="cs-CZ" dirty="0" err="1" smtClean="0"/>
              <a:t>Cockpit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• odvozený z názvu krasové oblasti </a:t>
            </a:r>
            <a:r>
              <a:rPr lang="cs-CZ" dirty="0" err="1"/>
              <a:t>Cockpit</a:t>
            </a:r>
            <a:r>
              <a:rPr lang="cs-CZ" dirty="0"/>
              <a:t> Country na Jamajce (</a:t>
            </a:r>
            <a:r>
              <a:rPr lang="cs-CZ" dirty="0" err="1"/>
              <a:t>cockpit</a:t>
            </a:r>
            <a:r>
              <a:rPr lang="cs-CZ" dirty="0"/>
              <a:t> = kohoutí jáma, aréna pro kohoutí zápasy)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hustě nahromaděných primárních závrtů (až 100 metrů hlubokých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s nepravidelným, hvězdicovitě laločnatým půdorysem • příkrými (30–60º) skalními </a:t>
            </a:r>
            <a:r>
              <a:rPr lang="cs-CZ" dirty="0" smtClean="0"/>
              <a:t>svahy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• konkávními (místy i rovnými) dny, pokrytými sutí nebo hlinitými sedimenty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laločnatý půdorys: důsledek radiálních přítokových strží a rýh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55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Cockpit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89" y="2023165"/>
            <a:ext cx="7045758" cy="4697171"/>
          </a:xfrm>
        </p:spPr>
      </p:pic>
    </p:spTree>
    <p:extLst>
      <p:ext uri="{BB962C8B-B14F-4D97-AF65-F5344CB8AC3E}">
        <p14:creationId xmlns:p14="http://schemas.microsoft.com/office/powerpoint/2010/main" val="2613143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Krasový kužel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• kuželovitá, místy izolovaná elevace kuželového krasu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vzniká intenzivním vertikálním rozčleňováním povrchu karbonátových hornin v podmínkách humidního tropického klimatu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elevace bývá relativně až 20–150 metrů vysoká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807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Krasový kužel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51" y="2199906"/>
            <a:ext cx="5689649" cy="426723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6628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• termín převzatý ze srbochorvatštiny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používaný zejména v Hercegovině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často označuje i svědecký vrch, budovaný zbytkem rozpustných hornin na nerozpustném podloží, nebo </a:t>
            </a:r>
            <a:r>
              <a:rPr lang="cs-CZ" dirty="0" err="1"/>
              <a:t>tvrdoš</a:t>
            </a:r>
            <a:r>
              <a:rPr lang="cs-CZ" dirty="0"/>
              <a:t> či suk (rozpustná vložka, vypreparovaná z nerozpustného souvrství)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v ČR se používá pro </a:t>
            </a:r>
            <a:r>
              <a:rPr lang="cs-CZ" dirty="0" err="1"/>
              <a:t>hum</a:t>
            </a:r>
            <a:r>
              <a:rPr lang="cs-CZ" dirty="0"/>
              <a:t> synonymum hřebenáč podle toponyma </a:t>
            </a:r>
            <a:r>
              <a:rPr lang="cs-CZ" dirty="0" smtClean="0"/>
              <a:t>„Hřebenáč“ </a:t>
            </a:r>
            <a:r>
              <a:rPr lang="cs-CZ" dirty="0"/>
              <a:t>v Moravském krasu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470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Krasová údolí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• výsledek korozní činnosti kombinované s erozní činností tekoucí vody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na dně: ponory, vyvěračky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typologie: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podle geneze: alogenní (alochtonní) autochtonní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podle funkce: aktivní a neaktivní (suchá) slepá a </a:t>
            </a:r>
            <a:r>
              <a:rPr lang="cs-CZ" dirty="0" smtClean="0"/>
              <a:t>poloslepá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podle tvaru: krasové kaňony (Moravský kras: žleby) úvalovitá, visutá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440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Ponor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05" y="405539"/>
            <a:ext cx="5346463" cy="570829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7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krasu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6582" y="2128511"/>
            <a:ext cx="7579299" cy="424696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• klasifikace: podle počtu složek, které se podílejí na dosažení rovnovážné fáze rozpustného procesu v jednotlivých typech rozpustných hornin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rozpouštění - počet složek: </a:t>
            </a:r>
            <a:r>
              <a:rPr lang="cs-CZ" dirty="0" smtClean="0"/>
              <a:t>tři: </a:t>
            </a:r>
            <a:r>
              <a:rPr lang="cs-CZ" dirty="0"/>
              <a:t>hornina + voda + CO</a:t>
            </a:r>
            <a:r>
              <a:rPr lang="cs-CZ" baseline="-25000" dirty="0"/>
              <a:t>2</a:t>
            </a:r>
            <a:r>
              <a:rPr lang="cs-CZ" dirty="0"/>
              <a:t> → kras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počet </a:t>
            </a:r>
            <a:r>
              <a:rPr lang="cs-CZ" dirty="0"/>
              <a:t>složek: </a:t>
            </a:r>
            <a:endParaRPr lang="cs-CZ" dirty="0" smtClean="0"/>
          </a:p>
          <a:p>
            <a:r>
              <a:rPr lang="cs-CZ" dirty="0" smtClean="0"/>
              <a:t>čtyři </a:t>
            </a:r>
            <a:r>
              <a:rPr lang="cs-CZ" dirty="0"/>
              <a:t>a více: </a:t>
            </a:r>
            <a:r>
              <a:rPr lang="cs-CZ" dirty="0" err="1"/>
              <a:t>hyperkras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tři: </a:t>
            </a:r>
            <a:r>
              <a:rPr lang="cs-CZ" dirty="0"/>
              <a:t>kras </a:t>
            </a:r>
            <a:endParaRPr lang="cs-CZ" dirty="0" smtClean="0"/>
          </a:p>
          <a:p>
            <a:r>
              <a:rPr lang="cs-CZ" dirty="0" smtClean="0"/>
              <a:t>dvě: </a:t>
            </a:r>
            <a:r>
              <a:rPr lang="cs-CZ" dirty="0" err="1"/>
              <a:t>parakras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jedna: </a:t>
            </a:r>
            <a:r>
              <a:rPr lang="cs-CZ" dirty="0"/>
              <a:t>hypokras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Cigna</a:t>
            </a:r>
            <a:r>
              <a:rPr lang="cs-CZ" dirty="0" smtClean="0"/>
              <a:t> </a:t>
            </a:r>
            <a:r>
              <a:rPr lang="cs-CZ" dirty="0"/>
              <a:t>(1978, 1984-5)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173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Endokras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Vytváří se korozí a erozí podzemní části krasových oblastí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jeskyně: syngenetické - vznik současně se vznikem horniny epigenetické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krasové jeskyně: koroze → erozní činnost vodního toku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935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Jeskyně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• podzemní dutina zcela nebo z velké části omezená matečnou horninou, v níž vznikla vlivem exogenních nebo endogenních procesů nebo uměle ve speleologii: dovoluje vstup a průchod člověku (průměr nad 50 cm) v hydrogeologii: umožňuje turbulentní pohyb (průměr vetší než 5 - 15 mm)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vývoj - několik fází (</a:t>
            </a:r>
            <a:r>
              <a:rPr lang="cs-CZ" dirty="0" err="1"/>
              <a:t>speleogeneze</a:t>
            </a:r>
            <a:r>
              <a:rPr lang="cs-CZ" dirty="0"/>
              <a:t>): fáze iniciální (zahajovací) - </a:t>
            </a:r>
            <a:r>
              <a:rPr lang="cs-CZ" dirty="0" err="1"/>
              <a:t>incepční</a:t>
            </a:r>
            <a:r>
              <a:rPr lang="cs-CZ" dirty="0"/>
              <a:t> </a:t>
            </a:r>
            <a:r>
              <a:rPr lang="cs-CZ" dirty="0" err="1"/>
              <a:t>subfáze</a:t>
            </a:r>
            <a:r>
              <a:rPr lang="cs-CZ" dirty="0"/>
              <a:t> - </a:t>
            </a:r>
            <a:r>
              <a:rPr lang="cs-CZ" dirty="0" err="1"/>
              <a:t>subfáze</a:t>
            </a:r>
            <a:r>
              <a:rPr lang="cs-CZ" dirty="0"/>
              <a:t> zárodečného růstu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rozvojová </a:t>
            </a:r>
          </a:p>
          <a:p>
            <a:pPr marL="0" indent="0">
              <a:buNone/>
            </a:pPr>
            <a:r>
              <a:rPr lang="cs-CZ" dirty="0" smtClean="0"/>
              <a:t>degradační</a:t>
            </a:r>
          </a:p>
          <a:p>
            <a:pPr marL="0" indent="0">
              <a:buNone/>
            </a:pPr>
            <a:r>
              <a:rPr lang="cs-CZ" dirty="0" smtClean="0"/>
              <a:t>Počet jeskyní v </a:t>
            </a:r>
            <a:r>
              <a:rPr lang="cs-CZ" dirty="0" err="1" smtClean="0"/>
              <a:t>Čr</a:t>
            </a:r>
            <a:r>
              <a:rPr lang="cs-CZ" dirty="0" smtClean="0"/>
              <a:t> krasové 2 366 a délka 143 398 m, </a:t>
            </a:r>
            <a:r>
              <a:rPr lang="cs-CZ" dirty="0" err="1" smtClean="0"/>
              <a:t>psedokrasové</a:t>
            </a:r>
            <a:r>
              <a:rPr lang="cs-CZ" dirty="0" smtClean="0"/>
              <a:t> 1621 a délka 15 311 m (3 </a:t>
            </a:r>
            <a:r>
              <a:rPr lang="cs-CZ" smtClean="0"/>
              <a:t>987 jeskyní)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Atlas krajiny ČR, 2010 – údaje o počtu jeskyní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991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Jeskyně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92" y="1110116"/>
            <a:ext cx="8055777" cy="4209143"/>
          </a:xfrm>
        </p:spPr>
      </p:pic>
      <p:sp>
        <p:nvSpPr>
          <p:cNvPr id="5" name="TextovéPole 4"/>
          <p:cNvSpPr txBox="1"/>
          <p:nvPr/>
        </p:nvSpPr>
        <p:spPr>
          <a:xfrm>
            <a:off x="1141413" y="5892800"/>
            <a:ext cx="990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St-stalaktit, </a:t>
            </a:r>
            <a:r>
              <a:rPr lang="cs-CZ" dirty="0" err="1"/>
              <a:t>S</a:t>
            </a:r>
            <a:r>
              <a:rPr lang="cs-CZ" dirty="0" err="1" smtClean="0"/>
              <a:t>g</a:t>
            </a:r>
            <a:r>
              <a:rPr lang="cs-CZ" dirty="0" smtClean="0"/>
              <a:t>-stalagmit, S-stalagnát, b-brčko, z-záclona, j-jezírko, p-  , </a:t>
            </a:r>
            <a:r>
              <a:rPr lang="cs-CZ" dirty="0" err="1" smtClean="0"/>
              <a:t>bu</a:t>
            </a:r>
            <a:r>
              <a:rPr lang="cs-CZ" dirty="0" smtClean="0"/>
              <a:t>-, k-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502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Jeskyně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• </a:t>
            </a:r>
            <a:r>
              <a:rPr lang="cs-CZ" dirty="0" smtClean="0"/>
              <a:t>etážová </a:t>
            </a:r>
            <a:r>
              <a:rPr lang="cs-CZ" dirty="0"/>
              <a:t>= patrová - několik propojených úrovní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 err="1"/>
              <a:t>eforační</a:t>
            </a:r>
            <a:r>
              <a:rPr lang="cs-CZ" dirty="0"/>
              <a:t> = trubicovitá (jeskyní chodba)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hydrotermální - fyzikálně chemickou rozpustnou činností hydrotermálních vodních roztoků o vyšších teplotách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ledovcová x ledová (zaledněná) - neúplná ablace ledu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0130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v jeskyni - erozní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evorze</a:t>
            </a:r>
            <a:r>
              <a:rPr lang="cs-CZ" dirty="0"/>
              <a:t> - subtyp krasové eroze, výmol </a:t>
            </a:r>
            <a:r>
              <a:rPr lang="cs-CZ" dirty="0" smtClean="0"/>
              <a:t>při </a:t>
            </a:r>
            <a:r>
              <a:rPr lang="cs-CZ" dirty="0"/>
              <a:t>krouživém </a:t>
            </a:r>
            <a:r>
              <a:rPr lang="cs-CZ" dirty="0" smtClean="0"/>
              <a:t>vířivém </a:t>
            </a:r>
            <a:r>
              <a:rPr lang="cs-CZ" dirty="0"/>
              <a:t>pohybu (jámy, kotle, ob ří hrnce)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 err="1"/>
              <a:t>eforace</a:t>
            </a:r>
            <a:r>
              <a:rPr lang="cs-CZ" dirty="0"/>
              <a:t> - </a:t>
            </a:r>
            <a:r>
              <a:rPr lang="cs-CZ" dirty="0" smtClean="0"/>
              <a:t>proudění </a:t>
            </a:r>
            <a:r>
              <a:rPr lang="cs-CZ" dirty="0"/>
              <a:t>vody pod tlakem → </a:t>
            </a:r>
            <a:r>
              <a:rPr lang="cs-CZ" dirty="0" err="1"/>
              <a:t>efora</a:t>
            </a:r>
            <a:r>
              <a:rPr lang="cs-CZ" dirty="0"/>
              <a:t> ční </a:t>
            </a:r>
            <a:r>
              <a:rPr lang="cs-CZ" dirty="0" smtClean="0"/>
              <a:t>chodby</a:t>
            </a:r>
          </a:p>
          <a:p>
            <a:r>
              <a:rPr lang="cs-CZ" dirty="0" smtClean="0"/>
              <a:t> </a:t>
            </a:r>
            <a:r>
              <a:rPr lang="cs-CZ" dirty="0"/>
              <a:t>• </a:t>
            </a:r>
            <a:r>
              <a:rPr lang="cs-CZ" dirty="0" err="1"/>
              <a:t>egutace</a:t>
            </a:r>
            <a:r>
              <a:rPr lang="cs-CZ" dirty="0"/>
              <a:t> - výmolná činnost skapávající vody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44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• jeskynní dóm - velký jeskynní prostor, vznik obvykle v </a:t>
            </a:r>
            <a:r>
              <a:rPr lang="cs-CZ" dirty="0" smtClean="0"/>
              <a:t>průsečících </a:t>
            </a:r>
            <a:r>
              <a:rPr lang="cs-CZ" dirty="0"/>
              <a:t>puklin a </a:t>
            </a:r>
            <a:r>
              <a:rPr lang="cs-CZ" dirty="0" smtClean="0"/>
              <a:t>zlomů </a:t>
            </a:r>
          </a:p>
          <a:p>
            <a:r>
              <a:rPr lang="cs-CZ" dirty="0" smtClean="0"/>
              <a:t>• </a:t>
            </a:r>
            <a:r>
              <a:rPr lang="cs-CZ" dirty="0"/>
              <a:t>chodby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sifon - úsek jeskynní chodby, v </a:t>
            </a:r>
            <a:r>
              <a:rPr lang="cs-CZ" dirty="0" smtClean="0"/>
              <a:t>němž </a:t>
            </a:r>
            <a:r>
              <a:rPr lang="cs-CZ" dirty="0"/>
              <a:t>se jeskynní strop snižuje natolik, že se no ří pod povrch jeskynní </a:t>
            </a:r>
            <a:r>
              <a:rPr lang="cs-CZ" dirty="0" smtClean="0"/>
              <a:t>výplně </a:t>
            </a:r>
            <a:r>
              <a:rPr lang="cs-CZ" dirty="0"/>
              <a:t>(pevné nebo tekuté)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 err="1"/>
              <a:t>polosifon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krasový komín - válcovitá dutina vybíhající z jeskynního stropu </a:t>
            </a:r>
            <a:r>
              <a:rPr lang="cs-CZ" dirty="0" smtClean="0"/>
              <a:t>vzhůru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04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Jeskyně akumulace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• </a:t>
            </a:r>
            <a:r>
              <a:rPr lang="cs-CZ" dirty="0" smtClean="0"/>
              <a:t>krápníky </a:t>
            </a:r>
            <a:r>
              <a:rPr lang="cs-CZ" dirty="0"/>
              <a:t>- morfologicky výrazné druhotné tvary </a:t>
            </a:r>
            <a:r>
              <a:rPr lang="cs-CZ" dirty="0" smtClean="0"/>
              <a:t>tvořené </a:t>
            </a:r>
            <a:r>
              <a:rPr lang="cs-CZ" dirty="0"/>
              <a:t>vápenným sintrem stalaktit (visící) stalagmit (stojící) stalagnát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excentrika (1957) - </a:t>
            </a:r>
            <a:r>
              <a:rPr lang="cs-CZ" dirty="0" smtClean="0"/>
              <a:t>nepravidelně  </a:t>
            </a:r>
            <a:r>
              <a:rPr lang="cs-CZ" dirty="0"/>
              <a:t>zprohýbané, gravitací </a:t>
            </a:r>
            <a:r>
              <a:rPr lang="cs-CZ" dirty="0" smtClean="0"/>
              <a:t>neovlivněné </a:t>
            </a:r>
            <a:r>
              <a:rPr lang="cs-CZ" dirty="0"/>
              <a:t>krystalické sintrové výrůstky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 err="1"/>
              <a:t>heliktit</a:t>
            </a:r>
            <a:r>
              <a:rPr lang="cs-CZ" dirty="0"/>
              <a:t> - excentrický, </a:t>
            </a:r>
            <a:r>
              <a:rPr lang="cs-CZ" dirty="0" smtClean="0"/>
              <a:t>tenký </a:t>
            </a:r>
            <a:r>
              <a:rPr lang="cs-CZ" dirty="0"/>
              <a:t>až vláknitý krystalický výrůstek ze sintrových </a:t>
            </a:r>
            <a:r>
              <a:rPr lang="cs-CZ" dirty="0" smtClean="0"/>
              <a:t>povlaků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225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Jeskyně akumulace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Jeskynní perly drobné kulovité sintrové tvary o průměru až 3 cm Erozní - z úlomků sintrových </a:t>
            </a:r>
            <a:r>
              <a:rPr lang="cs-CZ" dirty="0" err="1"/>
              <a:t>náteků</a:t>
            </a:r>
            <a:r>
              <a:rPr lang="cs-CZ" dirty="0"/>
              <a:t>, brček, kostí netopýrů apod. Sedimentární jeskynní perly (</a:t>
            </a:r>
            <a:r>
              <a:rPr lang="cs-CZ" dirty="0" err="1"/>
              <a:t>pisoidy</a:t>
            </a:r>
            <a:r>
              <a:rPr lang="cs-CZ" dirty="0"/>
              <a:t>, </a:t>
            </a:r>
            <a:r>
              <a:rPr lang="cs-CZ" dirty="0" err="1"/>
              <a:t>pisolity</a:t>
            </a:r>
            <a:r>
              <a:rPr lang="cs-CZ" dirty="0"/>
              <a:t>) vznikají soustředěným srážením obsahu </a:t>
            </a:r>
            <a:r>
              <a:rPr lang="cs-CZ" dirty="0" err="1"/>
              <a:t>skapové</a:t>
            </a:r>
            <a:r>
              <a:rPr lang="cs-CZ" dirty="0"/>
              <a:t> vody kolem pevného jádra (úlomek sintru, zrnko písku) v nádrži nasycené </a:t>
            </a:r>
            <a:r>
              <a:rPr lang="cs-CZ" dirty="0" err="1"/>
              <a:t>skapové</a:t>
            </a:r>
            <a:r>
              <a:rPr lang="cs-CZ" dirty="0"/>
              <a:t> vody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081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Pisolity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67" y="1624136"/>
            <a:ext cx="5952763" cy="446457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Chýnovská jeskyně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700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4" y="2466906"/>
            <a:ext cx="5211804" cy="390885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Amatérská jeskyně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53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krasu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err="1"/>
              <a:t>hyperkras</a:t>
            </a:r>
            <a:r>
              <a:rPr lang="cs-CZ" dirty="0"/>
              <a:t> (4) - hydrotermální prostředí; dolomitické vápence, vápence v pobřežních oblastech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kras (3) - </a:t>
            </a:r>
            <a:r>
              <a:rPr lang="cs-CZ" dirty="0" err="1"/>
              <a:t>holokras</a:t>
            </a:r>
            <a:r>
              <a:rPr lang="cs-CZ" dirty="0"/>
              <a:t> - čisté vápence </a:t>
            </a:r>
            <a:r>
              <a:rPr lang="cs-CZ" dirty="0" err="1"/>
              <a:t>merokras</a:t>
            </a:r>
            <a:r>
              <a:rPr lang="cs-CZ" dirty="0"/>
              <a:t> - dolomity, „nečisté“ vápence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 err="1"/>
              <a:t>parakras</a:t>
            </a:r>
            <a:r>
              <a:rPr lang="cs-CZ" dirty="0"/>
              <a:t> (2) - </a:t>
            </a:r>
            <a:r>
              <a:rPr lang="cs-CZ" dirty="0" err="1"/>
              <a:t>bradykras</a:t>
            </a:r>
            <a:r>
              <a:rPr lang="cs-CZ" dirty="0"/>
              <a:t> - kvarcity, tufy - </a:t>
            </a:r>
            <a:r>
              <a:rPr lang="cs-CZ" dirty="0" err="1"/>
              <a:t>tachykras</a:t>
            </a:r>
            <a:r>
              <a:rPr lang="cs-CZ" dirty="0"/>
              <a:t> - sádrovce, kamenná sůl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hypokras </a:t>
            </a:r>
            <a:r>
              <a:rPr lang="cs-CZ" dirty="0"/>
              <a:t>(1) – </a:t>
            </a:r>
            <a:r>
              <a:rPr lang="cs-CZ" dirty="0" smtClean="0"/>
              <a:t>led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 err="1"/>
              <a:t>pseudokras</a:t>
            </a:r>
            <a:r>
              <a:rPr lang="cs-CZ" dirty="0"/>
              <a:t> (0) - syngenetický - lávové jeskyně - epigenetický - tektonické a erozní jeskyně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33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Krasová modelace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vše podmíněno strukturou ⇒ příklad strukturního reliéfu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převládá podzemní odnos - krasový reliéf relativně vyčnívá nad nekrasové okolí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krasový reliéf: povrchový - </a:t>
            </a:r>
            <a:r>
              <a:rPr lang="cs-CZ" dirty="0" err="1"/>
              <a:t>exokras</a:t>
            </a:r>
            <a:r>
              <a:rPr lang="cs-CZ" dirty="0"/>
              <a:t> </a:t>
            </a:r>
            <a:r>
              <a:rPr lang="cs-CZ" dirty="0" smtClean="0"/>
              <a:t>a podpovrchový </a:t>
            </a:r>
            <a:r>
              <a:rPr lang="cs-CZ" dirty="0"/>
              <a:t>- </a:t>
            </a:r>
            <a:r>
              <a:rPr lang="cs-CZ" dirty="0" err="1"/>
              <a:t>endokras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74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Exokras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09" y="2466906"/>
            <a:ext cx="5877974" cy="390885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Vilémovice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20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Endokras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26" y="2134003"/>
            <a:ext cx="6547855" cy="433313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06582" y="6641449"/>
            <a:ext cx="7137075" cy="216551"/>
          </a:xfrm>
        </p:spPr>
        <p:txBody>
          <a:bodyPr/>
          <a:lstStyle/>
          <a:p>
            <a:r>
              <a:rPr lang="cs-CZ" dirty="0" smtClean="0"/>
              <a:t>Amatérská jeskyně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05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Krasovění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CaCO</a:t>
            </a:r>
            <a:r>
              <a:rPr lang="cs-CZ" baseline="-25000" dirty="0"/>
              <a:t>3</a:t>
            </a:r>
            <a:r>
              <a:rPr lang="cs-CZ" dirty="0"/>
              <a:t> + H</a:t>
            </a:r>
            <a:r>
              <a:rPr lang="cs-CZ" baseline="-25000" dirty="0"/>
              <a:t>2</a:t>
            </a:r>
            <a:r>
              <a:rPr lang="cs-CZ" dirty="0"/>
              <a:t>0 + 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smtClean="0"/>
              <a:t>             Ca </a:t>
            </a:r>
            <a:r>
              <a:rPr lang="cs-CZ" dirty="0"/>
              <a:t>(HCO</a:t>
            </a:r>
            <a:r>
              <a:rPr lang="cs-CZ" baseline="-25000" dirty="0"/>
              <a:t>3</a:t>
            </a:r>
            <a:r>
              <a:rPr lang="cs-CZ" dirty="0"/>
              <a:t>) </a:t>
            </a:r>
            <a:r>
              <a:rPr lang="cs-CZ" baseline="-25000" dirty="0"/>
              <a:t>2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CaCO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- kalcit, nerost </a:t>
            </a:r>
            <a:endParaRPr lang="cs-CZ" dirty="0" smtClean="0"/>
          </a:p>
          <a:p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0 </a:t>
            </a:r>
            <a:r>
              <a:rPr lang="cs-CZ" dirty="0"/>
              <a:t>+ CO</a:t>
            </a:r>
            <a:r>
              <a:rPr lang="cs-CZ" baseline="-25000" dirty="0"/>
              <a:t>2</a:t>
            </a:r>
            <a:r>
              <a:rPr lang="cs-CZ" dirty="0"/>
              <a:t> roztok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 - vzniká rozpouštěním </a:t>
            </a:r>
            <a:r>
              <a:rPr lang="cs-CZ" dirty="0" err="1"/>
              <a:t>atmosferického</a:t>
            </a:r>
            <a:r>
              <a:rPr lang="cs-CZ" dirty="0"/>
              <a:t> a zvláště půdního CO</a:t>
            </a:r>
            <a:r>
              <a:rPr lang="cs-CZ" baseline="-25000" dirty="0"/>
              <a:t>2</a:t>
            </a:r>
            <a:r>
              <a:rPr lang="cs-CZ" dirty="0"/>
              <a:t> v prosakující </a:t>
            </a:r>
            <a:r>
              <a:rPr lang="cs-CZ" dirty="0" smtClean="0"/>
              <a:t>vodě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- množství biogenního CO</a:t>
            </a:r>
            <a:r>
              <a:rPr lang="cs-CZ" baseline="-25000" dirty="0"/>
              <a:t>2</a:t>
            </a:r>
            <a:r>
              <a:rPr lang="cs-CZ" dirty="0"/>
              <a:t> v půdě: 20 x víc než v atmosféře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⇒ </a:t>
            </a:r>
            <a:r>
              <a:rPr lang="cs-CZ" dirty="0"/>
              <a:t>chudá krápníková výzdoba ⇐ chybí půdní pokryv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256370" y="2436228"/>
            <a:ext cx="733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4256370" y="2566856"/>
            <a:ext cx="733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69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výzdoby jeskyní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67" y="2466906"/>
            <a:ext cx="6946456" cy="390885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4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771</TotalTime>
  <Words>1706</Words>
  <Application>Microsoft Office PowerPoint</Application>
  <PresentationFormat>Širokoúhlá obrazovka</PresentationFormat>
  <Paragraphs>158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Trebuchet MS</vt:lpstr>
      <vt:lpstr>Tw Cen MT</vt:lpstr>
      <vt:lpstr>Obvod</vt:lpstr>
      <vt:lpstr>Exogenní procesy a tvary</vt:lpstr>
      <vt:lpstr>Karsologie</vt:lpstr>
      <vt:lpstr>Typologie krasu</vt:lpstr>
      <vt:lpstr>Typologie krasu</vt:lpstr>
      <vt:lpstr>Krasová modelace</vt:lpstr>
      <vt:lpstr>Exokras</vt:lpstr>
      <vt:lpstr>Endokras</vt:lpstr>
      <vt:lpstr>Krasovění</vt:lpstr>
      <vt:lpstr>Tvorba výzdoby jeskyní</vt:lpstr>
      <vt:lpstr>EXOKRASOVÉ TVARY</vt:lpstr>
      <vt:lpstr>Krasová planina a procesy krasovění</vt:lpstr>
      <vt:lpstr>ŠKRAPY - typy</vt:lpstr>
      <vt:lpstr>Škrapy</vt:lpstr>
      <vt:lpstr>Závrty</vt:lpstr>
      <vt:lpstr>Závrt</vt:lpstr>
      <vt:lpstr>Závrt (Doline)</vt:lpstr>
      <vt:lpstr>Kotlič</vt:lpstr>
      <vt:lpstr>Krasové mezoformy</vt:lpstr>
      <vt:lpstr>Polje –Monti Sibilini PianoGrande</vt:lpstr>
      <vt:lpstr>Schéma Hranickou propastí</vt:lpstr>
      <vt:lpstr>https://www.idnes.cz/olomouc/zpravy/hranicka-propast-hloubka-kilometr-novy-vyzkum-akademie-ved-krasoveni-puvod.A200904_183552_olomouc-zpravy_stk/foto/STK67a881_propast.jpg</vt:lpstr>
      <vt:lpstr>Hranická propast</vt:lpstr>
      <vt:lpstr>Tropický kras - Cockpit</vt:lpstr>
      <vt:lpstr>Cockpit</vt:lpstr>
      <vt:lpstr>Krasový kužel</vt:lpstr>
      <vt:lpstr>Krasový kužel</vt:lpstr>
      <vt:lpstr>Hum</vt:lpstr>
      <vt:lpstr>Krasová údolí</vt:lpstr>
      <vt:lpstr>Ponor</vt:lpstr>
      <vt:lpstr>Endokras</vt:lpstr>
      <vt:lpstr>Jeskyně</vt:lpstr>
      <vt:lpstr>Jeskyně </vt:lpstr>
      <vt:lpstr>Jeskyně</vt:lpstr>
      <vt:lpstr>Procesy v jeskyni - erozní</vt:lpstr>
      <vt:lpstr>Prezentace aplikace PowerPoint</vt:lpstr>
      <vt:lpstr>Jeskyně akumulace</vt:lpstr>
      <vt:lpstr>Jeskyně akumulace</vt:lpstr>
      <vt:lpstr>Pisolity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peter</dc:creator>
  <cp:lastModifiedBy>peter</cp:lastModifiedBy>
  <cp:revision>80</cp:revision>
  <dcterms:created xsi:type="dcterms:W3CDTF">2021-09-18T12:59:05Z</dcterms:created>
  <dcterms:modified xsi:type="dcterms:W3CDTF">2021-11-12T20:49:59Z</dcterms:modified>
</cp:coreProperties>
</file>