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4" r:id="rId9"/>
    <p:sldId id="265" r:id="rId10"/>
    <p:sldId id="262" r:id="rId11"/>
    <p:sldId id="271" r:id="rId12"/>
    <p:sldId id="272" r:id="rId13"/>
    <p:sldId id="270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99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61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8369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647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06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03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3336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799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994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37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99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42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75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91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189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461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44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35545B5-1C00-40D1-985A-BCDF243179F2}" type="datetimeFigureOut">
              <a:rPr lang="cs-CZ" smtClean="0"/>
              <a:t>29.09.2021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9098-D69D-468E-B97E-9944F7F3DE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5480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z/slide/3089279/" TargetMode="External"/><Relationship Id="rId2" Type="http://schemas.openxmlformats.org/officeDocument/2006/relationships/hyperlink" Target="https://docplayer.cz/43806049-Pedologie-cviceni-v-pudni-taxonomie-ls-2014-brno-pripravili-jan-pechacek-dusan-vavricek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imghp?hl=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4F1C4-D863-4ED0-84E8-2FD637F81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9782"/>
            <a:ext cx="9144000" cy="2387600"/>
          </a:xfrm>
        </p:spPr>
        <p:txBody>
          <a:bodyPr/>
          <a:lstStyle/>
          <a:p>
            <a:r>
              <a:rPr lang="cs-CZ" b="1" dirty="0"/>
              <a:t>Taxonomický klasifikační systém půd ČR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Půda a biota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755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3" y="278039"/>
            <a:ext cx="3037114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VERTISOLY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tmavé těžké půdy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suchých oblastech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působením vody nabobtnávají, po vyschnutí se tvoří otevřené  hluboké trhliny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7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147484" y="2659558"/>
            <a:ext cx="93762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SMONICE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</a:t>
            </a:r>
            <a:r>
              <a:rPr lang="cs-CZ" sz="2400" dirty="0" smtClean="0"/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ze smektitických jílů s trhlinami a mocným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humusovým horizontem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severozápadní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Čechy a jižní Morava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74" y="1335424"/>
            <a:ext cx="3296083" cy="51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32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3797123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ČERNOSOLY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435683" cy="3225065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ze sypkých karbonátových substrátů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stepy a stepní části lesostepí v mírném pásu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černický humusový horizont, zrnitá struktura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99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40" y="661212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ČERNOZEM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</a:t>
            </a:r>
            <a:r>
              <a:rPr lang="cs-CZ" sz="2400" dirty="0" smtClean="0"/>
              <a:t>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sorpčně nasycené půdy – obsah humusu 2-4,5%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- zemědělsky nejvyužívanější a nejúrodnější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- sušší a teplejší oblasti pod travními porosty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2984087" y="4842359"/>
            <a:ext cx="88250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ČERNICE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nezpevněné karbonátové a sorpčně nasycené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substráty s černickým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horizontem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39" y="104276"/>
            <a:ext cx="2829313" cy="48364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7" y="2247623"/>
            <a:ext cx="2609873" cy="45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3" y="278039"/>
            <a:ext cx="3037114" cy="1325563"/>
          </a:xfrm>
        </p:spPr>
        <p:txBody>
          <a:bodyPr/>
          <a:lstStyle/>
          <a:p>
            <a:r>
              <a:rPr lang="cs-CZ" sz="3600" b="1" dirty="0">
                <a:latin typeface="+mn-lt"/>
              </a:rPr>
              <a:t>LUVISOLY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zonální půdy navazující na černozemě ze středně těžkých až těžkých sedimentů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nížinách a kotlinách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mělové a moderové formy humusu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47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846800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ŠEDOZEM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šedý melanický horizont v částech ochuzených jílem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- lesostep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306061" y="5130280"/>
            <a:ext cx="86911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HNĚDOZEM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vznikla degradací černozemě, úrodná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zemědělsky využívaná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na periferiích černozemě, 1/5 plochy ČR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1" y="293847"/>
            <a:ext cx="2048489" cy="48364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2" y="2247623"/>
            <a:ext cx="2566682" cy="45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7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132758" y="904098"/>
            <a:ext cx="9376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LUVIZEM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vznikla pravděpodobně rozmrzáním a promrzáním </a:t>
            </a:r>
            <a:r>
              <a:rPr lang="cs-CZ" sz="2400" dirty="0" smtClean="0"/>
              <a:t>ke konci dob ledových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podbeskydské pahorkatiny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44" y="2014310"/>
            <a:ext cx="3296083" cy="46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38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3" y="278039"/>
            <a:ext cx="3037114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KAMBISOLY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vytvořené souvrstvím přemístěných hornin nebo jiných substrátů</a:t>
            </a:r>
          </a:p>
          <a:p>
            <a:endParaRPr lang="cs-CZ" dirty="0"/>
          </a:p>
          <a:p>
            <a:r>
              <a:rPr lang="cs-CZ" dirty="0"/>
              <a:t>nejrozšířenější typ v ČR (cca 45% plochy)</a:t>
            </a:r>
          </a:p>
          <a:p>
            <a:endParaRPr lang="cs-CZ" dirty="0"/>
          </a:p>
          <a:p>
            <a:r>
              <a:rPr lang="cs-CZ" dirty="0"/>
              <a:t>všechny formy nadložního humusu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03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315646"/>
            <a:ext cx="8576366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KAMBIZEM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trojhorizontová půda, proces hnědnutí – </a:t>
            </a:r>
            <a:r>
              <a:rPr lang="cs-CZ" sz="2400" dirty="0" smtClean="0"/>
              <a:t>tvorba  </a:t>
            </a:r>
            <a:r>
              <a:rPr lang="cs-CZ" sz="2400" dirty="0"/>
              <a:t>jílu</a:t>
            </a:r>
            <a:br>
              <a:rPr lang="cs-CZ" sz="2400" dirty="0"/>
            </a:br>
            <a:r>
              <a:rPr lang="cs-CZ" sz="2400" dirty="0"/>
              <a:t>   - lesy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306061" y="4842359"/>
            <a:ext cx="93762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PELOZEM (slínovatka)</a:t>
            </a:r>
          </a:p>
          <a:p>
            <a:r>
              <a:rPr lang="cs-CZ" sz="2400" dirty="0"/>
              <a:t>     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vznikla pedoplasmací slabě zpevněných jílů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slínů 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severo-východní Čechy, východní Morava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9" y="380714"/>
            <a:ext cx="3037806" cy="47062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8" y="2150240"/>
            <a:ext cx="2997692" cy="4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2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3" y="278039"/>
            <a:ext cx="4008996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latin typeface="+mn-lt"/>
              </a:rPr>
              <a:t>ANDOSOLY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důsledek zvětrávání kyselých vulkanických pyro-klastik</a:t>
            </a:r>
          </a:p>
          <a:p>
            <a:endParaRPr lang="cs-CZ" dirty="0"/>
          </a:p>
          <a:p>
            <a:r>
              <a:rPr lang="cs-CZ" dirty="0"/>
              <a:t>v ČR zatím nenalezeny</a:t>
            </a:r>
          </a:p>
          <a:p>
            <a:endParaRPr lang="cs-CZ" dirty="0"/>
          </a:p>
          <a:p>
            <a:r>
              <a:rPr lang="cs-CZ" dirty="0"/>
              <a:t>kyprý a hluboký humusový horizont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40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4B188-482D-4F4F-98F1-9B17E0FB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367D7-05C5-453F-894C-F01F46D07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39" y="2121412"/>
            <a:ext cx="10515600" cy="3497724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knižní podobě – 2001 (Němeček a kol.)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jednotlivé kategorie půd v ČR se tak mohou třídit podle svých vlastností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referenční třídy -  půdní typy -  půdní subtypy – variety -  fáze - formy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3376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147484" y="2659558"/>
            <a:ext cx="9376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ANDOZEM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kyselé vulkanické vyvrženiny</a:t>
            </a:r>
            <a:br>
              <a:rPr lang="cs-CZ" sz="2400" dirty="0"/>
            </a:br>
            <a:r>
              <a:rPr lang="cs-CZ" sz="2400" dirty="0"/>
              <a:t>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14" y="722107"/>
            <a:ext cx="3427467" cy="54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2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4287777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latin typeface="+mn-lt"/>
              </a:rPr>
              <a:t>PODZOSOLY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leží pod vyběleným horizontem</a:t>
            </a:r>
          </a:p>
          <a:p>
            <a:endParaRPr lang="cs-CZ" dirty="0"/>
          </a:p>
          <a:p>
            <a:r>
              <a:rPr lang="cs-CZ" dirty="0"/>
              <a:t>vrchoviny, pahorkatiny, hory</a:t>
            </a:r>
          </a:p>
          <a:p>
            <a:endParaRPr lang="cs-CZ" dirty="0"/>
          </a:p>
          <a:p>
            <a:r>
              <a:rPr lang="cs-CZ" dirty="0"/>
              <a:t>vysoce nasycené hliníkem a jinými sloučeninami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7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2" y="300390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KRYPTOPODZOL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rezivá – žlutorezivá barva, kypré, humusovou </a:t>
            </a:r>
            <a:r>
              <a:rPr lang="cs-CZ" sz="2400" dirty="0" smtClean="0"/>
              <a:t>formou</a:t>
            </a:r>
            <a:br>
              <a:rPr lang="cs-CZ" sz="2400" dirty="0" smtClean="0"/>
            </a:br>
            <a:r>
              <a:rPr lang="cs-CZ" sz="2400" dirty="0" smtClean="0"/>
              <a:t>      je </a:t>
            </a:r>
            <a:r>
              <a:rPr lang="cs-CZ" sz="2400" dirty="0"/>
              <a:t>mor</a:t>
            </a:r>
            <a:br>
              <a:rPr lang="cs-CZ" sz="2400" dirty="0"/>
            </a:br>
            <a:r>
              <a:rPr lang="cs-CZ" sz="2400" dirty="0"/>
              <a:t>   - chladné, vlhké oblasti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306061" y="4842359"/>
            <a:ext cx="9376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</a:p>
          <a:p>
            <a:r>
              <a:rPr lang="cs-CZ" sz="2400" dirty="0"/>
              <a:t>        - fyzikálně i chemicky nepříznivý – půda těžká </a:t>
            </a:r>
            <a:r>
              <a:rPr lang="cs-CZ" sz="2400" dirty="0" smtClean="0"/>
              <a:t>a</a:t>
            </a:r>
            <a:br>
              <a:rPr lang="cs-CZ" sz="2400" dirty="0" smtClean="0"/>
            </a:br>
            <a:r>
              <a:rPr lang="cs-CZ" sz="2400" dirty="0" smtClean="0"/>
              <a:t>          </a:t>
            </a:r>
            <a:r>
              <a:rPr lang="cs-CZ" sz="2400" dirty="0"/>
              <a:t>uléhavá, </a:t>
            </a:r>
            <a:r>
              <a:rPr lang="cs-CZ" sz="2400" dirty="0" smtClean="0"/>
              <a:t>toxicita hliníku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     - vlhké chladné oblasti, vrchoviny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82" y="549400"/>
            <a:ext cx="3037806" cy="40959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3" y="2506054"/>
            <a:ext cx="2997692" cy="42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4889943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latin typeface="+mn-lt"/>
              </a:rPr>
              <a:t>STAGNOSOLY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semihydromorfní a výrazným redoximorfním mramorovaným horizontem</a:t>
            </a:r>
          </a:p>
          <a:p>
            <a:endParaRPr lang="cs-CZ" dirty="0"/>
          </a:p>
          <a:p>
            <a:r>
              <a:rPr lang="cs-CZ" dirty="0"/>
              <a:t>spíše jižní Čechy</a:t>
            </a:r>
          </a:p>
          <a:p>
            <a:endParaRPr lang="cs-CZ" dirty="0"/>
          </a:p>
          <a:p>
            <a:r>
              <a:rPr lang="cs-CZ" dirty="0"/>
              <a:t>široké rozmezí nasyceného sorpčního komplexu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346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846800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PSEUDOGLEJ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vzniká kolísáním hladiny, pro rostliny velice nepříznivý</a:t>
            </a:r>
            <a:br>
              <a:rPr lang="cs-CZ" sz="2400" dirty="0"/>
            </a:br>
            <a:r>
              <a:rPr lang="cs-CZ" sz="2400" dirty="0"/>
              <a:t>   - okolí řek, třetihorní pánve (Budějovice, ..)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306061" y="4842359"/>
            <a:ext cx="9376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STAGNOGLEJ</a:t>
            </a:r>
          </a:p>
          <a:p>
            <a:r>
              <a:rPr lang="cs-CZ" sz="2400" dirty="0"/>
              <a:t>        - pseudoglej s velmi dlouhou periodou </a:t>
            </a:r>
            <a:r>
              <a:rPr lang="cs-CZ" sz="2400" dirty="0" smtClean="0"/>
              <a:t>povrchového</a:t>
            </a:r>
            <a:br>
              <a:rPr lang="cs-CZ" sz="2400" dirty="0" smtClean="0"/>
            </a:br>
            <a:r>
              <a:rPr lang="cs-CZ" sz="2400" dirty="0" smtClean="0"/>
              <a:t>          převlhčení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 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17" y="425789"/>
            <a:ext cx="2805937" cy="4676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3" y="2169188"/>
            <a:ext cx="2949941" cy="42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6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3384871" cy="1325563"/>
          </a:xfrm>
        </p:spPr>
        <p:txBody>
          <a:bodyPr/>
          <a:lstStyle/>
          <a:p>
            <a:r>
              <a:rPr lang="cs-CZ" sz="4800" b="1" dirty="0">
                <a:latin typeface="+mn-lt"/>
              </a:rPr>
              <a:t>GLEJSOLY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vznikají dlouhodobým působením podzemní vody, hluboko pod povrchem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hydrogenní akumulace humusu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250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0" y="2633927"/>
            <a:ext cx="93762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GLEJ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ovlivněná povrchovou nebo spodní vodou</a:t>
            </a:r>
            <a:br>
              <a:rPr lang="cs-CZ" sz="2400" dirty="0"/>
            </a:br>
            <a:r>
              <a:rPr lang="cs-CZ" sz="2400" dirty="0"/>
              <a:t>   - horizont je zabahněný, šedo-zelený, v okolí kořenů oranžový</a:t>
            </a:r>
            <a:br>
              <a:rPr lang="cs-CZ" sz="2400" dirty="0"/>
            </a:br>
            <a:r>
              <a:rPr lang="cs-CZ" sz="2400" dirty="0"/>
              <a:t>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97" y="722107"/>
            <a:ext cx="2551660" cy="54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0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3384871" cy="1325563"/>
          </a:xfrm>
        </p:spPr>
        <p:txBody>
          <a:bodyPr>
            <a:normAutofit/>
          </a:bodyPr>
          <a:lstStyle/>
          <a:p>
            <a:r>
              <a:rPr lang="cs-CZ" sz="4800" b="1" dirty="0">
                <a:latin typeface="+mn-lt"/>
              </a:rPr>
              <a:t>NATRISOLY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2661406"/>
            <a:ext cx="10515600" cy="4351338"/>
          </a:xfrm>
        </p:spPr>
        <p:txBody>
          <a:bodyPr/>
          <a:lstStyle/>
          <a:p>
            <a:r>
              <a:rPr lang="cs-CZ" dirty="0"/>
              <a:t>natrický horizont se sloupkovitou strukturou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obsah sodíku v sorpčním komplexu přesahuje 15%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805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242488" y="1455160"/>
            <a:ext cx="9376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SLANEC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vybělený horizont a v něm humusový horizont</a:t>
            </a:r>
            <a:br>
              <a:rPr lang="cs-CZ" sz="2400" dirty="0"/>
            </a:br>
            <a:r>
              <a:rPr lang="cs-CZ" sz="2400" dirty="0"/>
              <a:t>   - v ČR se nevyskytuje</a:t>
            </a:r>
            <a:br>
              <a:rPr lang="cs-CZ" sz="2400" dirty="0"/>
            </a:br>
            <a:r>
              <a:rPr lang="cs-CZ" sz="2400" dirty="0"/>
              <a:t>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3844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07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442" y="278039"/>
            <a:ext cx="3384871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SALISOLY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2661406"/>
            <a:ext cx="10515600" cy="4351338"/>
          </a:xfrm>
        </p:spPr>
        <p:txBody>
          <a:bodyPr/>
          <a:lstStyle/>
          <a:p>
            <a:r>
              <a:rPr lang="cs-CZ" dirty="0"/>
              <a:t>výrazné znaky zasolení – vysoký obsah rozpustných solí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vyvolává vodivost nasyceného extraktu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75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2C462-DF9F-4D27-A45A-20AB45AF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824" y="407329"/>
            <a:ext cx="3346352" cy="1477742"/>
          </a:xfrm>
        </p:spPr>
        <p:txBody>
          <a:bodyPr>
            <a:normAutofit fontScale="90000"/>
          </a:bodyPr>
          <a:lstStyle/>
          <a:p>
            <a:r>
              <a:rPr lang="cs-CZ" sz="5000" b="1" dirty="0">
                <a:latin typeface="+mn-lt"/>
              </a:rPr>
              <a:t>LEPTOSOLY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04986-6EC7-4385-AB99-741431C0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vznikají z rozpadů pevných hornin – na vysoce odolných substrátech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výrazná skeletovitost až mělkost půdního profilu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max do 30 cm</a:t>
            </a:r>
          </a:p>
        </p:txBody>
      </p:sp>
    </p:spTree>
    <p:extLst>
      <p:ext uri="{BB962C8B-B14F-4D97-AF65-F5344CB8AC3E}">
        <p14:creationId xmlns:p14="http://schemas.microsoft.com/office/powerpoint/2010/main" val="3460966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523841" y="1690688"/>
            <a:ext cx="9376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SOLONČAK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výskyt salického horizontu</a:t>
            </a:r>
            <a:br>
              <a:rPr lang="cs-CZ" sz="2400" dirty="0"/>
            </a:br>
            <a:r>
              <a:rPr lang="cs-CZ" sz="2400" dirty="0"/>
              <a:t>   - výjimečně na jižní Moravě</a:t>
            </a:r>
            <a:br>
              <a:rPr lang="cs-CZ" sz="2400" dirty="0"/>
            </a:br>
            <a:r>
              <a:rPr lang="cs-CZ" sz="2400" dirty="0"/>
              <a:t>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43" y="2780723"/>
            <a:ext cx="6359769" cy="40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4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172" y="278039"/>
            <a:ext cx="3770141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latin typeface="+mn-lt"/>
              </a:rPr>
              <a:t>ORGANOSOLY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2661406"/>
            <a:ext cx="10515600" cy="4351338"/>
          </a:xfrm>
        </p:spPr>
        <p:txBody>
          <a:bodyPr/>
          <a:lstStyle/>
          <a:p>
            <a:r>
              <a:rPr lang="cs-CZ" dirty="0"/>
              <a:t>organické, rašelinové půdy</a:t>
            </a:r>
          </a:p>
          <a:p>
            <a:endParaRPr lang="cs-CZ" dirty="0"/>
          </a:p>
          <a:p>
            <a:r>
              <a:rPr lang="cs-CZ" dirty="0"/>
              <a:t>hlavně Jeseníky</a:t>
            </a:r>
          </a:p>
          <a:p>
            <a:endParaRPr lang="cs-CZ" dirty="0"/>
          </a:p>
          <a:p>
            <a:r>
              <a:rPr lang="cs-CZ" dirty="0"/>
              <a:t>rašelinový horizont nad 50cm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875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284690" y="2370078"/>
            <a:ext cx="7546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ORGANOZEM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na org. substrátech, vysoký podíl </a:t>
            </a:r>
            <a:r>
              <a:rPr lang="cs-CZ" sz="2400" dirty="0" smtClean="0"/>
              <a:t>humózních</a:t>
            </a:r>
            <a:br>
              <a:rPr lang="cs-CZ" sz="2400" dirty="0" smtClean="0"/>
            </a:br>
            <a:r>
              <a:rPr lang="cs-CZ" sz="2400" dirty="0" smtClean="0"/>
              <a:t>      látek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</a:t>
            </a:r>
            <a:br>
              <a:rPr lang="cs-CZ" sz="2400" dirty="0"/>
            </a:br>
            <a:r>
              <a:rPr lang="cs-CZ" sz="2400" dirty="0"/>
              <a:t>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32" y="1094565"/>
            <a:ext cx="3658772" cy="52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2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78D-EEDD-4B3E-A0F8-5B4D08F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172" y="278039"/>
            <a:ext cx="5074491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latin typeface="+mn-lt"/>
              </a:rPr>
              <a:t>ANTROPOSOLY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1E97-A9C6-47F0-8BC6-D88A3AA4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42" y="3195978"/>
            <a:ext cx="10515600" cy="4351338"/>
          </a:xfrm>
        </p:spPr>
        <p:txBody>
          <a:bodyPr/>
          <a:lstStyle/>
          <a:p>
            <a:r>
              <a:rPr lang="cs-CZ" dirty="0"/>
              <a:t>vzniklé výraznou modifikací půdních horizontů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27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846800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KULTIZEM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vzniklá při kultivačních procesech (ornice, ..)</a:t>
            </a:r>
            <a:br>
              <a:rPr lang="cs-CZ" sz="2400" dirty="0"/>
            </a:br>
            <a:r>
              <a:rPr lang="cs-CZ" sz="2400" dirty="0"/>
              <a:t>   - půdy výrazně zemědělsky obdělávané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507017" y="4786586"/>
            <a:ext cx="93762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ANTROZEM</a:t>
            </a:r>
          </a:p>
          <a:p>
            <a:r>
              <a:rPr lang="cs-CZ" sz="2400" dirty="0"/>
              <a:t>        - vytvořená člověkem z nakupených substrátů při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          těžební</a:t>
            </a:r>
            <a:r>
              <a:rPr lang="cs-CZ" sz="2400" dirty="0"/>
              <a:t>/ </a:t>
            </a:r>
            <a:r>
              <a:rPr lang="cs-CZ" sz="2400" dirty="0" smtClean="0"/>
              <a:t>stavební činnosti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     - specifické podmínky po rekultivaci skládek</a:t>
            </a:r>
            <a:br>
              <a:rPr lang="cs-CZ" sz="2400" dirty="0"/>
            </a:br>
            <a:r>
              <a:rPr lang="cs-CZ" sz="2400" dirty="0"/>
              <a:t>      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27" y="436228"/>
            <a:ext cx="2949941" cy="4562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1" y="2169188"/>
            <a:ext cx="2660354" cy="46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8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6CF87-413C-4818-9EE9-3668FB66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247" y="322922"/>
            <a:ext cx="2425505" cy="1325563"/>
          </a:xfrm>
        </p:spPr>
        <p:txBody>
          <a:bodyPr/>
          <a:lstStyle/>
          <a:p>
            <a:r>
              <a:rPr lang="cs-CZ" sz="4800" b="1" dirty="0">
                <a:latin typeface="+mn-lt"/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FF439-85A2-4F8B-94F6-C2A48EB56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854" y="1589015"/>
            <a:ext cx="10486292" cy="526898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https://klasifikace.pedologie.czu.cz/</a:t>
            </a:r>
          </a:p>
          <a:p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https://cs.wikipedia.org/wiki/</a:t>
            </a:r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Taxonomický_klasifikační_systém_půd_České_republiky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https://docplayer.cz/43806049-Pedologie-cviceni-v-pudni-taxonomie-ls-2014-brno-pripravili-jan-pechacek-dusan-vavricek.html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https://slideplayer.cz/slide/3089279/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https://www.google.com/imghp?hl=en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13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D7BAC-722F-45E8-B9E4-4EE34CB6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C2997-DD42-422B-B5EC-FA3206F5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0" y="758797"/>
            <a:ext cx="11004755" cy="4736003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LITOZEM</a:t>
            </a:r>
          </a:p>
          <a:p>
            <a:pPr marL="457200" lvl="1" indent="0">
              <a:buNone/>
            </a:pPr>
            <a:r>
              <a:rPr lang="cs-CZ" dirty="0"/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půda slabě vyvinutá, mělké, kompaktní skála do 10 cm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malé plochy pahorkatin a hornatin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ED2A4B-2F3B-4740-B6F0-60D6EDD6B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74" y="365125"/>
            <a:ext cx="3048143" cy="40641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4584669-D046-49EC-89BE-2AFF4520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0" y="2610567"/>
            <a:ext cx="2769534" cy="406419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35E54E-F52C-474F-943B-F476828D36A9}"/>
              </a:ext>
            </a:extLst>
          </p:cNvPr>
          <p:cNvSpPr txBox="1"/>
          <p:nvPr/>
        </p:nvSpPr>
        <p:spPr>
          <a:xfrm>
            <a:off x="4316277" y="4489543"/>
            <a:ext cx="73259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RANKER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z bazálních souvrství silikátových hornin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více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než 50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% skeletu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rozptýlené po celém území pahorkatin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hornatin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09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846800"/>
            <a:ext cx="6892532" cy="1941005"/>
          </a:xfrm>
        </p:spPr>
        <p:txBody>
          <a:bodyPr>
            <a:normAutofit lnSpcReduction="10000"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RENDZINA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ze skeletovitých rozpadů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karbonátových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hornin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- v ČR pro nízký výskyt vápníku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jen  </a:t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v omezené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víře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075593-D5F1-47D9-A3DB-A28FE7F58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8" y="406715"/>
            <a:ext cx="4472187" cy="34803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E41F16-7D9A-4BDF-A2A3-6CCCF29A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" y="2663279"/>
            <a:ext cx="2652252" cy="40492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2993923" y="4211122"/>
            <a:ext cx="90939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PARARENDZINA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rozpadů bazálních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karbonátosilikátových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zpevněných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hornin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v oblastech křídových a flyšových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zpevněných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sedimentů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519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2C462-DF9F-4D27-A45A-20AB45AF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824" y="407329"/>
            <a:ext cx="3346352" cy="1477742"/>
          </a:xfrm>
        </p:spPr>
        <p:txBody>
          <a:bodyPr>
            <a:normAutofit/>
          </a:bodyPr>
          <a:lstStyle/>
          <a:p>
            <a:r>
              <a:rPr lang="cs-CZ" sz="4400" b="1" dirty="0">
                <a:latin typeface="+mn-lt"/>
              </a:rPr>
              <a:t>REGOSOLY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04986-6EC7-4385-AB99-741431C0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vznikají z nezpevněných sedimentů – písky a štěrkopísky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těžší, rozšířeny celosvětově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svazích podléhají vodní erozi, v nížinách jsou na nich nutné závlahy</a:t>
            </a:r>
          </a:p>
        </p:txBody>
      </p:sp>
    </p:spTree>
    <p:extLst>
      <p:ext uri="{BB962C8B-B14F-4D97-AF65-F5344CB8AC3E}">
        <p14:creationId xmlns:p14="http://schemas.microsoft.com/office/powerpoint/2010/main" val="313067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E553-24A1-44B0-8DF3-0C52773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3A9FA-3218-4CC0-B626-82D98E04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7FF824-932C-4004-A7F6-1E79A9732226}"/>
              </a:ext>
            </a:extLst>
          </p:cNvPr>
          <p:cNvSpPr txBox="1"/>
          <p:nvPr/>
        </p:nvSpPr>
        <p:spPr>
          <a:xfrm>
            <a:off x="427703" y="2659558"/>
            <a:ext cx="93762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REGOZEM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ze sypkých sedimentů – hlavně z písků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rovinaté oblasti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1919FB-11CD-46E2-A76C-18BA8FA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54" y="832670"/>
            <a:ext cx="2832475" cy="53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2C462-DF9F-4D27-A45A-20AB45AF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824" y="407329"/>
            <a:ext cx="3346352" cy="1477742"/>
          </a:xfrm>
        </p:spPr>
        <p:txBody>
          <a:bodyPr>
            <a:normAutofit/>
          </a:bodyPr>
          <a:lstStyle/>
          <a:p>
            <a:r>
              <a:rPr lang="cs-CZ" sz="4400" b="1" dirty="0">
                <a:latin typeface="+mn-lt"/>
              </a:rPr>
              <a:t>FLUVISOLY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04986-6EC7-4385-AB99-741431C0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469137" cy="407255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vznikají z periodického usazování sedimentů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říčních nivách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nepravidelné nebo zvýšené množství humusu do hloubky několika metrů</a:t>
            </a:r>
          </a:p>
        </p:txBody>
      </p:sp>
    </p:spTree>
    <p:extLst>
      <p:ext uri="{BB962C8B-B14F-4D97-AF65-F5344CB8AC3E}">
        <p14:creationId xmlns:p14="http://schemas.microsoft.com/office/powerpoint/2010/main" val="214591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AF268-5D71-4BCE-9A66-C372FB00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A2458-530E-4227-BA41-278DB09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846800"/>
            <a:ext cx="10515600" cy="4836432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FLUVIZEM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  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vrstevnatost, nepravidelné rozložení org. látek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- v nivách řek a potoků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F8FF72-1D39-452C-9641-9A0A75ECB85E}"/>
              </a:ext>
            </a:extLst>
          </p:cNvPr>
          <p:cNvSpPr txBox="1"/>
          <p:nvPr/>
        </p:nvSpPr>
        <p:spPr>
          <a:xfrm>
            <a:off x="3325128" y="4842359"/>
            <a:ext cx="8866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KOLUVIZEM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 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akumulace erozních sedimentů ve spodních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částech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svahů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- dosud v ČR nezmapována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3663C2-1E3F-4A1F-89DB-3DBFCC0F34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66" y="104276"/>
            <a:ext cx="2901860" cy="48364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C5306A-6277-4933-8A7C-60ABBB1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1" y="2403987"/>
            <a:ext cx="2982942" cy="39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00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321</TotalTime>
  <Words>870</Words>
  <Application>Microsoft Office PowerPoint</Application>
  <PresentationFormat>Širokoúhlá obrazovka</PresentationFormat>
  <Paragraphs>162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Ion</vt:lpstr>
      <vt:lpstr>Taxonomický klasifikační systém půd ČR</vt:lpstr>
      <vt:lpstr>  </vt:lpstr>
      <vt:lpstr>LEPTOSOLY</vt:lpstr>
      <vt:lpstr>    </vt:lpstr>
      <vt:lpstr>  </vt:lpstr>
      <vt:lpstr>REGOSOLY</vt:lpstr>
      <vt:lpstr> </vt:lpstr>
      <vt:lpstr>FLUVISOLY</vt:lpstr>
      <vt:lpstr>  </vt:lpstr>
      <vt:lpstr>VERTISOLY</vt:lpstr>
      <vt:lpstr> </vt:lpstr>
      <vt:lpstr>ČERNOSOLY</vt:lpstr>
      <vt:lpstr>  </vt:lpstr>
      <vt:lpstr>LUVISOLY</vt:lpstr>
      <vt:lpstr>  </vt:lpstr>
      <vt:lpstr> </vt:lpstr>
      <vt:lpstr>KAMBISOLY</vt:lpstr>
      <vt:lpstr>  </vt:lpstr>
      <vt:lpstr>ANDOSOLY</vt:lpstr>
      <vt:lpstr> </vt:lpstr>
      <vt:lpstr>PODZOSOLY</vt:lpstr>
      <vt:lpstr>  </vt:lpstr>
      <vt:lpstr>STAGNOSOLY</vt:lpstr>
      <vt:lpstr>  </vt:lpstr>
      <vt:lpstr>GLEJSOLY</vt:lpstr>
      <vt:lpstr> </vt:lpstr>
      <vt:lpstr>NATRISOLY</vt:lpstr>
      <vt:lpstr> </vt:lpstr>
      <vt:lpstr>SALISOLY</vt:lpstr>
      <vt:lpstr> </vt:lpstr>
      <vt:lpstr>ORGANOSOLY</vt:lpstr>
      <vt:lpstr> </vt:lpstr>
      <vt:lpstr>ANTROPOSOLY</vt:lpstr>
      <vt:lpstr> 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Taxonomický klasifikační systém půd ČR</dc:title>
  <dc:creator>Frybova Lenka</dc:creator>
  <cp:lastModifiedBy>peter</cp:lastModifiedBy>
  <cp:revision>32</cp:revision>
  <dcterms:created xsi:type="dcterms:W3CDTF">2019-10-14T12:03:36Z</dcterms:created>
  <dcterms:modified xsi:type="dcterms:W3CDTF">2021-09-29T19:42:39Z</dcterms:modified>
</cp:coreProperties>
</file>