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321" r:id="rId3"/>
    <p:sldId id="322" r:id="rId4"/>
    <p:sldId id="323" r:id="rId5"/>
    <p:sldId id="324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39" r:id="rId36"/>
    <p:sldId id="340" r:id="rId37"/>
    <p:sldId id="341" r:id="rId38"/>
    <p:sldId id="342" r:id="rId39"/>
    <p:sldId id="277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73109-5873-45CA-BCE7-FFF7B7F7D967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0769-E458-4630-84D7-98634B357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64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69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6789AC-FE12-4EE3-B971-724331555998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6789AC-FE12-4EE3-B971-724331555998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789AC-FE12-4EE3-B971-724331555998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789AC-FE12-4EE3-B971-724331555998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6789AC-FE12-4EE3-B971-724331555998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6789AC-FE12-4EE3-B971-724331555998}" type="datetimeFigureOut">
              <a:rPr lang="cs-CZ" smtClean="0"/>
              <a:t>14.10.2021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on.org/monitoring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ryba.cz/cejn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ozravky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ingu.ic.cz/otucnacich.ht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Půda a Biota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Faktory pro živé organismy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25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 – orientace a navigace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7678313" cy="4746671"/>
          </a:xfrm>
        </p:spPr>
        <p:txBody>
          <a:bodyPr>
            <a:normAutofit/>
          </a:bodyPr>
          <a:lstStyle/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sz="1600" b="1" dirty="0"/>
              <a:t>A) Elektrické pole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cs-CZ" sz="1600" dirty="0"/>
              <a:t>Elektroplax – destička – 0,14V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cs-CZ" sz="1600" dirty="0"/>
              <a:t>Úhoř </a:t>
            </a:r>
            <a:r>
              <a:rPr lang="cs-CZ" sz="1600" dirty="0" err="1"/>
              <a:t>eletr</a:t>
            </a:r>
            <a:r>
              <a:rPr lang="cs-CZ" sz="1600" dirty="0"/>
              <a:t>. (5-6000 elektroplax), 600V Rejnok (</a:t>
            </a:r>
            <a:r>
              <a:rPr lang="cs-CZ" sz="1600" i="1" dirty="0" err="1"/>
              <a:t>Torpedo</a:t>
            </a:r>
            <a:r>
              <a:rPr lang="cs-CZ" sz="1600" i="1" dirty="0"/>
              <a:t> </a:t>
            </a:r>
            <a:r>
              <a:rPr lang="cs-CZ" sz="1600" i="1" dirty="0" err="1"/>
              <a:t>marmorata</a:t>
            </a:r>
            <a:r>
              <a:rPr lang="cs-CZ" sz="1600" dirty="0"/>
              <a:t>) 4-500 elektroplax, 40-60V.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sz="1600" b="1" dirty="0"/>
              <a:t>B) Echolokace – vysokofrekvenční zvuk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cs-CZ" sz="1600" dirty="0"/>
              <a:t>10 kHz do 280 kHz – cvakání, echolokace kytovci – ozubení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defRPr/>
            </a:pPr>
            <a:r>
              <a:rPr lang="cs-CZ" sz="1600" dirty="0"/>
              <a:t>Impulz 800 </a:t>
            </a:r>
            <a:r>
              <a:rPr lang="cs-CZ" sz="1600" dirty="0" err="1"/>
              <a:t>cvaků</a:t>
            </a:r>
            <a:r>
              <a:rPr lang="cs-CZ" sz="1600" dirty="0"/>
              <a:t> za sekundu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defRPr/>
            </a:pPr>
            <a:r>
              <a:rPr lang="cs-CZ" sz="1600" b="1" i="1" dirty="0"/>
              <a:t>Rychlost zvuku 330 m/s ve vzduchu, ve vodě cca 1 450, sladká, mořská -  1500 m/s.</a:t>
            </a:r>
            <a:r>
              <a:rPr lang="cs-CZ" sz="1600" dirty="0"/>
              <a:t>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defRPr/>
            </a:pPr>
            <a:endParaRPr lang="cs-CZ" sz="1600" dirty="0"/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sz="1600" dirty="0"/>
              <a:t>Netopýři 14-110 kHz </a:t>
            </a:r>
          </a:p>
          <a:p>
            <a:pPr marL="343792" indent="-343792" algn="ctr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sz="1600" dirty="0">
                <a:hlinkClick r:id="rId2"/>
              </a:rPr>
              <a:t>http://www.ceson.org/monitoring.php</a:t>
            </a:r>
            <a:endParaRPr lang="cs-CZ" sz="1600" dirty="0"/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sz="1600" b="1" dirty="0"/>
              <a:t>C) Bioluminiscence – světélkování, </a:t>
            </a:r>
            <a:r>
              <a:rPr lang="cs-CZ" sz="1600" dirty="0"/>
              <a:t>(studené světlo - 8%teplo, zbytek světlo, Slunce - teplé světlo - 95% teplo, 5% světlo)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sz="1600" dirty="0"/>
              <a:t>Význam bioluminiscence - individuální (svítí si na cestu :o)), stejný druh, jiný druh  </a:t>
            </a:r>
            <a:r>
              <a:rPr lang="cs-CZ" sz="1600" i="1" dirty="0"/>
              <a:t>&lt;plamen  svíčky=6000 světlušek&gt;</a:t>
            </a:r>
            <a:r>
              <a:rPr lang="cs-CZ" sz="1600" b="1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55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Navigace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2" y="2665360"/>
            <a:ext cx="3039124" cy="303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58" y="629924"/>
            <a:ext cx="2959911" cy="26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58" y="4160563"/>
            <a:ext cx="3656883" cy="17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181758" y="338690"/>
            <a:ext cx="1813258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letouni</a:t>
            </a:r>
            <a:endParaRPr lang="cs-CZ" sz="1805" dirty="0"/>
          </a:p>
        </p:txBody>
      </p:sp>
      <p:sp>
        <p:nvSpPr>
          <p:cNvPr id="9" name="TextovéPole 8"/>
          <p:cNvSpPr txBox="1"/>
          <p:nvPr/>
        </p:nvSpPr>
        <p:spPr>
          <a:xfrm>
            <a:off x="5181758" y="5995718"/>
            <a:ext cx="2283378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kytovci</a:t>
            </a:r>
            <a:endParaRPr lang="cs-CZ" sz="1805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77479" y="5995718"/>
            <a:ext cx="2844227" cy="64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paúhoř elektrický</a:t>
            </a:r>
          </a:p>
          <a:p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385728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 a 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/>
              <a:t>Sezónnost díky nerovnoměrnému chodu teplot - nutná látková výměna. </a:t>
            </a:r>
            <a:r>
              <a:rPr lang="cs-CZ" sz="1800" dirty="0" err="1"/>
              <a:t>Hydrotermoregulace</a:t>
            </a:r>
            <a:r>
              <a:rPr lang="cs-CZ" sz="1800" dirty="0"/>
              <a:t> - transpirace /ochlazování/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/>
              <a:t>Obecně rostliny </a:t>
            </a:r>
            <a:r>
              <a:rPr lang="cs-CZ" sz="1800" dirty="0">
                <a:solidFill>
                  <a:srgbClr val="0070C0"/>
                </a:solidFill>
              </a:rPr>
              <a:t>- teplejší prostředí -&gt; chladnější, studené -&gt;teplejší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/>
              <a:t>Podle nároků na teplo :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 err="1"/>
              <a:t>Megatermní</a:t>
            </a:r>
            <a:r>
              <a:rPr lang="cs-CZ" sz="1800" dirty="0"/>
              <a:t>  &gt; </a:t>
            </a:r>
            <a:r>
              <a:rPr lang="cs-CZ" sz="1800" dirty="0"/>
              <a:t>20 °</a:t>
            </a:r>
            <a:r>
              <a:rPr lang="cs-CZ" sz="1800" dirty="0"/>
              <a:t>C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 err="1"/>
              <a:t>Mezotermní</a:t>
            </a:r>
            <a:r>
              <a:rPr lang="cs-CZ" sz="1800" dirty="0"/>
              <a:t> 10-20 °C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 err="1"/>
              <a:t>Mikrotermní</a:t>
            </a:r>
            <a:r>
              <a:rPr lang="cs-CZ" sz="1800" dirty="0"/>
              <a:t> </a:t>
            </a:r>
            <a:r>
              <a:rPr lang="cs-CZ" sz="1800" dirty="0"/>
              <a:t>10-5 °</a:t>
            </a:r>
            <a:r>
              <a:rPr lang="cs-CZ" sz="1800" dirty="0"/>
              <a:t>C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54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 a 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Adaptace :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- Chlupaté </a:t>
            </a:r>
            <a:r>
              <a:rPr lang="cs-CZ" dirty="0"/>
              <a:t>listy (</a:t>
            </a:r>
            <a:r>
              <a:rPr lang="cs-CZ" dirty="0" err="1"/>
              <a:t>trichomy</a:t>
            </a:r>
            <a:r>
              <a:rPr lang="cs-CZ" dirty="0"/>
              <a:t>),  lesklý povrch, zmenšení povrchu rostliny (koule), natáčení listů (</a:t>
            </a:r>
            <a:r>
              <a:rPr lang="cs-CZ" dirty="0" err="1"/>
              <a:t>eucalyptus</a:t>
            </a:r>
            <a:r>
              <a:rPr lang="cs-CZ" dirty="0"/>
              <a:t>), redukce listů, hromadění látek v cytoplazmě (cukry, antokyany, tuky), anabióza, dormance, </a:t>
            </a:r>
            <a:r>
              <a:rPr lang="cs-CZ" dirty="0" smtClean="0"/>
              <a:t>(</a:t>
            </a:r>
            <a:r>
              <a:rPr lang="cs-CZ" dirty="0"/>
              <a:t>mechy, lišejníky…), jednoletky,  oddenky, cibule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- Využití</a:t>
            </a:r>
            <a:r>
              <a:rPr lang="cs-CZ" dirty="0"/>
              <a:t>, projevy - polární lesní a stromová hranice, jarovizace, stratifikace 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90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 a živočichové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60751" y="1624135"/>
            <a:ext cx="2750203" cy="375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sz="1805" dirty="0">
                <a:solidFill>
                  <a:srgbClr val="0070C0"/>
                </a:solidFill>
              </a:rPr>
              <a:t>Hlavní tepelné zdroje planety (Slunce, geotermální, metabolismus)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sz="1805" dirty="0">
                <a:solidFill>
                  <a:srgbClr val="0070C0"/>
                </a:solidFill>
              </a:rPr>
              <a:t>Podle tolerance k teplotě - eurytermní 	 </a:t>
            </a:r>
            <a:r>
              <a:rPr lang="cs-CZ" sz="1805" dirty="0">
                <a:solidFill>
                  <a:srgbClr val="0070C0"/>
                </a:solidFill>
              </a:rPr>
              <a:t>- </a:t>
            </a:r>
            <a:r>
              <a:rPr lang="cs-CZ" sz="1805" dirty="0">
                <a:solidFill>
                  <a:srgbClr val="0070C0"/>
                </a:solidFill>
              </a:rPr>
              <a:t>stenotermní organismy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sz="1805" dirty="0" err="1">
                <a:solidFill>
                  <a:srgbClr val="0070C0"/>
                </a:solidFill>
              </a:rPr>
              <a:t>Biokinetická</a:t>
            </a:r>
            <a:r>
              <a:rPr lang="cs-CZ" sz="1805" dirty="0">
                <a:solidFill>
                  <a:srgbClr val="0070C0"/>
                </a:solidFill>
              </a:rPr>
              <a:t> teplota - teplota při které lze realizovat životní procesy</a:t>
            </a:r>
          </a:p>
          <a:p>
            <a:endParaRPr lang="cs-CZ" sz="1805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45" y="2368475"/>
            <a:ext cx="3408371" cy="419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 a živočichové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 err="1"/>
              <a:t>Poikilotermní</a:t>
            </a:r>
            <a:r>
              <a:rPr lang="cs-CZ" sz="1800" dirty="0"/>
              <a:t> </a:t>
            </a:r>
            <a:r>
              <a:rPr lang="cs-CZ" sz="1800" dirty="0"/>
              <a:t>(studenokrevní</a:t>
            </a:r>
            <a:r>
              <a:rPr lang="cs-CZ" sz="1800" dirty="0"/>
              <a:t>, </a:t>
            </a:r>
            <a:r>
              <a:rPr lang="cs-CZ" sz="1800" dirty="0" err="1"/>
              <a:t>nestálotepelní</a:t>
            </a:r>
            <a:r>
              <a:rPr lang="cs-CZ" sz="1800" dirty="0"/>
              <a:t>)</a:t>
            </a:r>
            <a:r>
              <a:rPr lang="cs-CZ" sz="1800" dirty="0"/>
              <a:t> </a:t>
            </a:r>
            <a:r>
              <a:rPr lang="cs-CZ" sz="1800" dirty="0"/>
              <a:t>- bezobratlí, ryby, </a:t>
            </a:r>
            <a:r>
              <a:rPr lang="cs-CZ" sz="1800" dirty="0" smtClean="0"/>
              <a:t>obojživelníci, </a:t>
            </a:r>
            <a:r>
              <a:rPr lang="cs-CZ" sz="1800" dirty="0"/>
              <a:t>plazi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/>
              <a:t>Nedostatek - anabióza	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/>
              <a:t>Řešení - shlukování, zvýšení metabolismu, pohyb :o), diapauza, zamrzající (nezamrzající) hmyz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 err="1"/>
              <a:t>Homoitermní</a:t>
            </a:r>
            <a:r>
              <a:rPr lang="cs-CZ" sz="1800" dirty="0"/>
              <a:t> /teplokrevní, </a:t>
            </a:r>
            <a:r>
              <a:rPr lang="cs-CZ" sz="1800" dirty="0" err="1"/>
              <a:t>stálotepelní</a:t>
            </a:r>
            <a:r>
              <a:rPr lang="cs-CZ" sz="1800" dirty="0"/>
              <a:t>/  - ptáci, savci.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/>
              <a:t>Mechanismy stálé teploty - </a:t>
            </a:r>
            <a:r>
              <a:rPr lang="cs-CZ" sz="1800" b="1" i="1" dirty="0"/>
              <a:t>fyzikální termoregulace</a:t>
            </a:r>
            <a:r>
              <a:rPr lang="cs-CZ" sz="1800" dirty="0"/>
              <a:t> (využití principů sálání, proudění, vypařování a vedení) - pocení, kožní izolace, tuková vrstva, zapojení cévního systému, změny chování (shlukování, zmenšení povrchu - ježek, mávání ušima……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b="1" i="1" dirty="0"/>
              <a:t>Chemická termoregulace </a:t>
            </a:r>
            <a:r>
              <a:rPr lang="cs-CZ" sz="1800" dirty="0"/>
              <a:t>(změny tvorby tepla v těle - metabolismus)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23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 a živočichové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dirty="0"/>
              <a:t>Produkce tepla: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dirty="0"/>
              <a:t>- pohybová aktivita (normál 2x) intenzivní (3-10x </a:t>
            </a:r>
            <a:r>
              <a:rPr lang="cs-CZ" sz="2200" dirty="0" smtClean="0"/>
              <a:t>zvýšení metabolismu</a:t>
            </a:r>
            <a:endParaRPr lang="cs-CZ" sz="2200" dirty="0"/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dirty="0"/>
              <a:t>- svalový třes (tonus, svalový třes) - zvýšení metabolismu 2-3x, energeticky efektivnější než pohyb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dirty="0"/>
              <a:t>- </a:t>
            </a:r>
            <a:r>
              <a:rPr lang="cs-CZ" sz="2200" dirty="0" err="1"/>
              <a:t>netřesová</a:t>
            </a:r>
            <a:r>
              <a:rPr lang="cs-CZ" sz="2200" dirty="0"/>
              <a:t> termogenese (svalstvo) - je důležitá u </a:t>
            </a:r>
            <a:r>
              <a:rPr lang="cs-CZ" sz="2200" dirty="0" err="1"/>
              <a:t>hibernantů</a:t>
            </a:r>
            <a:endParaRPr lang="cs-CZ" sz="2200" dirty="0"/>
          </a:p>
          <a:p>
            <a:pPr marL="343792" indent="-343792" algn="just">
              <a:spcBef>
                <a:spcPct val="60000"/>
              </a:spcBef>
              <a:buClr>
                <a:schemeClr val="tx1"/>
              </a:buClr>
            </a:pPr>
            <a:endParaRPr lang="cs-CZ" sz="1404" dirty="0">
              <a:solidFill>
                <a:srgbClr val="0070C0"/>
              </a:solidFill>
            </a:endParaRPr>
          </a:p>
          <a:p>
            <a:pPr marL="0" indent="0" algn="just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1404" dirty="0">
                <a:solidFill>
                  <a:srgbClr val="0070C0"/>
                </a:solidFill>
              </a:rPr>
              <a:t>Člověk </a:t>
            </a:r>
            <a:r>
              <a:rPr lang="cs-CZ" sz="1404" dirty="0">
                <a:solidFill>
                  <a:srgbClr val="0070C0"/>
                </a:solidFill>
              </a:rPr>
              <a:t>- v úplném klidu ve stavu pohody (v klidném, hlubokém spánku) dochází v těle k minimálnímu vývinu tepla odpovídajícímu základní látkové výměně. Tento </a:t>
            </a:r>
            <a:r>
              <a:rPr lang="cs-CZ" sz="1404" b="1" dirty="0">
                <a:solidFill>
                  <a:srgbClr val="0070C0"/>
                </a:solidFill>
              </a:rPr>
              <a:t>bazální metabolismus</a:t>
            </a:r>
            <a:r>
              <a:rPr lang="cs-CZ" sz="1404" dirty="0">
                <a:solidFill>
                  <a:srgbClr val="0070C0"/>
                </a:solidFill>
              </a:rPr>
              <a:t> činí asi 45 W.m</a:t>
            </a:r>
            <a:r>
              <a:rPr lang="cs-CZ" sz="1404" baseline="30000" dirty="0">
                <a:solidFill>
                  <a:srgbClr val="0070C0"/>
                </a:solidFill>
              </a:rPr>
              <a:t>-2</a:t>
            </a:r>
            <a:r>
              <a:rPr lang="cs-CZ" sz="1404" dirty="0">
                <a:solidFill>
                  <a:srgbClr val="0070C0"/>
                </a:solidFill>
              </a:rPr>
              <a:t> plochy těla, tedy přibližně (85 W).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39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 a životní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b="1" dirty="0"/>
              <a:t>Letargie – </a:t>
            </a:r>
            <a:r>
              <a:rPr lang="cs-CZ" sz="2200" dirty="0"/>
              <a:t>spánkový, klidový režim – omezení životních funkcí (</a:t>
            </a:r>
            <a:r>
              <a:rPr lang="cs-CZ" sz="2200" dirty="0" err="1"/>
              <a:t>torpor</a:t>
            </a:r>
            <a:r>
              <a:rPr lang="cs-CZ" sz="2200" dirty="0"/>
              <a:t>) – krátkodobý stav (denní letargie, noční letargie), nebo dlouhodobý (hibernace, estivace).  Vyvolání nejčastěji výraznou změnou teploty. 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b="1" dirty="0"/>
              <a:t>Hibernace </a:t>
            </a:r>
            <a:r>
              <a:rPr lang="cs-CZ" sz="2200" b="1" dirty="0" smtClean="0"/>
              <a:t>- </a:t>
            </a:r>
            <a:r>
              <a:rPr lang="cs-CZ" sz="2200" dirty="0" smtClean="0"/>
              <a:t>zima </a:t>
            </a:r>
            <a:r>
              <a:rPr lang="cs-CZ" sz="2200" dirty="0"/>
              <a:t>(schopnost aktivně měnit tělesnou teplotu a udržovat homeostázu v podmínkách podchlazení), 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b="1" dirty="0"/>
              <a:t>Estivace</a:t>
            </a:r>
            <a:r>
              <a:rPr lang="cs-CZ" sz="2200" dirty="0"/>
              <a:t> - fyziologicky totéž ale v teple (pouštní oblasti)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77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Teplota těla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2582" y="2466848"/>
            <a:ext cx="7904866" cy="3908622"/>
          </a:xfrm>
        </p:spPr>
        <p:txBody>
          <a:bodyPr/>
          <a:lstStyle/>
          <a:p>
            <a:r>
              <a:rPr kumimoji="1" lang="cs-CZ" sz="2400" b="1" dirty="0">
                <a:latin typeface="Tahoma" pitchFamily="34" charset="0"/>
              </a:rPr>
              <a:t>Pravá hibernace</a:t>
            </a:r>
            <a:r>
              <a:rPr kumimoji="1" lang="cs-CZ" sz="2400" dirty="0">
                <a:latin typeface="Tahoma" pitchFamily="34" charset="0"/>
              </a:rPr>
              <a:t> : teplota klesá téměř k nule (</a:t>
            </a:r>
            <a:r>
              <a:rPr kumimoji="1" lang="cs-CZ" sz="2400" dirty="0" smtClean="0">
                <a:latin typeface="Tahoma" pitchFamily="34" charset="0"/>
              </a:rPr>
              <a:t>sysel obecný-0,2 </a:t>
            </a:r>
            <a:r>
              <a:rPr kumimoji="1"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kumimoji="1" lang="cs-CZ" sz="2400" dirty="0" smtClean="0">
                <a:latin typeface="Tahoma" pitchFamily="34" charset="0"/>
              </a:rPr>
              <a:t>, </a:t>
            </a:r>
            <a:r>
              <a:rPr kumimoji="1" lang="cs-CZ" sz="2400" dirty="0">
                <a:latin typeface="Tahoma" pitchFamily="34" charset="0"/>
              </a:rPr>
              <a:t>svišť, </a:t>
            </a:r>
            <a:r>
              <a:rPr kumimoji="1" lang="cs-CZ" sz="2400" dirty="0" smtClean="0">
                <a:latin typeface="Tahoma" pitchFamily="34" charset="0"/>
              </a:rPr>
              <a:t>ježek západní 1,3 </a:t>
            </a:r>
            <a:r>
              <a:rPr kumimoji="1"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kumimoji="1"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C, netopýr rezavý 0,1 </a:t>
            </a:r>
            <a:r>
              <a:rPr kumimoji="1"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kumimoji="1"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C, plch velký  0,2 </a:t>
            </a:r>
            <a:r>
              <a:rPr kumimoji="1"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kumimoji="1"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C, </a:t>
            </a:r>
            <a:r>
              <a:rPr kumimoji="1" lang="cs-CZ" sz="2400" dirty="0" smtClean="0">
                <a:latin typeface="Tahoma" pitchFamily="34" charset="0"/>
              </a:rPr>
              <a:t> vrápenec velký 11,0 </a:t>
            </a:r>
            <a:r>
              <a:rPr kumimoji="1"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kumimoji="1" lang="cs-CZ" sz="2400" dirty="0" smtClean="0">
                <a:latin typeface="Tahoma" pitchFamily="34" charset="0"/>
              </a:rPr>
              <a:t>,….)</a:t>
            </a:r>
            <a:endParaRPr kumimoji="1" lang="cs-CZ" sz="2400" dirty="0">
              <a:latin typeface="Tahoma" pitchFamily="34" charset="0"/>
            </a:endParaRPr>
          </a:p>
          <a:p>
            <a:endParaRPr kumimoji="1" lang="cs-CZ" sz="2400" dirty="0">
              <a:latin typeface="Tahoma" pitchFamily="34" charset="0"/>
            </a:endParaRPr>
          </a:p>
          <a:p>
            <a:r>
              <a:rPr kumimoji="1" lang="cs-CZ" sz="2400" b="1" dirty="0">
                <a:latin typeface="Tahoma" pitchFamily="34" charset="0"/>
              </a:rPr>
              <a:t>Nepravá hibernace:</a:t>
            </a:r>
            <a:r>
              <a:rPr kumimoji="1" lang="cs-CZ" sz="2400" dirty="0">
                <a:latin typeface="Tahoma" pitchFamily="34" charset="0"/>
              </a:rPr>
              <a:t>  snižují teplotu o pár stupňů (</a:t>
            </a:r>
            <a:r>
              <a:rPr kumimoji="1" lang="cs-CZ" sz="2400" dirty="0" smtClean="0">
                <a:latin typeface="Tahoma" pitchFamily="34" charset="0"/>
              </a:rPr>
              <a:t>medvěd hnědý 31,5 </a:t>
            </a:r>
            <a:r>
              <a:rPr kumimoji="1"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kumimoji="1" lang="cs-CZ" sz="2400" dirty="0" smtClean="0">
                <a:latin typeface="Tahoma" pitchFamily="34" charset="0"/>
              </a:rPr>
              <a:t>, medvěd lední 33,0 </a:t>
            </a:r>
            <a:r>
              <a:rPr kumimoji="1"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°C </a:t>
            </a:r>
            <a:r>
              <a:rPr kumimoji="1"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1" lang="cs-CZ" sz="2400" dirty="0" smtClean="0">
                <a:latin typeface="Tahoma" pitchFamily="34" charset="0"/>
              </a:rPr>
              <a:t>jezevec</a:t>
            </a:r>
            <a:r>
              <a:rPr kumimoji="1" lang="cs-CZ" sz="2400" dirty="0">
                <a:latin typeface="Tahoma" pitchFamily="34" charset="0"/>
              </a:rPr>
              <a:t>)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43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Abiotický faktor -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dirty="0"/>
              <a:t>Mezní činitel pro suchozemská stanoviště. 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dirty="0"/>
              <a:t>- rozpouštědlo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dirty="0"/>
              <a:t>- tepelná izolace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dirty="0"/>
              <a:t>- stavební hmota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dirty="0"/>
              <a:t>- transport látek, rozmnožování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dirty="0"/>
              <a:t>- fotosyntéza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dirty="0"/>
              <a:t>- ……………………….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dirty="0"/>
              <a:t>Podle tolerance </a:t>
            </a:r>
            <a:r>
              <a:rPr lang="cs-CZ" dirty="0" err="1"/>
              <a:t>euryhydrické</a:t>
            </a:r>
            <a:r>
              <a:rPr lang="cs-CZ" dirty="0"/>
              <a:t>, </a:t>
            </a:r>
            <a:r>
              <a:rPr lang="cs-CZ" dirty="0" err="1"/>
              <a:t>stenohydrické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76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6105B-B58B-46D3-A5AA-4C7C7D5B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Fyzikální faktory - světlo</a:t>
            </a:r>
            <a:r>
              <a:rPr lang="cs-CZ" sz="3609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cs-CZ" sz="2807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cs-CZ" sz="401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cs-CZ" sz="401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Světlo využitelné pro život: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viditelné světlo (400-700nm)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infračervené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ultrafialové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rentgenové, </a:t>
            </a:r>
            <a:r>
              <a:rPr lang="cs-CZ" dirty="0" err="1"/>
              <a:t>gamma</a:t>
            </a:r>
            <a:r>
              <a:rPr lang="cs-CZ" dirty="0"/>
              <a:t> </a:t>
            </a:r>
            <a:r>
              <a:rPr lang="cs-CZ" dirty="0" smtClean="0"/>
              <a:t>záření !!! </a:t>
            </a:r>
            <a:r>
              <a:rPr lang="cs-CZ" dirty="0"/>
              <a:t>- je absorbováno DNA - poškození </a:t>
            </a:r>
            <a:r>
              <a:rPr lang="cs-CZ" dirty="0" err="1" smtClean="0"/>
              <a:t>eventuelní</a:t>
            </a:r>
            <a:r>
              <a:rPr lang="cs-CZ" dirty="0" smtClean="0"/>
              <a:t> mutace</a:t>
            </a:r>
            <a:r>
              <a:rPr lang="cs-CZ" dirty="0"/>
              <a:t>, někdy se používá ke zvýšení výnosů, genetické inženýrství, mutace - podpora evoluce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Podle tolerance ke světlu (</a:t>
            </a:r>
            <a:r>
              <a:rPr lang="cs-CZ" dirty="0" err="1" smtClean="0"/>
              <a:t>euryfotní</a:t>
            </a:r>
            <a:r>
              <a:rPr lang="cs-CZ" dirty="0" smtClean="0"/>
              <a:t> / </a:t>
            </a:r>
            <a:r>
              <a:rPr lang="cs-CZ" dirty="0" err="1" smtClean="0"/>
              <a:t>stenofotní</a:t>
            </a:r>
            <a:r>
              <a:rPr lang="cs-CZ" dirty="0" smtClean="0"/>
              <a:t> </a:t>
            </a:r>
            <a:r>
              <a:rPr lang="cs-CZ" dirty="0"/>
              <a:t>organismy)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fotofilní</a:t>
            </a:r>
            <a:r>
              <a:rPr lang="cs-CZ" dirty="0"/>
              <a:t>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sciofilní</a:t>
            </a:r>
            <a:endParaRPr lang="cs-CZ" dirty="0"/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fotofobní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2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Rostliny a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600" dirty="0"/>
              <a:t>Rostlinné tělo - (30-98% hmotnosti těla). 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600" dirty="0"/>
              <a:t>Hlavní zdroj srážky, někdy mlha, rosa (mlžná vegetace – tropický deštný les, pouště </a:t>
            </a:r>
            <a:r>
              <a:rPr lang="cs-CZ" sz="2600" dirty="0" err="1"/>
              <a:t>Atacama</a:t>
            </a:r>
            <a:r>
              <a:rPr lang="cs-CZ" sz="2600" dirty="0"/>
              <a:t>, Kalahari). Získávání kořeny, někdy nadzemní orgány (vzdušné kořeny, chlupy, celý povrch - mechy a lišejníky…)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600" dirty="0"/>
              <a:t>Důležitá pro transport látek a tepla - transpirace až 98% přijaté vody. 1g sušiny=&gt;500g vody. Voda z půdy - nedostatek (fyziologická a fyzická)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600" b="1" dirty="0">
                <a:solidFill>
                  <a:srgbClr val="0070C0"/>
                </a:solidFill>
              </a:rPr>
              <a:t>1 ha vzrostlého bukového lesa vypaří denně 25 000-30 000 kg vody, vrba spotřebuje za den průměrně 150 litrů, dub 140 litrů, bříza 80 litrů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300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Rostliny a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3100" dirty="0" err="1"/>
              <a:t>Poikilohydrické</a:t>
            </a:r>
            <a:r>
              <a:rPr lang="cs-CZ" sz="3100" dirty="0"/>
              <a:t> rostliny - bez problémů snáší vyschnutí (mění obsah vody v buňkách podle okolí (houby, plísně, mechy, pylová zrna)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3100" dirty="0" err="1"/>
              <a:t>Homoihydrické</a:t>
            </a:r>
            <a:r>
              <a:rPr lang="cs-CZ" sz="3100" dirty="0"/>
              <a:t> - regulační mechanismy (kutikula, průduchy, transpirace, kořeny), vyschnutí nepřežijí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3100" dirty="0"/>
              <a:t>Adaptace </a:t>
            </a:r>
            <a:r>
              <a:rPr lang="cs-CZ" sz="3100" dirty="0" smtClean="0"/>
              <a:t>:</a:t>
            </a:r>
            <a:r>
              <a:rPr lang="cs-CZ" sz="3100" dirty="0">
                <a:solidFill>
                  <a:srgbClr val="FFC000"/>
                </a:solidFill>
              </a:rPr>
              <a:t> </a:t>
            </a:r>
            <a:r>
              <a:rPr lang="cs-CZ" sz="3100" dirty="0" smtClean="0"/>
              <a:t>(</a:t>
            </a:r>
            <a:r>
              <a:rPr lang="cs-CZ" sz="3100" i="1" u="sng" dirty="0"/>
              <a:t>sukulenty</a:t>
            </a:r>
            <a:r>
              <a:rPr lang="cs-CZ" sz="3100" dirty="0"/>
              <a:t> - zásoby vody až 98% hm. – viz. obrázky</a:t>
            </a:r>
            <a:r>
              <a:rPr lang="cs-CZ" sz="3100" dirty="0" smtClean="0"/>
              <a:t>; </a:t>
            </a:r>
            <a:r>
              <a:rPr lang="cs-CZ" sz="3100" i="1" dirty="0" err="1" smtClean="0"/>
              <a:t>sklerofyty</a:t>
            </a:r>
            <a:r>
              <a:rPr lang="cs-CZ" sz="3100" i="1" dirty="0" smtClean="0"/>
              <a:t> </a:t>
            </a:r>
            <a:r>
              <a:rPr lang="cs-CZ" sz="3100" i="1" dirty="0"/>
              <a:t>– listy stálezelené, tuhé, kožovité, vosková vrstva, tělo – málo vody, tvořeno sklerenchymatickým pletivem – dodává pevnost – odolnost proti vadnutí, výrazný kořenový systém důležitý pro získání vody  </a:t>
            </a:r>
            <a:endParaRPr lang="cs-CZ" sz="3100" dirty="0"/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3100" dirty="0"/>
              <a:t>Mlha - </a:t>
            </a:r>
            <a:r>
              <a:rPr lang="cs-CZ" sz="3100" dirty="0" err="1"/>
              <a:t>Welwitchia</a:t>
            </a:r>
            <a:r>
              <a:rPr lang="cs-CZ" sz="3100" dirty="0"/>
              <a:t> </a:t>
            </a:r>
            <a:r>
              <a:rPr lang="cs-CZ" sz="3100" dirty="0" err="1"/>
              <a:t>mirabilis</a:t>
            </a:r>
            <a:endParaRPr lang="cs-CZ" sz="3100" dirty="0"/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3100" dirty="0"/>
              <a:t>Sníh - </a:t>
            </a:r>
            <a:r>
              <a:rPr lang="cs-CZ" sz="3100" dirty="0" err="1"/>
              <a:t>chionofilní</a:t>
            </a:r>
            <a:r>
              <a:rPr lang="cs-CZ" sz="3100" dirty="0"/>
              <a:t> (řasy)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741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51757"/>
            <a:ext cx="8928992" cy="1115677"/>
          </a:xfrm>
        </p:spPr>
        <p:txBody>
          <a:bodyPr>
            <a:normAutofit/>
          </a:bodyPr>
          <a:lstStyle/>
          <a:p>
            <a:r>
              <a:rPr lang="cs-CZ" dirty="0" smtClean="0"/>
              <a:t>Rostliny a voda – </a:t>
            </a:r>
            <a:r>
              <a:rPr lang="cs-CZ" dirty="0" smtClean="0"/>
              <a:t>adaptace (</a:t>
            </a:r>
            <a:r>
              <a:rPr lang="cs-CZ" dirty="0" smtClean="0"/>
              <a:t>sukulenty)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50" y="1753579"/>
            <a:ext cx="2979386" cy="223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0658"/>
            <a:ext cx="2349743" cy="339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kaktus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147083" y="4101749"/>
            <a:ext cx="91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opuncie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25783" y="629234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agáve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69" y="3082512"/>
            <a:ext cx="3515875" cy="3579161"/>
          </a:xfrm>
        </p:spPr>
      </p:pic>
    </p:spTree>
    <p:extLst>
      <p:ext uri="{BB962C8B-B14F-4D97-AF65-F5344CB8AC3E}">
        <p14:creationId xmlns:p14="http://schemas.microsoft.com/office/powerpoint/2010/main" val="4148018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Rostliny a voda – adaptace (</a:t>
            </a:r>
            <a:r>
              <a:rPr lang="cs-CZ" dirty="0" err="1" smtClean="0"/>
              <a:t>sklerofyty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2" y="2568066"/>
            <a:ext cx="2482822" cy="185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49" y="2579111"/>
            <a:ext cx="2527385" cy="19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31" y="2401314"/>
            <a:ext cx="2148596" cy="214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82582" y="5030286"/>
            <a:ext cx="2482822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Mahonie </a:t>
            </a:r>
            <a:r>
              <a:rPr lang="cs-CZ" sz="1805" dirty="0" err="1"/>
              <a:t>cesmínolistá</a:t>
            </a:r>
            <a:endParaRPr lang="cs-CZ" sz="1805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68649" y="5030286"/>
            <a:ext cx="1968995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vavřín</a:t>
            </a:r>
            <a:endParaRPr lang="cs-CZ" sz="1805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16530" y="5030285"/>
            <a:ext cx="2566726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cs-CZ" sz="1805" dirty="0">
                <a:latin typeface="Tahoma" pitchFamily="34" charset="0"/>
              </a:rPr>
              <a:t>cypřiše (</a:t>
            </a:r>
            <a:r>
              <a:rPr kumimoji="1" lang="cs-CZ" sz="1805" dirty="0" err="1">
                <a:latin typeface="Tahoma" pitchFamily="34" charset="0"/>
              </a:rPr>
              <a:t>Cupressus</a:t>
            </a:r>
            <a:r>
              <a:rPr kumimoji="1" lang="cs-CZ" sz="1805" dirty="0">
                <a:latin typeface="Tahoma" pitchFamily="34" charset="0"/>
              </a:rPr>
              <a:t>)</a:t>
            </a:r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343853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Živočichové a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Xerofilní - suchomilní - adaptace na ztráty vody - krunýř, šupiny, chitinová kostra, metabolismus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Hygrofilní - vlhkomilní - nemají ochranu proti vyschnutí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Vlhkost podstatná pro rozmnožování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Adaptace: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Tlak - </a:t>
            </a:r>
            <a:r>
              <a:rPr lang="cs-CZ" dirty="0" err="1"/>
              <a:t>Eurobatní</a:t>
            </a:r>
            <a:r>
              <a:rPr lang="cs-CZ" dirty="0"/>
              <a:t> (vorvaň - během 20 minut </a:t>
            </a:r>
            <a:r>
              <a:rPr lang="cs-CZ" dirty="0" smtClean="0"/>
              <a:t>100-2 500m</a:t>
            </a:r>
            <a:r>
              <a:rPr lang="cs-CZ" dirty="0"/>
              <a:t>, stačí mu 20 minut na výstup, člověk maximum s přístroji 330, dekomprese několik hodin) , </a:t>
            </a:r>
            <a:r>
              <a:rPr lang="cs-CZ" dirty="0" err="1"/>
              <a:t>stenobatní</a:t>
            </a:r>
            <a:endParaRPr lang="cs-CZ" dirty="0"/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Proud vody - </a:t>
            </a:r>
            <a:r>
              <a:rPr lang="cs-CZ" dirty="0" err="1"/>
              <a:t>Reofilní</a:t>
            </a:r>
            <a:r>
              <a:rPr lang="cs-CZ" dirty="0"/>
              <a:t>, limnofilní </a:t>
            </a:r>
            <a:r>
              <a:rPr lang="cs-CZ" dirty="0">
                <a:hlinkClick r:id="rId2"/>
              </a:rPr>
              <a:t>(http://www.ceskaryba.cz/cejn.htm)</a:t>
            </a:r>
            <a:endParaRPr lang="cs-CZ" dirty="0"/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Tření ryb - anadromní (losos), katadromní (úhoř)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Plejtvák obrovský - 30m, jazyk váží 6-8 tun, celek cca 140 tun, rychlost </a:t>
            </a:r>
            <a:r>
              <a:rPr lang="cs-CZ" dirty="0" smtClean="0"/>
              <a:t>11km.h</a:t>
            </a:r>
            <a:r>
              <a:rPr lang="cs-CZ" baseline="30000" dirty="0" smtClean="0"/>
              <a:t>-1 </a:t>
            </a:r>
            <a:endParaRPr lang="cs-CZ" baseline="300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753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Živočichové a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28800"/>
            <a:ext cx="7922840" cy="5184576"/>
          </a:xfrm>
        </p:spPr>
        <p:txBody>
          <a:bodyPr>
            <a:normAutofit fontScale="40000" lnSpcReduction="20000"/>
          </a:bodyPr>
          <a:lstStyle/>
          <a:p>
            <a:pPr>
              <a:buFont typeface="Wingdings 2" charset="2"/>
              <a:buChar char=""/>
              <a:defRPr/>
            </a:pPr>
            <a:endParaRPr lang="cs-CZ" b="1" dirty="0" smtClean="0">
              <a:solidFill>
                <a:srgbClr val="0070C0"/>
              </a:solidFill>
            </a:endParaRPr>
          </a:p>
          <a:p>
            <a:pPr>
              <a:buFont typeface="Wingdings 2" charset="2"/>
              <a:buChar char=""/>
              <a:defRPr/>
            </a:pPr>
            <a:r>
              <a:rPr lang="cs-CZ" sz="4000" b="1" dirty="0" smtClean="0">
                <a:solidFill>
                  <a:srgbClr val="0070C0"/>
                </a:solidFill>
              </a:rPr>
              <a:t>pleuston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>
                <a:solidFill>
                  <a:srgbClr val="0070C0"/>
                </a:solidFill>
              </a:rPr>
              <a:t>= organismy žijící na hladině, např. bruslařky, vodoměrky </a:t>
            </a:r>
          </a:p>
          <a:p>
            <a:pPr>
              <a:buFont typeface="Wingdings 2" charset="2"/>
              <a:buChar char=""/>
              <a:defRPr/>
            </a:pPr>
            <a:r>
              <a:rPr lang="cs-CZ" sz="4000" b="1" dirty="0">
                <a:solidFill>
                  <a:srgbClr val="0070C0"/>
                </a:solidFill>
              </a:rPr>
              <a:t>neuston</a:t>
            </a:r>
            <a:r>
              <a:rPr lang="cs-CZ" sz="4000" dirty="0">
                <a:solidFill>
                  <a:srgbClr val="0070C0"/>
                </a:solidFill>
              </a:rPr>
              <a:t> = organismy povrchové blanky, např. perloočky </a:t>
            </a:r>
          </a:p>
          <a:p>
            <a:pPr>
              <a:buFont typeface="Wingdings 2" charset="2"/>
              <a:buChar char=""/>
              <a:defRPr/>
            </a:pPr>
            <a:r>
              <a:rPr lang="cs-CZ" sz="4000" b="1" dirty="0">
                <a:solidFill>
                  <a:srgbClr val="0070C0"/>
                </a:solidFill>
              </a:rPr>
              <a:t>plankton</a:t>
            </a:r>
            <a:r>
              <a:rPr lang="cs-CZ" sz="4000" dirty="0">
                <a:solidFill>
                  <a:srgbClr val="0070C0"/>
                </a:solidFill>
              </a:rPr>
              <a:t> = organismy trvale se vznášející ve volné vodě (</a:t>
            </a:r>
            <a:r>
              <a:rPr lang="cs-CZ" sz="4000" dirty="0" err="1">
                <a:solidFill>
                  <a:srgbClr val="0070C0"/>
                </a:solidFill>
              </a:rPr>
              <a:t>pelagiál</a:t>
            </a:r>
            <a:r>
              <a:rPr lang="cs-CZ" sz="4000" dirty="0">
                <a:solidFill>
                  <a:srgbClr val="0070C0"/>
                </a:solidFill>
              </a:rPr>
              <a:t>), v případě živočichů se používá termín zooplankton – je tvořen zejména prvoky, vířníky, korýši (perloočky), hrotnatkami..., </a:t>
            </a:r>
          </a:p>
          <a:p>
            <a:pPr>
              <a:buFont typeface="Wingdings 2" charset="2"/>
              <a:buChar char=""/>
              <a:defRPr/>
            </a:pPr>
            <a:r>
              <a:rPr lang="cs-CZ" sz="4000" b="1" dirty="0">
                <a:solidFill>
                  <a:srgbClr val="0070C0"/>
                </a:solidFill>
              </a:rPr>
              <a:t>nekton</a:t>
            </a:r>
            <a:r>
              <a:rPr lang="cs-CZ" sz="4000" dirty="0">
                <a:solidFill>
                  <a:srgbClr val="0070C0"/>
                </a:solidFill>
              </a:rPr>
              <a:t> = živočichové aktivně se pohybující v </a:t>
            </a:r>
            <a:r>
              <a:rPr lang="cs-CZ" sz="4000" dirty="0" err="1">
                <a:solidFill>
                  <a:srgbClr val="0070C0"/>
                </a:solidFill>
              </a:rPr>
              <a:t>pelagiálu</a:t>
            </a:r>
            <a:r>
              <a:rPr lang="cs-CZ" sz="4000" dirty="0">
                <a:solidFill>
                  <a:srgbClr val="0070C0"/>
                </a:solidFill>
              </a:rPr>
              <a:t>, např. ryby </a:t>
            </a:r>
          </a:p>
          <a:p>
            <a:pPr>
              <a:buFont typeface="Wingdings 2" charset="2"/>
              <a:buChar char=""/>
              <a:defRPr/>
            </a:pPr>
            <a:r>
              <a:rPr lang="cs-CZ" sz="4000" b="1" dirty="0">
                <a:solidFill>
                  <a:srgbClr val="0070C0"/>
                </a:solidFill>
              </a:rPr>
              <a:t>bentos</a:t>
            </a:r>
            <a:r>
              <a:rPr lang="cs-CZ" sz="4000" dirty="0">
                <a:solidFill>
                  <a:srgbClr val="0070C0"/>
                </a:solidFill>
              </a:rPr>
              <a:t> (</a:t>
            </a:r>
            <a:r>
              <a:rPr lang="cs-CZ" sz="4000" dirty="0" err="1">
                <a:solidFill>
                  <a:srgbClr val="0070C0"/>
                </a:solidFill>
              </a:rPr>
              <a:t>zoobentos</a:t>
            </a:r>
            <a:r>
              <a:rPr lang="cs-CZ" sz="4000" dirty="0">
                <a:solidFill>
                  <a:srgbClr val="0070C0"/>
                </a:solidFill>
              </a:rPr>
              <a:t>) = živočichové obývající dno - </a:t>
            </a:r>
            <a:r>
              <a:rPr lang="cs-CZ" sz="4000" dirty="0" err="1">
                <a:solidFill>
                  <a:srgbClr val="0070C0"/>
                </a:solidFill>
              </a:rPr>
              <a:t>bentál</a:t>
            </a:r>
            <a:r>
              <a:rPr lang="cs-CZ" sz="4000" dirty="0">
                <a:solidFill>
                  <a:srgbClr val="0070C0"/>
                </a:solidFill>
              </a:rPr>
              <a:t> (larvy vodního hmyzu, měkkýši, červi...)</a:t>
            </a:r>
          </a:p>
          <a:p>
            <a:pPr marL="0" indent="0">
              <a:buNone/>
              <a:defRPr/>
            </a:pPr>
            <a:r>
              <a:rPr lang="cs-CZ" sz="4000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  <a:defRPr/>
            </a:pPr>
            <a:r>
              <a:rPr lang="cs-CZ" sz="4000" b="1" dirty="0">
                <a:solidFill>
                  <a:srgbClr val="0070C0"/>
                </a:solidFill>
              </a:rPr>
              <a:t>Život v podzemních vodách </a:t>
            </a:r>
            <a:endParaRPr lang="cs-CZ" sz="4000" dirty="0">
              <a:solidFill>
                <a:srgbClr val="0070C0"/>
              </a:solidFill>
            </a:endParaRPr>
          </a:p>
          <a:p>
            <a:pPr>
              <a:buFont typeface="Wingdings 2" charset="2"/>
              <a:buChar char=""/>
              <a:defRPr/>
            </a:pPr>
            <a:r>
              <a:rPr lang="cs-CZ" sz="4000" b="1" dirty="0" err="1">
                <a:solidFill>
                  <a:srgbClr val="0070C0"/>
                </a:solidFill>
              </a:rPr>
              <a:t>stygál</a:t>
            </a:r>
            <a:r>
              <a:rPr lang="cs-CZ" sz="4000" dirty="0">
                <a:solidFill>
                  <a:srgbClr val="0070C0"/>
                </a:solidFill>
              </a:rPr>
              <a:t> = prostředí podzemních vod; velmi málo světla, pokud vůbec; nízká teplota; </a:t>
            </a:r>
          </a:p>
          <a:p>
            <a:pPr marL="0" indent="0">
              <a:buNone/>
              <a:defRPr/>
            </a:pPr>
            <a:r>
              <a:rPr lang="cs-CZ" sz="4000" dirty="0">
                <a:solidFill>
                  <a:srgbClr val="0070C0"/>
                </a:solidFill>
              </a:rPr>
              <a:t>malá nebo žádná primární produkce, hlavní zdroj potravy organické látky pocházející z jiných společenstev (dostaly se sem splachy, prosakující vodou atd...) </a:t>
            </a:r>
          </a:p>
          <a:p>
            <a:pPr>
              <a:buFont typeface="Wingdings 2" charset="2"/>
              <a:buChar char=""/>
              <a:defRPr/>
            </a:pPr>
            <a:r>
              <a:rPr lang="cs-CZ" sz="4000" b="1" dirty="0" err="1">
                <a:solidFill>
                  <a:srgbClr val="0070C0"/>
                </a:solidFill>
              </a:rPr>
              <a:t>stygon</a:t>
            </a:r>
            <a:r>
              <a:rPr lang="cs-CZ" sz="4000" dirty="0">
                <a:solidFill>
                  <a:srgbClr val="0070C0"/>
                </a:solidFill>
              </a:rPr>
              <a:t> = společenstvo těchto vod, fauna má výrazně reliktní charakter (únik </a:t>
            </a:r>
            <a:r>
              <a:rPr lang="cs-CZ" sz="4000" dirty="0" err="1">
                <a:solidFill>
                  <a:srgbClr val="0070C0"/>
                </a:solidFill>
              </a:rPr>
              <a:t>studenomilmých</a:t>
            </a:r>
            <a:r>
              <a:rPr lang="cs-CZ" sz="4000" dirty="0">
                <a:solidFill>
                  <a:srgbClr val="0070C0"/>
                </a:solidFill>
              </a:rPr>
              <a:t> - stenotermních živočichů do podzemních vod po poslední době ledové) </a:t>
            </a:r>
          </a:p>
          <a:p>
            <a:pPr marL="0" indent="0">
              <a:buNone/>
              <a:defRPr/>
            </a:pPr>
            <a:r>
              <a:rPr lang="cs-CZ" sz="4000" dirty="0">
                <a:solidFill>
                  <a:srgbClr val="0070C0"/>
                </a:solidFill>
              </a:rPr>
              <a:t>	- zcela adaptováni na život v podzemí jsou např. macarát jeskynní, slepé ryby ...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499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27816" cy="5011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Velikost vodních živočichů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2" descr="C:\Dokumenty\Vyuka\Bio\Obr\delkaahmotnost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97" y="1519708"/>
            <a:ext cx="6824650" cy="516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288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Diadromní</a:t>
            </a:r>
            <a:r>
              <a:rPr lang="cs-CZ" sz="4000" dirty="0" smtClean="0"/>
              <a:t> migrace ryb</a:t>
            </a:r>
            <a:endParaRPr lang="cs-CZ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3200" dirty="0" err="1" smtClean="0">
                <a:cs typeface="Trebuchet MS" pitchFamily="34" charset="0"/>
              </a:rPr>
              <a:t>diadromní</a:t>
            </a:r>
            <a:r>
              <a:rPr lang="cs-CZ" sz="3200" dirty="0">
                <a:cs typeface="Trebuchet MS" pitchFamily="34" charset="0"/>
              </a:rPr>
              <a:t>, mezi sladkou a slanou vodou </a:t>
            </a:r>
            <a:endParaRPr lang="cs-CZ" dirty="0"/>
          </a:p>
          <a:p>
            <a:r>
              <a:rPr lang="cs-CZ" dirty="0" smtClean="0"/>
              <a:t>Losos (moře do řek – např. u nás Kamenice, Kanada, USA, Rusko, Norsko)</a:t>
            </a:r>
          </a:p>
          <a:p>
            <a:endParaRPr lang="cs-CZ" dirty="0"/>
          </a:p>
          <a:p>
            <a:r>
              <a:rPr lang="cs-CZ" dirty="0" smtClean="0"/>
              <a:t>Úhoř (z řek do moře – např. Ohře, řeky mírného klimatického pásu, Sargasové moře)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26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Abiotický faktor –proudění vzduchu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b="1" dirty="0"/>
              <a:t>Tlak vzduchu</a:t>
            </a:r>
            <a:r>
              <a:rPr lang="cs-CZ" dirty="0"/>
              <a:t> - minimální změny (změny fyziologické vyvolané nižším obsahem plynu)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b="1" dirty="0"/>
              <a:t>Vítr</a:t>
            </a:r>
            <a:r>
              <a:rPr lang="cs-CZ" dirty="0"/>
              <a:t> - fyziologicky (ztráta vlhkosti a tepla), mechanicky (vlajkové stromy, transport - termické - kondor, transport aromat)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dirty="0"/>
              <a:t>- </a:t>
            </a:r>
            <a:r>
              <a:rPr lang="cs-CZ" dirty="0" err="1"/>
              <a:t>Anemofylie</a:t>
            </a:r>
            <a:r>
              <a:rPr lang="cs-CZ" dirty="0"/>
              <a:t> – opylení větrem, </a:t>
            </a:r>
            <a:r>
              <a:rPr lang="cs-CZ" dirty="0" err="1"/>
              <a:t>anemochorie</a:t>
            </a:r>
            <a:r>
              <a:rPr lang="cs-CZ" dirty="0"/>
              <a:t> – šíření semen, nebo plodů větrem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b="1" dirty="0" err="1"/>
              <a:t>Atmosferické</a:t>
            </a:r>
            <a:r>
              <a:rPr lang="cs-CZ" b="1" dirty="0"/>
              <a:t> plyny - CO</a:t>
            </a:r>
            <a:r>
              <a:rPr lang="cs-CZ" b="1" baseline="-25000" dirty="0"/>
              <a:t>2</a:t>
            </a:r>
            <a:r>
              <a:rPr lang="cs-CZ" b="1" dirty="0"/>
              <a:t>, O</a:t>
            </a:r>
            <a:r>
              <a:rPr lang="cs-CZ" b="1" baseline="-25000" dirty="0"/>
              <a:t>2 </a:t>
            </a:r>
            <a:r>
              <a:rPr lang="cs-CZ" b="1" dirty="0"/>
              <a:t>- </a:t>
            </a:r>
            <a:r>
              <a:rPr lang="cs-CZ" dirty="0"/>
              <a:t>poměrové množství ovlivňuje fotosyntézu a další jevy, adaptace na nedostatek kyslíku (</a:t>
            </a:r>
            <a:r>
              <a:rPr lang="cs-CZ" dirty="0" err="1"/>
              <a:t>pneumatofory</a:t>
            </a:r>
            <a:r>
              <a:rPr lang="cs-CZ" dirty="0"/>
              <a:t> - dýchací kořeny, aerenchym - vodní rostliny vzplývavé)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427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Anemochorie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2" y="2587164"/>
            <a:ext cx="3297689" cy="247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82" y="2701924"/>
            <a:ext cx="3574435" cy="235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82582" y="5570923"/>
            <a:ext cx="2357449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smetanka</a:t>
            </a:r>
            <a:endParaRPr lang="cs-CZ" sz="1805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95882" y="5570923"/>
            <a:ext cx="2258098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javor mléč</a:t>
            </a:r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288577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Elektromagnetická záření </a:t>
            </a:r>
          </a:p>
        </p:txBody>
      </p:sp>
      <p:pic>
        <p:nvPicPr>
          <p:cNvPr id="6" name="Picture 2" descr="C:\Dokumenty\Vyuka\Bio\Obr_2012\the_electromagnetic_spectru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94" y="2740653"/>
            <a:ext cx="5538603" cy="336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197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Edafické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28801"/>
            <a:ext cx="7606305" cy="474667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dirty="0"/>
              <a:t>Půdní faktory - fyzikální (textura, tepelná vodivost, barva,….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                  </a:t>
            </a:r>
            <a:r>
              <a:rPr lang="cs-CZ" dirty="0"/>
              <a:t>- chemické (obsah minerálů, reakce, …),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epigeocké</a:t>
            </a:r>
            <a:r>
              <a:rPr lang="cs-CZ" dirty="0" smtClean="0"/>
              <a:t> </a:t>
            </a:r>
            <a:r>
              <a:rPr lang="cs-CZ" dirty="0"/>
              <a:t>- povrch, hypogeické - </a:t>
            </a:r>
            <a:r>
              <a:rPr lang="cs-CZ" dirty="0" err="1"/>
              <a:t>podpovrch</a:t>
            </a:r>
            <a:r>
              <a:rPr lang="cs-CZ" dirty="0"/>
              <a:t>….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dirty="0"/>
              <a:t>Rostliny: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dirty="0"/>
              <a:t>Vztah k zrnitosti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dirty="0"/>
              <a:t>1. </a:t>
            </a:r>
            <a:r>
              <a:rPr lang="cs-CZ" dirty="0" err="1"/>
              <a:t>petrofyty</a:t>
            </a:r>
            <a:r>
              <a:rPr lang="cs-CZ" dirty="0"/>
              <a:t> - skalní podklady ----- </a:t>
            </a:r>
            <a:r>
              <a:rPr lang="cs-CZ" dirty="0" err="1"/>
              <a:t>epility</a:t>
            </a:r>
            <a:r>
              <a:rPr lang="cs-CZ" dirty="0"/>
              <a:t> (řasy, mechy, lišejníky)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dirty="0"/>
              <a:t>				    ----- </a:t>
            </a:r>
            <a:r>
              <a:rPr lang="cs-CZ" dirty="0" err="1"/>
              <a:t>chasmofyty</a:t>
            </a:r>
            <a:r>
              <a:rPr lang="cs-CZ" dirty="0"/>
              <a:t> (pukliny) -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dirty="0"/>
              <a:t>2. </a:t>
            </a:r>
            <a:r>
              <a:rPr lang="cs-CZ" dirty="0" err="1"/>
              <a:t>psamofyty</a:t>
            </a:r>
            <a:r>
              <a:rPr lang="cs-CZ" dirty="0"/>
              <a:t> - písky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dirty="0"/>
              <a:t>3. </a:t>
            </a:r>
            <a:r>
              <a:rPr lang="cs-CZ" dirty="0" err="1"/>
              <a:t>pelofyty</a:t>
            </a:r>
            <a:r>
              <a:rPr lang="cs-CZ" dirty="0"/>
              <a:t> – jílovité půdy, trvale zamokřené oblasti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dirty="0"/>
              <a:t>Vztah k množství živin (</a:t>
            </a:r>
            <a:r>
              <a:rPr lang="cs-CZ" dirty="0" err="1"/>
              <a:t>eutrofofyty</a:t>
            </a:r>
            <a:r>
              <a:rPr lang="cs-CZ" dirty="0"/>
              <a:t>, </a:t>
            </a:r>
            <a:r>
              <a:rPr lang="cs-CZ" dirty="0" err="1"/>
              <a:t>mezotrofofyty</a:t>
            </a:r>
            <a:r>
              <a:rPr lang="cs-CZ" dirty="0"/>
              <a:t>, </a:t>
            </a:r>
            <a:r>
              <a:rPr lang="cs-CZ" dirty="0" err="1"/>
              <a:t>oligotrofofyty</a:t>
            </a:r>
            <a:r>
              <a:rPr lang="cs-CZ" dirty="0"/>
              <a:t> -  </a:t>
            </a:r>
            <a:r>
              <a:rPr lang="cs-CZ" dirty="0" err="1"/>
              <a:t>mixotrofie</a:t>
            </a:r>
            <a:r>
              <a:rPr lang="cs-CZ" dirty="0"/>
              <a:t>, </a:t>
            </a:r>
            <a:r>
              <a:rPr lang="cs-CZ" dirty="0" err="1"/>
              <a:t>distrofní</a:t>
            </a:r>
            <a:r>
              <a:rPr lang="cs-CZ" dirty="0"/>
              <a:t> - nízký obsah + toxicita) </a:t>
            </a:r>
            <a:r>
              <a:rPr lang="cs-CZ" dirty="0">
                <a:hlinkClick r:id="rId2"/>
              </a:rPr>
              <a:t>www.masozravky.cz</a:t>
            </a:r>
            <a:endParaRPr lang="cs-CZ" dirty="0"/>
          </a:p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dirty="0"/>
              <a:t>Podle prvků (indikátory): </a:t>
            </a:r>
            <a:r>
              <a:rPr lang="cs-CZ" dirty="0" err="1"/>
              <a:t>kalcifyty</a:t>
            </a:r>
            <a:r>
              <a:rPr lang="cs-CZ" dirty="0"/>
              <a:t>, </a:t>
            </a:r>
            <a:r>
              <a:rPr lang="cs-CZ" dirty="0" err="1"/>
              <a:t>silikofyty</a:t>
            </a:r>
            <a:r>
              <a:rPr lang="cs-CZ" dirty="0"/>
              <a:t>, halofyty, </a:t>
            </a:r>
            <a:r>
              <a:rPr lang="cs-CZ" dirty="0" err="1"/>
              <a:t>metalofyty</a:t>
            </a:r>
            <a:r>
              <a:rPr lang="cs-CZ" dirty="0"/>
              <a:t> 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dirty="0"/>
              <a:t>Podle reakce: </a:t>
            </a:r>
            <a:r>
              <a:rPr lang="cs-CZ" dirty="0" err="1"/>
              <a:t>neutrofyty</a:t>
            </a:r>
            <a:r>
              <a:rPr lang="cs-CZ" dirty="0"/>
              <a:t> (</a:t>
            </a:r>
            <a:r>
              <a:rPr lang="cs-CZ" dirty="0" err="1"/>
              <a:t>ph</a:t>
            </a:r>
            <a:r>
              <a:rPr lang="cs-CZ" dirty="0"/>
              <a:t> 6,5-7,4), </a:t>
            </a:r>
            <a:r>
              <a:rPr lang="cs-CZ" dirty="0" err="1"/>
              <a:t>alkalofyty</a:t>
            </a:r>
            <a:r>
              <a:rPr lang="cs-CZ" dirty="0"/>
              <a:t> (</a:t>
            </a:r>
            <a:r>
              <a:rPr lang="cs-CZ" dirty="0" err="1"/>
              <a:t>ph</a:t>
            </a:r>
            <a:r>
              <a:rPr lang="cs-CZ" dirty="0"/>
              <a:t> 7,5-11), </a:t>
            </a:r>
            <a:r>
              <a:rPr lang="cs-CZ" dirty="0" err="1"/>
              <a:t>acidofyty</a:t>
            </a:r>
            <a:r>
              <a:rPr lang="cs-CZ" dirty="0"/>
              <a:t> (</a:t>
            </a:r>
            <a:r>
              <a:rPr lang="cs-CZ" dirty="0" err="1"/>
              <a:t>ph</a:t>
            </a:r>
            <a:r>
              <a:rPr lang="cs-CZ" dirty="0"/>
              <a:t> 3-6,4)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638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Půdní živočichové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dirty="0"/>
              <a:t>Živočichové (</a:t>
            </a:r>
            <a:r>
              <a:rPr lang="cs-CZ" dirty="0" err="1"/>
              <a:t>zooedafon</a:t>
            </a:r>
            <a:r>
              <a:rPr lang="cs-CZ" dirty="0"/>
              <a:t>):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dirty="0"/>
              <a:t>životní prostor  pro vývojová stadia hmyzu – chroust, světluška &gt; 3 roky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dirty="0" err="1"/>
              <a:t>mikrozooedafon</a:t>
            </a:r>
            <a:r>
              <a:rPr lang="cs-CZ" dirty="0"/>
              <a:t>- do 0,2mm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dirty="0" err="1"/>
              <a:t>mezozooedafon</a:t>
            </a:r>
            <a:r>
              <a:rPr lang="cs-CZ" dirty="0"/>
              <a:t> - 0,2-2mm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dirty="0" err="1"/>
              <a:t>makrozooedafon</a:t>
            </a:r>
            <a:r>
              <a:rPr lang="cs-CZ" dirty="0"/>
              <a:t> - 2-20mm (žížaly, plži, ponrava,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dirty="0" err="1"/>
              <a:t>megazooedafon</a:t>
            </a:r>
            <a:r>
              <a:rPr lang="cs-CZ" dirty="0"/>
              <a:t> - nad 20mm (hlodavci,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dirty="0"/>
              <a:t>Velikost závisí na struktuře půdy. Ochranné zbarvení - KRYPSIS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714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036496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Abiotický faktor - morfologie </a:t>
            </a:r>
            <a:r>
              <a:rPr lang="cs-CZ" dirty="0" smtClean="0"/>
              <a:t>terénu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Změna nadmořské </a:t>
            </a:r>
            <a:r>
              <a:rPr lang="cs-CZ" dirty="0" smtClean="0"/>
              <a:t>výšky, projev </a:t>
            </a:r>
            <a:r>
              <a:rPr lang="cs-CZ" dirty="0"/>
              <a:t>změna podmínek (teplota průměrná o 0,5°C na 100m</a:t>
            </a:r>
            <a:r>
              <a:rPr lang="cs-CZ" dirty="0" smtClean="0"/>
              <a:t>)  - indukce </a:t>
            </a:r>
            <a:r>
              <a:rPr lang="cs-CZ" dirty="0"/>
              <a:t>vegetačních stupňů</a:t>
            </a:r>
            <a:endParaRPr lang="ru-RU" dirty="0"/>
          </a:p>
          <a:p>
            <a:r>
              <a:rPr lang="cs-CZ" dirty="0"/>
              <a:t>Makro, </a:t>
            </a:r>
            <a:r>
              <a:rPr lang="cs-CZ" dirty="0" err="1"/>
              <a:t>mezo</a:t>
            </a:r>
            <a:r>
              <a:rPr lang="cs-CZ" dirty="0"/>
              <a:t>, mikro, </a:t>
            </a:r>
            <a:r>
              <a:rPr lang="cs-CZ" dirty="0" err="1"/>
              <a:t>nanoreliéf</a:t>
            </a:r>
            <a:r>
              <a:rPr lang="cs-CZ" dirty="0"/>
              <a:t>…velký vliv má expozice svahů, sklon, </a:t>
            </a:r>
            <a:endParaRPr lang="ru-RU" dirty="0"/>
          </a:p>
          <a:p>
            <a:r>
              <a:rPr lang="cs-CZ" dirty="0"/>
              <a:t>Komplex podmínek spjatých s reliéfem - vegetační linie</a:t>
            </a:r>
            <a:endParaRPr lang="ru-RU" dirty="0"/>
          </a:p>
          <a:p>
            <a:r>
              <a:rPr lang="cs-CZ" dirty="0"/>
              <a:t>Horní hranice lesa - les se rozpadá na solitéry event. skupinky stromů…podmíněnost klimaticky, půdně, orograficky (inverze veget. stupňů)…obecně se dá odvodit od rozložení průměrné červencové teploty 10°C</a:t>
            </a:r>
            <a:endParaRPr lang="ru-RU" dirty="0"/>
          </a:p>
          <a:p>
            <a:r>
              <a:rPr lang="cs-CZ" dirty="0"/>
              <a:t>ČR horní hranice lesa = </a:t>
            </a:r>
            <a:r>
              <a:rPr lang="cs-CZ" dirty="0" smtClean="0"/>
              <a:t>1 100 až 1 300 m</a:t>
            </a:r>
            <a:r>
              <a:rPr lang="cs-CZ" dirty="0"/>
              <a:t>, Slovensko </a:t>
            </a:r>
            <a:r>
              <a:rPr lang="cs-CZ" dirty="0" smtClean="0"/>
              <a:t>1 500 m...</a:t>
            </a:r>
            <a:endParaRPr lang="ru-RU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939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13FE0-7C19-4801-A9A2-34BFC693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</a:t>
            </a:r>
            <a:r>
              <a:rPr lang="cs-CZ" dirty="0" smtClean="0"/>
              <a:t>esní </a:t>
            </a:r>
            <a:r>
              <a:rPr lang="cs-CZ" dirty="0" smtClean="0"/>
              <a:t>vegetační stupně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EB9E83-407A-4943-A757-028C9E838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Vyjadřují vertikální členitost vegetace v závislosti na změnách výškového </a:t>
            </a:r>
            <a:r>
              <a:rPr lang="cs-CZ" dirty="0" err="1"/>
              <a:t>mezoklimatu</a:t>
            </a:r>
            <a:r>
              <a:rPr lang="cs-CZ" dirty="0"/>
              <a:t>. Jednotlivým vegetačním stupňům odpovídá klimaxová vegetace. Charakterizuje ji především její dřevinná složka. Existuje více přístupů (LVS dle Zlatníka, Typologický systém dle ÚHÚL). </a:t>
            </a:r>
          </a:p>
          <a:p>
            <a:pPr algn="just"/>
            <a:r>
              <a:rPr lang="cs-CZ" dirty="0"/>
              <a:t>Reprezentují přirozené rozšíření dřevin na území ČR, byly stanoveny na základě klimatických podmínek – průměrnou roční teplotou, průměrným ročním </a:t>
            </a:r>
            <a:r>
              <a:rPr lang="cs-CZ" dirty="0" smtClean="0"/>
              <a:t>úhrnem </a:t>
            </a:r>
            <a:r>
              <a:rPr lang="cs-CZ" dirty="0"/>
              <a:t>srážek a průměrnou délkou vegetačního období</a:t>
            </a:r>
            <a:r>
              <a:rPr lang="cs-CZ" dirty="0" smtClean="0"/>
              <a:t>.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280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26809" y="660389"/>
            <a:ext cx="5178169" cy="51491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Lesní vegetační stupně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7" y="1719391"/>
            <a:ext cx="8462161" cy="48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651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Biogeografická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3792" indent="-343792" algn="just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2000" b="1" dirty="0">
                <a:solidFill>
                  <a:srgbClr val="0070C0"/>
                </a:solidFill>
              </a:rPr>
              <a:t>Bergmann</a:t>
            </a:r>
            <a:r>
              <a:rPr lang="cs-CZ" sz="2000" b="1" i="1" dirty="0">
                <a:solidFill>
                  <a:srgbClr val="0070C0"/>
                </a:solidFill>
              </a:rPr>
              <a:t>ovo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 (1847) –</a:t>
            </a:r>
            <a:r>
              <a:rPr lang="cs-CZ" sz="2000" i="1" dirty="0"/>
              <a:t> </a:t>
            </a:r>
            <a:r>
              <a:rPr lang="cs-CZ" sz="2000" dirty="0">
                <a:cs typeface="Tahoma" pitchFamily="34" charset="0"/>
              </a:rPr>
              <a:t>živočichové v rámci jednoho druhu jsou </a:t>
            </a:r>
            <a:r>
              <a:rPr lang="cs-CZ" sz="2000" dirty="0">
                <a:cs typeface="Tahoma" pitchFamily="34" charset="0"/>
              </a:rPr>
              <a:t>v </a:t>
            </a:r>
            <a:r>
              <a:rPr lang="cs-CZ" sz="2000" dirty="0">
                <a:cs typeface="Tahoma" pitchFamily="34" charset="0"/>
              </a:rPr>
              <a:t>chladnějších oblastech větší než jejich příbuzné formy žijící  </a:t>
            </a:r>
            <a:r>
              <a:rPr lang="cs-CZ" sz="2000" dirty="0">
                <a:cs typeface="Tahoma" pitchFamily="34" charset="0"/>
              </a:rPr>
              <a:t>v </a:t>
            </a:r>
            <a:r>
              <a:rPr lang="cs-CZ" sz="2000" dirty="0">
                <a:cs typeface="Tahoma" pitchFamily="34" charset="0"/>
              </a:rPr>
              <a:t>oblastech teplejších</a:t>
            </a:r>
            <a:r>
              <a:rPr lang="cs-CZ" sz="2000" i="1" dirty="0">
                <a:cs typeface="Tahoma" pitchFamily="34" charset="0"/>
              </a:rPr>
              <a:t>.</a:t>
            </a:r>
            <a:r>
              <a:rPr lang="cs-CZ" sz="2000" dirty="0">
                <a:cs typeface="Tahoma" pitchFamily="34" charset="0"/>
              </a:rPr>
              <a:t> </a:t>
            </a:r>
            <a:r>
              <a:rPr lang="cs-CZ" sz="2000" i="1" dirty="0">
                <a:cs typeface="Tahoma" pitchFamily="34" charset="0"/>
              </a:rPr>
              <a:t>Definováno pro ptáky a savce. </a:t>
            </a:r>
            <a:r>
              <a:rPr lang="cs-CZ" sz="2000" dirty="0">
                <a:cs typeface="Tahoma" pitchFamily="34" charset="0"/>
              </a:rPr>
              <a:t>Výjimky (mýval), západoevropští savci 40% výjimek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2000" dirty="0">
                <a:solidFill>
                  <a:srgbClr val="0070C0"/>
                </a:solidFill>
                <a:cs typeface="Tahoma" pitchFamily="34" charset="0"/>
              </a:rPr>
              <a:t>tučňáci (císařský – Antarktida, galapážský  - rovník), medvědi (hnědý   </a:t>
            </a:r>
            <a:r>
              <a:rPr lang="cs-CZ" sz="2000" dirty="0">
                <a:cs typeface="Tahoma" pitchFamily="34" charset="0"/>
              </a:rPr>
              <a:t>– medvěd malajský), </a:t>
            </a:r>
            <a:r>
              <a:rPr lang="cs-CZ" sz="2000" dirty="0">
                <a:solidFill>
                  <a:srgbClr val="0070C0"/>
                </a:solidFill>
                <a:cs typeface="Tahoma" pitchFamily="34" charset="0"/>
              </a:rPr>
              <a:t>jeleni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2000" i="1" dirty="0">
                <a:cs typeface="Tahoma" pitchFamily="34" charset="0"/>
              </a:rPr>
              <a:t>V současnosti se začíná projevovat B</a:t>
            </a:r>
            <a:r>
              <a:rPr lang="cs-CZ" sz="2000" i="1" dirty="0">
                <a:cs typeface="Tahoma" pitchFamily="34" charset="0"/>
              </a:rPr>
              <a:t>ergmannovo </a:t>
            </a:r>
            <a:r>
              <a:rPr lang="cs-CZ" sz="2000" i="1" dirty="0">
                <a:cs typeface="Tahoma" pitchFamily="34" charset="0"/>
              </a:rPr>
              <a:t>pravidlo i v přírodě (</a:t>
            </a:r>
            <a:r>
              <a:rPr lang="cs-CZ" sz="2000" i="1" dirty="0" err="1">
                <a:cs typeface="Tahoma" pitchFamily="34" charset="0"/>
              </a:rPr>
              <a:t>global</a:t>
            </a:r>
            <a:r>
              <a:rPr lang="cs-CZ" sz="2000" i="1" dirty="0">
                <a:cs typeface="Tahoma" pitchFamily="34" charset="0"/>
              </a:rPr>
              <a:t> </a:t>
            </a:r>
            <a:r>
              <a:rPr lang="cs-CZ" sz="2000" i="1" dirty="0" err="1">
                <a:cs typeface="Tahoma" pitchFamily="34" charset="0"/>
              </a:rPr>
              <a:t>warming</a:t>
            </a:r>
            <a:r>
              <a:rPr lang="cs-CZ" sz="2000" i="1" dirty="0">
                <a:cs typeface="Tahoma" pitchFamily="34" charset="0"/>
              </a:rPr>
              <a:t>)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endParaRPr lang="cs-CZ" sz="2000" dirty="0">
              <a:cs typeface="Tahoma" pitchFamily="34" charset="0"/>
            </a:endParaRP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2000" b="1" dirty="0">
                <a:solidFill>
                  <a:srgbClr val="0070C0"/>
                </a:solidFill>
                <a:cs typeface="Tahoma" pitchFamily="34" charset="0"/>
              </a:rPr>
              <a:t>Allen</a:t>
            </a:r>
            <a:r>
              <a:rPr lang="cs-CZ" sz="2000" b="1" i="1" dirty="0">
                <a:solidFill>
                  <a:srgbClr val="0070C0"/>
                </a:solidFill>
                <a:cs typeface="Tahoma" pitchFamily="34" charset="0"/>
              </a:rPr>
              <a:t>ovo</a:t>
            </a:r>
            <a:r>
              <a:rPr lang="cs-CZ" sz="2000" dirty="0">
                <a:cs typeface="Tahoma" pitchFamily="34" charset="0"/>
              </a:rPr>
              <a:t> – (1878) - směrem k pólům nebo do hor se zkracují exponované orgány savců, ptáků (uši, ocas, křídla, ….)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endParaRPr lang="cs-CZ" sz="2000" dirty="0">
              <a:solidFill>
                <a:srgbClr val="FFC000"/>
              </a:solidFill>
              <a:cs typeface="Tahoma" pitchFamily="34" charset="0"/>
            </a:endParaRP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2000" dirty="0" err="1">
                <a:solidFill>
                  <a:srgbClr val="0070C0"/>
                </a:solidFill>
                <a:cs typeface="Tahoma" pitchFamily="34" charset="0"/>
              </a:rPr>
              <a:t>Gloger</a:t>
            </a:r>
            <a:r>
              <a:rPr lang="cs-CZ" sz="2000" i="1" dirty="0" err="1">
                <a:solidFill>
                  <a:srgbClr val="0070C0"/>
                </a:solidFill>
                <a:cs typeface="Tahoma" pitchFamily="34" charset="0"/>
              </a:rPr>
              <a:t>ovo</a:t>
            </a:r>
            <a:r>
              <a:rPr lang="cs-CZ" sz="2000" i="1" dirty="0">
                <a:solidFill>
                  <a:srgbClr val="FFC000"/>
                </a:solidFill>
                <a:cs typeface="Tahoma" pitchFamily="34" charset="0"/>
              </a:rPr>
              <a:t> </a:t>
            </a:r>
            <a:r>
              <a:rPr lang="cs-CZ" sz="2000" dirty="0">
                <a:cs typeface="Tahoma" pitchFamily="34" charset="0"/>
              </a:rPr>
              <a:t>–</a:t>
            </a:r>
            <a:r>
              <a:rPr lang="cs-CZ" sz="2000" i="1" dirty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cs-CZ" sz="2000" dirty="0"/>
              <a:t>teplejší a vlhčí klima má vliv na tmavší zbarvení, platí i u člověka </a:t>
            </a:r>
            <a:endParaRPr lang="cs-CZ" sz="2000" i="1" dirty="0">
              <a:solidFill>
                <a:srgbClr val="FFC000"/>
              </a:solidFill>
              <a:cs typeface="Tahoma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247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Bergmanovo pravidlo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12076" y="765230"/>
            <a:ext cx="3149805" cy="343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cs-CZ" sz="1805" b="1" dirty="0">
                <a:latin typeface="Tahoma" pitchFamily="34" charset="0"/>
              </a:rPr>
              <a:t>A</a:t>
            </a:r>
            <a:r>
              <a:rPr kumimoji="1" lang="cs-CZ" sz="1805" dirty="0">
                <a:latin typeface="Tahoma" pitchFamily="34" charset="0"/>
              </a:rPr>
              <a:t> - tučňák císařský (115 cm) - 46kg    </a:t>
            </a:r>
          </a:p>
          <a:p>
            <a:r>
              <a:rPr kumimoji="1" lang="cs-CZ" sz="1805" b="1" dirty="0">
                <a:latin typeface="Tahoma" pitchFamily="34" charset="0"/>
              </a:rPr>
              <a:t>B</a:t>
            </a:r>
            <a:r>
              <a:rPr kumimoji="1" lang="cs-CZ" sz="1805" dirty="0">
                <a:latin typeface="Tahoma" pitchFamily="34" charset="0"/>
              </a:rPr>
              <a:t> - tučňák patagonský 95cm)</a:t>
            </a:r>
          </a:p>
          <a:p>
            <a:r>
              <a:rPr kumimoji="1" lang="cs-CZ" sz="1805" b="1" dirty="0">
                <a:latin typeface="Tahoma" pitchFamily="34" charset="0"/>
              </a:rPr>
              <a:t>C</a:t>
            </a:r>
            <a:r>
              <a:rPr kumimoji="1" lang="cs-CZ" sz="1805" dirty="0">
                <a:latin typeface="Tahoma" pitchFamily="34" charset="0"/>
              </a:rPr>
              <a:t> - tučňák oslí (81 cm)</a:t>
            </a:r>
          </a:p>
          <a:p>
            <a:r>
              <a:rPr kumimoji="1" lang="cs-CZ" sz="1805" b="1" dirty="0">
                <a:latin typeface="Tahoma" pitchFamily="34" charset="0"/>
              </a:rPr>
              <a:t>D</a:t>
            </a:r>
            <a:r>
              <a:rPr kumimoji="1" lang="cs-CZ" sz="1805" dirty="0">
                <a:latin typeface="Tahoma" pitchFamily="34" charset="0"/>
              </a:rPr>
              <a:t> - tučňák </a:t>
            </a:r>
            <a:r>
              <a:rPr kumimoji="1" lang="cs-CZ" sz="1805" dirty="0" err="1">
                <a:latin typeface="Tahoma" pitchFamily="34" charset="0"/>
              </a:rPr>
              <a:t>magellánský</a:t>
            </a:r>
            <a:r>
              <a:rPr kumimoji="1" lang="cs-CZ" sz="1805" dirty="0">
                <a:latin typeface="Tahoma" pitchFamily="34" charset="0"/>
              </a:rPr>
              <a:t>(70cm)</a:t>
            </a:r>
          </a:p>
          <a:p>
            <a:r>
              <a:rPr kumimoji="1" lang="cs-CZ" sz="1805" b="1" dirty="0">
                <a:latin typeface="Tahoma" pitchFamily="34" charset="0"/>
              </a:rPr>
              <a:t>E</a:t>
            </a:r>
            <a:r>
              <a:rPr kumimoji="1" lang="cs-CZ" sz="1805" dirty="0">
                <a:latin typeface="Tahoma" pitchFamily="34" charset="0"/>
              </a:rPr>
              <a:t> - tučňák galapážský (53 cm)  - 2,7</a:t>
            </a:r>
          </a:p>
          <a:p>
            <a:r>
              <a:rPr kumimoji="1" lang="cs-CZ" sz="1805" dirty="0">
                <a:latin typeface="Tahoma" pitchFamily="34" charset="0"/>
                <a:hlinkClick r:id="rId2"/>
              </a:rPr>
              <a:t>http://pingu.ic.cz/otucnacich.htm</a:t>
            </a:r>
            <a:endParaRPr kumimoji="1" lang="cs-CZ" sz="1805" dirty="0">
              <a:latin typeface="Tahoma" pitchFamily="34" charset="0"/>
            </a:endParaRPr>
          </a:p>
          <a:p>
            <a:endParaRPr lang="cs-CZ" sz="1805" dirty="0"/>
          </a:p>
        </p:txBody>
      </p:sp>
      <p:pic>
        <p:nvPicPr>
          <p:cNvPr id="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582" y="3956998"/>
            <a:ext cx="5783901" cy="27266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769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Allenovo pravidlo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96" y="3196817"/>
            <a:ext cx="7276415" cy="230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18514" y="5994032"/>
            <a:ext cx="7427899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>
                <a:solidFill>
                  <a:srgbClr val="0070C0"/>
                </a:solidFill>
              </a:rPr>
              <a:t>Liška pouštní – liška obecná – liška polární</a:t>
            </a:r>
            <a:endParaRPr lang="cs-CZ" sz="1805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26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Glogerovo</a:t>
            </a:r>
            <a:r>
              <a:rPr lang="cs-CZ" dirty="0" smtClean="0"/>
              <a:t> pravidlo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3" y="2374126"/>
            <a:ext cx="5382875" cy="40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712944" y="5594430"/>
            <a:ext cx="2139047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 err="1">
                <a:solidFill>
                  <a:srgbClr val="0070C0"/>
                </a:solidFill>
              </a:rPr>
              <a:t>Strnadec</a:t>
            </a:r>
            <a:r>
              <a:rPr lang="cs-CZ" sz="1805" dirty="0">
                <a:solidFill>
                  <a:srgbClr val="0070C0"/>
                </a:solidFill>
              </a:rPr>
              <a:t> zpěvný</a:t>
            </a:r>
            <a:endParaRPr lang="cs-CZ" sz="1805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91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5" y="1728787"/>
            <a:ext cx="7620000" cy="4238625"/>
          </a:xfrm>
        </p:spPr>
      </p:pic>
    </p:spTree>
    <p:extLst>
      <p:ext uri="{BB962C8B-B14F-4D97-AF65-F5344CB8AC3E}">
        <p14:creationId xmlns:p14="http://schemas.microsoft.com/office/powerpoint/2010/main" val="81672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8E30C-5454-4CDB-B44B-6726DD2E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 a rostliny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84BB8-2477-49AC-8FC6-C11D39CAC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Množství světla využitelné rostlinami je variabilní /roční a denní cyklus, oblačnost, zeměpisná šířka/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Fotosyntéza (cca 1% </a:t>
            </a:r>
            <a:r>
              <a:rPr lang="cs-CZ" dirty="0" smtClean="0"/>
              <a:t>dopadajícího </a:t>
            </a:r>
            <a:r>
              <a:rPr lang="cs-CZ" dirty="0"/>
              <a:t>světla), motor transpirace (70%), teplo (29%)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Fotosyntéza </a:t>
            </a:r>
            <a:r>
              <a:rPr lang="cs-CZ" dirty="0" smtClean="0"/>
              <a:t>má dvě </a:t>
            </a:r>
            <a:r>
              <a:rPr lang="cs-CZ" dirty="0"/>
              <a:t>maxima </a:t>
            </a:r>
            <a:r>
              <a:rPr lang="cs-CZ" dirty="0" smtClean="0"/>
              <a:t>pohlcování: </a:t>
            </a:r>
            <a:br>
              <a:rPr lang="cs-CZ" dirty="0" smtClean="0"/>
            </a:br>
            <a:r>
              <a:rPr lang="cs-CZ" dirty="0" smtClean="0"/>
              <a:t>a</a:t>
            </a:r>
            <a:r>
              <a:rPr lang="cs-CZ" dirty="0"/>
              <a:t>) červené paprsky (0,62-0,68µm) - chlorofyl jako pigment (0,63-0,66) - energeticky nejvýhodnější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 smtClean="0"/>
              <a:t>     b</a:t>
            </a:r>
            <a:r>
              <a:rPr lang="cs-CZ" dirty="0"/>
              <a:t>) modrofialové (0,42-0,49 µm), žlutá, oranžová a zelená - málo účinné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Podle nároků na světlo: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heliofyty</a:t>
            </a:r>
            <a:r>
              <a:rPr lang="cs-CZ" dirty="0"/>
              <a:t> (vodní, alpinské, stepní, stromy), </a:t>
            </a:r>
            <a:r>
              <a:rPr lang="cs-CZ" dirty="0" smtClean="0"/>
              <a:t>nejčastěji </a:t>
            </a:r>
            <a:r>
              <a:rPr lang="cs-CZ" dirty="0"/>
              <a:t>světlé, lesklé </a:t>
            </a:r>
            <a:r>
              <a:rPr lang="cs-CZ" dirty="0" smtClean="0"/>
              <a:t>listy</a:t>
            </a:r>
            <a:endParaRPr lang="cs-CZ" dirty="0"/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sciafyty</a:t>
            </a:r>
            <a:r>
              <a:rPr lang="cs-CZ" dirty="0"/>
              <a:t> (</a:t>
            </a:r>
            <a:r>
              <a:rPr lang="cs-CZ" dirty="0" err="1"/>
              <a:t>sciofyty</a:t>
            </a:r>
            <a:r>
              <a:rPr lang="cs-CZ" dirty="0"/>
              <a:t>, </a:t>
            </a:r>
            <a:r>
              <a:rPr lang="cs-CZ" dirty="0" err="1"/>
              <a:t>umbrofyty</a:t>
            </a:r>
            <a:r>
              <a:rPr lang="cs-CZ" dirty="0"/>
              <a:t>) - 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heliosciafyty</a:t>
            </a:r>
            <a:r>
              <a:rPr lang="cs-CZ" dirty="0"/>
              <a:t> - neutrál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24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CBAF6-6424-4F10-A638-818BD32F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Adaptace na světlo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3108" y="2321004"/>
            <a:ext cx="7579299" cy="3908622"/>
          </a:xfrm>
        </p:spPr>
        <p:txBody>
          <a:bodyPr>
            <a:normAutofit fontScale="70000" lnSpcReduction="20000"/>
          </a:bodyPr>
          <a:lstStyle/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Nedostatek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přechod k parazitismu (podbílek šupinatý), ztráta pigmentu - (chřest) , etiolizace, pozitivní fototropismus (slunečnice)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Nadbytek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postavení listů (blahovičník), odrazová vrstva a chlupy (kaktusy), zakrslý růst, tvorba ochranných pigmentů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Fotoperiodismus - přizpůsobení rostliny rozdílné délce dne a noci (tvorba květů)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Citlivé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dlouhodenní - den delší 12h (špenát, oves, jetel, máta)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krátkodenní (jahodník, kávovník, jarní aspekty)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krátkodlouhodenní</a:t>
            </a:r>
            <a:r>
              <a:rPr lang="cs-CZ" dirty="0"/>
              <a:t>, </a:t>
            </a:r>
            <a:r>
              <a:rPr lang="cs-CZ" dirty="0" err="1"/>
              <a:t>dlouhokrátkodenní</a:t>
            </a:r>
            <a:r>
              <a:rPr lang="cs-CZ" dirty="0"/>
              <a:t>, intermediární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Neutrální - (rajče, okurka, fazol, růže, slunečnice)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20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C1410-B2A8-4683-BD6A-E42FEB35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Adaptace na světlo  </a:t>
            </a:r>
            <a:endParaRPr lang="cs-CZ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27" y="2374124"/>
            <a:ext cx="1852567" cy="2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03" y="2374124"/>
            <a:ext cx="1851195" cy="2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89" y="2374124"/>
            <a:ext cx="3088514" cy="2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24690" y="5171321"/>
            <a:ext cx="2937192" cy="64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i="1" dirty="0"/>
              <a:t>chlupy -</a:t>
            </a:r>
            <a:r>
              <a:rPr lang="cs-CZ" sz="1805" i="1" dirty="0" err="1"/>
              <a:t>trichomy</a:t>
            </a:r>
            <a:endParaRPr lang="cs-CZ" sz="1805" i="1" dirty="0"/>
          </a:p>
          <a:p>
            <a:endParaRPr lang="cs-CZ" sz="1805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31627" y="5171321"/>
            <a:ext cx="1852567" cy="64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 err="1"/>
              <a:t>Podbýlek</a:t>
            </a:r>
            <a:r>
              <a:rPr lang="cs-CZ" sz="1805" dirty="0"/>
              <a:t> šupinatý</a:t>
            </a:r>
            <a:endParaRPr lang="cs-CZ" sz="1805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08103" y="5171322"/>
            <a:ext cx="1851195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Eukalyptus </a:t>
            </a:r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7472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F8618-89F7-442B-8C40-19196352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Fototropismus</a:t>
            </a:r>
            <a:endParaRPr lang="cs-CZ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15" y="2374125"/>
            <a:ext cx="5288852" cy="436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17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63404-C259-41E2-8EFF-6FFF16AE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 a živočichové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2A1E7-8E34-41DF-AC51-385BDE920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 smtClean="0"/>
              <a:t>A</a:t>
            </a:r>
            <a:r>
              <a:rPr lang="cs-CZ" dirty="0"/>
              <a:t>). Fotoperiodismus - synchronizace </a:t>
            </a:r>
            <a:r>
              <a:rPr lang="cs-CZ" dirty="0" err="1"/>
              <a:t>endo</a:t>
            </a:r>
            <a:r>
              <a:rPr lang="cs-CZ" dirty="0"/>
              <a:t> a </a:t>
            </a:r>
            <a:r>
              <a:rPr lang="cs-CZ" dirty="0" err="1"/>
              <a:t>exo</a:t>
            </a:r>
            <a:r>
              <a:rPr lang="cs-CZ" dirty="0"/>
              <a:t> rytmů (biologické hodiny)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Cirkadiánní, </a:t>
            </a:r>
            <a:r>
              <a:rPr lang="cs-CZ" dirty="0" err="1" smtClean="0"/>
              <a:t>cirkannuální</a:t>
            </a:r>
            <a:r>
              <a:rPr lang="cs-CZ" dirty="0" smtClean="0"/>
              <a:t> </a:t>
            </a:r>
            <a:r>
              <a:rPr lang="cs-CZ" dirty="0"/>
              <a:t>- rytmus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Projevy - rozmnožovací rytmus, migrace, línání a přepeřování, ukládání podkožního tuku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B.) Orientace /hmyz/ - využití polarizovaného světla - odvodí si směr z postavení Slunce i za mraky, nejlépe mravenci a včely (moře – strašek) .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Adaptace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- denní, soumrační a noční živočichové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- dlouhodenní a krátkodenní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- změny zabarvení, ztráta pigmentu (macarát, </a:t>
            </a:r>
            <a:r>
              <a:rPr lang="cs-CZ" dirty="0" err="1"/>
              <a:t>rypoš</a:t>
            </a:r>
            <a:r>
              <a:rPr lang="cs-CZ" dirty="0"/>
              <a:t>), specifické orgány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- bioluminiscence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74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A0F26-DF12-4DB9-9807-B0E93DC9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 a živočichové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91220F-2FCC-4A30-B37D-CD951C0FC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94" y="2585661"/>
            <a:ext cx="1868987" cy="2585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/>
            </a:r>
            <a:br>
              <a:rPr lang="en-US" u="sng" dirty="0"/>
            </a:br>
            <a:endParaRPr lang="it-IT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2" y="2374125"/>
            <a:ext cx="2442273" cy="18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82582" y="4441411"/>
            <a:ext cx="1675775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strašek</a:t>
            </a:r>
            <a:endParaRPr lang="cs-CZ" sz="1805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07" y="2327112"/>
            <a:ext cx="2509334" cy="188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640642" y="6332954"/>
            <a:ext cx="2442273" cy="64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macarát jeskynní</a:t>
            </a:r>
          </a:p>
          <a:p>
            <a:endParaRPr lang="cs-CZ" sz="1805" dirty="0"/>
          </a:p>
        </p:txBody>
      </p:sp>
      <p:pic>
        <p:nvPicPr>
          <p:cNvPr id="8" name="Picture 5" descr="C:\Dokumenty\Vyuka\Bio\Obr_2012\proteus_anguinus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56" y="4443105"/>
            <a:ext cx="3126299" cy="221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640642" y="4443105"/>
            <a:ext cx="2085754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 err="1"/>
              <a:t>rypoš</a:t>
            </a:r>
            <a:r>
              <a:rPr lang="cs-CZ" sz="1805" dirty="0"/>
              <a:t> lysý</a:t>
            </a:r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2776265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</TotalTime>
  <Words>2582</Words>
  <Application>Microsoft Office PowerPoint</Application>
  <PresentationFormat>Předvádění na obrazovce (4:3)</PresentationFormat>
  <Paragraphs>252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Arial Black</vt:lpstr>
      <vt:lpstr>Calibri</vt:lpstr>
      <vt:lpstr>Tahoma</vt:lpstr>
      <vt:lpstr>Trebuchet MS</vt:lpstr>
      <vt:lpstr>Tw Cen MT</vt:lpstr>
      <vt:lpstr>Wingdings</vt:lpstr>
      <vt:lpstr>Wingdings 2</vt:lpstr>
      <vt:lpstr>Medián</vt:lpstr>
      <vt:lpstr>Půda a Biota</vt:lpstr>
      <vt:lpstr>Fyzikální faktory - světlo   </vt:lpstr>
      <vt:lpstr>Elektromagnetická záření </vt:lpstr>
      <vt:lpstr>Světlo a rostliny </vt:lpstr>
      <vt:lpstr>Adaptace na světlo</vt:lpstr>
      <vt:lpstr>Adaptace na světlo  </vt:lpstr>
      <vt:lpstr>Fototropismus</vt:lpstr>
      <vt:lpstr>Světlo a živočichové</vt:lpstr>
      <vt:lpstr>Světlo a živočichové</vt:lpstr>
      <vt:lpstr>Světlo – orientace a navigace</vt:lpstr>
      <vt:lpstr>Navigace</vt:lpstr>
      <vt:lpstr>Teplo a rostliny</vt:lpstr>
      <vt:lpstr>Teplo a rostliny</vt:lpstr>
      <vt:lpstr>Teplo a živočichové</vt:lpstr>
      <vt:lpstr>Teplo a živočichové</vt:lpstr>
      <vt:lpstr>Teplo a živočichové</vt:lpstr>
      <vt:lpstr>Teplo a životní funkce</vt:lpstr>
      <vt:lpstr>Teplota těla</vt:lpstr>
      <vt:lpstr>Abiotický faktor - voda</vt:lpstr>
      <vt:lpstr>Rostliny a voda</vt:lpstr>
      <vt:lpstr>Rostliny a voda</vt:lpstr>
      <vt:lpstr>Rostliny a voda – adaptace (sukulenty)</vt:lpstr>
      <vt:lpstr>Rostliny a voda – adaptace (sklerofyty)</vt:lpstr>
      <vt:lpstr>Živočichové a voda</vt:lpstr>
      <vt:lpstr>Živočichové a voda</vt:lpstr>
      <vt:lpstr>Velikost vodních živočichů</vt:lpstr>
      <vt:lpstr>Diadromní migrace ryb</vt:lpstr>
      <vt:lpstr>Abiotický faktor –proudění vzduchu</vt:lpstr>
      <vt:lpstr>Anemochorie</vt:lpstr>
      <vt:lpstr>Edafické prostředí</vt:lpstr>
      <vt:lpstr>Půdní živočichové</vt:lpstr>
      <vt:lpstr>Abiotický faktor - morfologie terénu</vt:lpstr>
      <vt:lpstr>Lesní vegetační stupně</vt:lpstr>
      <vt:lpstr>Lesní vegetační stupně</vt:lpstr>
      <vt:lpstr>Biogeografická pravidla</vt:lpstr>
      <vt:lpstr>Bergmanovo pravidlo</vt:lpstr>
      <vt:lpstr>Allenovo pravidlo</vt:lpstr>
      <vt:lpstr>Glogerovo pravidlo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Půda a Biota</dc:title>
  <dc:creator>Peter</dc:creator>
  <cp:lastModifiedBy>peter</cp:lastModifiedBy>
  <cp:revision>14</cp:revision>
  <dcterms:created xsi:type="dcterms:W3CDTF">2021-09-19T10:34:17Z</dcterms:created>
  <dcterms:modified xsi:type="dcterms:W3CDTF">2021-10-14T07:58:53Z</dcterms:modified>
</cp:coreProperties>
</file>