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6"/>
  </p:notesMasterIdLst>
  <p:sldIdLst>
    <p:sldId id="256" r:id="rId2"/>
    <p:sldId id="396" r:id="rId3"/>
    <p:sldId id="359" r:id="rId4"/>
    <p:sldId id="360" r:id="rId5"/>
    <p:sldId id="361" r:id="rId6"/>
    <p:sldId id="362" r:id="rId7"/>
    <p:sldId id="363" r:id="rId8"/>
    <p:sldId id="364" r:id="rId9"/>
    <p:sldId id="365" r:id="rId10"/>
    <p:sldId id="366" r:id="rId11"/>
    <p:sldId id="367" r:id="rId12"/>
    <p:sldId id="368" r:id="rId13"/>
    <p:sldId id="369" r:id="rId14"/>
    <p:sldId id="370" r:id="rId15"/>
    <p:sldId id="371" r:id="rId16"/>
    <p:sldId id="372" r:id="rId17"/>
    <p:sldId id="373" r:id="rId18"/>
    <p:sldId id="374" r:id="rId19"/>
    <p:sldId id="375" r:id="rId20"/>
    <p:sldId id="376" r:id="rId21"/>
    <p:sldId id="377" r:id="rId22"/>
    <p:sldId id="378" r:id="rId23"/>
    <p:sldId id="379" r:id="rId24"/>
    <p:sldId id="380" r:id="rId25"/>
    <p:sldId id="381" r:id="rId26"/>
    <p:sldId id="382" r:id="rId27"/>
    <p:sldId id="383" r:id="rId28"/>
    <p:sldId id="384" r:id="rId29"/>
    <p:sldId id="385" r:id="rId30"/>
    <p:sldId id="386" r:id="rId31"/>
    <p:sldId id="387" r:id="rId32"/>
    <p:sldId id="388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7" r:id="rId41"/>
    <p:sldId id="398" r:id="rId42"/>
    <p:sldId id="399" r:id="rId43"/>
    <p:sldId id="400" r:id="rId44"/>
    <p:sldId id="401" r:id="rId45"/>
    <p:sldId id="402" r:id="rId46"/>
    <p:sldId id="403" r:id="rId47"/>
    <p:sldId id="404" r:id="rId48"/>
    <p:sldId id="405" r:id="rId49"/>
    <p:sldId id="406" r:id="rId50"/>
    <p:sldId id="407" r:id="rId51"/>
    <p:sldId id="408" r:id="rId52"/>
    <p:sldId id="409" r:id="rId53"/>
    <p:sldId id="410" r:id="rId54"/>
    <p:sldId id="411" r:id="rId55"/>
    <p:sldId id="412" r:id="rId56"/>
    <p:sldId id="413" r:id="rId57"/>
    <p:sldId id="414" r:id="rId58"/>
    <p:sldId id="415" r:id="rId59"/>
    <p:sldId id="416" r:id="rId60"/>
    <p:sldId id="417" r:id="rId61"/>
    <p:sldId id="418" r:id="rId62"/>
    <p:sldId id="419" r:id="rId63"/>
    <p:sldId id="420" r:id="rId64"/>
    <p:sldId id="421" r:id="rId65"/>
    <p:sldId id="422" r:id="rId66"/>
    <p:sldId id="423" r:id="rId67"/>
    <p:sldId id="424" r:id="rId68"/>
    <p:sldId id="425" r:id="rId69"/>
    <p:sldId id="426" r:id="rId70"/>
    <p:sldId id="427" r:id="rId71"/>
    <p:sldId id="428" r:id="rId72"/>
    <p:sldId id="429" r:id="rId73"/>
    <p:sldId id="430" r:id="rId74"/>
    <p:sldId id="431" r:id="rId7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0" d="100"/>
          <a:sy n="80" d="100"/>
        </p:scale>
        <p:origin x="3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D73109-5873-45CA-BCE7-FFF7B7F7D967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C40769-E458-4630-84D7-98634B357E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264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8EE4EC-FC1D-4A5C-A5BA-DA124659C1D1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2132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77D73E7D-5EB8-4839-AA9B-BC57934715F5}" type="slidenum">
              <a:rPr lang="cs-CZ" sz="1200" smtClean="0">
                <a:latin typeface="Times New Roman" pitchFamily="18" charset="0"/>
              </a:rPr>
              <a:pPr/>
              <a:t>14</a:t>
            </a:fld>
            <a:endParaRPr lang="cs-CZ" sz="1200" smtClean="0">
              <a:latin typeface="Times New Roman" pitchFamily="18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28159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B45B2D0F-E1E8-4292-935E-8E537C81554C}" type="slidenum">
              <a:rPr lang="cs-CZ" sz="1200" smtClean="0">
                <a:latin typeface="Times New Roman" pitchFamily="18" charset="0"/>
              </a:rPr>
              <a:pPr/>
              <a:t>17</a:t>
            </a:fld>
            <a:endParaRPr lang="cs-CZ" sz="1200" smtClean="0">
              <a:latin typeface="Times New Roman" pitchFamily="18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3671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614A88CE-275A-406A-99A8-6D5D25AE604C}" type="slidenum">
              <a:rPr lang="cs-CZ" sz="1200" smtClean="0">
                <a:latin typeface="Times New Roman" pitchFamily="18" charset="0"/>
              </a:rPr>
              <a:pPr/>
              <a:t>18</a:t>
            </a:fld>
            <a:endParaRPr lang="cs-CZ" sz="1200" smtClean="0">
              <a:latin typeface="Times New Roman" pitchFamily="18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817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fld id="{EB3D916C-A971-4A8B-9308-25DCC48FD222}" type="slidenum">
              <a:rPr lang="cs-CZ" sz="1200" smtClean="0">
                <a:latin typeface="Times New Roman" pitchFamily="18" charset="0"/>
              </a:rPr>
              <a:pPr/>
              <a:t>22</a:t>
            </a:fld>
            <a:endParaRPr lang="cs-CZ" sz="1200" smtClean="0">
              <a:latin typeface="Times New Roman" pitchFamily="18" charset="0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343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Kliknutím lze upravit styl předlohy.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9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EE489A-1ABE-471F-8C15-C6A2A606213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8838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7" name="Obdélník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8" name="Zástupný symbol pro datum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2" name="Zástupný symbol pro zápatí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12" name="Zástupný symbol pro číslo snímku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cs-CZ"/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cs-CZ" smtClean="0"/>
              <a:t>Kliknutím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</p:txBody>
      </p:sp>
      <p:sp>
        <p:nvSpPr>
          <p:cNvPr id="8" name="Obdélník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1" name="Obdélník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13" name="Zástupný symbol pro číslo snímku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Kliknutím na ikonu přidáte obrázek.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Kliknutím lze upravit styl.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Kliknutím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BF6789AC-FE12-4EE3-B971-724331555998}" type="datetimeFigureOut">
              <a:rPr lang="cs-CZ" smtClean="0"/>
              <a:t>03.11.2021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Obdélník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E97CE5D-2BCC-4D50-84D2-78A754602235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hyperlink" Target="http://wildanimals.blog.cz/0709/vyhubeni-a-vyhynuli-zivocichove-o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hyperlink" Target="http://www.volny.cz/richardhorcic/clanky/Blboun/nejenom%20blboun.htm" TargetMode="External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lueplanetbiomes.org/world_biomes.htm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://upload.wikimedia.org/wikipedia/commons/8/8f/K%C3%B6ppen-vereinfacht.svg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hyperlink" Target="http://upload.wikimedia.org/wikipedia/commons/9/9f/Eucalyptus_todtiana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hyperlink" Target="http://upload.wikimedia.org/wikipedia/commons/0/0d/Kangaroo_and_joey03.jp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hyperlink" Target="http://upload.wikimedia.org/wikipedia/commons/3/31/Nashorn-001.jp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hyperlink" Target="http://upload.wikimedia.org/wikipedia/commons/8/8d/Cotton.JPG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7" Type="http://schemas.openxmlformats.org/officeDocument/2006/relationships/image" Target="../media/image102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8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Půda a Biota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Areály rozšíření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1256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areálů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FontTx/>
              <a:buNone/>
            </a:pPr>
            <a:r>
              <a:rPr lang="cs-CZ" dirty="0" err="1">
                <a:solidFill>
                  <a:srgbClr val="FFC000"/>
                </a:solidFill>
              </a:rPr>
              <a:t>Vikarianti</a:t>
            </a:r>
            <a:r>
              <a:rPr lang="cs-CZ" dirty="0">
                <a:solidFill>
                  <a:srgbClr val="FFC000"/>
                </a:solidFill>
              </a:rPr>
              <a:t> (vikarizace) </a:t>
            </a:r>
            <a:r>
              <a:rPr lang="cs-CZ" dirty="0"/>
              <a:t>– zastupování (nahrazování) příbuzných druhů živočichů nebo rostlin na podobných stanovištích v různých zeměpisných oblastech nebo v čase (ježek, vrána, havran, agama, leguán, hroznýšovití) </a:t>
            </a:r>
          </a:p>
          <a:p>
            <a:pPr>
              <a:buFontTx/>
              <a:buNone/>
            </a:pPr>
            <a:r>
              <a:rPr lang="cs-CZ" dirty="0"/>
              <a:t>1</a:t>
            </a:r>
            <a:r>
              <a:rPr lang="cs-CZ" b="1" dirty="0"/>
              <a:t>) různé geografické oblasti – geografická vikariace 2) různé stanoviště – ekologická vikariace 3) časová vikariace 4 ) vikariace analogická</a:t>
            </a:r>
          </a:p>
          <a:p>
            <a:pPr>
              <a:buFontTx/>
              <a:buNone/>
            </a:pPr>
            <a:endParaRPr lang="cs-CZ" b="1" dirty="0"/>
          </a:p>
          <a:p>
            <a:pPr>
              <a:buFontTx/>
              <a:buNone/>
            </a:pPr>
            <a:r>
              <a:rPr lang="cs-CZ" dirty="0">
                <a:solidFill>
                  <a:srgbClr val="FFC000"/>
                </a:solidFill>
              </a:rPr>
              <a:t>Invaze </a:t>
            </a:r>
            <a:r>
              <a:rPr lang="cs-CZ" dirty="0"/>
              <a:t>–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/>
              <a:t>masové migrace živočichů (pravidelné, nepravidelné) – nedostatek potravy, přírodní katastrofa, cyklické přemnožení hlodavců (saranče stěhovavé, ořešník kropenatý, lumík, hraboši)  </a:t>
            </a:r>
          </a:p>
          <a:p>
            <a:pPr>
              <a:buFontTx/>
              <a:buNone/>
            </a:pPr>
            <a:r>
              <a:rPr lang="cs-CZ" dirty="0" err="1" smtClean="0">
                <a:solidFill>
                  <a:srgbClr val="FFC000"/>
                </a:solidFill>
              </a:rPr>
              <a:t>Erratický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>
                <a:solidFill>
                  <a:srgbClr val="FFC000"/>
                </a:solidFill>
              </a:rPr>
              <a:t>výskyt </a:t>
            </a:r>
            <a:r>
              <a:rPr lang="cs-CZ" dirty="0" smtClean="0"/>
              <a:t>– (důvod přesunu na nové stanoviště zatoulání</a:t>
            </a:r>
            <a:r>
              <a:rPr lang="cs-CZ" dirty="0"/>
              <a:t>, zabloudění) 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920593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Vikarianti</a:t>
            </a:r>
            <a:r>
              <a:rPr lang="cs-CZ" dirty="0" smtClean="0"/>
              <a:t> (příklady druhů)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b</a:t>
            </a:r>
            <a:r>
              <a:rPr lang="cs-CZ" dirty="0" smtClean="0"/>
              <a:t>izon – zubr</a:t>
            </a:r>
          </a:p>
          <a:p>
            <a:pPr marL="0" indent="0">
              <a:buNone/>
            </a:pPr>
            <a:r>
              <a:rPr lang="cs-CZ" dirty="0"/>
              <a:t>j</a:t>
            </a:r>
            <a:r>
              <a:rPr lang="cs-CZ" dirty="0" smtClean="0"/>
              <a:t>ežek západní </a:t>
            </a:r>
            <a:r>
              <a:rPr lang="cs-CZ" dirty="0"/>
              <a:t>–</a:t>
            </a:r>
            <a:r>
              <a:rPr lang="cs-CZ" dirty="0" smtClean="0"/>
              <a:t> ježek východní</a:t>
            </a:r>
          </a:p>
          <a:p>
            <a:pPr marL="0" indent="0">
              <a:buNone/>
            </a:pPr>
            <a:r>
              <a:rPr lang="cs-CZ" dirty="0"/>
              <a:t>v</a:t>
            </a:r>
            <a:r>
              <a:rPr lang="cs-CZ" dirty="0" smtClean="0"/>
              <a:t>rána obecná – vrána šedá</a:t>
            </a:r>
          </a:p>
          <a:p>
            <a:pPr marL="0" indent="0">
              <a:buNone/>
            </a:pPr>
            <a:r>
              <a:rPr lang="cs-CZ" dirty="0"/>
              <a:t>k</a:t>
            </a:r>
            <a:r>
              <a:rPr lang="cs-CZ" dirty="0" smtClean="0"/>
              <a:t>uňka žlutobřichá – kuňka obecná</a:t>
            </a:r>
          </a:p>
          <a:p>
            <a:pPr marL="0" indent="0">
              <a:buNone/>
            </a:pPr>
            <a:r>
              <a:rPr lang="cs-CZ" dirty="0"/>
              <a:t>a</a:t>
            </a:r>
            <a:r>
              <a:rPr lang="cs-CZ" dirty="0" smtClean="0"/>
              <a:t>gama – leguán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67344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Vikarianti</a:t>
            </a:r>
            <a:r>
              <a:rPr lang="cs-CZ" dirty="0" smtClean="0"/>
              <a:t> ježek z. – ježek v.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3074" name="Picture 2" descr="Ježek západní – Wikipedi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1" y="2509919"/>
            <a:ext cx="3771664" cy="2448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82581" y="5305036"/>
            <a:ext cx="3771664" cy="36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ježek západní (</a:t>
            </a:r>
            <a:r>
              <a:rPr lang="cs-CZ" sz="1805" i="1" dirty="0" err="1"/>
              <a:t>Erinaceus</a:t>
            </a:r>
            <a:r>
              <a:rPr lang="cs-CZ" sz="1805" i="1" dirty="0"/>
              <a:t> </a:t>
            </a:r>
            <a:r>
              <a:rPr lang="cs-CZ" sz="1805" i="1" dirty="0" err="1"/>
              <a:t>europaeus</a:t>
            </a:r>
            <a:r>
              <a:rPr lang="cs-CZ" sz="1805" dirty="0"/>
              <a:t>)</a:t>
            </a:r>
          </a:p>
        </p:txBody>
      </p:sp>
      <p:pic>
        <p:nvPicPr>
          <p:cNvPr id="3076" name="Picture 4" descr="Obrázek - Erinaceus roumanicus (ježek východní) | BioLib.c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777" y="3168720"/>
            <a:ext cx="4080770" cy="272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769776" y="6116572"/>
            <a:ext cx="4080770" cy="36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ježek východní (</a:t>
            </a:r>
            <a:r>
              <a:rPr lang="cs-CZ" sz="1805" i="1" dirty="0" err="1"/>
              <a:t>Erinaceus</a:t>
            </a:r>
            <a:r>
              <a:rPr lang="cs-CZ" sz="1805" i="1" dirty="0"/>
              <a:t> </a:t>
            </a:r>
            <a:r>
              <a:rPr lang="cs-CZ" sz="1805" i="1" dirty="0" err="1"/>
              <a:t>roumanicus</a:t>
            </a:r>
            <a:r>
              <a:rPr lang="cs-CZ" sz="1805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82142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Změny areálů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343792" indent="-343792" algn="just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b="1" dirty="0">
                <a:solidFill>
                  <a:srgbClr val="FFC000"/>
                </a:solidFill>
              </a:rPr>
              <a:t>Zmenšování areálů </a:t>
            </a:r>
            <a:endParaRPr lang="cs-CZ" b="1" dirty="0" smtClean="0"/>
          </a:p>
          <a:p>
            <a:pPr marL="343792" indent="-343792" algn="just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 smtClean="0"/>
              <a:t>1</a:t>
            </a:r>
            <a:r>
              <a:rPr lang="cs-CZ" dirty="0"/>
              <a:t>) změny klimatu</a:t>
            </a:r>
          </a:p>
          <a:p>
            <a:pPr marL="343792" indent="-343792" algn="just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 smtClean="0"/>
              <a:t>2) ohrožení </a:t>
            </a:r>
            <a:r>
              <a:rPr lang="cs-CZ" dirty="0"/>
              <a:t>lovem, změna životního prostředí (</a:t>
            </a:r>
            <a:r>
              <a:rPr lang="cs-CZ" dirty="0" err="1" smtClean="0"/>
              <a:t>deforestrace</a:t>
            </a:r>
            <a:r>
              <a:rPr lang="cs-CZ" dirty="0"/>
              <a:t>, urbanizace, </a:t>
            </a:r>
            <a:r>
              <a:rPr lang="cs-CZ" dirty="0" smtClean="0"/>
              <a:t>intenzivní zemědělství</a:t>
            </a:r>
            <a:r>
              <a:rPr lang="cs-CZ" dirty="0" smtClean="0"/>
              <a:t>, ... </a:t>
            </a:r>
            <a:r>
              <a:rPr lang="cs-CZ" dirty="0" smtClean="0"/>
              <a:t>)</a:t>
            </a:r>
            <a:endParaRPr lang="cs-CZ" dirty="0"/>
          </a:p>
          <a:p>
            <a:pPr marL="343792" indent="-343792" algn="just">
              <a:spcBef>
                <a:spcPct val="60000"/>
              </a:spcBef>
              <a:buClr>
                <a:schemeClr val="tx1"/>
              </a:buClr>
              <a:buNone/>
              <a:defRPr/>
            </a:pPr>
            <a:endParaRPr lang="cs-CZ" dirty="0" smtClean="0">
              <a:solidFill>
                <a:srgbClr val="FFC000"/>
              </a:solidFill>
            </a:endParaRPr>
          </a:p>
          <a:p>
            <a:pPr marL="343792" indent="-343792" algn="just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 smtClean="0">
                <a:solidFill>
                  <a:srgbClr val="FFC000"/>
                </a:solidFill>
              </a:rPr>
              <a:t>Migrace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  <a:r>
              <a:rPr lang="cs-CZ" dirty="0">
                <a:solidFill>
                  <a:srgbClr val="FFC000"/>
                </a:solidFill>
              </a:rPr>
              <a:t>pasivní </a:t>
            </a:r>
            <a:endParaRPr lang="cs-CZ" dirty="0" smtClean="0">
              <a:solidFill>
                <a:srgbClr val="FFC000"/>
              </a:solidFill>
            </a:endParaRPr>
          </a:p>
          <a:p>
            <a:pPr marL="343792" indent="-343792" algn="just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 smtClean="0"/>
              <a:t> (</a:t>
            </a:r>
            <a:r>
              <a:rPr lang="cs-CZ" dirty="0" err="1" smtClean="0"/>
              <a:t>foresie</a:t>
            </a:r>
            <a:r>
              <a:rPr lang="cs-CZ" dirty="0"/>
              <a:t>) – </a:t>
            </a:r>
            <a:r>
              <a:rPr lang="cs-CZ" dirty="0" err="1"/>
              <a:t>štítovec</a:t>
            </a:r>
            <a:r>
              <a:rPr lang="cs-CZ" dirty="0"/>
              <a:t> lodivod, sasanka </a:t>
            </a:r>
            <a:r>
              <a:rPr lang="cs-CZ" dirty="0" smtClean="0"/>
              <a:t>vs. </a:t>
            </a:r>
            <a:r>
              <a:rPr lang="cs-CZ" dirty="0"/>
              <a:t>krab, roztoči </a:t>
            </a:r>
            <a:r>
              <a:rPr lang="cs-CZ" dirty="0" smtClean="0"/>
              <a:t>vs. </a:t>
            </a:r>
            <a:r>
              <a:rPr lang="cs-CZ" dirty="0"/>
              <a:t>hmyz 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56018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/>
          <p:cNvSpPr>
            <a:spLocks noChangeArrowheads="1"/>
          </p:cNvSpPr>
          <p:nvPr/>
        </p:nvSpPr>
        <p:spPr bwMode="auto">
          <a:xfrm>
            <a:off x="542039" y="1673057"/>
            <a:ext cx="5565041" cy="41822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cs-CZ" sz="2763" dirty="0">
                <a:solidFill>
                  <a:srgbClr val="0070C0"/>
                </a:solidFill>
              </a:rPr>
              <a:t>Zmenšování areálu až vymírání</a:t>
            </a:r>
            <a:endParaRPr lang="cs-CZ" sz="4145" dirty="0">
              <a:solidFill>
                <a:srgbClr val="0070C0"/>
              </a:solidFill>
            </a:endParaRPr>
          </a:p>
        </p:txBody>
      </p:sp>
      <p:sp>
        <p:nvSpPr>
          <p:cNvPr id="407555" name="Rectangle 3"/>
          <p:cNvSpPr>
            <a:spLocks noChangeArrowheads="1"/>
          </p:cNvSpPr>
          <p:nvPr/>
        </p:nvSpPr>
        <p:spPr bwMode="auto">
          <a:xfrm>
            <a:off x="812620" y="872622"/>
            <a:ext cx="7443572" cy="36090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endParaRPr lang="cs-CZ" sz="1973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973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  <p:sp>
        <p:nvSpPr>
          <p:cNvPr id="407556" name="Rectangle 4"/>
          <p:cNvSpPr>
            <a:spLocks noChangeArrowheads="1"/>
          </p:cNvSpPr>
          <p:nvPr/>
        </p:nvSpPr>
        <p:spPr bwMode="auto">
          <a:xfrm>
            <a:off x="-8803214" y="4384510"/>
            <a:ext cx="8721761" cy="33834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38359" indent="-338359" algn="just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777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Změny areálů - dvě možnosti - rozšiřování, zmenšování, vyvoláno několika faktory (???????)</a:t>
            </a:r>
          </a:p>
          <a:p>
            <a:pPr marL="338359" indent="-338359" algn="just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777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Zvětšování areálů</a:t>
            </a:r>
            <a:r>
              <a:rPr lang="cs-CZ" sz="1777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– 1) změny klimatu </a:t>
            </a:r>
            <a:r>
              <a:rPr lang="cs-CZ" sz="1777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atd</a:t>
            </a:r>
            <a:r>
              <a:rPr lang="cs-CZ" sz="1777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.,,,,hrdlička zahradní (1950 většina </a:t>
            </a:r>
            <a:r>
              <a:rPr lang="cs-CZ" sz="1777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stř</a:t>
            </a:r>
            <a:r>
              <a:rPr lang="cs-CZ" sz="1777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. Evropy) – zvonohlík zahradní – (1840 u nás, 1967 Finsko )</a:t>
            </a:r>
          </a:p>
          <a:p>
            <a:pPr marL="338359" indent="-338359" algn="just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777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2) Člověk – 1) záměrně </a:t>
            </a:r>
          </a:p>
          <a:p>
            <a:pPr marL="338359" indent="-338359" algn="just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777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2) neúmyslné zavlečení – mandelinka, </a:t>
            </a:r>
            <a:r>
              <a:rPr lang="cs-CZ" sz="1777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Monomorium</a:t>
            </a:r>
            <a:r>
              <a:rPr lang="cs-CZ" sz="1777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1777" dirty="0" err="1">
                <a:effectLst>
                  <a:outerShdw blurRad="38100" dist="38100" dir="2700000" algn="tl">
                    <a:srgbClr val="000000"/>
                  </a:outerShdw>
                </a:effectLst>
              </a:rPr>
              <a:t>pharaonis</a:t>
            </a:r>
            <a:endParaRPr lang="cs-CZ" sz="1777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 algn="just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777" b="1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Zmenšování areálů – </a:t>
            </a:r>
            <a:r>
              <a:rPr lang="cs-CZ" sz="1777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ohrožení lovem </a:t>
            </a:r>
            <a:r>
              <a:rPr lang="cs-CZ" sz="1777" dirty="0">
                <a:effectLst>
                  <a:outerShdw blurRad="38100" dist="38100" dir="2700000" algn="tl">
                    <a:srgbClr val="000000"/>
                  </a:outerShdw>
                </a:effectLst>
                <a:hlinkClick r:id="rId3"/>
              </a:rPr>
              <a:t>http://wildanimals.blog.cz/0709/vyhubeni-a-vyhynuli-zivocichove-o</a:t>
            </a:r>
            <a:endParaRPr lang="cs-CZ" sz="1777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 algn="just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777" b="1" dirty="0">
                <a:effectLst>
                  <a:outerShdw blurRad="38100" dist="38100" dir="2700000" algn="tl">
                    <a:srgbClr val="000000"/>
                  </a:outerShdw>
                </a:effectLst>
                <a:hlinkClick r:id="rId4"/>
              </a:rPr>
              <a:t>http://www.volny.cz/richardhorcic/clanky/Blboun/nejenom blboun.htm</a:t>
            </a:r>
            <a:endParaRPr lang="cs-CZ" sz="1777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7558" name="Rectangle 6"/>
          <p:cNvSpPr>
            <a:spLocks noChangeArrowheads="1"/>
          </p:cNvSpPr>
          <p:nvPr/>
        </p:nvSpPr>
        <p:spPr bwMode="auto">
          <a:xfrm>
            <a:off x="237749" y="1209401"/>
            <a:ext cx="8721761" cy="56030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endParaRPr lang="cs-CZ" sz="1973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27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580" y="166454"/>
            <a:ext cx="2521831" cy="2127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ovéPole 1"/>
          <p:cNvSpPr txBox="1">
            <a:spLocks noChangeArrowheads="1"/>
          </p:cNvSpPr>
          <p:nvPr/>
        </p:nvSpPr>
        <p:spPr bwMode="auto">
          <a:xfrm>
            <a:off x="6248841" y="2217414"/>
            <a:ext cx="1572673" cy="33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cs-CZ" sz="1579" dirty="0"/>
              <a:t>medvěd atlaský</a:t>
            </a:r>
          </a:p>
        </p:txBody>
      </p:sp>
      <p:pic>
        <p:nvPicPr>
          <p:cNvPr id="1127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049" y="2895363"/>
            <a:ext cx="2340214" cy="1644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ovéPole 12"/>
          <p:cNvSpPr txBox="1">
            <a:spLocks noChangeArrowheads="1"/>
          </p:cNvSpPr>
          <p:nvPr/>
        </p:nvSpPr>
        <p:spPr bwMode="auto">
          <a:xfrm>
            <a:off x="6323244" y="4556619"/>
            <a:ext cx="1856194" cy="33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cs-CZ" sz="1579" dirty="0"/>
              <a:t>zebra </a:t>
            </a:r>
            <a:r>
              <a:rPr lang="cs-CZ" sz="1579" dirty="0" err="1"/>
              <a:t>kwaga</a:t>
            </a:r>
            <a:r>
              <a:rPr lang="cs-CZ" sz="1579" dirty="0"/>
              <a:t> (18..)</a:t>
            </a:r>
          </a:p>
        </p:txBody>
      </p:sp>
      <p:pic>
        <p:nvPicPr>
          <p:cNvPr id="1127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33" y="4506834"/>
            <a:ext cx="2161643" cy="140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7" name="TextovéPole 15"/>
          <p:cNvSpPr txBox="1">
            <a:spLocks noChangeArrowheads="1"/>
          </p:cNvSpPr>
          <p:nvPr/>
        </p:nvSpPr>
        <p:spPr bwMode="auto">
          <a:xfrm>
            <a:off x="542039" y="6092006"/>
            <a:ext cx="1384705" cy="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cs-CZ" sz="1579" dirty="0"/>
              <a:t>pratur (1681)</a:t>
            </a:r>
          </a:p>
        </p:txBody>
      </p:sp>
      <p:pic>
        <p:nvPicPr>
          <p:cNvPr id="1127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877" y="5080251"/>
            <a:ext cx="2418534" cy="124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TextovéPole 17"/>
          <p:cNvSpPr txBox="1">
            <a:spLocks noChangeArrowheads="1"/>
          </p:cNvSpPr>
          <p:nvPr/>
        </p:nvSpPr>
        <p:spPr bwMode="auto">
          <a:xfrm>
            <a:off x="6323244" y="6399822"/>
            <a:ext cx="2512519" cy="33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cs-CZ" sz="1579" dirty="0" err="1"/>
              <a:t>vakovlk</a:t>
            </a:r>
            <a:r>
              <a:rPr lang="cs-CZ" sz="1579" dirty="0"/>
              <a:t> tasmánský (1936)</a:t>
            </a:r>
          </a:p>
        </p:txBody>
      </p:sp>
      <p:pic>
        <p:nvPicPr>
          <p:cNvPr id="11280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0074" y="2652971"/>
            <a:ext cx="1652561" cy="132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TextovéPole 21"/>
          <p:cNvSpPr txBox="1">
            <a:spLocks noChangeArrowheads="1"/>
          </p:cNvSpPr>
          <p:nvPr/>
        </p:nvSpPr>
        <p:spPr bwMode="auto">
          <a:xfrm>
            <a:off x="3580074" y="4222972"/>
            <a:ext cx="1229630" cy="33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cs-CZ" sz="1579" dirty="0"/>
              <a:t>moa (1500)</a:t>
            </a:r>
          </a:p>
        </p:txBody>
      </p:sp>
      <p:sp>
        <p:nvSpPr>
          <p:cNvPr id="11282" name="TextovéPole 22"/>
          <p:cNvSpPr txBox="1">
            <a:spLocks noChangeArrowheads="1"/>
          </p:cNvSpPr>
          <p:nvPr/>
        </p:nvSpPr>
        <p:spPr bwMode="auto">
          <a:xfrm>
            <a:off x="3499407" y="6008428"/>
            <a:ext cx="2607673" cy="57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buFontTx/>
              <a:buNone/>
            </a:pPr>
            <a:r>
              <a:rPr lang="cs-CZ" sz="1579" dirty="0"/>
              <a:t>dronte mauricijský (1662), </a:t>
            </a:r>
          </a:p>
          <a:p>
            <a:pPr algn="ctr">
              <a:buFontTx/>
              <a:buNone/>
            </a:pPr>
            <a:r>
              <a:rPr lang="cs-CZ" sz="1579" dirty="0"/>
              <a:t>blboun nejapný</a:t>
            </a:r>
          </a:p>
        </p:txBody>
      </p:sp>
      <p:pic>
        <p:nvPicPr>
          <p:cNvPr id="1128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206" y="4668640"/>
            <a:ext cx="1466158" cy="1370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90" name="TextovéPole 32"/>
          <p:cNvSpPr txBox="1">
            <a:spLocks noChangeArrowheads="1"/>
          </p:cNvSpPr>
          <p:nvPr/>
        </p:nvSpPr>
        <p:spPr bwMode="auto">
          <a:xfrm>
            <a:off x="457046" y="4133826"/>
            <a:ext cx="1810768" cy="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cs-CZ" sz="1579" dirty="0"/>
              <a:t>divoký kůň Tarpan</a:t>
            </a:r>
          </a:p>
        </p:txBody>
      </p:sp>
      <p:pic>
        <p:nvPicPr>
          <p:cNvPr id="11292" name="Picture 3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54" y="2419120"/>
            <a:ext cx="2092722" cy="148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46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Změny areálů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3792" indent="-343792" algn="just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/>
              <a:t>Změny areálů - dvě možnosti - rozšiřování, zmenšování, vyvoláno několika faktory (???????)</a:t>
            </a:r>
          </a:p>
          <a:p>
            <a:pPr marL="343792" indent="-343792" algn="just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b="1" dirty="0">
                <a:solidFill>
                  <a:srgbClr val="FFC000"/>
                </a:solidFill>
              </a:rPr>
              <a:t>Zvětšování areálů</a:t>
            </a:r>
            <a:r>
              <a:rPr lang="cs-CZ" dirty="0">
                <a:solidFill>
                  <a:srgbClr val="FFC000"/>
                </a:solidFill>
              </a:rPr>
              <a:t> </a:t>
            </a:r>
            <a:r>
              <a:rPr lang="cs-CZ" dirty="0"/>
              <a:t>– 1) </a:t>
            </a:r>
            <a:r>
              <a:rPr lang="cs-CZ" dirty="0">
                <a:solidFill>
                  <a:srgbClr val="0070C0"/>
                </a:solidFill>
              </a:rPr>
              <a:t>změny klimatu </a:t>
            </a:r>
            <a:r>
              <a:rPr lang="cs-CZ" dirty="0"/>
              <a:t>atd</a:t>
            </a:r>
            <a:r>
              <a:rPr lang="cs-CZ" dirty="0" smtClean="0"/>
              <a:t>., hrdlička </a:t>
            </a:r>
            <a:r>
              <a:rPr lang="cs-CZ" dirty="0"/>
              <a:t>zahradní (1950 většina </a:t>
            </a:r>
            <a:r>
              <a:rPr lang="cs-CZ" dirty="0" err="1"/>
              <a:t>stř</a:t>
            </a:r>
            <a:r>
              <a:rPr lang="cs-CZ" dirty="0"/>
              <a:t>. Evropy) – zvonohlík zahradní – (1840 u nás, 1967 Finsko )</a:t>
            </a:r>
          </a:p>
          <a:p>
            <a:pPr marL="343792" indent="-343792" algn="just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/>
              <a:t>2) </a:t>
            </a:r>
            <a:r>
              <a:rPr lang="cs-CZ" dirty="0">
                <a:solidFill>
                  <a:srgbClr val="0070C0"/>
                </a:solidFill>
              </a:rPr>
              <a:t>člověk</a:t>
            </a:r>
            <a:r>
              <a:rPr lang="cs-CZ" dirty="0"/>
              <a:t> – a) záměrně </a:t>
            </a:r>
          </a:p>
          <a:p>
            <a:pPr marL="343792" indent="-343792" algn="just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/>
              <a:t>b</a:t>
            </a:r>
            <a:r>
              <a:rPr lang="cs-CZ" dirty="0" smtClean="0"/>
              <a:t>) </a:t>
            </a:r>
            <a:r>
              <a:rPr lang="cs-CZ" dirty="0"/>
              <a:t>neúmyslné zavlečení – mandelinka, </a:t>
            </a:r>
            <a:r>
              <a:rPr lang="cs-CZ" dirty="0" smtClean="0"/>
              <a:t>(</a:t>
            </a:r>
            <a:r>
              <a:rPr lang="cs-CZ" i="1" dirty="0" err="1" smtClean="0"/>
              <a:t>Monomorium</a:t>
            </a:r>
            <a:r>
              <a:rPr lang="cs-CZ" i="1" dirty="0" smtClean="0"/>
              <a:t> </a:t>
            </a:r>
            <a:r>
              <a:rPr lang="cs-CZ" i="1" dirty="0" err="1" smtClean="0"/>
              <a:t>pharaonis</a:t>
            </a:r>
            <a:r>
              <a:rPr lang="cs-CZ" dirty="0" smtClean="0"/>
              <a:t>)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79021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Zvětšování areálu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grpSp>
        <p:nvGrpSpPr>
          <p:cNvPr id="5" name="Skupina 2"/>
          <p:cNvGrpSpPr>
            <a:grpSpLocks/>
          </p:cNvGrpSpPr>
          <p:nvPr/>
        </p:nvGrpSpPr>
        <p:grpSpPr bwMode="auto">
          <a:xfrm>
            <a:off x="5458057" y="4255631"/>
            <a:ext cx="2903824" cy="1838716"/>
            <a:chOff x="179388" y="1508411"/>
            <a:chExt cx="3214488" cy="2152077"/>
          </a:xfrm>
        </p:grpSpPr>
        <p:pic>
          <p:nvPicPr>
            <p:cNvPr id="6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88" y="1520031"/>
              <a:ext cx="1538288" cy="2128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5696" y="1508411"/>
              <a:ext cx="1558180" cy="21520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8" name="Picture 14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" y="2374125"/>
            <a:ext cx="3347426" cy="334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778910" y="5910591"/>
            <a:ext cx="3347426" cy="36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zvonohlík zahradní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5395766" y="6354038"/>
            <a:ext cx="2903824" cy="36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mandelinka bramborová</a:t>
            </a:r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766" y="1028680"/>
            <a:ext cx="2903824" cy="217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5395765" y="3531682"/>
            <a:ext cx="2630047" cy="36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hrdlička zahradní</a:t>
            </a:r>
          </a:p>
        </p:txBody>
      </p:sp>
    </p:spTree>
    <p:extLst>
      <p:ext uri="{BB962C8B-B14F-4D97-AF65-F5344CB8AC3E}">
        <p14:creationId xmlns:p14="http://schemas.microsoft.com/office/powerpoint/2010/main" val="425945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Rectangle 3"/>
          <p:cNvSpPr>
            <a:spLocks noChangeArrowheads="1"/>
          </p:cNvSpPr>
          <p:nvPr/>
        </p:nvSpPr>
        <p:spPr bwMode="auto">
          <a:xfrm>
            <a:off x="812620" y="872622"/>
            <a:ext cx="7443572" cy="36090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endParaRPr lang="cs-CZ" sz="1973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973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  <p:sp>
        <p:nvSpPr>
          <p:cNvPr id="407557" name="Rectangle 5"/>
          <p:cNvSpPr>
            <a:spLocks noChangeArrowheads="1"/>
          </p:cNvSpPr>
          <p:nvPr/>
        </p:nvSpPr>
        <p:spPr bwMode="auto">
          <a:xfrm>
            <a:off x="790691" y="1090336"/>
            <a:ext cx="7218009" cy="112781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cs-CZ" sz="2763" dirty="0">
                <a:solidFill>
                  <a:srgbClr val="0070C0"/>
                </a:solidFill>
              </a:rPr>
              <a:t>Živé </a:t>
            </a:r>
            <a:r>
              <a:rPr lang="cs-CZ" sz="2763" dirty="0" err="1">
                <a:solidFill>
                  <a:srgbClr val="0070C0"/>
                </a:solidFill>
              </a:rPr>
              <a:t>fyto</a:t>
            </a:r>
            <a:r>
              <a:rPr lang="cs-CZ" sz="2763" dirty="0">
                <a:solidFill>
                  <a:srgbClr val="0070C0"/>
                </a:solidFill>
              </a:rPr>
              <a:t> </a:t>
            </a:r>
            <a:r>
              <a:rPr lang="cs-CZ" sz="2763" dirty="0" err="1">
                <a:solidFill>
                  <a:srgbClr val="0070C0"/>
                </a:solidFill>
              </a:rPr>
              <a:t>fosílie</a:t>
            </a:r>
            <a:r>
              <a:rPr lang="cs-CZ" sz="2763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407558" name="Rectangle 6"/>
          <p:cNvSpPr>
            <a:spLocks noChangeArrowheads="1"/>
          </p:cNvSpPr>
          <p:nvPr/>
        </p:nvSpPr>
        <p:spPr bwMode="auto">
          <a:xfrm>
            <a:off x="237749" y="1209401"/>
            <a:ext cx="8721761" cy="56030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endParaRPr lang="cs-CZ" sz="1973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93" name="TextovéPole 1"/>
          <p:cNvSpPr txBox="1">
            <a:spLocks noChangeArrowheads="1"/>
          </p:cNvSpPr>
          <p:nvPr/>
        </p:nvSpPr>
        <p:spPr bwMode="auto">
          <a:xfrm>
            <a:off x="790691" y="2035613"/>
            <a:ext cx="7951088" cy="4696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endParaRPr lang="cs-CZ" sz="1777" dirty="0"/>
          </a:p>
          <a:p>
            <a:pPr>
              <a:buFontTx/>
              <a:buNone/>
            </a:pPr>
            <a:r>
              <a:rPr lang="cs-CZ" sz="1777" dirty="0"/>
              <a:t>Austrálie – 1994 – </a:t>
            </a:r>
            <a:r>
              <a:rPr lang="cs-CZ" sz="1777" dirty="0" err="1"/>
              <a:t>Wolemie</a:t>
            </a:r>
            <a:r>
              <a:rPr lang="cs-CZ" sz="1777" dirty="0"/>
              <a:t> vznešená</a:t>
            </a:r>
          </a:p>
          <a:p>
            <a:pPr>
              <a:buFontTx/>
              <a:buNone/>
            </a:pPr>
            <a:endParaRPr lang="cs-CZ" sz="1777" dirty="0"/>
          </a:p>
          <a:p>
            <a:pPr>
              <a:buFontTx/>
              <a:buNone/>
            </a:pPr>
            <a:endParaRPr lang="cs-CZ" sz="1777" dirty="0"/>
          </a:p>
          <a:p>
            <a:pPr>
              <a:buFontTx/>
              <a:buNone/>
            </a:pPr>
            <a:r>
              <a:rPr lang="cs-CZ" sz="1777" dirty="0"/>
              <a:t>Ginkgo </a:t>
            </a:r>
            <a:r>
              <a:rPr lang="cs-CZ" sz="1777" dirty="0" err="1"/>
              <a:t>biloba</a:t>
            </a:r>
            <a:r>
              <a:rPr lang="cs-CZ" sz="1777" dirty="0"/>
              <a:t> – řazen do třídy  jehličnany (dvoudomý) </a:t>
            </a:r>
          </a:p>
          <a:p>
            <a:pPr>
              <a:buFontTx/>
              <a:buNone/>
            </a:pPr>
            <a:r>
              <a:rPr lang="cs-CZ" sz="1777" dirty="0"/>
              <a:t>Do druhohor na celé severní polokouli </a:t>
            </a:r>
          </a:p>
          <a:p>
            <a:pPr>
              <a:buFontTx/>
              <a:buNone/>
            </a:pPr>
            <a:r>
              <a:rPr lang="cs-CZ" sz="1777" dirty="0"/>
              <a:t>(Amerika před 7000 lety, Evropa &lt;3000 let)</a:t>
            </a:r>
          </a:p>
          <a:p>
            <a:pPr>
              <a:buFontTx/>
              <a:buNone/>
            </a:pPr>
            <a:endParaRPr lang="cs-CZ" sz="1777" dirty="0"/>
          </a:p>
          <a:p>
            <a:pPr>
              <a:buFontTx/>
              <a:buNone/>
            </a:pPr>
            <a:r>
              <a:rPr lang="cs-CZ" sz="1777" dirty="0"/>
              <a:t>Metasekvoje čínská – opadavý jehličnan, </a:t>
            </a:r>
          </a:p>
          <a:p>
            <a:pPr>
              <a:buFontTx/>
              <a:buNone/>
            </a:pPr>
            <a:r>
              <a:rPr lang="cs-CZ" sz="1777" dirty="0" smtClean="0"/>
              <a:t>čeleď </a:t>
            </a:r>
            <a:r>
              <a:rPr lang="cs-CZ" sz="1777" dirty="0"/>
              <a:t>tisovcovití  – 1941 popsán (Čína)</a:t>
            </a:r>
          </a:p>
          <a:p>
            <a:pPr>
              <a:buFontTx/>
              <a:buNone/>
            </a:pPr>
            <a:r>
              <a:rPr lang="cs-CZ" sz="1777" dirty="0"/>
              <a:t>(vyhynulý na konci druhohor, třetihory)</a:t>
            </a:r>
            <a:endParaRPr lang="cs-CZ" sz="2961" dirty="0"/>
          </a:p>
          <a:p>
            <a:pPr>
              <a:buFontTx/>
              <a:buNone/>
            </a:pPr>
            <a:endParaRPr lang="cs-CZ" sz="1579" dirty="0"/>
          </a:p>
          <a:p>
            <a:pPr>
              <a:buFontTx/>
              <a:buNone/>
            </a:pPr>
            <a:r>
              <a:rPr lang="cs-CZ" sz="1579" dirty="0"/>
              <a:t>			</a:t>
            </a:r>
            <a:r>
              <a:rPr lang="cs-CZ" sz="1805" dirty="0" err="1"/>
              <a:t>Davidie</a:t>
            </a:r>
            <a:r>
              <a:rPr lang="cs-CZ" sz="1805" dirty="0"/>
              <a:t> listenová </a:t>
            </a:r>
          </a:p>
          <a:p>
            <a:pPr>
              <a:buFontTx/>
              <a:buNone/>
            </a:pPr>
            <a:r>
              <a:rPr lang="cs-CZ" sz="1805" dirty="0"/>
              <a:t>			</a:t>
            </a:r>
            <a:r>
              <a:rPr lang="cs-CZ" sz="1805" dirty="0" err="1"/>
              <a:t>kapesníkový</a:t>
            </a:r>
            <a:r>
              <a:rPr lang="cs-CZ" sz="1805" dirty="0"/>
              <a:t> strom, </a:t>
            </a:r>
          </a:p>
          <a:p>
            <a:pPr>
              <a:buFontTx/>
              <a:buNone/>
            </a:pPr>
            <a:r>
              <a:rPr lang="cs-CZ" sz="1805" dirty="0"/>
              <a:t>			strom duchů  </a:t>
            </a:r>
          </a:p>
          <a:p>
            <a:pPr>
              <a:buFontTx/>
              <a:buNone/>
            </a:pPr>
            <a:r>
              <a:rPr lang="cs-CZ" sz="1805" dirty="0"/>
              <a:t>			19. století (Čína)</a:t>
            </a:r>
          </a:p>
          <a:p>
            <a:pPr>
              <a:buFontTx/>
              <a:buNone/>
            </a:pPr>
            <a:endParaRPr lang="cs-CZ" sz="1579" dirty="0"/>
          </a:p>
        </p:txBody>
      </p:sp>
      <p:pic>
        <p:nvPicPr>
          <p:cNvPr id="1229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081" y="2583399"/>
            <a:ext cx="2255627" cy="1503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169" y="239019"/>
            <a:ext cx="2756738" cy="2057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010" y="4277516"/>
            <a:ext cx="1683055" cy="2247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20" y="5115230"/>
            <a:ext cx="2656629" cy="149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523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5" name="Rectangle 3"/>
          <p:cNvSpPr>
            <a:spLocks noChangeArrowheads="1"/>
          </p:cNvSpPr>
          <p:nvPr/>
        </p:nvSpPr>
        <p:spPr bwMode="auto">
          <a:xfrm>
            <a:off x="812620" y="872622"/>
            <a:ext cx="7443572" cy="36090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endParaRPr lang="cs-CZ" sz="1973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973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  <p:sp>
        <p:nvSpPr>
          <p:cNvPr id="407557" name="Rectangle 5"/>
          <p:cNvSpPr>
            <a:spLocks noChangeArrowheads="1"/>
          </p:cNvSpPr>
          <p:nvPr/>
        </p:nvSpPr>
        <p:spPr bwMode="auto">
          <a:xfrm>
            <a:off x="237749" y="1473782"/>
            <a:ext cx="5863848" cy="43496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/>
          <a:p>
            <a:pPr>
              <a:lnSpc>
                <a:spcPct val="85000"/>
              </a:lnSpc>
              <a:spcBef>
                <a:spcPct val="0"/>
              </a:spcBef>
              <a:buFontTx/>
              <a:buNone/>
              <a:defRPr/>
            </a:pPr>
            <a:r>
              <a:rPr lang="cs-CZ" sz="2763" dirty="0">
                <a:solidFill>
                  <a:srgbClr val="0070C0"/>
                </a:solidFill>
              </a:rPr>
              <a:t>Živé zoo </a:t>
            </a:r>
            <a:r>
              <a:rPr lang="cs-CZ" sz="2763" dirty="0" err="1">
                <a:solidFill>
                  <a:srgbClr val="0070C0"/>
                </a:solidFill>
              </a:rPr>
              <a:t>fosílie</a:t>
            </a:r>
            <a:endParaRPr lang="cs-CZ" sz="2763" dirty="0">
              <a:solidFill>
                <a:srgbClr val="0070C0"/>
              </a:solidFill>
            </a:endParaRPr>
          </a:p>
        </p:txBody>
      </p:sp>
      <p:sp>
        <p:nvSpPr>
          <p:cNvPr id="407558" name="Rectangle 6"/>
          <p:cNvSpPr>
            <a:spLocks noChangeArrowheads="1"/>
          </p:cNvSpPr>
          <p:nvPr/>
        </p:nvSpPr>
        <p:spPr bwMode="auto">
          <a:xfrm>
            <a:off x="237749" y="1209401"/>
            <a:ext cx="8721761" cy="560304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endParaRPr lang="cs-CZ" sz="1973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33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75" y="483054"/>
            <a:ext cx="2634699" cy="1975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0" name="TextovéPole 3"/>
          <p:cNvSpPr txBox="1">
            <a:spLocks noChangeArrowheads="1"/>
          </p:cNvSpPr>
          <p:nvPr/>
        </p:nvSpPr>
        <p:spPr bwMode="auto">
          <a:xfrm>
            <a:off x="6226408" y="2699306"/>
            <a:ext cx="2365965" cy="57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cs-CZ" sz="1579" dirty="0"/>
              <a:t>Haterie novozélandská</a:t>
            </a:r>
          </a:p>
          <a:p>
            <a:pPr>
              <a:buFontTx/>
              <a:buNone/>
            </a:pPr>
            <a:r>
              <a:rPr lang="cs-CZ" sz="1579" dirty="0"/>
              <a:t>(3 oči, struna hřbetní,…)</a:t>
            </a:r>
          </a:p>
        </p:txBody>
      </p:sp>
      <p:pic>
        <p:nvPicPr>
          <p:cNvPr id="133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875" y="3384674"/>
            <a:ext cx="2651034" cy="1978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ovéPole 11"/>
          <p:cNvSpPr txBox="1">
            <a:spLocks noChangeArrowheads="1"/>
          </p:cNvSpPr>
          <p:nvPr/>
        </p:nvSpPr>
        <p:spPr bwMode="auto">
          <a:xfrm>
            <a:off x="6101597" y="5434406"/>
            <a:ext cx="2770977" cy="130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cs-CZ" sz="1579" dirty="0"/>
              <a:t>ptakopysk podivný (1798 popsán) řád ptakořitní, jediný savec &gt; klade vajíčka, jedová žláza (s ježurou teplota 30-32°C)</a:t>
            </a:r>
          </a:p>
        </p:txBody>
      </p:sp>
      <p:pic>
        <p:nvPicPr>
          <p:cNvPr id="1332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39" y="1987236"/>
            <a:ext cx="2819534" cy="2105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4" name="TextovéPole 14"/>
          <p:cNvSpPr txBox="1">
            <a:spLocks noChangeArrowheads="1"/>
          </p:cNvSpPr>
          <p:nvPr/>
        </p:nvSpPr>
        <p:spPr bwMode="auto">
          <a:xfrm>
            <a:off x="3124639" y="4361354"/>
            <a:ext cx="2819535" cy="57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cs-CZ" sz="1579" dirty="0"/>
              <a:t>Ježura – ptakořitní (vajíčka), </a:t>
            </a:r>
            <a:br>
              <a:rPr lang="cs-CZ" sz="1579" dirty="0"/>
            </a:br>
            <a:r>
              <a:rPr lang="cs-CZ" sz="1579" dirty="0"/>
              <a:t>má vak</a:t>
            </a:r>
          </a:p>
        </p:txBody>
      </p:sp>
      <p:sp>
        <p:nvSpPr>
          <p:cNvPr id="13325" name="TextovéPole 15"/>
          <p:cNvSpPr txBox="1">
            <a:spLocks noChangeArrowheads="1"/>
          </p:cNvSpPr>
          <p:nvPr/>
        </p:nvSpPr>
        <p:spPr bwMode="auto">
          <a:xfrm>
            <a:off x="207987" y="3430700"/>
            <a:ext cx="942978" cy="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cs-CZ" sz="1579" dirty="0"/>
              <a:t>sliznatky</a:t>
            </a:r>
          </a:p>
        </p:txBody>
      </p:sp>
      <p:sp>
        <p:nvSpPr>
          <p:cNvPr id="13326" name="TextovéPole 16"/>
          <p:cNvSpPr txBox="1">
            <a:spLocks noChangeArrowheads="1"/>
          </p:cNvSpPr>
          <p:nvPr/>
        </p:nvSpPr>
        <p:spPr bwMode="auto">
          <a:xfrm>
            <a:off x="282002" y="5808603"/>
            <a:ext cx="3802187" cy="82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30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 kumimoji="1" sz="30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 kumimoji="1" sz="3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kumimoji="1" sz="3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>
              <a:buFontTx/>
              <a:buNone/>
            </a:pPr>
            <a:r>
              <a:rPr lang="cs-CZ" sz="1579" dirty="0" err="1"/>
              <a:t>hoacin</a:t>
            </a:r>
            <a:r>
              <a:rPr lang="cs-CZ" sz="1579" dirty="0"/>
              <a:t> chocholatý (kur cikánský – podle Brehma), ptačí přežvýkavci, (živí se převážně listím)</a:t>
            </a:r>
          </a:p>
        </p:txBody>
      </p:sp>
      <p:pic>
        <p:nvPicPr>
          <p:cNvPr id="133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30" y="3857606"/>
            <a:ext cx="2584574" cy="172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8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00" y="2000435"/>
            <a:ext cx="1494353" cy="1118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67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 smtClean="0"/>
              <a:t>Zoofosilie</a:t>
            </a:r>
            <a:r>
              <a:rPr lang="cs-CZ" dirty="0" smtClean="0"/>
              <a:t> - </a:t>
            </a:r>
            <a:r>
              <a:rPr lang="cs-CZ" dirty="0" err="1" smtClean="0"/>
              <a:t>Latimerie</a:t>
            </a:r>
            <a:r>
              <a:rPr lang="cs-CZ" dirty="0" smtClean="0"/>
              <a:t> podivná </a:t>
            </a:r>
            <a:r>
              <a:rPr lang="cs-CZ" sz="1805" dirty="0"/>
              <a:t>(</a:t>
            </a:r>
            <a:r>
              <a:rPr lang="cs-CZ" sz="1805" i="1" dirty="0" err="1"/>
              <a:t>Latimeria</a:t>
            </a:r>
            <a:r>
              <a:rPr lang="cs-CZ" sz="1805" i="1" dirty="0"/>
              <a:t> </a:t>
            </a:r>
            <a:r>
              <a:rPr lang="cs-CZ" sz="1805" i="1" dirty="0" err="1"/>
              <a:t>chalumnae</a:t>
            </a:r>
            <a:r>
              <a:rPr lang="cs-CZ" sz="1805" dirty="0"/>
              <a:t>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2050" name="Picture 2" descr="https://www.afrikaonline.cz/wp-content/uploads/2020/03/James_St_John_latimeri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" y="2374126"/>
            <a:ext cx="6111562" cy="3886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063037" y="5101959"/>
            <a:ext cx="1713241" cy="1478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None/>
            </a:pPr>
            <a:r>
              <a:rPr lang="cs-CZ" sz="1805" dirty="0"/>
              <a:t>Komory 1938</a:t>
            </a:r>
          </a:p>
          <a:p>
            <a:pPr algn="ctr">
              <a:buFontTx/>
              <a:buNone/>
            </a:pPr>
            <a:r>
              <a:rPr lang="cs-CZ" sz="1805" dirty="0"/>
              <a:t> (lalokoploutvá, 180cm, 90kg, Komory)</a:t>
            </a:r>
          </a:p>
          <a:p>
            <a:endParaRPr lang="cs-CZ" sz="1805" dirty="0"/>
          </a:p>
        </p:txBody>
      </p:sp>
    </p:spTree>
    <p:extLst>
      <p:ext uri="{BB962C8B-B14F-4D97-AF65-F5344CB8AC3E}">
        <p14:creationId xmlns:p14="http://schemas.microsoft.com/office/powerpoint/2010/main" val="1180225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Z</a:t>
            </a:r>
            <a:r>
              <a:rPr lang="cs-CZ" dirty="0" smtClean="0"/>
              <a:t>onální </a:t>
            </a:r>
            <a:r>
              <a:rPr lang="cs-CZ" dirty="0" err="1" smtClean="0"/>
              <a:t>pásmovitost</a:t>
            </a:r>
            <a:r>
              <a:rPr lang="cs-CZ" dirty="0" smtClean="0"/>
              <a:t> a mořské proudy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921" y="2466906"/>
            <a:ext cx="6255750" cy="390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2379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Rozšíření organismů – </a:t>
            </a:r>
            <a:r>
              <a:rPr lang="cs-CZ" dirty="0" err="1" smtClean="0"/>
              <a:t>fyto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8" descr="floris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84" y="2102500"/>
            <a:ext cx="6184430" cy="3682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893810" y="2127301"/>
            <a:ext cx="2189446" cy="49380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3792" indent="-343792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805" dirty="0"/>
              <a:t>Oblasti, podoblasti, provincie, obvody</a:t>
            </a:r>
            <a:endParaRPr lang="cs-CZ" sz="1805" b="1" dirty="0"/>
          </a:p>
          <a:p>
            <a:pPr marL="343792" indent="-343792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805" b="1" dirty="0" err="1"/>
              <a:t>Holarktická</a:t>
            </a:r>
            <a:r>
              <a:rPr lang="cs-CZ" sz="1805" b="1" dirty="0"/>
              <a:t>, </a:t>
            </a:r>
            <a:r>
              <a:rPr lang="cs-CZ" sz="1805" b="1" dirty="0" err="1"/>
              <a:t>Eurosibiřská</a:t>
            </a:r>
            <a:r>
              <a:rPr lang="cs-CZ" sz="1805" b="1" dirty="0"/>
              <a:t> </a:t>
            </a:r>
            <a:r>
              <a:rPr lang="cs-CZ" sz="1805" b="1" dirty="0" err="1"/>
              <a:t>podobl</a:t>
            </a:r>
            <a:r>
              <a:rPr lang="cs-CZ" sz="1805" b="1" dirty="0"/>
              <a:t>.,</a:t>
            </a:r>
          </a:p>
          <a:p>
            <a:pPr marL="343792" indent="-343792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805" b="1" dirty="0"/>
              <a:t>Středoevropská provincie </a:t>
            </a:r>
          </a:p>
          <a:p>
            <a:pPr marL="343792" indent="-343792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805" b="1" dirty="0"/>
              <a:t>(ponticko-panonský), </a:t>
            </a:r>
          </a:p>
          <a:p>
            <a:pPr marL="343792" indent="-343792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805" b="1" dirty="0"/>
              <a:t>4 obvody (hercynský,</a:t>
            </a:r>
            <a:br>
              <a:rPr lang="cs-CZ" sz="1805" b="1" dirty="0"/>
            </a:br>
            <a:r>
              <a:rPr lang="cs-CZ" sz="1805" b="1" dirty="0"/>
              <a:t>sudetský,</a:t>
            </a:r>
            <a:br>
              <a:rPr lang="cs-CZ" sz="1805" b="1" dirty="0"/>
            </a:br>
            <a:r>
              <a:rPr lang="cs-CZ" sz="1805" b="1" dirty="0"/>
              <a:t>karpatský, </a:t>
            </a:r>
            <a:r>
              <a:rPr lang="cs-CZ" sz="1805" b="1" dirty="0" err="1"/>
              <a:t>xerotermni</a:t>
            </a:r>
            <a:r>
              <a:rPr lang="cs-CZ" sz="1805" b="1" dirty="0"/>
              <a:t>)  </a:t>
            </a:r>
          </a:p>
          <a:p>
            <a:endParaRPr lang="cs-CZ" sz="1805" dirty="0"/>
          </a:p>
        </p:txBody>
      </p:sp>
    </p:spTree>
    <p:extLst>
      <p:ext uri="{BB962C8B-B14F-4D97-AF65-F5344CB8AC3E}">
        <p14:creationId xmlns:p14="http://schemas.microsoft.com/office/powerpoint/2010/main" val="20263237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Rozšíření organismů - zoo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9" descr="zo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" y="2374125"/>
            <a:ext cx="5665148" cy="3594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973822" y="2374125"/>
            <a:ext cx="1848498" cy="3561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  <a:buFontTx/>
              <a:buNone/>
            </a:pPr>
            <a:r>
              <a:rPr lang="cs-CZ" sz="1805" dirty="0"/>
              <a:t>Říše, oblasti, podoblasti, provincie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cs-CZ" sz="1805" dirty="0" err="1"/>
              <a:t>Arktogea</a:t>
            </a:r>
            <a:r>
              <a:rPr lang="cs-CZ" sz="1805" dirty="0"/>
              <a:t>, Palearktická oblast, </a:t>
            </a:r>
            <a:r>
              <a:rPr lang="cs-CZ" sz="1805" dirty="0" err="1"/>
              <a:t>Eurosibiřská</a:t>
            </a:r>
            <a:r>
              <a:rPr lang="cs-CZ" sz="1805" dirty="0"/>
              <a:t> podoblast, provincie: tundry, tajgy, </a:t>
            </a:r>
            <a:r>
              <a:rPr lang="cs-CZ" sz="1805" dirty="0" err="1"/>
              <a:t>list.lesů</a:t>
            </a:r>
            <a:r>
              <a:rPr lang="cs-CZ" sz="1805" dirty="0"/>
              <a:t>, stepí.</a:t>
            </a:r>
          </a:p>
          <a:p>
            <a:endParaRPr lang="cs-CZ" sz="1805" dirty="0"/>
          </a:p>
        </p:txBody>
      </p:sp>
    </p:spTree>
    <p:extLst>
      <p:ext uri="{BB962C8B-B14F-4D97-AF65-F5344CB8AC3E}">
        <p14:creationId xmlns:p14="http://schemas.microsoft.com/office/powerpoint/2010/main" val="3828950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3" name="Rectangle 3"/>
          <p:cNvSpPr>
            <a:spLocks noChangeArrowheads="1"/>
          </p:cNvSpPr>
          <p:nvPr/>
        </p:nvSpPr>
        <p:spPr bwMode="auto">
          <a:xfrm>
            <a:off x="812620" y="872622"/>
            <a:ext cx="7443572" cy="360900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endParaRPr lang="cs-CZ" sz="1973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973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</a:p>
        </p:txBody>
      </p:sp>
      <p:sp>
        <p:nvSpPr>
          <p:cNvPr id="409604" name="Rectangle 4"/>
          <p:cNvSpPr>
            <a:spLocks noChangeArrowheads="1"/>
          </p:cNvSpPr>
          <p:nvPr/>
        </p:nvSpPr>
        <p:spPr bwMode="auto">
          <a:xfrm>
            <a:off x="812620" y="2275829"/>
            <a:ext cx="7443572" cy="1962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/>
          <a:lstStyle/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sz="1973" dirty="0"/>
              <a:t>Biogeografické - na Zemi prostředí existence života </a:t>
            </a:r>
            <a:br>
              <a:rPr lang="cs-CZ" sz="1973" dirty="0"/>
            </a:br>
            <a:r>
              <a:rPr lang="cs-CZ" sz="1973" dirty="0"/>
              <a:t>(3 základní existenční typy prostředí) - podle něj 3 tzv. </a:t>
            </a:r>
            <a:r>
              <a:rPr lang="cs-CZ" sz="1973" dirty="0" err="1"/>
              <a:t>geobiocykly</a:t>
            </a:r>
            <a:r>
              <a:rPr lang="cs-CZ" sz="1973" dirty="0"/>
              <a:t> </a:t>
            </a:r>
          </a:p>
          <a:p>
            <a:pPr marL="338359" indent="-338359">
              <a:spcBef>
                <a:spcPct val="60000"/>
              </a:spcBef>
              <a:buClr>
                <a:schemeClr val="tx1"/>
              </a:buClr>
              <a:buFontTx/>
              <a:buChar char="-"/>
              <a:defRPr/>
            </a:pPr>
            <a:r>
              <a:rPr lang="cs-CZ" sz="1973" b="1" dirty="0"/>
              <a:t>1. Mořský - </a:t>
            </a:r>
            <a:r>
              <a:rPr lang="cs-CZ" sz="1973" dirty="0"/>
              <a:t>rozloha 71%, cca 96% objemu všech vod, průměrná salinita 3,5%</a:t>
            </a:r>
          </a:p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endParaRPr lang="cs-CZ" sz="1973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endParaRPr lang="cs-CZ" sz="1973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endParaRPr lang="cs-CZ" sz="1973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endParaRPr lang="cs-CZ" sz="1973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812620" y="1653127"/>
            <a:ext cx="5334638" cy="524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7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Rozšíření organismů - zoo</a:t>
            </a:r>
          </a:p>
        </p:txBody>
      </p:sp>
    </p:spTree>
    <p:extLst>
      <p:ext uri="{BB962C8B-B14F-4D97-AF65-F5344CB8AC3E}">
        <p14:creationId xmlns:p14="http://schemas.microsoft.com/office/powerpoint/2010/main" val="101716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1</a:t>
            </a:r>
            <a:r>
              <a:rPr lang="cs-CZ" dirty="0" smtClean="0"/>
              <a:t>. Mořský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6" descr="more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45" y="2374125"/>
            <a:ext cx="5630870" cy="428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88608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7" dirty="0"/>
              <a:t>2. Sladkovodní – limnický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4" descr="jezer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3" y="3005687"/>
            <a:ext cx="5755199" cy="3292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822473" y="2880312"/>
            <a:ext cx="2194368" cy="3977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0,3% rozlohy, úhrnný objem 7 600x menší než mořský, přechody brakické vody (euryhalinní druhy – tuleni, krab čínský), podzemní vody (macarát), intersticiální vody (však do dna a břehů), polštáře mechu, </a:t>
            </a:r>
            <a:r>
              <a:rPr lang="cs-CZ" sz="1805" dirty="0" err="1"/>
              <a:t>fytotelmy</a:t>
            </a:r>
            <a:r>
              <a:rPr lang="cs-CZ" sz="1805" dirty="0"/>
              <a:t>, periodické tůně</a:t>
            </a:r>
            <a:endParaRPr lang="cs-CZ" sz="1805" b="1" dirty="0"/>
          </a:p>
          <a:p>
            <a:endParaRPr lang="cs-CZ" sz="1805" dirty="0"/>
          </a:p>
        </p:txBody>
      </p:sp>
    </p:spTree>
    <p:extLst>
      <p:ext uri="{BB962C8B-B14F-4D97-AF65-F5344CB8AC3E}">
        <p14:creationId xmlns:p14="http://schemas.microsoft.com/office/powerpoint/2010/main" val="28630914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Pevninský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/>
              <a:t>Pevninský </a:t>
            </a:r>
            <a:r>
              <a:rPr lang="cs-CZ" dirty="0" err="1"/>
              <a:t>geobiocyklus</a:t>
            </a:r>
            <a:r>
              <a:rPr lang="cs-CZ" dirty="0"/>
              <a:t> vychází ze 2 zákonitostí: </a:t>
            </a:r>
          </a:p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dirty="0" smtClean="0"/>
              <a:t>šířkové </a:t>
            </a:r>
            <a:r>
              <a:rPr lang="cs-CZ" dirty="0" err="1"/>
              <a:t>pásmovitosti</a:t>
            </a:r>
            <a:r>
              <a:rPr lang="cs-CZ" dirty="0"/>
              <a:t> (klimatické pásy)</a:t>
            </a:r>
          </a:p>
          <a:p>
            <a:pPr marL="338359" indent="-338359">
              <a:spcBef>
                <a:spcPct val="60000"/>
              </a:spcBef>
              <a:buClr>
                <a:schemeClr val="tx1"/>
              </a:buClr>
              <a:defRPr/>
            </a:pPr>
            <a:r>
              <a:rPr lang="cs-CZ" dirty="0" smtClean="0"/>
              <a:t>výškové </a:t>
            </a:r>
            <a:r>
              <a:rPr lang="cs-CZ" dirty="0"/>
              <a:t>stupňovitosti (reliéf)</a:t>
            </a:r>
          </a:p>
          <a:p>
            <a:pPr marL="0" indent="0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/>
              <a:t>Celkem vymezeno </a:t>
            </a:r>
            <a:r>
              <a:rPr lang="cs-CZ" dirty="0" smtClean="0"/>
              <a:t>10-16 biomů, příklad 10 biomů:</a:t>
            </a:r>
            <a:endParaRPr lang="cs-CZ" dirty="0"/>
          </a:p>
          <a:p>
            <a:pPr marL="0" indent="0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 smtClean="0"/>
              <a:t>- polární </a:t>
            </a:r>
            <a:r>
              <a:rPr lang="cs-CZ" dirty="0"/>
              <a:t>pustiny		</a:t>
            </a:r>
            <a:r>
              <a:rPr lang="cs-CZ"/>
              <a:t>	</a:t>
            </a:r>
            <a:r>
              <a:rPr lang="cs-CZ" smtClean="0"/>
              <a:t>            -   </a:t>
            </a:r>
            <a:r>
              <a:rPr lang="cs-CZ" dirty="0"/>
              <a:t>stepi</a:t>
            </a:r>
          </a:p>
          <a:p>
            <a:pPr marL="0" indent="0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 smtClean="0"/>
              <a:t>- tundra</a:t>
            </a:r>
            <a:r>
              <a:rPr lang="cs-CZ" dirty="0"/>
              <a:t>				</a:t>
            </a:r>
            <a:r>
              <a:rPr lang="cs-CZ" dirty="0" smtClean="0"/>
              <a:t>            -   </a:t>
            </a:r>
            <a:r>
              <a:rPr lang="cs-CZ" dirty="0"/>
              <a:t>pouště</a:t>
            </a:r>
          </a:p>
          <a:p>
            <a:pPr marL="0" indent="0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 smtClean="0"/>
              <a:t>- bor</a:t>
            </a:r>
            <a:r>
              <a:rPr lang="cs-CZ" dirty="0"/>
              <a:t>. jehličnaté </a:t>
            </a:r>
            <a:r>
              <a:rPr lang="cs-CZ" dirty="0" smtClean="0"/>
              <a:t>lesy (tajga)</a:t>
            </a:r>
            <a:r>
              <a:rPr lang="cs-CZ" dirty="0"/>
              <a:t>	</a:t>
            </a:r>
            <a:r>
              <a:rPr lang="cs-CZ" dirty="0" smtClean="0"/>
              <a:t>            -   </a:t>
            </a:r>
            <a:r>
              <a:rPr lang="cs-CZ" dirty="0"/>
              <a:t>savany	</a:t>
            </a:r>
          </a:p>
          <a:p>
            <a:pPr marL="0" indent="0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 smtClean="0"/>
              <a:t>- opadavé </a:t>
            </a:r>
            <a:r>
              <a:rPr lang="cs-CZ" dirty="0" smtClean="0"/>
              <a:t>listnaté mírného pásma</a:t>
            </a:r>
            <a:r>
              <a:rPr lang="cs-CZ" dirty="0"/>
              <a:t>	-   tropické střídavě vlh. lesy</a:t>
            </a:r>
          </a:p>
          <a:p>
            <a:pPr marL="0" indent="0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 smtClean="0"/>
              <a:t>- </a:t>
            </a:r>
            <a:r>
              <a:rPr lang="cs-CZ" dirty="0" err="1" smtClean="0"/>
              <a:t>tvrdolisté</a:t>
            </a:r>
            <a:r>
              <a:rPr lang="cs-CZ" dirty="0" smtClean="0"/>
              <a:t> </a:t>
            </a:r>
            <a:r>
              <a:rPr lang="cs-CZ" dirty="0"/>
              <a:t>lesy 			</a:t>
            </a:r>
            <a:r>
              <a:rPr lang="cs-CZ" dirty="0" smtClean="0"/>
              <a:t>            -   </a:t>
            </a:r>
            <a:r>
              <a:rPr lang="cs-CZ" dirty="0"/>
              <a:t>tropické deštné lesy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812353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3. Pevninský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cs-CZ" dirty="0" err="1">
                <a:solidFill>
                  <a:srgbClr val="0070C0"/>
                </a:solidFill>
              </a:rPr>
              <a:t>Geobiomy</a:t>
            </a:r>
            <a:r>
              <a:rPr lang="cs-CZ" dirty="0">
                <a:solidFill>
                  <a:srgbClr val="0070C0"/>
                </a:solidFill>
              </a:rPr>
              <a:t> (biomy) </a:t>
            </a:r>
            <a:r>
              <a:rPr lang="cs-CZ" dirty="0" smtClean="0">
                <a:solidFill>
                  <a:srgbClr val="0070C0"/>
                </a:solidFill>
              </a:rPr>
              <a:t>- </a:t>
            </a:r>
            <a:r>
              <a:rPr lang="cs-CZ" dirty="0">
                <a:solidFill>
                  <a:srgbClr val="0070C0"/>
                </a:solidFill>
              </a:rPr>
              <a:t>vegetační pásy odpovídající svým rozšířením jednotlivým klimatickým pásům na Zemi.</a:t>
            </a:r>
          </a:p>
          <a:p>
            <a:pPr>
              <a:buFontTx/>
              <a:buNone/>
            </a:pPr>
            <a:endParaRPr lang="cs-CZ" dirty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cs-CZ" dirty="0" smtClean="0">
                <a:solidFill>
                  <a:srgbClr val="0070C0"/>
                </a:solidFill>
              </a:rPr>
              <a:t>Ekosystém </a:t>
            </a:r>
            <a:r>
              <a:rPr lang="cs-CZ" dirty="0">
                <a:solidFill>
                  <a:srgbClr val="0070C0"/>
                </a:solidFill>
              </a:rPr>
              <a:t>širšího prostoru až regionálního rozsahu</a:t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cs-CZ" dirty="0">
                <a:solidFill>
                  <a:srgbClr val="0070C0"/>
                </a:solidFill>
              </a:rPr>
              <a:t>Zonální </a:t>
            </a:r>
            <a:r>
              <a:rPr lang="cs-CZ" dirty="0" smtClean="0">
                <a:solidFill>
                  <a:srgbClr val="0070C0"/>
                </a:solidFill>
              </a:rPr>
              <a:t>– makroklima / klimatických </a:t>
            </a:r>
            <a:r>
              <a:rPr lang="cs-CZ" dirty="0">
                <a:solidFill>
                  <a:srgbClr val="0070C0"/>
                </a:solidFill>
              </a:rPr>
              <a:t>klimax</a:t>
            </a:r>
            <a:br>
              <a:rPr lang="cs-CZ" dirty="0">
                <a:solidFill>
                  <a:srgbClr val="0070C0"/>
                </a:solidFill>
              </a:rPr>
            </a:br>
            <a:endParaRPr lang="cs-CZ" dirty="0">
              <a:solidFill>
                <a:srgbClr val="0070C0"/>
              </a:solidFill>
            </a:endParaRPr>
          </a:p>
          <a:p>
            <a:pPr>
              <a:buFontTx/>
              <a:buNone/>
            </a:pPr>
            <a:r>
              <a:rPr lang="cs-CZ" dirty="0" err="1" smtClean="0">
                <a:solidFill>
                  <a:srgbClr val="0070C0"/>
                </a:solidFill>
              </a:rPr>
              <a:t>Azonální</a:t>
            </a:r>
            <a:r>
              <a:rPr lang="cs-CZ" dirty="0" smtClean="0">
                <a:solidFill>
                  <a:srgbClr val="0070C0"/>
                </a:solidFill>
              </a:rPr>
              <a:t> - edafický </a:t>
            </a:r>
            <a:r>
              <a:rPr lang="cs-CZ" dirty="0">
                <a:solidFill>
                  <a:srgbClr val="0070C0"/>
                </a:solidFill>
              </a:rPr>
              <a:t>klimax, </a:t>
            </a:r>
            <a:r>
              <a:rPr lang="cs-CZ" dirty="0" smtClean="0">
                <a:solidFill>
                  <a:srgbClr val="0070C0"/>
                </a:solidFill>
              </a:rPr>
              <a:t>hluboká </a:t>
            </a:r>
            <a:r>
              <a:rPr lang="cs-CZ" dirty="0">
                <a:solidFill>
                  <a:srgbClr val="0070C0"/>
                </a:solidFill>
              </a:rPr>
              <a:t>říční údolí  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054405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82" y="1388644"/>
            <a:ext cx="7579299" cy="7499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Zonální (šířková) </a:t>
            </a:r>
            <a:r>
              <a:rPr lang="cs-CZ" dirty="0" err="1" smtClean="0"/>
              <a:t>pásmovitost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73" y="1809154"/>
            <a:ext cx="6009049" cy="4666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71480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Zonální (šířková) </a:t>
            </a:r>
            <a:r>
              <a:rPr lang="cs-CZ" dirty="0" err="1" smtClean="0"/>
              <a:t>pásmovitost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79" y="2240906"/>
            <a:ext cx="7824922" cy="4134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045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Zonální </a:t>
            </a:r>
            <a:r>
              <a:rPr lang="cs-CZ" dirty="0" err="1" smtClean="0"/>
              <a:t>pásmovitost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>
                <a:solidFill>
                  <a:schemeClr val="tx2"/>
                </a:solidFill>
              </a:rPr>
              <a:t>vegetační pásy odpovídající svým rozšířením jednotlivým klimatickým pásům na Zemi se nazývají biomy.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Ekosystém širšího prostoru až regionálního rozsahu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>
                <a:solidFill>
                  <a:schemeClr val="tx2"/>
                </a:solidFill>
              </a:rPr>
              <a:t>Zonální = makroklima=klimatických klimax</a:t>
            </a:r>
            <a:br>
              <a:rPr lang="cs-CZ" dirty="0">
                <a:solidFill>
                  <a:schemeClr val="tx2"/>
                </a:solidFill>
              </a:rPr>
            </a:br>
            <a:r>
              <a:rPr lang="cs-CZ" dirty="0" err="1">
                <a:solidFill>
                  <a:schemeClr val="tx2"/>
                </a:solidFill>
              </a:rPr>
              <a:t>Azonální</a:t>
            </a:r>
            <a:r>
              <a:rPr lang="cs-CZ" dirty="0">
                <a:solidFill>
                  <a:schemeClr val="tx2"/>
                </a:solidFill>
              </a:rPr>
              <a:t>=edafický </a:t>
            </a:r>
            <a:r>
              <a:rPr lang="cs-CZ" dirty="0" smtClean="0">
                <a:solidFill>
                  <a:schemeClr val="tx2"/>
                </a:solidFill>
              </a:rPr>
              <a:t>popř. klimatický klimax </a:t>
            </a:r>
          </a:p>
          <a:p>
            <a:endParaRPr lang="cs-CZ" dirty="0">
              <a:solidFill>
                <a:schemeClr val="tx2"/>
              </a:solidFill>
            </a:endParaRPr>
          </a:p>
          <a:p>
            <a:endParaRPr lang="cs-CZ" dirty="0" smtClean="0">
              <a:solidFill>
                <a:schemeClr val="tx2"/>
              </a:solidFill>
            </a:endParaRPr>
          </a:p>
          <a:p>
            <a:endParaRPr lang="cs-CZ" dirty="0">
              <a:solidFill>
                <a:schemeClr val="tx2"/>
              </a:solidFill>
            </a:endParaRPr>
          </a:p>
          <a:p>
            <a:r>
              <a:rPr lang="cs-CZ" b="1" dirty="0">
                <a:latin typeface="Times New Roman" pitchFamily="18" charset="0"/>
                <a:hlinkClick r:id="rId2"/>
              </a:rPr>
              <a:t>http://www.blueplanetbiomes.org/world_biomes.htm</a:t>
            </a:r>
            <a:endParaRPr lang="cs-CZ" b="1" dirty="0">
              <a:latin typeface="Times New Roman" pitchFamily="18" charset="0"/>
            </a:endParaRPr>
          </a:p>
          <a:p>
            <a:endParaRPr lang="cs-CZ" dirty="0">
              <a:solidFill>
                <a:schemeClr val="tx2"/>
              </a:solidFill>
            </a:endParaRP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78837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E6105B-B58B-46D3-A5AA-4C7C7D5B0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Areál organismů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3569" y="1700808"/>
            <a:ext cx="7635872" cy="4411525"/>
          </a:xfrm>
        </p:spPr>
        <p:txBody>
          <a:bodyPr>
            <a:normAutofit fontScale="70000" lnSpcReduction="20000"/>
          </a:bodyPr>
          <a:lstStyle/>
          <a:p>
            <a:pPr marL="343792" indent="-343792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/>
              <a:t>Areál - 1. různá velikost (cirkumpolární, </a:t>
            </a:r>
            <a:r>
              <a:rPr lang="cs-CZ" dirty="0" err="1"/>
              <a:t>cirkumpacifický</a:t>
            </a:r>
            <a:r>
              <a:rPr lang="cs-CZ" dirty="0"/>
              <a:t>, pantropický, kosmopolitní – </a:t>
            </a:r>
            <a:r>
              <a:rPr lang="cs-CZ" sz="2000" dirty="0"/>
              <a:t>organismus s globálním rozšířením, který chybí jen na nevelkých nebo relativně oddělených teritoriích (Antarktida, ostrovy). U mořských organismů rozšíření ve všech mořích, u suchozemských organismů na většině kontinentů. </a:t>
            </a:r>
          </a:p>
          <a:p>
            <a:pPr marL="343792" indent="-343792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/>
              <a:t>    </a:t>
            </a:r>
            <a:r>
              <a:rPr lang="cs-CZ" dirty="0" err="1"/>
              <a:t>ubikvist</a:t>
            </a:r>
            <a:r>
              <a:rPr lang="cs-CZ" dirty="0"/>
              <a:t> – </a:t>
            </a:r>
            <a:r>
              <a:rPr lang="cs-CZ" sz="2000" dirty="0"/>
              <a:t>organismus, který se může vyskytovat kdekoliv; je schopen obývat nejrůznější prostředí. Vyznačuje se širokou ekologickou amplitudou – </a:t>
            </a:r>
            <a:r>
              <a:rPr lang="cs-CZ" sz="2000" dirty="0" err="1"/>
              <a:t>euryekní</a:t>
            </a:r>
            <a:r>
              <a:rPr lang="cs-CZ" sz="2000" dirty="0"/>
              <a:t>. </a:t>
            </a:r>
          </a:p>
          <a:p>
            <a:pPr marL="343792" indent="-343792">
              <a:spcBef>
                <a:spcPct val="60000"/>
              </a:spcBef>
              <a:buClr>
                <a:schemeClr val="tx1"/>
              </a:buClr>
              <a:buNone/>
              <a:defRPr/>
            </a:pPr>
            <a:endParaRPr lang="cs-CZ" sz="1404" dirty="0"/>
          </a:p>
          <a:p>
            <a:pPr marL="343792" indent="-343792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/>
              <a:t>2. Spojitý, nespojitý areál - (disjunktivní, konjunktivní) – překážka, hory, řeka, jezero, úžina apod.</a:t>
            </a:r>
          </a:p>
          <a:p>
            <a:pPr marL="343792" indent="-343792">
              <a:spcBef>
                <a:spcPct val="60000"/>
              </a:spcBef>
              <a:buClr>
                <a:schemeClr val="tx1"/>
              </a:buClr>
              <a:buNone/>
              <a:defRPr/>
            </a:pPr>
            <a:endParaRPr lang="cs-CZ" dirty="0">
              <a:solidFill>
                <a:srgbClr val="0070C0"/>
              </a:solidFill>
            </a:endParaRPr>
          </a:p>
          <a:p>
            <a:pPr marL="343792" indent="-343792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>
                <a:solidFill>
                  <a:srgbClr val="0070C0"/>
                </a:solidFill>
              </a:rPr>
              <a:t>Druhy autochtonní – původní druhy organismů – druh žije v daném místě </a:t>
            </a:r>
            <a:r>
              <a:rPr lang="cs-CZ" dirty="0" smtClean="0">
                <a:solidFill>
                  <a:srgbClr val="0070C0"/>
                </a:solidFill>
              </a:rPr>
              <a:t>s </a:t>
            </a:r>
            <a:r>
              <a:rPr lang="cs-CZ" dirty="0">
                <a:solidFill>
                  <a:srgbClr val="0070C0"/>
                </a:solidFill>
              </a:rPr>
              <a:t>optimálními podmínkami pro existenci</a:t>
            </a:r>
          </a:p>
          <a:p>
            <a:pPr marL="343792" indent="-343792">
              <a:spcBef>
                <a:spcPct val="60000"/>
              </a:spcBef>
              <a:buClr>
                <a:schemeClr val="tx1"/>
              </a:buClr>
              <a:buNone/>
              <a:defRPr/>
            </a:pPr>
            <a:r>
              <a:rPr lang="cs-CZ" dirty="0">
                <a:solidFill>
                  <a:srgbClr val="0070C0"/>
                </a:solidFill>
              </a:rPr>
              <a:t>Druhy </a:t>
            </a:r>
            <a:r>
              <a:rPr lang="cs-CZ" dirty="0" smtClean="0">
                <a:solidFill>
                  <a:srgbClr val="0070C0"/>
                </a:solidFill>
              </a:rPr>
              <a:t>alochtonní </a:t>
            </a:r>
            <a:r>
              <a:rPr lang="cs-CZ" dirty="0">
                <a:solidFill>
                  <a:srgbClr val="0070C0"/>
                </a:solidFill>
              </a:rPr>
              <a:t>– nepůvodní druhy - výskyt mimo oblast původního rozšíření (cizí, </a:t>
            </a:r>
            <a:r>
              <a:rPr lang="cs-CZ" dirty="0" smtClean="0">
                <a:solidFill>
                  <a:srgbClr val="0070C0"/>
                </a:solidFill>
              </a:rPr>
              <a:t>zavlečené antropogenními nebo přírodními pochody)</a:t>
            </a:r>
            <a:endParaRPr lang="cs-CZ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28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Zonální a vertikální model </a:t>
            </a:r>
            <a:r>
              <a:rPr lang="cs-CZ" dirty="0" err="1" smtClean="0"/>
              <a:t>pásmovitosti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58" y="2806376"/>
            <a:ext cx="8001808" cy="3310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71007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Tropické deštné lesy, střídavě vlhké lesy a monzunové lesy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0" y="2666941"/>
            <a:ext cx="7578973" cy="3508783"/>
          </a:xfrm>
        </p:spPr>
      </p:pic>
    </p:spTree>
    <p:extLst>
      <p:ext uri="{BB962C8B-B14F-4D97-AF65-F5344CB8AC3E}">
        <p14:creationId xmlns:p14="http://schemas.microsoft.com/office/powerpoint/2010/main" val="2705782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Tropické deštné lesy – niva Amazonky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015" y="2466906"/>
            <a:ext cx="6365562" cy="3908853"/>
          </a:xfrm>
        </p:spPr>
      </p:pic>
    </p:spTree>
    <p:extLst>
      <p:ext uri="{BB962C8B-B14F-4D97-AF65-F5344CB8AC3E}">
        <p14:creationId xmlns:p14="http://schemas.microsoft.com/office/powerpoint/2010/main" val="29252057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82" y="1624135"/>
            <a:ext cx="3789648" cy="7499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Tropický deštný les,</a:t>
            </a:r>
            <a:br>
              <a:rPr lang="cs-CZ" dirty="0" smtClean="0"/>
            </a:br>
            <a:r>
              <a:rPr lang="cs-CZ" sz="2005" dirty="0"/>
              <a:t>vegetační patra</a:t>
            </a:r>
          </a:p>
        </p:txBody>
      </p:sp>
      <p:pic>
        <p:nvPicPr>
          <p:cNvPr id="4098" name="Picture 2" descr="Snímek 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204" y="1174671"/>
            <a:ext cx="3229825" cy="5088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469469" y="6262999"/>
            <a:ext cx="8205523" cy="64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https://www.google.com/search?q=vetik%C3%A1ln%C3%AD+%C5%99ez+de%C5%A1tn%C3%BDm+pralesem</a:t>
            </a:r>
          </a:p>
        </p:txBody>
      </p:sp>
    </p:spTree>
    <p:extLst>
      <p:ext uri="{BB962C8B-B14F-4D97-AF65-F5344CB8AC3E}">
        <p14:creationId xmlns:p14="http://schemas.microsoft.com/office/powerpoint/2010/main" val="2094468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Tropický deštný les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2" y="2238322"/>
            <a:ext cx="5211804" cy="3908853"/>
          </a:xfrm>
        </p:spPr>
      </p:pic>
      <p:sp>
        <p:nvSpPr>
          <p:cNvPr id="6" name="TextovéPole 5"/>
          <p:cNvSpPr txBox="1"/>
          <p:nvPr/>
        </p:nvSpPr>
        <p:spPr>
          <a:xfrm>
            <a:off x="6387714" y="5891144"/>
            <a:ext cx="2404549" cy="928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 err="1">
                <a:solidFill>
                  <a:srgbClr val="0070C0"/>
                </a:solidFill>
              </a:rPr>
              <a:t>Queensland</a:t>
            </a:r>
            <a:r>
              <a:rPr lang="cs-CZ" sz="1805" dirty="0">
                <a:solidFill>
                  <a:srgbClr val="0070C0"/>
                </a:solidFill>
              </a:rPr>
              <a:t> – Austrálie, wikipedie.org</a:t>
            </a:r>
          </a:p>
          <a:p>
            <a:endParaRPr lang="cs-CZ" sz="1805" dirty="0"/>
          </a:p>
        </p:txBody>
      </p:sp>
    </p:spTree>
    <p:extLst>
      <p:ext uri="{BB962C8B-B14F-4D97-AF65-F5344CB8AC3E}">
        <p14:creationId xmlns:p14="http://schemas.microsoft.com/office/powerpoint/2010/main" val="38698483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Tropický deštný les - primáti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2" y="2675018"/>
            <a:ext cx="4889249" cy="3491230"/>
          </a:xfrm>
        </p:spPr>
      </p:pic>
      <p:sp>
        <p:nvSpPr>
          <p:cNvPr id="6" name="TextovéPole 5"/>
          <p:cNvSpPr txBox="1"/>
          <p:nvPr/>
        </p:nvSpPr>
        <p:spPr>
          <a:xfrm>
            <a:off x="5936861" y="5941700"/>
            <a:ext cx="2780259" cy="36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Kahau nosatý, Borneo</a:t>
            </a:r>
          </a:p>
        </p:txBody>
      </p:sp>
    </p:spTree>
    <p:extLst>
      <p:ext uri="{BB962C8B-B14F-4D97-AF65-F5344CB8AC3E}">
        <p14:creationId xmlns:p14="http://schemas.microsoft.com/office/powerpoint/2010/main" val="40261784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Savany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6" descr="File:Köppen-vereinfacht.sv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0" y="2526590"/>
            <a:ext cx="7578973" cy="3789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20022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5228" y="1608042"/>
            <a:ext cx="7896654" cy="766083"/>
          </a:xfrm>
        </p:spPr>
        <p:txBody>
          <a:bodyPr/>
          <a:lstStyle/>
          <a:p>
            <a:r>
              <a:rPr lang="cs-CZ" dirty="0" smtClean="0"/>
              <a:t>Savany</a:t>
            </a:r>
            <a:endParaRPr lang="cs-CZ" dirty="0"/>
          </a:p>
        </p:txBody>
      </p:sp>
      <p:pic>
        <p:nvPicPr>
          <p:cNvPr id="4" name="Picture 6" descr="File:Eucalyptus todtiana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6212" y="103516"/>
            <a:ext cx="3349371" cy="446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468914" y="121061"/>
            <a:ext cx="2699949" cy="3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59" dirty="0"/>
              <a:t>Eukalyptus</a:t>
            </a:r>
          </a:p>
        </p:txBody>
      </p:sp>
      <p:pic>
        <p:nvPicPr>
          <p:cNvPr id="6" name="Picture 9" descr="SenegalBaoba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756" y="4423719"/>
            <a:ext cx="3482126" cy="2280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5450756" y="6271053"/>
            <a:ext cx="3171168" cy="363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759" dirty="0"/>
              <a:t>baobab</a:t>
            </a:r>
          </a:p>
        </p:txBody>
      </p:sp>
      <p:sp>
        <p:nvSpPr>
          <p:cNvPr id="8" name="TextovéPole 7"/>
          <p:cNvSpPr txBox="1"/>
          <p:nvPr/>
        </p:nvSpPr>
        <p:spPr>
          <a:xfrm>
            <a:off x="465227" y="2073295"/>
            <a:ext cx="4547283" cy="4882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cs-CZ" sz="2763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Vlhké savany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sz="2368" dirty="0">
                <a:solidFill>
                  <a:srgbClr val="0070C0"/>
                </a:solidFill>
              </a:rPr>
              <a:t>2 – 4 metry vysoké traviny </a:t>
            </a:r>
            <a:br>
              <a:rPr lang="cs-CZ" sz="2368" dirty="0">
                <a:solidFill>
                  <a:srgbClr val="0070C0"/>
                </a:solidFill>
              </a:rPr>
            </a:br>
            <a:r>
              <a:rPr lang="cs-CZ" sz="2368" dirty="0">
                <a:solidFill>
                  <a:srgbClr val="0070C0"/>
                </a:solidFill>
              </a:rPr>
              <a:t>(tzv. sloní tráva)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sz="2368" dirty="0">
                <a:solidFill>
                  <a:srgbClr val="0070C0"/>
                </a:solidFill>
              </a:rPr>
              <a:t>ojedinělé stromy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sz="2763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Suché savany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sz="2368" dirty="0">
                <a:solidFill>
                  <a:srgbClr val="0070C0"/>
                </a:solidFill>
              </a:rPr>
              <a:t>1 – 2 metry vysoké traviny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sz="2368" b="1" dirty="0">
                <a:solidFill>
                  <a:srgbClr val="0070C0"/>
                </a:solidFill>
              </a:rPr>
              <a:t>Afrika</a:t>
            </a:r>
            <a:r>
              <a:rPr lang="cs-CZ" sz="2368" dirty="0">
                <a:solidFill>
                  <a:srgbClr val="0070C0"/>
                </a:solidFill>
              </a:rPr>
              <a:t> – ojedinělé stromy (baobab)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sz="2368" b="1" dirty="0">
                <a:solidFill>
                  <a:srgbClr val="0070C0"/>
                </a:solidFill>
              </a:rPr>
              <a:t>Austrálie</a:t>
            </a:r>
            <a:r>
              <a:rPr lang="cs-CZ" sz="2368" dirty="0">
                <a:solidFill>
                  <a:srgbClr val="0070C0"/>
                </a:solidFill>
              </a:rPr>
              <a:t> – ojedinělé stromy (blahovičníky = eukalypty)</a:t>
            </a:r>
          </a:p>
          <a:p>
            <a:endParaRPr lang="cs-CZ" sz="1759" dirty="0"/>
          </a:p>
        </p:txBody>
      </p:sp>
    </p:spTree>
    <p:extLst>
      <p:ext uri="{BB962C8B-B14F-4D97-AF65-F5344CB8AC3E}">
        <p14:creationId xmlns:p14="http://schemas.microsoft.com/office/powerpoint/2010/main" val="6288367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6107" y="1570579"/>
            <a:ext cx="8571386" cy="827064"/>
          </a:xfrm>
        </p:spPr>
        <p:txBody>
          <a:bodyPr/>
          <a:lstStyle/>
          <a:p>
            <a:r>
              <a:rPr lang="cs-CZ" dirty="0" smtClean="0"/>
              <a:t>Savany</a:t>
            </a:r>
            <a:endParaRPr lang="cs-CZ" dirty="0"/>
          </a:p>
        </p:txBody>
      </p:sp>
      <p:pic>
        <p:nvPicPr>
          <p:cNvPr id="4" name="Picture 6" descr="File:Kangaroo and joey03.jpg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0273" y="2387083"/>
            <a:ext cx="2977220" cy="4465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File:Nashorn-001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337" y="485335"/>
            <a:ext cx="3546348" cy="235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76107" y="2798395"/>
            <a:ext cx="5044642" cy="32011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>
              <a:lnSpc>
                <a:spcPct val="120000"/>
              </a:lnSpc>
              <a:defRPr/>
            </a:pPr>
            <a:r>
              <a:rPr lang="cs-CZ" sz="2763" b="1" dirty="0">
                <a:solidFill>
                  <a:srgbClr val="0070C0"/>
                </a:solidFill>
              </a:rPr>
              <a:t>Afrika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sz="1759" dirty="0">
                <a:solidFill>
                  <a:srgbClr val="0070C0"/>
                </a:solidFill>
              </a:rPr>
              <a:t>zebra, žirafa, antilopa, pakůň, lev, nosorožec, slon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sz="2763" b="1" dirty="0">
                <a:solidFill>
                  <a:srgbClr val="0070C0"/>
                </a:solidFill>
              </a:rPr>
              <a:t>Jižní Amerika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sz="1759" dirty="0">
                <a:solidFill>
                  <a:srgbClr val="0070C0"/>
                </a:solidFill>
              </a:rPr>
              <a:t>mravenečník, pásovec, puma, jaguár, vlk hřivnatý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cs-CZ" sz="2763" b="1" dirty="0">
                <a:solidFill>
                  <a:srgbClr val="0070C0"/>
                </a:solidFill>
              </a:rPr>
              <a:t>Austrálie</a:t>
            </a:r>
          </a:p>
          <a:p>
            <a:pPr lvl="1" eaLnBrk="1" hangingPunct="1">
              <a:lnSpc>
                <a:spcPct val="120000"/>
              </a:lnSpc>
              <a:defRPr/>
            </a:pPr>
            <a:r>
              <a:rPr lang="cs-CZ" sz="1759" dirty="0">
                <a:solidFill>
                  <a:srgbClr val="0070C0"/>
                </a:solidFill>
              </a:rPr>
              <a:t>klokan, koala, pes Dingo</a:t>
            </a:r>
          </a:p>
          <a:p>
            <a:endParaRPr lang="cs-CZ" sz="1759" dirty="0"/>
          </a:p>
        </p:txBody>
      </p:sp>
    </p:spTree>
    <p:extLst>
      <p:ext uri="{BB962C8B-B14F-4D97-AF65-F5344CB8AC3E}">
        <p14:creationId xmlns:p14="http://schemas.microsoft.com/office/powerpoint/2010/main" val="3649070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SAVANY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206" dirty="0">
                <a:solidFill>
                  <a:srgbClr val="0070C0"/>
                </a:solidFill>
              </a:rPr>
              <a:t>Trnové savany (JZ Afrika poblíž Kalahari)</a:t>
            </a:r>
          </a:p>
          <a:p>
            <a:endParaRPr lang="cs-CZ" sz="2206" dirty="0">
              <a:solidFill>
                <a:srgbClr val="0070C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cs-CZ" sz="2206" dirty="0">
                <a:solidFill>
                  <a:srgbClr val="0070C0"/>
                </a:solidFill>
              </a:rPr>
              <a:t>V případě dostatku vody lze využít pro zemědělství</a:t>
            </a:r>
          </a:p>
          <a:p>
            <a:pPr lvl="1">
              <a:lnSpc>
                <a:spcPct val="120000"/>
              </a:lnSpc>
              <a:defRPr/>
            </a:pPr>
            <a:r>
              <a:rPr lang="cs-CZ" sz="2206" dirty="0">
                <a:solidFill>
                  <a:srgbClr val="0070C0"/>
                </a:solidFill>
              </a:rPr>
              <a:t>proso, čirok, batáty, bavlník</a:t>
            </a:r>
          </a:p>
          <a:p>
            <a:pPr>
              <a:lnSpc>
                <a:spcPct val="120000"/>
              </a:lnSpc>
              <a:defRPr/>
            </a:pPr>
            <a:r>
              <a:rPr lang="cs-CZ" sz="2206" dirty="0">
                <a:solidFill>
                  <a:srgbClr val="0070C0"/>
                </a:solidFill>
              </a:rPr>
              <a:t>Využití pro pastevectví</a:t>
            </a:r>
          </a:p>
          <a:p>
            <a:pPr>
              <a:lnSpc>
                <a:spcPct val="120000"/>
              </a:lnSpc>
              <a:defRPr/>
            </a:pPr>
            <a:r>
              <a:rPr lang="cs-CZ" sz="2206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Místní názvy savan:</a:t>
            </a:r>
          </a:p>
          <a:p>
            <a:pPr lvl="1">
              <a:lnSpc>
                <a:spcPct val="120000"/>
              </a:lnSpc>
              <a:defRPr/>
            </a:pPr>
            <a:r>
              <a:rPr lang="cs-CZ" sz="2206" dirty="0">
                <a:solidFill>
                  <a:srgbClr val="0070C0"/>
                </a:solidFill>
              </a:rPr>
              <a:t>Llanos – Venezuela, Kolumbie</a:t>
            </a:r>
          </a:p>
          <a:p>
            <a:pPr lvl="1">
              <a:lnSpc>
                <a:spcPct val="120000"/>
              </a:lnSpc>
              <a:defRPr/>
            </a:pPr>
            <a:r>
              <a:rPr lang="cs-CZ" sz="2206" dirty="0">
                <a:solidFill>
                  <a:srgbClr val="0070C0"/>
                </a:solidFill>
              </a:rPr>
              <a:t>Campos – Brazílie </a:t>
            </a:r>
          </a:p>
          <a:p>
            <a:endParaRPr lang="cs-CZ" dirty="0"/>
          </a:p>
        </p:txBody>
      </p:sp>
      <p:pic>
        <p:nvPicPr>
          <p:cNvPr id="4" name="Picture 6" descr="File:Cotton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908" y="4016459"/>
            <a:ext cx="3546348" cy="2359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5536908" y="6391563"/>
            <a:ext cx="2299350" cy="36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bavlník</a:t>
            </a:r>
          </a:p>
        </p:txBody>
      </p:sp>
    </p:spTree>
    <p:extLst>
      <p:ext uri="{BB962C8B-B14F-4D97-AF65-F5344CB8AC3E}">
        <p14:creationId xmlns:p14="http://schemas.microsoft.com/office/powerpoint/2010/main" val="11264900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Migrace keporkaka </a:t>
            </a:r>
            <a:r>
              <a:rPr lang="cs-CZ" sz="1805" dirty="0">
                <a:solidFill>
                  <a:srgbClr val="00B0F0"/>
                </a:solidFill>
              </a:rPr>
              <a:t>(</a:t>
            </a:r>
            <a:r>
              <a:rPr lang="cs-CZ" sz="1805" dirty="0" err="1">
                <a:solidFill>
                  <a:srgbClr val="00B0F0"/>
                </a:solidFill>
              </a:rPr>
              <a:t>Megaptera</a:t>
            </a:r>
            <a:r>
              <a:rPr lang="cs-CZ" sz="1805" dirty="0">
                <a:solidFill>
                  <a:srgbClr val="00B0F0"/>
                </a:solidFill>
              </a:rPr>
              <a:t> </a:t>
            </a:r>
            <a:r>
              <a:rPr lang="cs-CZ" sz="1805" dirty="0" err="1">
                <a:solidFill>
                  <a:srgbClr val="00B0F0"/>
                </a:solidFill>
              </a:rPr>
              <a:t>novaeangliae</a:t>
            </a:r>
            <a:r>
              <a:rPr lang="cs-CZ" sz="1805" dirty="0">
                <a:solidFill>
                  <a:srgbClr val="00B0F0"/>
                </a:solidFill>
              </a:rPr>
              <a:t>) </a:t>
            </a:r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393" y="2132317"/>
            <a:ext cx="7273760" cy="4582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208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Pouště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10" descr="dsertma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" y="2649236"/>
            <a:ext cx="6431695" cy="3740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8016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Pouštní a polopouštní oblasti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6" descr="desert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" y="2723603"/>
            <a:ext cx="5335093" cy="3538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3473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2" name="Rectangle 42"/>
          <p:cNvSpPr>
            <a:spLocks noGrp="1" noChangeArrowheads="1"/>
          </p:cNvSpPr>
          <p:nvPr>
            <p:ph type="body" sz="half" idx="1"/>
          </p:nvPr>
        </p:nvSpPr>
        <p:spPr>
          <a:xfrm>
            <a:off x="983788" y="1316000"/>
            <a:ext cx="7602488" cy="5253929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sz="1805" b="1" dirty="0"/>
              <a:t>Rozšíření </a:t>
            </a:r>
            <a:r>
              <a:rPr lang="cs-CZ" sz="1504" b="1" dirty="0"/>
              <a:t>(</a:t>
            </a:r>
            <a:r>
              <a:rPr lang="cs-CZ" sz="1504" dirty="0"/>
              <a:t>21% povrchu pevnin)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504" dirty="0"/>
              <a:t>	Tzv. teplé pouště (</a:t>
            </a:r>
            <a:r>
              <a:rPr lang="cs-CZ" sz="1504" dirty="0" err="1"/>
              <a:t>hot</a:t>
            </a:r>
            <a:r>
              <a:rPr lang="cs-CZ" sz="1504" dirty="0"/>
              <a:t> </a:t>
            </a:r>
            <a:r>
              <a:rPr lang="cs-CZ" sz="1504" dirty="0" err="1"/>
              <a:t>deserts</a:t>
            </a:r>
            <a:r>
              <a:rPr lang="cs-CZ" sz="1504" dirty="0"/>
              <a:t>)– subtropické – 20-30° s. a </a:t>
            </a:r>
            <a:r>
              <a:rPr lang="cs-CZ" sz="1504" dirty="0" err="1"/>
              <a:t>j.š</a:t>
            </a:r>
            <a:r>
              <a:rPr lang="cs-CZ" sz="1504" dirty="0"/>
              <a:t>., </a:t>
            </a:r>
            <a:r>
              <a:rPr lang="cs-CZ" sz="1504" dirty="0" err="1"/>
              <a:t>temperátní</a:t>
            </a:r>
            <a:r>
              <a:rPr lang="cs-CZ" sz="1504" dirty="0"/>
              <a:t> „</a:t>
            </a:r>
            <a:r>
              <a:rPr lang="cs-CZ" sz="1504" i="1" dirty="0" err="1"/>
              <a:t>winter</a:t>
            </a:r>
            <a:r>
              <a:rPr lang="cs-CZ" sz="1504" i="1" dirty="0"/>
              <a:t> </a:t>
            </a:r>
            <a:r>
              <a:rPr lang="cs-CZ" sz="1504" i="1" dirty="0" err="1"/>
              <a:t>cold</a:t>
            </a:r>
            <a:r>
              <a:rPr lang="cs-CZ" sz="1504" i="1" dirty="0"/>
              <a:t> </a:t>
            </a:r>
            <a:r>
              <a:rPr lang="cs-CZ" sz="1504" i="1" dirty="0" err="1"/>
              <a:t>deserts</a:t>
            </a:r>
            <a:r>
              <a:rPr lang="cs-CZ" sz="1504" dirty="0"/>
              <a:t>“, pobřežní mlžné pouště „</a:t>
            </a:r>
            <a:r>
              <a:rPr lang="cs-CZ" sz="1504" i="1" dirty="0" err="1"/>
              <a:t>fog</a:t>
            </a:r>
            <a:r>
              <a:rPr lang="cs-CZ" sz="1504" i="1" dirty="0"/>
              <a:t> </a:t>
            </a:r>
            <a:r>
              <a:rPr lang="cs-CZ" sz="1504" i="1" dirty="0" err="1"/>
              <a:t>deserts</a:t>
            </a:r>
            <a:r>
              <a:rPr lang="cs-CZ" sz="1504" dirty="0"/>
              <a:t>“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504" dirty="0"/>
              <a:t> </a:t>
            </a:r>
            <a:r>
              <a:rPr lang="cs-CZ" sz="1805" b="1" dirty="0"/>
              <a:t>Klimatická charakteristika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504" dirty="0"/>
              <a:t>Aridní klima, výpar překračuje srážky (10x a více), &lt; 200mm (výpar až 5000 mm),  podle výparu a srážek – extrémně aridní, </a:t>
            </a:r>
            <a:r>
              <a:rPr lang="cs-CZ" sz="1504" dirty="0" err="1"/>
              <a:t>aridní</a:t>
            </a:r>
            <a:r>
              <a:rPr lang="cs-CZ" sz="1504" dirty="0"/>
              <a:t>, semiaridní.  Teplota 50°C v prachových bouřích i více. Teplota povrchu písku 60-70°C. Vlhkost 10-20%. větrná eroze, </a:t>
            </a:r>
            <a:r>
              <a:rPr lang="cs-CZ" sz="1504" dirty="0" err="1"/>
              <a:t>anemochorie</a:t>
            </a:r>
            <a:r>
              <a:rPr lang="cs-CZ" sz="1504" dirty="0"/>
              <a:t> – pouštní běžci .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504" dirty="0"/>
              <a:t>Průměrná roční 5-10°C. letní průměr &gt; 20°C. Množství srážek do 300mm.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cs-CZ" sz="1805" b="1" dirty="0"/>
              <a:t>Půdní typy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504" dirty="0"/>
              <a:t>Hromadění solí – </a:t>
            </a:r>
            <a:r>
              <a:rPr lang="cs-CZ" sz="1504" dirty="0" err="1"/>
              <a:t>halisoly</a:t>
            </a:r>
            <a:r>
              <a:rPr lang="cs-CZ" sz="1504" dirty="0"/>
              <a:t>, 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805" b="1" dirty="0"/>
              <a:t>Georeliéf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504" dirty="0"/>
              <a:t>Hamada – skalnaté plošiny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504" dirty="0" err="1"/>
              <a:t>Serir</a:t>
            </a:r>
            <a:r>
              <a:rPr lang="cs-CZ" sz="1504" dirty="0"/>
              <a:t> nebo </a:t>
            </a:r>
            <a:r>
              <a:rPr lang="cs-CZ" sz="1504" dirty="0" err="1"/>
              <a:t>reg</a:t>
            </a:r>
            <a:r>
              <a:rPr lang="cs-CZ" sz="1504" dirty="0"/>
              <a:t> – kameny se štěrkem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504" dirty="0"/>
              <a:t>Erg – písky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504" dirty="0"/>
              <a:t>Jílové pouště 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504" dirty="0"/>
              <a:t>Slané pouště – dna slaných jezer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cs-CZ" sz="1504" dirty="0"/>
              <a:t>Okrsky – vádí, oázy, </a:t>
            </a:r>
            <a:r>
              <a:rPr lang="cs-CZ" sz="1504" dirty="0" err="1"/>
              <a:t>bajada</a:t>
            </a:r>
            <a:r>
              <a:rPr lang="cs-CZ" sz="1504" dirty="0"/>
              <a:t> – aluviální pánve - srážková voda z </a:t>
            </a:r>
            <a:r>
              <a:rPr lang="cs-CZ" sz="1504" dirty="0" err="1"/>
              <a:t>wadi</a:t>
            </a:r>
            <a:endParaRPr lang="cs-CZ" sz="1504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1579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1579" b="1" dirty="0"/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cs-CZ" sz="1777" dirty="0">
              <a:solidFill>
                <a:schemeClr val="bg1"/>
              </a:solidFill>
            </a:endParaRPr>
          </a:p>
        </p:txBody>
      </p:sp>
      <p:pic>
        <p:nvPicPr>
          <p:cNvPr id="51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5428" y="3859524"/>
            <a:ext cx="1719916" cy="2584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103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729602" y="1369306"/>
            <a:ext cx="7669135" cy="548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1973" b="1" dirty="0" err="1">
                <a:solidFill>
                  <a:srgbClr val="0070C0"/>
                </a:solidFill>
              </a:rPr>
              <a:t>Fyto</a:t>
            </a:r>
            <a:endParaRPr lang="cs-CZ" sz="1973" b="1" dirty="0">
              <a:solidFill>
                <a:srgbClr val="0070C0"/>
              </a:solidFill>
            </a:endParaRP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1973" dirty="0">
                <a:solidFill>
                  <a:srgbClr val="0070C0"/>
                </a:solidFill>
              </a:rPr>
              <a:t>Pokryvnost vegetací polopouště - max. 25 % plochy půdy nebo hornin</a:t>
            </a: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1973" dirty="0" err="1">
                <a:solidFill>
                  <a:srgbClr val="0070C0"/>
                </a:solidFill>
              </a:rPr>
              <a:t>Therofyty</a:t>
            </a:r>
            <a:r>
              <a:rPr lang="cs-CZ" sz="1973" dirty="0">
                <a:solidFill>
                  <a:srgbClr val="0070C0"/>
                </a:solidFill>
              </a:rPr>
              <a:t> – přes 60 % rostlin, xerofyty – </a:t>
            </a:r>
            <a:r>
              <a:rPr lang="cs-CZ" sz="1973" dirty="0" err="1">
                <a:solidFill>
                  <a:srgbClr val="0070C0"/>
                </a:solidFill>
              </a:rPr>
              <a:t>agave</a:t>
            </a:r>
            <a:r>
              <a:rPr lang="cs-CZ" sz="1973" dirty="0">
                <a:solidFill>
                  <a:srgbClr val="0070C0"/>
                </a:solidFill>
              </a:rPr>
              <a:t>, aloe, chřest, kosmatec, kapara trnitá, </a:t>
            </a:r>
            <a:r>
              <a:rPr lang="cs-CZ" sz="1973" dirty="0" err="1">
                <a:solidFill>
                  <a:srgbClr val="0070C0"/>
                </a:solidFill>
              </a:rPr>
              <a:t>asparagus</a:t>
            </a:r>
            <a:r>
              <a:rPr lang="cs-CZ" sz="1973" dirty="0">
                <a:solidFill>
                  <a:srgbClr val="0070C0"/>
                </a:solidFill>
              </a:rPr>
              <a:t>, Carnegie </a:t>
            </a:r>
            <a:r>
              <a:rPr lang="cs-CZ" sz="1973" dirty="0" err="1">
                <a:solidFill>
                  <a:srgbClr val="0070C0"/>
                </a:solidFill>
              </a:rPr>
              <a:t>gigantea</a:t>
            </a:r>
            <a:r>
              <a:rPr lang="cs-CZ" sz="1973" dirty="0">
                <a:solidFill>
                  <a:srgbClr val="0070C0"/>
                </a:solidFill>
              </a:rPr>
              <a:t> – národní rostlina Arizony</a:t>
            </a:r>
            <a:r>
              <a:rPr lang="cs-CZ" sz="1973" dirty="0">
                <a:solidFill>
                  <a:srgbClr val="0070C0"/>
                </a:solidFill>
                <a:latin typeface="Arial" charset="0"/>
              </a:rPr>
              <a:t> - </a:t>
            </a:r>
            <a:r>
              <a:rPr lang="cs-CZ" sz="1973" dirty="0">
                <a:solidFill>
                  <a:srgbClr val="0070C0"/>
                </a:solidFill>
                <a:latin typeface="+mj-lt"/>
              </a:rPr>
              <a:t>kaktus,</a:t>
            </a:r>
            <a:r>
              <a:rPr lang="cs-CZ" sz="1973" dirty="0">
                <a:solidFill>
                  <a:srgbClr val="0070C0"/>
                </a:solidFill>
              </a:rPr>
              <a:t> opuncie, </a:t>
            </a:r>
            <a:r>
              <a:rPr lang="cs-CZ" sz="1973" dirty="0" err="1">
                <a:solidFill>
                  <a:srgbClr val="0070C0"/>
                </a:solidFill>
              </a:rPr>
              <a:t>yucca</a:t>
            </a:r>
            <a:r>
              <a:rPr lang="cs-CZ" sz="1973" dirty="0">
                <a:solidFill>
                  <a:srgbClr val="0070C0"/>
                </a:solidFill>
              </a:rPr>
              <a:t>, akácie, </a:t>
            </a:r>
            <a:r>
              <a:rPr lang="cs-CZ" sz="1973" dirty="0" err="1">
                <a:solidFill>
                  <a:srgbClr val="0070C0"/>
                </a:solidFill>
              </a:rPr>
              <a:t>saxaul</a:t>
            </a:r>
            <a:endParaRPr lang="cs-CZ" sz="1973" dirty="0">
              <a:solidFill>
                <a:srgbClr val="0070C0"/>
              </a:solidFill>
            </a:endParaRP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1759" dirty="0">
                <a:solidFill>
                  <a:srgbClr val="0070C0"/>
                </a:solidFill>
              </a:rPr>
              <a:t>Sahara – cca 3 000 druhů cév. rostlin , </a:t>
            </a:r>
            <a:r>
              <a:rPr lang="cs-CZ" sz="1759" dirty="0" err="1">
                <a:solidFill>
                  <a:srgbClr val="0070C0"/>
                </a:solidFill>
              </a:rPr>
              <a:t>Karoo-Namib</a:t>
            </a:r>
            <a:r>
              <a:rPr lang="cs-CZ" sz="1759" dirty="0">
                <a:solidFill>
                  <a:srgbClr val="0070C0"/>
                </a:solidFill>
              </a:rPr>
              <a:t> – 5 000 druhů , Austrálie – 1 200 </a:t>
            </a:r>
            <a:endParaRPr lang="cs-CZ" sz="1973" dirty="0">
              <a:solidFill>
                <a:srgbClr val="0070C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1973" b="1" dirty="0">
                <a:solidFill>
                  <a:srgbClr val="0070C0"/>
                </a:solidFill>
              </a:rPr>
              <a:t>Zoo</a:t>
            </a: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1973" dirty="0">
                <a:solidFill>
                  <a:srgbClr val="0070C0"/>
                </a:solidFill>
              </a:rPr>
              <a:t>Adaptace na noční aktivity, podzemí, estivace</a:t>
            </a: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1973" dirty="0">
                <a:solidFill>
                  <a:srgbClr val="0070C0"/>
                </a:solidFill>
              </a:rPr>
              <a:t>Koncentrace moči, velbloud schopnost přehřátí, </a:t>
            </a: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1973" dirty="0">
                <a:solidFill>
                  <a:srgbClr val="0070C0"/>
                </a:solidFill>
              </a:rPr>
              <a:t>Opylovači – brouci </a:t>
            </a: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cs-CZ" sz="1973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cs-CZ" sz="1973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cs-CZ" sz="2368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47" name="Picture 3" descr="~AUT013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558" y="3011684"/>
            <a:ext cx="2296354" cy="220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6" descr="soe99.jpg (24700 bytes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4" y="4635135"/>
            <a:ext cx="2506254" cy="1820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ovéPole 5"/>
          <p:cNvSpPr txBox="1">
            <a:spLocks noChangeArrowheads="1"/>
          </p:cNvSpPr>
          <p:nvPr/>
        </p:nvSpPr>
        <p:spPr bwMode="auto">
          <a:xfrm>
            <a:off x="737433" y="6455302"/>
            <a:ext cx="740911" cy="333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579" dirty="0" err="1">
                <a:latin typeface="Tahoma" pitchFamily="34" charset="0"/>
                <a:cs typeface="Tahoma" pitchFamily="34" charset="0"/>
              </a:rPr>
              <a:t>saxaul</a:t>
            </a:r>
            <a:endParaRPr lang="cs-CZ" sz="1579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40" y="5215620"/>
            <a:ext cx="2131911" cy="1596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ovéPole 7"/>
          <p:cNvSpPr txBox="1">
            <a:spLocks noChangeArrowheads="1"/>
          </p:cNvSpPr>
          <p:nvPr/>
        </p:nvSpPr>
        <p:spPr bwMode="auto">
          <a:xfrm>
            <a:off x="5276029" y="5765030"/>
            <a:ext cx="1605664" cy="130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579" dirty="0">
                <a:latin typeface="Tahoma" pitchFamily="34" charset="0"/>
                <a:cs typeface="Tahoma" pitchFamily="34" charset="0"/>
              </a:rPr>
              <a:t>kaktusovité </a:t>
            </a:r>
          </a:p>
          <a:p>
            <a:pPr eaLnBrk="1" hangingPunct="1"/>
            <a:r>
              <a:rPr lang="cs-CZ" sz="1579" dirty="0">
                <a:latin typeface="Tahoma" pitchFamily="34" charset="0"/>
                <a:cs typeface="Tahoma" pitchFamily="34" charset="0"/>
              </a:rPr>
              <a:t>pryšcovité (Afrika)</a:t>
            </a:r>
          </a:p>
          <a:p>
            <a:pPr eaLnBrk="1" hangingPunct="1"/>
            <a:endParaRPr lang="cs-CZ" sz="1579" dirty="0">
              <a:latin typeface="Tahoma" pitchFamily="34" charset="0"/>
              <a:cs typeface="Tahoma" pitchFamily="34" charset="0"/>
            </a:endParaRPr>
          </a:p>
          <a:p>
            <a:pPr eaLnBrk="1" hangingPunct="1"/>
            <a:endParaRPr lang="cs-CZ" sz="1579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15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998" y="4632591"/>
            <a:ext cx="2709031" cy="1796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ovéPole 9"/>
          <p:cNvSpPr txBox="1">
            <a:spLocks noChangeArrowheads="1"/>
          </p:cNvSpPr>
          <p:nvPr/>
        </p:nvSpPr>
        <p:spPr bwMode="auto">
          <a:xfrm>
            <a:off x="3008872" y="6431340"/>
            <a:ext cx="1434830" cy="333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579" dirty="0">
                <a:latin typeface="Tahoma" pitchFamily="34" charset="0"/>
                <a:cs typeface="Tahoma" pitchFamily="34" charset="0"/>
              </a:rPr>
              <a:t>palma datlová</a:t>
            </a:r>
          </a:p>
        </p:txBody>
      </p:sp>
    </p:spTree>
    <p:extLst>
      <p:ext uri="{BB962C8B-B14F-4D97-AF65-F5344CB8AC3E}">
        <p14:creationId xmlns:p14="http://schemas.microsoft.com/office/powerpoint/2010/main" val="265745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5562" y="263290"/>
            <a:ext cx="2584574" cy="171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93" y="287577"/>
            <a:ext cx="2263750" cy="169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340" y="2221300"/>
            <a:ext cx="2302620" cy="1936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ovéPole 10"/>
          <p:cNvSpPr txBox="1">
            <a:spLocks noChangeArrowheads="1"/>
          </p:cNvSpPr>
          <p:nvPr/>
        </p:nvSpPr>
        <p:spPr bwMode="auto">
          <a:xfrm>
            <a:off x="6486935" y="4202488"/>
            <a:ext cx="828169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404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pískomil</a:t>
            </a:r>
            <a:endParaRPr lang="cs-CZ" sz="1404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7174" name="TextovéPole 11"/>
          <p:cNvSpPr txBox="1">
            <a:spLocks noChangeArrowheads="1"/>
          </p:cNvSpPr>
          <p:nvPr/>
        </p:nvSpPr>
        <p:spPr bwMode="auto">
          <a:xfrm>
            <a:off x="8207634" y="287577"/>
            <a:ext cx="800977" cy="524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moloch</a:t>
            </a:r>
          </a:p>
          <a:p>
            <a:pPr eaLnBrk="1" hangingPunct="1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skvrnitý</a:t>
            </a:r>
          </a:p>
        </p:txBody>
      </p:sp>
      <p:pic>
        <p:nvPicPr>
          <p:cNvPr id="717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603" y="2448733"/>
            <a:ext cx="2584574" cy="171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TextovéPole 13"/>
          <p:cNvSpPr txBox="1">
            <a:spLocks noChangeArrowheads="1"/>
          </p:cNvSpPr>
          <p:nvPr/>
        </p:nvSpPr>
        <p:spPr bwMode="auto">
          <a:xfrm>
            <a:off x="3506699" y="4206234"/>
            <a:ext cx="635124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tarbík</a:t>
            </a:r>
          </a:p>
        </p:txBody>
      </p:sp>
      <p:pic>
        <p:nvPicPr>
          <p:cNvPr id="717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3883" y="4566213"/>
            <a:ext cx="2114652" cy="211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8" name="TextovéPole 15"/>
          <p:cNvSpPr txBox="1">
            <a:spLocks noChangeArrowheads="1"/>
          </p:cNvSpPr>
          <p:nvPr/>
        </p:nvSpPr>
        <p:spPr bwMode="auto">
          <a:xfrm>
            <a:off x="6033459" y="6354094"/>
            <a:ext cx="620532" cy="5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fenek</a:t>
            </a:r>
          </a:p>
          <a:p>
            <a:pPr eaLnBrk="1" hangingPunct="1"/>
            <a:endParaRPr lang="cs-CZ" sz="1579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2926" y="4564620"/>
            <a:ext cx="2575175" cy="172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0" name="TextovéPole 17"/>
          <p:cNvSpPr txBox="1">
            <a:spLocks noChangeArrowheads="1"/>
          </p:cNvSpPr>
          <p:nvPr/>
        </p:nvSpPr>
        <p:spPr bwMode="auto">
          <a:xfrm>
            <a:off x="3518775" y="6389513"/>
            <a:ext cx="1727177" cy="551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přímorožec arabský</a:t>
            </a:r>
          </a:p>
          <a:p>
            <a:pPr eaLnBrk="1" hangingPunct="1"/>
            <a:endParaRPr lang="cs-CZ" sz="1579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182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05" y="4566213"/>
            <a:ext cx="2434198" cy="182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3" name="TextovéPole 21"/>
          <p:cNvSpPr txBox="1">
            <a:spLocks noChangeArrowheads="1"/>
          </p:cNvSpPr>
          <p:nvPr/>
        </p:nvSpPr>
        <p:spPr bwMode="auto">
          <a:xfrm>
            <a:off x="421801" y="3973326"/>
            <a:ext cx="1255463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zmije písečná</a:t>
            </a:r>
          </a:p>
        </p:txBody>
      </p:sp>
      <p:pic>
        <p:nvPicPr>
          <p:cNvPr id="7184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9" y="2094811"/>
            <a:ext cx="2481191" cy="179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21802" y="6463917"/>
            <a:ext cx="1380005" cy="30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4" dirty="0">
                <a:solidFill>
                  <a:srgbClr val="0070C0"/>
                </a:solidFill>
              </a:rPr>
              <a:t>štír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065562" y="1983206"/>
            <a:ext cx="1130357" cy="30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4" dirty="0">
                <a:solidFill>
                  <a:srgbClr val="0070C0"/>
                </a:solidFill>
              </a:rPr>
              <a:t>velbloud</a:t>
            </a:r>
          </a:p>
        </p:txBody>
      </p:sp>
    </p:spTree>
    <p:extLst>
      <p:ext uri="{BB962C8B-B14F-4D97-AF65-F5344CB8AC3E}">
        <p14:creationId xmlns:p14="http://schemas.microsoft.com/office/powerpoint/2010/main" val="3743077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Tvrdolisté</a:t>
            </a:r>
            <a:r>
              <a:rPr lang="cs-CZ" dirty="0" smtClean="0"/>
              <a:t> lesy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7" descr="meditmap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" y="2649235"/>
            <a:ext cx="6446723" cy="374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98939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Tvrdolisté</a:t>
            </a:r>
            <a:r>
              <a:rPr lang="cs-CZ" dirty="0" smtClean="0"/>
              <a:t> lesy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87781" y="2071140"/>
            <a:ext cx="7579299" cy="4396002"/>
          </a:xfrm>
        </p:spPr>
        <p:txBody>
          <a:bodyPr>
            <a:normAutofit fontScale="47500" lnSpcReduction="20000"/>
          </a:bodyPr>
          <a:lstStyle/>
          <a:p>
            <a:pPr>
              <a:lnSpc>
                <a:spcPct val="80000"/>
              </a:lnSpc>
              <a:buFontTx/>
              <a:buNone/>
              <a:defRPr/>
            </a:pPr>
            <a:endParaRPr lang="cs-CZ" sz="2908" b="1" dirty="0">
              <a:solidFill>
                <a:srgbClr val="CC9900"/>
              </a:solidFill>
              <a:latin typeface="Tahoma" pitchFamily="34" charset="0"/>
            </a:endParaRP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b="1" dirty="0">
                <a:solidFill>
                  <a:srgbClr val="0070C0"/>
                </a:solidFill>
                <a:latin typeface="Tahoma" pitchFamily="34" charset="0"/>
              </a:rPr>
              <a:t>Rozšíření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dirty="0">
                <a:solidFill>
                  <a:srgbClr val="0070C0"/>
                </a:solidFill>
                <a:latin typeface="Arial" charset="0"/>
              </a:rPr>
              <a:t>1.) Východ S. Ameriky 2.) Evropa bez Středozemí, Skandinávie, </a:t>
            </a:r>
            <a:r>
              <a:rPr lang="cs-CZ" sz="2908" dirty="0" err="1">
                <a:solidFill>
                  <a:srgbClr val="0070C0"/>
                </a:solidFill>
                <a:latin typeface="Arial" charset="0"/>
              </a:rPr>
              <a:t>Vých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. Ruska 3.) </a:t>
            </a:r>
            <a:r>
              <a:rPr lang="cs-CZ" sz="2908" dirty="0" err="1">
                <a:solidFill>
                  <a:srgbClr val="0070C0"/>
                </a:solidFill>
                <a:latin typeface="Arial" charset="0"/>
              </a:rPr>
              <a:t>Vých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. Asie </a:t>
            </a:r>
            <a:br>
              <a:rPr lang="cs-CZ" sz="2908" dirty="0">
                <a:solidFill>
                  <a:srgbClr val="0070C0"/>
                </a:solidFill>
                <a:latin typeface="Arial" charset="0"/>
              </a:rPr>
            </a:br>
            <a:r>
              <a:rPr lang="cs-CZ" sz="2908" dirty="0">
                <a:solidFill>
                  <a:srgbClr val="0070C0"/>
                </a:solidFill>
                <a:latin typeface="Arial" charset="0"/>
              </a:rPr>
              <a:t>4.) Chile  …….30-50°s. a </a:t>
            </a:r>
            <a:r>
              <a:rPr lang="cs-CZ" sz="2908" dirty="0" err="1">
                <a:solidFill>
                  <a:srgbClr val="0070C0"/>
                </a:solidFill>
                <a:latin typeface="Arial" charset="0"/>
              </a:rPr>
              <a:t>j.z.š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b="1" dirty="0">
                <a:solidFill>
                  <a:srgbClr val="0070C0"/>
                </a:solidFill>
                <a:latin typeface="Tahoma" pitchFamily="34" charset="0"/>
              </a:rPr>
              <a:t>Klima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dirty="0">
                <a:solidFill>
                  <a:srgbClr val="0070C0"/>
                </a:solidFill>
                <a:latin typeface="Arial" charset="0"/>
              </a:rPr>
              <a:t>Mírné (</a:t>
            </a:r>
            <a:r>
              <a:rPr lang="cs-CZ" sz="2908" dirty="0" err="1">
                <a:solidFill>
                  <a:srgbClr val="0070C0"/>
                </a:solidFill>
                <a:latin typeface="Arial" charset="0"/>
              </a:rPr>
              <a:t>temperátní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) klima. 4-6 teplejších měsíců, průměrná červencová teplota kolem, nebo nad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dirty="0">
                <a:solidFill>
                  <a:srgbClr val="0070C0"/>
                </a:solidFill>
                <a:latin typeface="Arial" charset="0"/>
              </a:rPr>
              <a:t> 20°C. Průměrné roční cca 10°C, kontinentalita zvyšuje extrémy. Srážky 500-1 500 mm.  Klima krajiny se významně změnilo díky odlesňování (zemědělství).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b="1" dirty="0">
                <a:solidFill>
                  <a:srgbClr val="0070C0"/>
                </a:solidFill>
                <a:latin typeface="Tahoma" pitchFamily="34" charset="0"/>
              </a:rPr>
              <a:t>Půda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dirty="0">
                <a:solidFill>
                  <a:srgbClr val="0070C0"/>
                </a:solidFill>
                <a:latin typeface="Arial" charset="0"/>
              </a:rPr>
              <a:t>hnědé lesní půdy, </a:t>
            </a:r>
            <a:r>
              <a:rPr lang="cs-CZ" sz="2908" dirty="0" err="1">
                <a:solidFill>
                  <a:srgbClr val="0070C0"/>
                </a:solidFill>
                <a:latin typeface="Arial" charset="0"/>
              </a:rPr>
              <a:t>ilimerizované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, změna zemědělskou výrobou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b="1" dirty="0">
                <a:solidFill>
                  <a:srgbClr val="0070C0"/>
                </a:solidFill>
                <a:latin typeface="Tahoma" pitchFamily="34" charset="0"/>
              </a:rPr>
              <a:t>Biota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dirty="0">
                <a:solidFill>
                  <a:srgbClr val="0070C0"/>
                </a:solidFill>
                <a:latin typeface="Arial" charset="0"/>
              </a:rPr>
              <a:t>dominance - stromy a keře s opadavými listy a dobře chráněnými obnovovacími orgány, výskyt jarního a letního aspektu!!!!Vertikální členitost vegetace (obvykle 3 patra - stromové, keřové, bylinné)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dirty="0">
                <a:solidFill>
                  <a:srgbClr val="0070C0"/>
                </a:solidFill>
                <a:latin typeface="Arial" charset="0"/>
              </a:rPr>
              <a:t>Stromy: lípa, dub, buk, javor, ořechovec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b="1" dirty="0">
                <a:solidFill>
                  <a:srgbClr val="0070C0"/>
                </a:solidFill>
                <a:latin typeface="Arial" charset="0"/>
              </a:rPr>
              <a:t>S. Amerika – 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buk velkolistý, javor cukrový (sever), jih (</a:t>
            </a:r>
            <a:r>
              <a:rPr lang="cs-CZ" sz="2908" dirty="0" err="1">
                <a:solidFill>
                  <a:srgbClr val="0070C0"/>
                </a:solidFill>
                <a:latin typeface="Arial" charset="0"/>
              </a:rPr>
              <a:t>dubo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-kaštanovníkové lesy; </a:t>
            </a:r>
            <a:r>
              <a:rPr lang="cs-CZ" sz="2908" i="1" dirty="0" err="1">
                <a:solidFill>
                  <a:srgbClr val="0070C0"/>
                </a:solidFill>
                <a:latin typeface="Arial" charset="0"/>
              </a:rPr>
              <a:t>Castanea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), západ (</a:t>
            </a:r>
            <a:r>
              <a:rPr lang="cs-CZ" sz="2908" dirty="0" err="1">
                <a:solidFill>
                  <a:srgbClr val="0070C0"/>
                </a:solidFill>
                <a:latin typeface="Arial" charset="0"/>
              </a:rPr>
              <a:t>dubo-ořechovcové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 lesy; minimálně 10 druhů dubů, 5 – druhů ořechovců </a:t>
            </a:r>
            <a:r>
              <a:rPr lang="cs-CZ" sz="2908" dirty="0" err="1">
                <a:solidFill>
                  <a:srgbClr val="0070C0"/>
                </a:solidFill>
                <a:latin typeface="Arial" charset="0"/>
              </a:rPr>
              <a:t>Carya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)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b="1" dirty="0" err="1">
                <a:solidFill>
                  <a:srgbClr val="0070C0"/>
                </a:solidFill>
                <a:latin typeface="Arial" charset="0"/>
              </a:rPr>
              <a:t>V.Asie</a:t>
            </a:r>
            <a:r>
              <a:rPr lang="cs-CZ" sz="2908" b="1" dirty="0">
                <a:solidFill>
                  <a:srgbClr val="0070C0"/>
                </a:solidFill>
                <a:latin typeface="Arial" charset="0"/>
              </a:rPr>
              <a:t> – 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buky, jasany, javory, jerlín japonský, pajasan </a:t>
            </a:r>
            <a:r>
              <a:rPr lang="cs-CZ" sz="2908" dirty="0" err="1">
                <a:solidFill>
                  <a:srgbClr val="0070C0"/>
                </a:solidFill>
                <a:latin typeface="Arial" charset="0"/>
              </a:rPr>
              <a:t>žlaznatý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, </a:t>
            </a:r>
          </a:p>
          <a:p>
            <a:pPr>
              <a:lnSpc>
                <a:spcPct val="80000"/>
              </a:lnSpc>
              <a:buFontTx/>
              <a:buNone/>
              <a:defRPr/>
            </a:pPr>
            <a:r>
              <a:rPr lang="cs-CZ" sz="2908" b="1" dirty="0" err="1">
                <a:solidFill>
                  <a:srgbClr val="0070C0"/>
                </a:solidFill>
                <a:latin typeface="Arial" charset="0"/>
              </a:rPr>
              <a:t>J.Amerika</a:t>
            </a:r>
            <a:r>
              <a:rPr lang="cs-CZ" sz="2908" b="1" dirty="0">
                <a:solidFill>
                  <a:srgbClr val="0070C0"/>
                </a:solidFill>
                <a:latin typeface="Arial" charset="0"/>
              </a:rPr>
              <a:t> – </a:t>
            </a:r>
            <a:r>
              <a:rPr lang="cs-CZ" sz="2908" dirty="0" err="1">
                <a:solidFill>
                  <a:srgbClr val="0070C0"/>
                </a:solidFill>
                <a:latin typeface="Arial" charset="0"/>
              </a:rPr>
              <a:t>pabuky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 (</a:t>
            </a:r>
            <a:r>
              <a:rPr lang="cs-CZ" sz="2908" i="1" dirty="0" err="1">
                <a:solidFill>
                  <a:srgbClr val="0070C0"/>
                </a:solidFill>
                <a:latin typeface="Arial" charset="0"/>
              </a:rPr>
              <a:t>Nothofagus</a:t>
            </a:r>
            <a:r>
              <a:rPr lang="cs-CZ" sz="2908" dirty="0">
                <a:solidFill>
                  <a:srgbClr val="0070C0"/>
                </a:solidFill>
                <a:latin typeface="Arial" charset="0"/>
              </a:rPr>
              <a:t>)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53870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82" y="1338962"/>
            <a:ext cx="7579299" cy="749990"/>
          </a:xfrm>
        </p:spPr>
        <p:txBody>
          <a:bodyPr>
            <a:normAutofit fontScale="90000"/>
          </a:bodyPr>
          <a:lstStyle/>
          <a:p>
            <a:r>
              <a:rPr lang="cs-CZ" dirty="0" err="1" smtClean="0"/>
              <a:t>Tvrdolisté</a:t>
            </a:r>
            <a:r>
              <a:rPr lang="cs-CZ" dirty="0" smtClean="0"/>
              <a:t> lesy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2582" y="1873286"/>
            <a:ext cx="8159964" cy="490525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cs-CZ" b="1" dirty="0" smtClean="0"/>
              <a:t>Rozšíření </a:t>
            </a:r>
            <a:r>
              <a:rPr lang="cs-CZ" dirty="0"/>
              <a:t>(1,8%)</a:t>
            </a:r>
          </a:p>
          <a:p>
            <a:pPr>
              <a:lnSpc>
                <a:spcPct val="80000"/>
              </a:lnSpc>
              <a:defRPr/>
            </a:pPr>
            <a:r>
              <a:rPr lang="cs-CZ" b="1" dirty="0" smtClean="0"/>
              <a:t>Biota</a:t>
            </a:r>
            <a:endParaRPr lang="cs-CZ" b="1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sz="2206" dirty="0"/>
              <a:t>Dominantní producenti – stromy a keře (stromy výška do 20m)- stálezelené – dub </a:t>
            </a:r>
            <a:r>
              <a:rPr lang="cs-CZ" sz="2206" dirty="0" err="1"/>
              <a:t>cesmínolistý</a:t>
            </a:r>
            <a:r>
              <a:rPr lang="cs-CZ" sz="2206" dirty="0"/>
              <a:t>, korkový, olivovník, žumara nízká, borovice pinie, cedr, cypřiš vždyzelený, eukalyptus, růže, pistácie, vavřín, kaštanovník setý, myrta, zimostráz vždyzelený, </a:t>
            </a:r>
          </a:p>
          <a:p>
            <a:pPr>
              <a:lnSpc>
                <a:spcPct val="80000"/>
              </a:lnSpc>
              <a:defRPr/>
            </a:pPr>
            <a:r>
              <a:rPr lang="cs-CZ" b="1" dirty="0" smtClean="0"/>
              <a:t>Zvířena</a:t>
            </a:r>
            <a:endParaRPr lang="cs-CZ" b="1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sz="1905" dirty="0" err="1"/>
              <a:t>Středmomoří</a:t>
            </a:r>
            <a:r>
              <a:rPr lang="cs-CZ" sz="1905" dirty="0"/>
              <a:t>  - muflon, daněk, koza bezoárová, obecně  - množství plazů  a teplomilné zvířeny, v minulosti i lev berberský - Středomoří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b="1" dirty="0" smtClean="0"/>
              <a:t>Sekundární </a:t>
            </a:r>
            <a:r>
              <a:rPr lang="cs-CZ" b="1" dirty="0"/>
              <a:t>lesy</a:t>
            </a:r>
            <a:r>
              <a:rPr lang="cs-CZ" dirty="0"/>
              <a:t> </a:t>
            </a:r>
            <a:r>
              <a:rPr lang="cs-CZ" sz="2507" dirty="0"/>
              <a:t>– </a:t>
            </a:r>
            <a:r>
              <a:rPr lang="cs-CZ" sz="1704" dirty="0"/>
              <a:t>pařezové </a:t>
            </a:r>
            <a:r>
              <a:rPr lang="cs-CZ" sz="1704" dirty="0" err="1"/>
              <a:t>mattoral</a:t>
            </a:r>
            <a:r>
              <a:rPr lang="cs-CZ" sz="1704" dirty="0"/>
              <a:t> (macchie, </a:t>
            </a:r>
            <a:r>
              <a:rPr lang="cs-CZ" sz="1704" dirty="0" err="1"/>
              <a:t>garique</a:t>
            </a:r>
            <a:r>
              <a:rPr lang="cs-CZ" sz="1704" dirty="0"/>
              <a:t>, </a:t>
            </a:r>
            <a:r>
              <a:rPr lang="cs-CZ" sz="1704" dirty="0" err="1"/>
              <a:t>tomillares</a:t>
            </a:r>
            <a:r>
              <a:rPr lang="cs-CZ" sz="1704" dirty="0"/>
              <a:t>, </a:t>
            </a:r>
            <a:r>
              <a:rPr lang="cs-CZ" sz="1704" dirty="0" err="1"/>
              <a:t>fynbos</a:t>
            </a:r>
            <a:r>
              <a:rPr lang="cs-CZ" sz="1704" dirty="0"/>
              <a:t>….) – většina lesních porostů ve Středomoří využita na stavbu lodí (antika). Místo nich křovité formace v různých částech středomoří mají místní názvy (</a:t>
            </a:r>
            <a:r>
              <a:rPr lang="cs-CZ" sz="1704" dirty="0" err="1"/>
              <a:t>fynbos</a:t>
            </a:r>
            <a:r>
              <a:rPr lang="cs-CZ" sz="1704" dirty="0"/>
              <a:t> – Jižní Afrika, chaparral – JZ U.S.A., </a:t>
            </a:r>
            <a:r>
              <a:rPr lang="cs-CZ" sz="1704" dirty="0" err="1"/>
              <a:t>tomillares</a:t>
            </a:r>
            <a:r>
              <a:rPr lang="cs-CZ" sz="1704" dirty="0"/>
              <a:t> – Španělsko, </a:t>
            </a:r>
            <a:r>
              <a:rPr lang="cs-CZ" sz="1704" dirty="0" err="1"/>
              <a:t>garriques</a:t>
            </a:r>
            <a:r>
              <a:rPr lang="cs-CZ" sz="1704" dirty="0"/>
              <a:t> – jih Francie, </a:t>
            </a:r>
            <a:r>
              <a:rPr lang="cs-CZ" sz="1704" dirty="0" err="1"/>
              <a:t>phrygana</a:t>
            </a:r>
            <a:r>
              <a:rPr lang="cs-CZ" sz="1704" dirty="0"/>
              <a:t> – Řecko, </a:t>
            </a:r>
            <a:r>
              <a:rPr lang="cs-CZ" sz="1704" dirty="0" err="1"/>
              <a:t>balkán</a:t>
            </a:r>
            <a:r>
              <a:rPr lang="cs-CZ" sz="1704" dirty="0"/>
              <a:t> – </a:t>
            </a:r>
            <a:r>
              <a:rPr lang="cs-CZ" sz="1704" dirty="0" err="1"/>
              <a:t>šibljak</a:t>
            </a:r>
            <a:r>
              <a:rPr lang="cs-CZ" sz="1704" dirty="0"/>
              <a:t>.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b="1" dirty="0" smtClean="0"/>
              <a:t>Užitkové </a:t>
            </a:r>
            <a:r>
              <a:rPr lang="cs-CZ" b="1" dirty="0"/>
              <a:t>rostliny </a:t>
            </a:r>
            <a:r>
              <a:rPr lang="cs-CZ" sz="2206" dirty="0"/>
              <a:t>- </a:t>
            </a:r>
            <a:r>
              <a:rPr lang="cs-CZ" sz="1704" dirty="0"/>
              <a:t>citrusy, mandloně, broskve, meruňky, olivovník, vinná réva, fíkovník smokvoň, dub korkový, ořešák, morušovník, líska turecká, koření a aromatické byliny (levandule, šanta, šalvěj, yzop, bazalka, meduňka, dobromysl - …., vavřín, lékořice ). Květiny – Afrika – pelargonie, </a:t>
            </a:r>
            <a:r>
              <a:rPr lang="cs-CZ" sz="1704" dirty="0" err="1"/>
              <a:t>frésie</a:t>
            </a:r>
            <a:r>
              <a:rPr lang="cs-CZ" sz="1704" dirty="0"/>
              <a:t>, mečík, pistácie, kaštanovník setý,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328107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92" y="374505"/>
            <a:ext cx="2006569" cy="1420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174" y="387035"/>
            <a:ext cx="1881256" cy="1408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89" y="159908"/>
            <a:ext cx="1513150" cy="2416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9" name="TextovéPole 2"/>
          <p:cNvSpPr txBox="1">
            <a:spLocks noChangeArrowheads="1"/>
          </p:cNvSpPr>
          <p:nvPr/>
        </p:nvSpPr>
        <p:spPr bwMode="auto">
          <a:xfrm>
            <a:off x="7480821" y="2576875"/>
            <a:ext cx="1096486" cy="3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382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granátovník</a:t>
            </a:r>
          </a:p>
        </p:txBody>
      </p:sp>
      <p:sp>
        <p:nvSpPr>
          <p:cNvPr id="6150" name="TextovéPole 7"/>
          <p:cNvSpPr txBox="1">
            <a:spLocks noChangeArrowheads="1"/>
          </p:cNvSpPr>
          <p:nvPr/>
        </p:nvSpPr>
        <p:spPr bwMode="auto">
          <a:xfrm>
            <a:off x="380292" y="1795237"/>
            <a:ext cx="1315783" cy="3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382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olivovník</a:t>
            </a:r>
          </a:p>
        </p:txBody>
      </p:sp>
      <p:sp>
        <p:nvSpPr>
          <p:cNvPr id="6151" name="TextovéPole 8"/>
          <p:cNvSpPr txBox="1">
            <a:spLocks noChangeArrowheads="1"/>
          </p:cNvSpPr>
          <p:nvPr/>
        </p:nvSpPr>
        <p:spPr bwMode="auto">
          <a:xfrm>
            <a:off x="2512174" y="1779573"/>
            <a:ext cx="1741845" cy="3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382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fíkovník smokvoň</a:t>
            </a:r>
          </a:p>
        </p:txBody>
      </p:sp>
      <p:pic>
        <p:nvPicPr>
          <p:cNvPr id="615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544" y="278954"/>
            <a:ext cx="2067659" cy="151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53" name="TextovéPole 10"/>
          <p:cNvSpPr txBox="1">
            <a:spLocks noChangeArrowheads="1"/>
          </p:cNvSpPr>
          <p:nvPr/>
        </p:nvSpPr>
        <p:spPr bwMode="auto">
          <a:xfrm>
            <a:off x="4714544" y="1795237"/>
            <a:ext cx="1422299" cy="3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382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pistácie</a:t>
            </a:r>
          </a:p>
        </p:txBody>
      </p:sp>
      <p:pic>
        <p:nvPicPr>
          <p:cNvPr id="61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9" y="2301187"/>
            <a:ext cx="1503752" cy="225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567" y="2301187"/>
            <a:ext cx="1688588" cy="225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141" y="2301187"/>
            <a:ext cx="1691721" cy="22556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710" y="2099121"/>
            <a:ext cx="1406635" cy="239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8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39" y="4849733"/>
            <a:ext cx="2279123" cy="163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9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78" y="2913653"/>
            <a:ext cx="1557010" cy="155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569" y="4849733"/>
            <a:ext cx="2182007" cy="163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1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23" y="4849733"/>
            <a:ext cx="2182006" cy="163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2" name="Picture 1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2977" y="4567780"/>
            <a:ext cx="1527248" cy="1915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63" name="TextovéPole 21"/>
          <p:cNvSpPr txBox="1">
            <a:spLocks noChangeArrowheads="1"/>
          </p:cNvSpPr>
          <p:nvPr/>
        </p:nvSpPr>
        <p:spPr bwMode="auto">
          <a:xfrm>
            <a:off x="7480821" y="6483497"/>
            <a:ext cx="903816" cy="3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382" dirty="0">
                <a:latin typeface="Tahoma" pitchFamily="34" charset="0"/>
                <a:cs typeface="Tahoma" pitchFamily="34" charset="0"/>
              </a:rPr>
              <a:t>citrusy</a:t>
            </a:r>
          </a:p>
        </p:txBody>
      </p:sp>
      <p:sp>
        <p:nvSpPr>
          <p:cNvPr id="6164" name="TextovéPole 22"/>
          <p:cNvSpPr txBox="1">
            <a:spLocks noChangeArrowheads="1"/>
          </p:cNvSpPr>
          <p:nvPr/>
        </p:nvSpPr>
        <p:spPr bwMode="auto">
          <a:xfrm>
            <a:off x="5046623" y="6480364"/>
            <a:ext cx="1857759" cy="3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382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borovice pinie</a:t>
            </a:r>
          </a:p>
        </p:txBody>
      </p:sp>
      <p:sp>
        <p:nvSpPr>
          <p:cNvPr id="6165" name="TextovéPole 23"/>
          <p:cNvSpPr txBox="1">
            <a:spLocks noChangeArrowheads="1"/>
          </p:cNvSpPr>
          <p:nvPr/>
        </p:nvSpPr>
        <p:spPr bwMode="auto">
          <a:xfrm>
            <a:off x="2745569" y="6480364"/>
            <a:ext cx="1455193" cy="3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382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cypřiše</a:t>
            </a:r>
          </a:p>
        </p:txBody>
      </p:sp>
      <p:sp>
        <p:nvSpPr>
          <p:cNvPr id="6166" name="TextovéPole 24"/>
          <p:cNvSpPr txBox="1">
            <a:spLocks noChangeArrowheads="1"/>
          </p:cNvSpPr>
          <p:nvPr/>
        </p:nvSpPr>
        <p:spPr bwMode="auto">
          <a:xfrm>
            <a:off x="294140" y="6478798"/>
            <a:ext cx="1517850" cy="3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382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levandule</a:t>
            </a:r>
          </a:p>
        </p:txBody>
      </p:sp>
      <p:sp>
        <p:nvSpPr>
          <p:cNvPr id="6167" name="TextovéPole 25"/>
          <p:cNvSpPr txBox="1">
            <a:spLocks noChangeArrowheads="1"/>
          </p:cNvSpPr>
          <p:nvPr/>
        </p:nvSpPr>
        <p:spPr bwMode="auto">
          <a:xfrm>
            <a:off x="2111173" y="4567779"/>
            <a:ext cx="3064795" cy="30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382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dub kermesový             dub korkový</a:t>
            </a:r>
          </a:p>
        </p:txBody>
      </p:sp>
      <p:sp>
        <p:nvSpPr>
          <p:cNvPr id="6168" name="TextovéPole 26"/>
          <p:cNvSpPr txBox="1">
            <a:spLocks noChangeArrowheads="1"/>
          </p:cNvSpPr>
          <p:nvPr/>
        </p:nvSpPr>
        <p:spPr bwMode="auto">
          <a:xfrm>
            <a:off x="237749" y="4536451"/>
            <a:ext cx="910082" cy="305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382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cedr</a:t>
            </a:r>
          </a:p>
        </p:txBody>
      </p:sp>
      <p:sp>
        <p:nvSpPr>
          <p:cNvPr id="6169" name="TextovéPole 27"/>
          <p:cNvSpPr txBox="1">
            <a:spLocks noChangeArrowheads="1"/>
          </p:cNvSpPr>
          <p:nvPr/>
        </p:nvSpPr>
        <p:spPr bwMode="auto">
          <a:xfrm>
            <a:off x="5684150" y="4494159"/>
            <a:ext cx="1473990" cy="3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itchFamily="18" charset="0"/>
              </a:defRPr>
            </a:lvl9pPr>
          </a:lstStyle>
          <a:p>
            <a:pPr eaLnBrk="1" hangingPunct="1"/>
            <a:r>
              <a:rPr lang="cs-CZ" sz="1382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mandloň obecná</a:t>
            </a:r>
          </a:p>
        </p:txBody>
      </p:sp>
    </p:spTree>
    <p:extLst>
      <p:ext uri="{BB962C8B-B14F-4D97-AF65-F5344CB8AC3E}">
        <p14:creationId xmlns:p14="http://schemas.microsoft.com/office/powerpoint/2010/main" val="516685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Stepi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4" descr="grassland uvo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" y="2649236"/>
            <a:ext cx="6092463" cy="3542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942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Oblast rozmnožování – čáp bílý </a:t>
            </a:r>
            <a:r>
              <a:rPr lang="cs-CZ" sz="1805" dirty="0"/>
              <a:t>(</a:t>
            </a:r>
            <a:r>
              <a:rPr lang="cs-CZ" sz="1805" i="1" dirty="0" err="1"/>
              <a:t>Ciconia</a:t>
            </a:r>
            <a:r>
              <a:rPr lang="cs-CZ" sz="1805" i="1" dirty="0"/>
              <a:t> </a:t>
            </a:r>
            <a:r>
              <a:rPr lang="cs-CZ" sz="1805" i="1" dirty="0" err="1"/>
              <a:t>ciconia</a:t>
            </a:r>
            <a:r>
              <a:rPr lang="cs-CZ" sz="1805" dirty="0"/>
              <a:t>)</a:t>
            </a:r>
          </a:p>
        </p:txBody>
      </p:sp>
      <p:pic>
        <p:nvPicPr>
          <p:cNvPr id="5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7" y="2466206"/>
            <a:ext cx="2842802" cy="3908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32" y="4420633"/>
            <a:ext cx="3626349" cy="2261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6" name="Picture 2" descr="Čím vás čápi překvapí? Pikantní novinky z rodinného života… | iReceptář.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231" y="2239463"/>
            <a:ext cx="3626349" cy="2180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782583" y="6375059"/>
            <a:ext cx="3395952" cy="370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 err="1"/>
              <a:t>breeding</a:t>
            </a:r>
            <a:r>
              <a:rPr lang="cs-CZ" sz="1805" dirty="0"/>
              <a:t> </a:t>
            </a:r>
            <a:r>
              <a:rPr lang="cs-CZ" sz="1805" dirty="0" err="1"/>
              <a:t>areas</a:t>
            </a:r>
            <a:endParaRPr lang="cs-CZ" sz="1805" dirty="0"/>
          </a:p>
        </p:txBody>
      </p:sp>
    </p:spTree>
    <p:extLst>
      <p:ext uri="{BB962C8B-B14F-4D97-AF65-F5344CB8AC3E}">
        <p14:creationId xmlns:p14="http://schemas.microsoft.com/office/powerpoint/2010/main" val="34827498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Step – severoamerická prérie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9" descr="grassln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" y="2566085"/>
            <a:ext cx="5334620" cy="379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1758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Stepi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b="1" dirty="0"/>
              <a:t>Rozšíření </a:t>
            </a:r>
            <a:endParaRPr lang="cs-CZ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dirty="0" smtClean="0"/>
              <a:t>Severní Amerika – prérie, Jižní Amerika – pampy, Afrika – </a:t>
            </a:r>
            <a:r>
              <a:rPr lang="cs-CZ" dirty="0" err="1" smtClean="0"/>
              <a:t>veldy</a:t>
            </a:r>
            <a:r>
              <a:rPr lang="cs-CZ" dirty="0" smtClean="0"/>
              <a:t>, </a:t>
            </a:r>
            <a:r>
              <a:rPr lang="cs-CZ" dirty="0" err="1" smtClean="0"/>
              <a:t>Ázie</a:t>
            </a:r>
            <a:r>
              <a:rPr lang="cs-CZ" dirty="0" smtClean="0"/>
              <a:t> – stepi, Austrálie</a:t>
            </a:r>
            <a:endParaRPr lang="cs-CZ" dirty="0"/>
          </a:p>
          <a:p>
            <a:pPr>
              <a:lnSpc>
                <a:spcPct val="80000"/>
              </a:lnSpc>
              <a:defRPr/>
            </a:pPr>
            <a:r>
              <a:rPr lang="cs-CZ" b="1" dirty="0" smtClean="0"/>
              <a:t>Klima </a:t>
            </a:r>
            <a:endParaRPr lang="cs-CZ" b="1" dirty="0"/>
          </a:p>
          <a:p>
            <a:pPr>
              <a:lnSpc>
                <a:spcPct val="80000"/>
              </a:lnSpc>
              <a:buNone/>
              <a:defRPr/>
            </a:pPr>
            <a:r>
              <a:rPr lang="cs-CZ" dirty="0"/>
              <a:t>Srážky </a:t>
            </a:r>
            <a:r>
              <a:rPr lang="cs-CZ" dirty="0" smtClean="0"/>
              <a:t>kolem 200 mm, chladné až mrazivé zimy,  suchá a horká léta. </a:t>
            </a:r>
            <a:r>
              <a:rPr lang="cs-CZ" dirty="0"/>
              <a:t>Průměrné roční teploty </a:t>
            </a:r>
            <a:r>
              <a:rPr lang="cs-CZ" dirty="0" smtClean="0"/>
              <a:t>méně 6°C</a:t>
            </a:r>
            <a:r>
              <a:rPr lang="cs-CZ" dirty="0"/>
              <a:t>, </a:t>
            </a:r>
            <a:r>
              <a:rPr lang="cs-CZ" dirty="0" smtClean="0"/>
              <a:t>vláha z tání sněhu</a:t>
            </a:r>
            <a:endParaRPr lang="cs-CZ" dirty="0"/>
          </a:p>
          <a:p>
            <a:pPr>
              <a:lnSpc>
                <a:spcPct val="80000"/>
              </a:lnSpc>
              <a:buNone/>
              <a:defRPr/>
            </a:pPr>
            <a:endParaRPr lang="cs-CZ" b="1" dirty="0"/>
          </a:p>
          <a:p>
            <a:pPr>
              <a:lnSpc>
                <a:spcPct val="80000"/>
              </a:lnSpc>
              <a:defRPr/>
            </a:pPr>
            <a:r>
              <a:rPr lang="cs-CZ" b="1" dirty="0"/>
              <a:t>Půda </a:t>
            </a:r>
            <a:endParaRPr lang="cs-CZ" dirty="0" smtClean="0"/>
          </a:p>
          <a:p>
            <a:pPr>
              <a:lnSpc>
                <a:spcPct val="80000"/>
              </a:lnSpc>
              <a:defRPr/>
            </a:pPr>
            <a:r>
              <a:rPr lang="cs-CZ" dirty="0" smtClean="0"/>
              <a:t>Nejúrodnější půdy černozemě, hnědozemě méně </a:t>
            </a:r>
            <a:r>
              <a:rPr lang="cs-CZ" dirty="0" err="1" smtClean="0"/>
              <a:t>arenozemě</a:t>
            </a:r>
            <a:r>
              <a:rPr lang="cs-CZ" dirty="0" smtClean="0"/>
              <a:t>…</a:t>
            </a:r>
            <a:endParaRPr lang="cs-CZ" dirty="0"/>
          </a:p>
          <a:p>
            <a:pPr>
              <a:lnSpc>
                <a:spcPct val="80000"/>
              </a:lnSpc>
              <a:buNone/>
              <a:defRPr/>
            </a:pPr>
            <a:endParaRPr lang="cs-CZ" dirty="0"/>
          </a:p>
          <a:p>
            <a:pPr>
              <a:lnSpc>
                <a:spcPct val="80000"/>
              </a:lnSpc>
              <a:defRPr/>
            </a:pPr>
            <a:r>
              <a:rPr lang="cs-CZ" b="1" dirty="0"/>
              <a:t>Biota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dirty="0" smtClean="0"/>
              <a:t>Rostou především traviny, minimum lesů</a:t>
            </a:r>
            <a:endParaRPr lang="cs-CZ" dirty="0"/>
          </a:p>
          <a:p>
            <a:pPr>
              <a:lnSpc>
                <a:spcPct val="80000"/>
              </a:lnSpc>
              <a:buNone/>
              <a:defRPr/>
            </a:pPr>
            <a:endParaRPr lang="cs-CZ" dirty="0"/>
          </a:p>
          <a:p>
            <a:pPr>
              <a:lnSpc>
                <a:spcPct val="80000"/>
              </a:lnSpc>
              <a:defRPr/>
            </a:pPr>
            <a:r>
              <a:rPr lang="cs-CZ" b="1" dirty="0" smtClean="0"/>
              <a:t>Zvířena</a:t>
            </a:r>
            <a:br>
              <a:rPr lang="cs-CZ" b="1" dirty="0" smtClean="0"/>
            </a:br>
            <a:r>
              <a:rPr lang="cs-CZ" b="1" dirty="0" smtClean="0"/>
              <a:t/>
            </a:r>
            <a:br>
              <a:rPr lang="cs-CZ" b="1" dirty="0" smtClean="0"/>
            </a:br>
            <a:r>
              <a:rPr lang="cs-CZ" dirty="0"/>
              <a:t>b</a:t>
            </a:r>
            <a:r>
              <a:rPr lang="cs-CZ" dirty="0" smtClean="0"/>
              <a:t>izon, zubr, sysel, křeček, </a:t>
            </a:r>
            <a:r>
              <a:rPr lang="cs-CZ" dirty="0" err="1" smtClean="0"/>
              <a:t>kůn</a:t>
            </a:r>
            <a:r>
              <a:rPr lang="cs-CZ" dirty="0" smtClean="0"/>
              <a:t> </a:t>
            </a:r>
            <a:r>
              <a:rPr lang="cs-CZ" dirty="0" err="1" smtClean="0"/>
              <a:t>Przewalského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1086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6" dirty="0" err="1">
                <a:solidFill>
                  <a:srgbClr val="0070C0"/>
                </a:solidFill>
                <a:latin typeface="Arial" charset="0"/>
              </a:rPr>
              <a:t>Temperátní</a:t>
            </a:r>
            <a:r>
              <a:rPr lang="cs-CZ" sz="2406" dirty="0">
                <a:solidFill>
                  <a:srgbClr val="0070C0"/>
                </a:solidFill>
                <a:latin typeface="Arial" charset="0"/>
              </a:rPr>
              <a:t> listnaté lesy mírného pásma – </a:t>
            </a:r>
            <a:r>
              <a:rPr lang="cs-CZ" sz="1604" dirty="0">
                <a:solidFill>
                  <a:srgbClr val="0070C0"/>
                </a:solidFill>
                <a:latin typeface="Arial" charset="0"/>
              </a:rPr>
              <a:t>opadavý širokolistý les  (</a:t>
            </a:r>
            <a:r>
              <a:rPr lang="cs-CZ" sz="1604" dirty="0" err="1">
                <a:solidFill>
                  <a:srgbClr val="0070C0"/>
                </a:solidFill>
                <a:latin typeface="Arial" charset="0"/>
              </a:rPr>
              <a:t>Temperate</a:t>
            </a:r>
            <a:r>
              <a:rPr lang="cs-CZ" sz="1604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cs-CZ" sz="1604" dirty="0" err="1">
                <a:solidFill>
                  <a:srgbClr val="0070C0"/>
                </a:solidFill>
                <a:latin typeface="Arial" charset="0"/>
              </a:rPr>
              <a:t>broadleaved</a:t>
            </a:r>
            <a:r>
              <a:rPr lang="cs-CZ" sz="1604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cs-CZ" sz="1604" dirty="0" err="1">
                <a:solidFill>
                  <a:srgbClr val="0070C0"/>
                </a:solidFill>
                <a:latin typeface="Arial" charset="0"/>
              </a:rPr>
              <a:t>forest</a:t>
            </a:r>
            <a:r>
              <a:rPr lang="cs-CZ" sz="1604" dirty="0">
                <a:solidFill>
                  <a:srgbClr val="0070C0"/>
                </a:solidFill>
                <a:latin typeface="Arial" charset="0"/>
              </a:rPr>
              <a:t>)</a:t>
            </a:r>
            <a:endParaRPr lang="cs-CZ" sz="1604" dirty="0">
              <a:solidFill>
                <a:srgbClr val="0070C0"/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689" y="2626286"/>
            <a:ext cx="6074213" cy="3590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07809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7" dirty="0" err="1">
                <a:solidFill>
                  <a:srgbClr val="0070C0"/>
                </a:solidFill>
                <a:latin typeface="Arial" charset="0"/>
              </a:rPr>
              <a:t>Temperátní</a:t>
            </a:r>
            <a:r>
              <a:rPr lang="cs-CZ" sz="2807" dirty="0">
                <a:solidFill>
                  <a:srgbClr val="0070C0"/>
                </a:solidFill>
                <a:latin typeface="Arial" charset="0"/>
              </a:rPr>
              <a:t> listnaté lesy mírného pásma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>
                <a:solidFill>
                  <a:srgbClr val="0070C0"/>
                </a:solidFill>
              </a:rPr>
              <a:t>Lesy u kterých </a:t>
            </a:r>
            <a:r>
              <a:rPr lang="cs-CZ" dirty="0" smtClean="0">
                <a:solidFill>
                  <a:srgbClr val="0070C0"/>
                </a:solidFill>
              </a:rPr>
              <a:t>přesahuje 75</a:t>
            </a:r>
            <a:r>
              <a:rPr lang="cs-CZ" dirty="0">
                <a:solidFill>
                  <a:srgbClr val="0070C0"/>
                </a:solidFill>
              </a:rPr>
              <a:t>% listnatých stromů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Oblasti - střídání 4 ročních období </a:t>
            </a:r>
          </a:p>
          <a:p>
            <a:pPr lvl="1"/>
            <a:r>
              <a:rPr lang="pl-PL" dirty="0">
                <a:solidFill>
                  <a:srgbClr val="0070C0"/>
                </a:solidFill>
              </a:rPr>
              <a:t>Do </a:t>
            </a:r>
            <a:r>
              <a:rPr lang="pl-PL" dirty="0" smtClean="0">
                <a:solidFill>
                  <a:srgbClr val="0070C0"/>
                </a:solidFill>
              </a:rPr>
              <a:t>1 000 </a:t>
            </a:r>
            <a:r>
              <a:rPr lang="pl-PL" dirty="0">
                <a:solidFill>
                  <a:srgbClr val="0070C0"/>
                </a:solidFill>
              </a:rPr>
              <a:t>m nad mořem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Od 18. století </a:t>
            </a:r>
            <a:r>
              <a:rPr lang="cs-CZ" dirty="0" smtClean="0">
                <a:solidFill>
                  <a:srgbClr val="0070C0"/>
                </a:solidFill>
              </a:rPr>
              <a:t>obývá</a:t>
            </a:r>
          </a:p>
          <a:p>
            <a:pPr lvl="1"/>
            <a:endParaRPr lang="cs-CZ" dirty="0">
              <a:solidFill>
                <a:srgbClr val="0070C0"/>
              </a:solidFill>
            </a:endParaRPr>
          </a:p>
          <a:p>
            <a:pPr lvl="1"/>
            <a:r>
              <a:rPr lang="cs-CZ" dirty="0" smtClean="0">
                <a:solidFill>
                  <a:srgbClr val="0070C0"/>
                </a:solidFill>
              </a:rPr>
              <a:t>Vznik </a:t>
            </a:r>
            <a:r>
              <a:rPr lang="cs-CZ" dirty="0">
                <a:solidFill>
                  <a:srgbClr val="0070C0"/>
                </a:solidFill>
              </a:rPr>
              <a:t>v dobách ledových ze sprašových ploch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Výskyt ve střední Evropě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Listnaté lesy vypalovány </a:t>
            </a:r>
            <a:r>
              <a:rPr lang="cs-CZ" dirty="0" smtClean="0">
                <a:solidFill>
                  <a:srgbClr val="0070C0"/>
                </a:solidFill>
              </a:rPr>
              <a:t>za </a:t>
            </a:r>
            <a:r>
              <a:rPr lang="cs-CZ" dirty="0">
                <a:solidFill>
                  <a:srgbClr val="0070C0"/>
                </a:solidFill>
              </a:rPr>
              <a:t>účelem pěstování plodin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34445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7" dirty="0" err="1">
                <a:solidFill>
                  <a:srgbClr val="0070C0"/>
                </a:solidFill>
                <a:latin typeface="Arial" charset="0"/>
              </a:rPr>
              <a:t>Temperátní</a:t>
            </a:r>
            <a:r>
              <a:rPr lang="cs-CZ" sz="2807" dirty="0">
                <a:solidFill>
                  <a:srgbClr val="0070C0"/>
                </a:solidFill>
                <a:latin typeface="Arial" charset="0"/>
              </a:rPr>
              <a:t> listnaté lesy mírného pásma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>
                <a:solidFill>
                  <a:srgbClr val="0070C0"/>
                </a:solidFill>
              </a:rPr>
              <a:t>Lesy u kterých </a:t>
            </a:r>
            <a:r>
              <a:rPr lang="cs-CZ" dirty="0" smtClean="0">
                <a:solidFill>
                  <a:srgbClr val="0070C0"/>
                </a:solidFill>
              </a:rPr>
              <a:t>přesahuje 75</a:t>
            </a:r>
            <a:r>
              <a:rPr lang="cs-CZ" dirty="0">
                <a:solidFill>
                  <a:srgbClr val="0070C0"/>
                </a:solidFill>
              </a:rPr>
              <a:t>% listnatých stromů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Oblasti - střídání 4 ročních období </a:t>
            </a:r>
          </a:p>
          <a:p>
            <a:pPr lvl="1"/>
            <a:r>
              <a:rPr lang="pl-PL" dirty="0">
                <a:solidFill>
                  <a:srgbClr val="0070C0"/>
                </a:solidFill>
              </a:rPr>
              <a:t>Do </a:t>
            </a:r>
            <a:r>
              <a:rPr lang="pl-PL" dirty="0" smtClean="0">
                <a:solidFill>
                  <a:srgbClr val="0070C0"/>
                </a:solidFill>
              </a:rPr>
              <a:t>1 000 </a:t>
            </a:r>
            <a:r>
              <a:rPr lang="pl-PL" dirty="0">
                <a:solidFill>
                  <a:srgbClr val="0070C0"/>
                </a:solidFill>
              </a:rPr>
              <a:t>m nad mořem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Od 18. století </a:t>
            </a:r>
            <a:r>
              <a:rPr lang="cs-CZ" dirty="0" smtClean="0">
                <a:solidFill>
                  <a:srgbClr val="0070C0"/>
                </a:solidFill>
              </a:rPr>
              <a:t>obývá</a:t>
            </a:r>
          </a:p>
          <a:p>
            <a:pPr lvl="1"/>
            <a:endParaRPr lang="cs-CZ" dirty="0">
              <a:solidFill>
                <a:srgbClr val="0070C0"/>
              </a:solidFill>
            </a:endParaRPr>
          </a:p>
          <a:p>
            <a:pPr lvl="1"/>
            <a:r>
              <a:rPr lang="cs-CZ" dirty="0" smtClean="0">
                <a:solidFill>
                  <a:srgbClr val="0070C0"/>
                </a:solidFill>
              </a:rPr>
              <a:t>Vznik </a:t>
            </a:r>
            <a:r>
              <a:rPr lang="cs-CZ" dirty="0">
                <a:solidFill>
                  <a:srgbClr val="0070C0"/>
                </a:solidFill>
              </a:rPr>
              <a:t>v dobách ledových ze sprašových ploch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Výskyt ve střední Evropě 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Listnaté lesy vypalovány </a:t>
            </a:r>
            <a:r>
              <a:rPr lang="cs-CZ" dirty="0" smtClean="0">
                <a:solidFill>
                  <a:srgbClr val="0070C0"/>
                </a:solidFill>
              </a:rPr>
              <a:t>za </a:t>
            </a:r>
            <a:r>
              <a:rPr lang="cs-CZ" dirty="0">
                <a:solidFill>
                  <a:srgbClr val="0070C0"/>
                </a:solidFill>
              </a:rPr>
              <a:t>účelem pěstování plodin</a:t>
            </a:r>
          </a:p>
          <a:p>
            <a:pPr lvl="1"/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125981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6" dirty="0" err="1">
                <a:solidFill>
                  <a:srgbClr val="0070C0"/>
                </a:solidFill>
                <a:latin typeface="Arial" charset="0"/>
              </a:rPr>
              <a:t>Temperátní</a:t>
            </a:r>
            <a:r>
              <a:rPr lang="cs-CZ" sz="2406" dirty="0">
                <a:solidFill>
                  <a:srgbClr val="0070C0"/>
                </a:solidFill>
                <a:latin typeface="Arial" charset="0"/>
              </a:rPr>
              <a:t> listnaté lesy mírného pásma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lnSpc>
                <a:spcPct val="80000"/>
              </a:lnSpc>
              <a:defRPr/>
            </a:pPr>
            <a:r>
              <a:rPr lang="cs-CZ" sz="2908" b="1" dirty="0"/>
              <a:t>Rozšíření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dirty="0"/>
              <a:t>	45s.š -55s.š. Evropa, Amerika – 35-55, Jižní Amerika 30-40j.š., kousínek i </a:t>
            </a:r>
            <a:r>
              <a:rPr lang="cs-CZ" dirty="0" err="1"/>
              <a:t>N.Zéland</a:t>
            </a:r>
            <a:endParaRPr lang="cs-CZ" dirty="0"/>
          </a:p>
          <a:p>
            <a:pPr>
              <a:lnSpc>
                <a:spcPct val="80000"/>
              </a:lnSpc>
              <a:buNone/>
              <a:defRPr/>
            </a:pPr>
            <a:endParaRPr lang="cs-CZ" dirty="0"/>
          </a:p>
          <a:p>
            <a:pPr>
              <a:lnSpc>
                <a:spcPct val="80000"/>
              </a:lnSpc>
              <a:defRPr/>
            </a:pPr>
            <a:r>
              <a:rPr lang="cs-CZ" sz="2908" b="1" dirty="0"/>
              <a:t>Klima</a:t>
            </a:r>
            <a:r>
              <a:rPr lang="cs-CZ" b="1" dirty="0"/>
              <a:t>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dirty="0"/>
              <a:t>Aridní mírné klima se studenou zimou.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dirty="0"/>
              <a:t>Průměrná roční 5-10°C. letní průměr &gt; 20°C. Množství srážek do 300mm.</a:t>
            </a:r>
          </a:p>
          <a:p>
            <a:pPr>
              <a:lnSpc>
                <a:spcPct val="80000"/>
              </a:lnSpc>
              <a:buNone/>
              <a:defRPr/>
            </a:pPr>
            <a:endParaRPr lang="cs-CZ" b="1" dirty="0"/>
          </a:p>
          <a:p>
            <a:pPr>
              <a:lnSpc>
                <a:spcPct val="80000"/>
              </a:lnSpc>
              <a:defRPr/>
            </a:pPr>
            <a:r>
              <a:rPr lang="cs-CZ" sz="2908" b="1" dirty="0"/>
              <a:t>Půda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dirty="0"/>
              <a:t>Reliéf ovlivněn </a:t>
            </a:r>
            <a:r>
              <a:rPr lang="cs-CZ" dirty="0" err="1"/>
              <a:t>sedimetárními</a:t>
            </a:r>
            <a:r>
              <a:rPr lang="cs-CZ" dirty="0"/>
              <a:t> horninami (spraš) – </a:t>
            </a:r>
            <a:r>
              <a:rPr lang="cs-CZ" dirty="0" smtClean="0"/>
              <a:t>hnědozem, </a:t>
            </a:r>
            <a:r>
              <a:rPr lang="cs-CZ" dirty="0" err="1" smtClean="0"/>
              <a:t>kambizem</a:t>
            </a:r>
            <a:r>
              <a:rPr lang="cs-CZ" dirty="0" smtClean="0"/>
              <a:t>. </a:t>
            </a:r>
            <a:r>
              <a:rPr lang="cs-CZ" dirty="0"/>
              <a:t>Procesy salinizace</a:t>
            </a:r>
            <a:r>
              <a:rPr lang="cs-CZ" dirty="0" smtClean="0"/>
              <a:t>.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dirty="0" smtClean="0"/>
              <a:t>Podzemní </a:t>
            </a:r>
            <a:r>
              <a:rPr lang="cs-CZ" dirty="0"/>
              <a:t>biomasa 10x vyšší než nadzemní. Organická složka stará několik tisíc let.</a:t>
            </a:r>
          </a:p>
          <a:p>
            <a:pPr>
              <a:lnSpc>
                <a:spcPct val="80000"/>
              </a:lnSpc>
              <a:buNone/>
              <a:defRPr/>
            </a:pPr>
            <a:endParaRPr lang="cs-CZ" dirty="0"/>
          </a:p>
          <a:p>
            <a:pPr>
              <a:lnSpc>
                <a:spcPct val="80000"/>
              </a:lnSpc>
              <a:buNone/>
              <a:defRPr/>
            </a:pPr>
            <a:endParaRPr lang="cs-CZ" dirty="0"/>
          </a:p>
          <a:p>
            <a:pPr>
              <a:lnSpc>
                <a:spcPct val="80000"/>
              </a:lnSpc>
              <a:defRPr/>
            </a:pPr>
            <a:r>
              <a:rPr lang="cs-CZ" sz="2908" b="1" dirty="0"/>
              <a:t>Biota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dirty="0"/>
              <a:t>Trávy (kavyl, lipnice, kostřavy), tulipány, kosatce, pivoňky, </a:t>
            </a:r>
          </a:p>
          <a:p>
            <a:pPr>
              <a:lnSpc>
                <a:spcPct val="80000"/>
              </a:lnSpc>
              <a:buNone/>
              <a:defRPr/>
            </a:pPr>
            <a:r>
              <a:rPr lang="cs-CZ" dirty="0"/>
              <a:t>šalvěj, hyacinty, </a:t>
            </a:r>
            <a:r>
              <a:rPr lang="cs-CZ" dirty="0" smtClean="0"/>
              <a:t>pelyňky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4805160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406" dirty="0" err="1">
                <a:solidFill>
                  <a:srgbClr val="0070C0"/>
                </a:solidFill>
                <a:latin typeface="Arial" charset="0"/>
              </a:rPr>
              <a:t>Temperátní</a:t>
            </a:r>
            <a:r>
              <a:rPr lang="cs-CZ" sz="2406" dirty="0">
                <a:solidFill>
                  <a:srgbClr val="0070C0"/>
                </a:solidFill>
                <a:latin typeface="Arial" charset="0"/>
              </a:rPr>
              <a:t> listnaté lesy mírného pásma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61" y="3429000"/>
            <a:ext cx="3117856" cy="184722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73" y="4415727"/>
            <a:ext cx="2984155" cy="2238117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128" y="3180081"/>
            <a:ext cx="2797752" cy="209614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22076" y="2051379"/>
            <a:ext cx="8410804" cy="183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cs-CZ" sz="2763" dirty="0"/>
              <a:t> </a:t>
            </a:r>
            <a:r>
              <a:rPr lang="cs-CZ" sz="2005" dirty="0">
                <a:solidFill>
                  <a:srgbClr val="0070C0"/>
                </a:solidFill>
              </a:rPr>
              <a:t>- dub letní,, habr, jasan, jilm, buk, jedle, borovice</a:t>
            </a:r>
          </a:p>
          <a:p>
            <a:pPr lvl="1"/>
            <a:r>
              <a:rPr lang="cs-CZ" sz="2005" dirty="0">
                <a:solidFill>
                  <a:srgbClr val="0070C0"/>
                </a:solidFill>
              </a:rPr>
              <a:t> méně zastoupeny - vrby, olše, topoly či břízy, líska, hloh - strom/keř z čeledi růžovitých</a:t>
            </a:r>
          </a:p>
          <a:p>
            <a:pPr lvl="1">
              <a:buNone/>
            </a:pPr>
            <a:endParaRPr lang="cs-CZ" sz="2763" dirty="0"/>
          </a:p>
          <a:p>
            <a:endParaRPr lang="cs-CZ" sz="1759" dirty="0"/>
          </a:p>
        </p:txBody>
      </p:sp>
    </p:spTree>
    <p:extLst>
      <p:ext uri="{BB962C8B-B14F-4D97-AF65-F5344CB8AC3E}">
        <p14:creationId xmlns:p14="http://schemas.microsoft.com/office/powerpoint/2010/main" val="7196178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Temperátní</a:t>
            </a:r>
            <a:r>
              <a:rPr lang="cs-CZ" dirty="0" smtClean="0"/>
              <a:t> </a:t>
            </a:r>
            <a:r>
              <a:rPr lang="cs-CZ" dirty="0" err="1" smtClean="0"/>
              <a:t>listnytý</a:t>
            </a:r>
            <a:r>
              <a:rPr lang="cs-CZ" dirty="0" smtClean="0"/>
              <a:t> les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81378" y="1554611"/>
            <a:ext cx="3717183" cy="247825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151" y="3789684"/>
            <a:ext cx="3950827" cy="297077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209" y="1540328"/>
            <a:ext cx="1705231" cy="2589167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151" y="1540328"/>
            <a:ext cx="3178059" cy="226167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73978" y="3887996"/>
            <a:ext cx="4690048" cy="286506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862937" y="886677"/>
            <a:ext cx="4673842" cy="370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 err="1">
                <a:solidFill>
                  <a:srgbClr val="0070C0"/>
                </a:solidFill>
                <a:latin typeface="Arial" charset="0"/>
              </a:rPr>
              <a:t>Temperátní</a:t>
            </a:r>
            <a:r>
              <a:rPr lang="cs-CZ" sz="1805" dirty="0">
                <a:solidFill>
                  <a:srgbClr val="0070C0"/>
                </a:solidFill>
                <a:latin typeface="Arial" charset="0"/>
              </a:rPr>
              <a:t> listnaté lesy mírného pásma</a:t>
            </a:r>
            <a:endParaRPr lang="cs-CZ" sz="1805" dirty="0"/>
          </a:p>
        </p:txBody>
      </p:sp>
    </p:spTree>
    <p:extLst>
      <p:ext uri="{BB962C8B-B14F-4D97-AF65-F5344CB8AC3E}">
        <p14:creationId xmlns:p14="http://schemas.microsoft.com/office/powerpoint/2010/main" val="36203186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7" dirty="0" err="1">
                <a:solidFill>
                  <a:srgbClr val="0070C0"/>
                </a:solidFill>
                <a:latin typeface="Arial" charset="0"/>
              </a:rPr>
              <a:t>Temperátní</a:t>
            </a:r>
            <a:r>
              <a:rPr lang="cs-CZ" sz="2807" dirty="0">
                <a:solidFill>
                  <a:srgbClr val="0070C0"/>
                </a:solidFill>
                <a:latin typeface="Arial" charset="0"/>
              </a:rPr>
              <a:t> listnaté lesy mírného pásma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Char char="n"/>
              <a:defRPr/>
            </a:pPr>
            <a:r>
              <a:rPr lang="cs-CZ" b="1" dirty="0"/>
              <a:t>Zoo</a:t>
            </a: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dirty="0"/>
              <a:t>Sysel, svišť stepní (1 zvíře 60m chodeb), </a:t>
            </a:r>
            <a:r>
              <a:rPr lang="cs-CZ" dirty="0" err="1"/>
              <a:t>pískomil</a:t>
            </a:r>
            <a:r>
              <a:rPr lang="cs-CZ" dirty="0"/>
              <a:t> (léto – estivace), morče, …</a:t>
            </a: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cs-CZ" dirty="0"/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dirty="0"/>
              <a:t>Šelmy – tchoř, kojot, šakal, liška, vlk, jaguár, vlk hřivnatý, </a:t>
            </a: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cs-CZ" dirty="0"/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dirty="0" smtClean="0"/>
              <a:t>Býložravci </a:t>
            </a:r>
            <a:r>
              <a:rPr lang="cs-CZ" dirty="0"/>
              <a:t>– sajga tatarská, osel, kůň, gazela, zubr, bizon, vidloroh,  lama </a:t>
            </a:r>
            <a:r>
              <a:rPr lang="cs-CZ" dirty="0" err="1"/>
              <a:t>guanako</a:t>
            </a:r>
            <a:r>
              <a:rPr lang="cs-CZ" dirty="0"/>
              <a:t>, 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34471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450780" y="1685812"/>
            <a:ext cx="4949399" cy="61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r>
              <a:rPr lang="cs-CZ" sz="2005" dirty="0" err="1">
                <a:solidFill>
                  <a:srgbClr val="0070C0"/>
                </a:solidFill>
                <a:latin typeface="Arial" charset="0"/>
              </a:rPr>
              <a:t>Temperátní</a:t>
            </a:r>
            <a:r>
              <a:rPr lang="cs-CZ" sz="2005" dirty="0">
                <a:solidFill>
                  <a:srgbClr val="0070C0"/>
                </a:solidFill>
                <a:latin typeface="Arial" charset="0"/>
              </a:rPr>
              <a:t> listnaté lesy mírného pásma</a:t>
            </a:r>
            <a:endParaRPr lang="cs-CZ" sz="1973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cs-CZ" sz="1973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cs-CZ" sz="1973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338359" indent="-338359">
              <a:lnSpc>
                <a:spcPct val="80000"/>
              </a:lnSpc>
              <a:spcBef>
                <a:spcPct val="20000"/>
              </a:spcBef>
              <a:buClr>
                <a:schemeClr val="hlink"/>
              </a:buClr>
              <a:buSzPct val="70000"/>
              <a:defRPr/>
            </a:pPr>
            <a:endParaRPr lang="cs-CZ" sz="2368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147" name="Picture 7" descr="saiga_antelop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83" y="2106623"/>
            <a:ext cx="2554811" cy="1892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9" descr="prong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812" y="2105437"/>
            <a:ext cx="2487456" cy="203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Obdélník 6"/>
          <p:cNvSpPr>
            <a:spLocks noChangeArrowheads="1"/>
          </p:cNvSpPr>
          <p:nvPr/>
        </p:nvSpPr>
        <p:spPr bwMode="auto">
          <a:xfrm>
            <a:off x="463061" y="4140201"/>
            <a:ext cx="1300461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sajga tatarská</a:t>
            </a:r>
          </a:p>
        </p:txBody>
      </p:sp>
      <p:sp>
        <p:nvSpPr>
          <p:cNvPr id="6150" name="Obdélník 7"/>
          <p:cNvSpPr>
            <a:spLocks noChangeArrowheads="1"/>
          </p:cNvSpPr>
          <p:nvPr/>
        </p:nvSpPr>
        <p:spPr bwMode="auto">
          <a:xfrm>
            <a:off x="3256426" y="4103622"/>
            <a:ext cx="817432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vidloroh</a:t>
            </a:r>
          </a:p>
        </p:txBody>
      </p:sp>
      <p:pic>
        <p:nvPicPr>
          <p:cNvPr id="615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804" y="2175545"/>
            <a:ext cx="2434198" cy="182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Obdélník 10"/>
          <p:cNvSpPr>
            <a:spLocks noChangeArrowheads="1"/>
          </p:cNvSpPr>
          <p:nvPr/>
        </p:nvSpPr>
        <p:spPr bwMode="auto">
          <a:xfrm>
            <a:off x="5884737" y="4099450"/>
            <a:ext cx="1102788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vlk hřivnatý</a:t>
            </a:r>
          </a:p>
        </p:txBody>
      </p:sp>
      <p:pic>
        <p:nvPicPr>
          <p:cNvPr id="6153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020" y="4627301"/>
            <a:ext cx="2584574" cy="171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" name="Obdélník 12"/>
          <p:cNvSpPr>
            <a:spLocks noChangeArrowheads="1"/>
          </p:cNvSpPr>
          <p:nvPr/>
        </p:nvSpPr>
        <p:spPr bwMode="auto">
          <a:xfrm>
            <a:off x="5949019" y="6386662"/>
            <a:ext cx="1154297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svišť stepní</a:t>
            </a:r>
          </a:p>
        </p:txBody>
      </p:sp>
      <p:pic>
        <p:nvPicPr>
          <p:cNvPr id="615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533" y="4668811"/>
            <a:ext cx="2185140" cy="16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6" name="Obdélník 14"/>
          <p:cNvSpPr>
            <a:spLocks noChangeArrowheads="1"/>
          </p:cNvSpPr>
          <p:nvPr/>
        </p:nvSpPr>
        <p:spPr bwMode="auto">
          <a:xfrm>
            <a:off x="3181812" y="6344186"/>
            <a:ext cx="1793228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lama </a:t>
            </a:r>
            <a:r>
              <a:rPr lang="cs-CZ" sz="1404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guanako</a:t>
            </a:r>
            <a:endParaRPr lang="cs-CZ" sz="1404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157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2" y="4668812"/>
            <a:ext cx="2185139" cy="1636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8" name="Obdélník 17"/>
          <p:cNvSpPr>
            <a:spLocks noChangeArrowheads="1"/>
          </p:cNvSpPr>
          <p:nvPr/>
        </p:nvSpPr>
        <p:spPr bwMode="auto">
          <a:xfrm>
            <a:off x="315207" y="6344187"/>
            <a:ext cx="2275900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Morče</a:t>
            </a:r>
            <a:r>
              <a:rPr lang="cs-CZ" sz="1404" i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404" i="1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Cavia</a:t>
            </a:r>
            <a:r>
              <a:rPr lang="cs-CZ" sz="1404" i="1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cs-CZ" sz="1404" i="1" dirty="0" err="1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aperea</a:t>
            </a:r>
            <a:endParaRPr lang="cs-CZ" sz="1404" i="1" dirty="0">
              <a:solidFill>
                <a:srgbClr val="0070C0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33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82582" y="1355535"/>
            <a:ext cx="7579299" cy="7499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Oblast rozmnožování a přezimování – rybák dlouhoocasý </a:t>
            </a:r>
            <a:r>
              <a:rPr lang="cs-CZ" sz="1805" dirty="0"/>
              <a:t>(</a:t>
            </a:r>
            <a:r>
              <a:rPr lang="cs-CZ" sz="1805" i="1" dirty="0"/>
              <a:t>Sterna </a:t>
            </a:r>
            <a:r>
              <a:rPr lang="cs-CZ" sz="1805" i="1" dirty="0" err="1"/>
              <a:t>paradisaea</a:t>
            </a:r>
            <a:r>
              <a:rPr lang="cs-CZ" sz="1805" dirty="0"/>
              <a:t>)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664" y="2208813"/>
            <a:ext cx="5581447" cy="3033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557" y="4824127"/>
            <a:ext cx="2523032" cy="16813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1127763" y="5996344"/>
            <a:ext cx="2314378" cy="36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 err="1"/>
              <a:t>Wintering</a:t>
            </a:r>
            <a:r>
              <a:rPr lang="cs-CZ" sz="1805" dirty="0"/>
              <a:t> </a:t>
            </a:r>
            <a:r>
              <a:rPr lang="cs-CZ" sz="1805" dirty="0" err="1"/>
              <a:t>regions</a:t>
            </a:r>
            <a:endParaRPr lang="cs-CZ" sz="1805" dirty="0"/>
          </a:p>
        </p:txBody>
      </p:sp>
    </p:spTree>
    <p:extLst>
      <p:ext uri="{BB962C8B-B14F-4D97-AF65-F5344CB8AC3E}">
        <p14:creationId xmlns:p14="http://schemas.microsoft.com/office/powerpoint/2010/main" val="28318630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Boreální lesy (tajga)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2" descr="https://upload.wikimedia.org/wikipedia/commons/3/31/Taiga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10" y="2535598"/>
            <a:ext cx="7578973" cy="377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01878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Boreální lesy (tajga)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Pouze na severní polokouli</a:t>
            </a:r>
          </a:p>
          <a:p>
            <a:r>
              <a:rPr lang="cs-CZ" dirty="0"/>
              <a:t>Velké teplotní rozdíly mezi létem a zimou</a:t>
            </a:r>
          </a:p>
          <a:p>
            <a:r>
              <a:rPr lang="cs-CZ" dirty="0"/>
              <a:t>Průměrná roční teplota -5 až 5°C</a:t>
            </a:r>
          </a:p>
          <a:p>
            <a:r>
              <a:rPr lang="cs-CZ" dirty="0"/>
              <a:t>Málo srážek (roční úhrn srážek 450-600 mm)</a:t>
            </a:r>
          </a:p>
          <a:p>
            <a:r>
              <a:rPr lang="cs-CZ" dirty="0"/>
              <a:t>Vegetační období trvá 1-4 měsíce</a:t>
            </a:r>
          </a:p>
          <a:p>
            <a:r>
              <a:rPr lang="cs-CZ" dirty="0"/>
              <a:t>Nejrozšířenější </a:t>
            </a:r>
            <a:r>
              <a:rPr lang="cs-CZ" dirty="0" smtClean="0"/>
              <a:t>– </a:t>
            </a:r>
            <a:r>
              <a:rPr lang="cs-CZ" dirty="0"/>
              <a:t>na </a:t>
            </a:r>
            <a:r>
              <a:rPr lang="cs-CZ" dirty="0" smtClean="0"/>
              <a:t>Sibiři, dále v Kanadě a USA (Aljaška)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022298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Boreální lesy (tajga)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Permafrost</a:t>
            </a:r>
          </a:p>
          <a:p>
            <a:r>
              <a:rPr lang="cs-CZ" dirty="0"/>
              <a:t>Zamokřené plochy, močály</a:t>
            </a:r>
          </a:p>
          <a:p>
            <a:r>
              <a:rPr lang="cs-CZ" dirty="0"/>
              <a:t>Stromové patro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Jehličnaté lesy: borovice, jedle, modříny, smrky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Listnaté lesy: břízy, jeřáby, olše, topol osika</a:t>
            </a:r>
          </a:p>
          <a:p>
            <a:r>
              <a:rPr lang="cs-CZ" dirty="0" smtClean="0"/>
              <a:t>Keřové a bylinné </a:t>
            </a:r>
            <a:r>
              <a:rPr lang="cs-CZ" dirty="0"/>
              <a:t>patro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brusnice borůvka, brusnice brusinka, vřes obecný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30723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Boreální lesy (tajga)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Permafrost</a:t>
            </a:r>
          </a:p>
          <a:p>
            <a:r>
              <a:rPr lang="cs-CZ" dirty="0"/>
              <a:t>Zamokřené plochy, močály</a:t>
            </a:r>
          </a:p>
          <a:p>
            <a:r>
              <a:rPr lang="cs-CZ" dirty="0"/>
              <a:t>Stromové patro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Jehličnaté lesy: borovice, jedle, modříny, smrky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Listnaté lesy: břízy, jeřáby, olše, topol osika</a:t>
            </a:r>
          </a:p>
          <a:p>
            <a:r>
              <a:rPr lang="cs-CZ" dirty="0" smtClean="0"/>
              <a:t>Keřové a bylinné </a:t>
            </a:r>
            <a:r>
              <a:rPr lang="cs-CZ" dirty="0"/>
              <a:t>patro</a:t>
            </a:r>
          </a:p>
          <a:p>
            <a:pPr lvl="1"/>
            <a:r>
              <a:rPr lang="cs-CZ" dirty="0">
                <a:solidFill>
                  <a:srgbClr val="0070C0"/>
                </a:solidFill>
              </a:rPr>
              <a:t>brusnice borůvka, brusnice brusinka, vřes obecný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4959834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Boreální lesy (tajga)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582" y="2374125"/>
            <a:ext cx="5863280" cy="3908853"/>
          </a:xfrm>
        </p:spPr>
      </p:pic>
    </p:spTree>
    <p:extLst>
      <p:ext uri="{BB962C8B-B14F-4D97-AF65-F5344CB8AC3E}">
        <p14:creationId xmlns:p14="http://schemas.microsoft.com/office/powerpoint/2010/main" val="200614708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Tajga - lesy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2582" y="2466206"/>
            <a:ext cx="2931640" cy="390885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4706" y="1145918"/>
            <a:ext cx="3977176" cy="530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09106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Tajga - zoo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82582" y="2466848"/>
            <a:ext cx="3906918" cy="3908622"/>
          </a:xfrm>
        </p:spPr>
        <p:txBody>
          <a:bodyPr/>
          <a:lstStyle/>
          <a:p>
            <a:r>
              <a:rPr lang="cs-CZ" dirty="0" smtClean="0"/>
              <a:t>medvěd </a:t>
            </a:r>
            <a:r>
              <a:rPr lang="cs-CZ" dirty="0"/>
              <a:t>(medvěd černý) </a:t>
            </a:r>
          </a:p>
          <a:p>
            <a:r>
              <a:rPr lang="cs-CZ" dirty="0" smtClean="0"/>
              <a:t>los </a:t>
            </a:r>
            <a:r>
              <a:rPr lang="cs-CZ" dirty="0"/>
              <a:t>(los evropský)</a:t>
            </a:r>
          </a:p>
          <a:p>
            <a:r>
              <a:rPr lang="cs-CZ" dirty="0" smtClean="0"/>
              <a:t>vlk obec (</a:t>
            </a:r>
            <a:r>
              <a:rPr lang="cs-CZ" i="1" dirty="0" err="1" smtClean="0"/>
              <a:t>Canis</a:t>
            </a:r>
            <a:r>
              <a:rPr lang="cs-CZ" i="1" dirty="0" smtClean="0"/>
              <a:t> lupus </a:t>
            </a:r>
            <a:r>
              <a:rPr lang="cs-CZ" i="1" dirty="0" err="1" smtClean="0"/>
              <a:t>fam</a:t>
            </a:r>
            <a:r>
              <a:rPr lang="cs-CZ" i="1" dirty="0" smtClean="0"/>
              <a:t>.</a:t>
            </a:r>
            <a:r>
              <a:rPr lang="cs-CZ" dirty="0" smtClean="0"/>
              <a:t>)</a:t>
            </a:r>
            <a:endParaRPr lang="cs-CZ" dirty="0"/>
          </a:p>
          <a:p>
            <a:r>
              <a:rPr lang="cs-CZ" dirty="0"/>
              <a:t>b</a:t>
            </a:r>
            <a:r>
              <a:rPr lang="cs-CZ" dirty="0" smtClean="0"/>
              <a:t>obr evropský</a:t>
            </a:r>
            <a:endParaRPr lang="cs-CZ" dirty="0"/>
          </a:p>
          <a:p>
            <a:r>
              <a:rPr lang="cs-CZ" dirty="0"/>
              <a:t>r</a:t>
            </a:r>
            <a:r>
              <a:rPr lang="cs-CZ" dirty="0" smtClean="0"/>
              <a:t>ys ostrovid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8" descr="Výsledek obrázku pro vlk kanadsk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763" y="991349"/>
            <a:ext cx="3572986" cy="538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8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2014" y="6065672"/>
            <a:ext cx="7579299" cy="749990"/>
          </a:xfrm>
        </p:spPr>
        <p:txBody>
          <a:bodyPr>
            <a:normAutofit fontScale="90000"/>
          </a:bodyPr>
          <a:lstStyle/>
          <a:p>
            <a:r>
              <a:rPr lang="cs-CZ" dirty="0" smtClean="0"/>
              <a:t>Tajga</a:t>
            </a:r>
            <a:endParaRPr lang="cs-CZ" dirty="0"/>
          </a:p>
        </p:txBody>
      </p:sp>
      <p:pic>
        <p:nvPicPr>
          <p:cNvPr id="4" name="Picture 2" descr="Výsledek obrázku pro medved cern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079" y="49776"/>
            <a:ext cx="5083177" cy="406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Související obráze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9" r="16364"/>
          <a:stretch/>
        </p:blipFill>
        <p:spPr bwMode="auto">
          <a:xfrm>
            <a:off x="60744" y="1608820"/>
            <a:ext cx="4423159" cy="348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Výsledek obrázku pro rys kanadský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8"/>
          <a:stretch/>
        </p:blipFill>
        <p:spPr bwMode="auto">
          <a:xfrm>
            <a:off x="4483902" y="3904703"/>
            <a:ext cx="4589234" cy="290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455576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Tundra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4" descr="tunmap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" y="2374126"/>
            <a:ext cx="6674987" cy="3952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150199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Tundra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Tx/>
              <a:buNone/>
              <a:defRPr/>
            </a:pPr>
            <a:r>
              <a:rPr lang="cs-CZ" sz="2406" b="1" dirty="0">
                <a:solidFill>
                  <a:srgbClr val="0070C0"/>
                </a:solidFill>
              </a:rPr>
              <a:t>Rozšíření</a:t>
            </a:r>
          </a:p>
          <a:p>
            <a:pPr>
              <a:buFontTx/>
              <a:buNone/>
              <a:defRPr/>
            </a:pPr>
            <a:r>
              <a:rPr lang="cs-CZ" sz="1905" dirty="0">
                <a:solidFill>
                  <a:srgbClr val="0070C0"/>
                </a:solidFill>
              </a:rPr>
              <a:t>severní okraje kontinentů s. polokoule, Grónsko, Island, kanadské a ruské polární ostrovy, + alpinská tundra (</a:t>
            </a:r>
            <a:r>
              <a:rPr lang="cs-CZ" sz="1905" dirty="0" err="1">
                <a:solidFill>
                  <a:srgbClr val="0070C0"/>
                </a:solidFill>
              </a:rPr>
              <a:t>tzv.orobiom</a:t>
            </a:r>
            <a:r>
              <a:rPr lang="cs-CZ" sz="1905" dirty="0">
                <a:solidFill>
                  <a:srgbClr val="0070C0"/>
                </a:solidFill>
              </a:rPr>
              <a:t>). Rozloha cca 5 mil. km</a:t>
            </a:r>
            <a:r>
              <a:rPr lang="cs-CZ" sz="1905" baseline="30000" dirty="0">
                <a:solidFill>
                  <a:srgbClr val="0070C0"/>
                </a:solidFill>
              </a:rPr>
              <a:t>2</a:t>
            </a:r>
            <a:r>
              <a:rPr lang="cs-CZ" sz="1905" dirty="0">
                <a:solidFill>
                  <a:srgbClr val="0070C0"/>
                </a:solidFill>
              </a:rPr>
              <a:t>, vegetace max.10%.</a:t>
            </a:r>
          </a:p>
          <a:p>
            <a:pPr>
              <a:buFontTx/>
              <a:buNone/>
              <a:defRPr/>
            </a:pPr>
            <a:r>
              <a:rPr lang="cs-CZ" sz="2406" b="1" dirty="0">
                <a:solidFill>
                  <a:srgbClr val="0070C0"/>
                </a:solidFill>
              </a:rPr>
              <a:t>Klima </a:t>
            </a:r>
          </a:p>
          <a:p>
            <a:pPr>
              <a:buFontTx/>
              <a:buNone/>
              <a:defRPr/>
            </a:pPr>
            <a:r>
              <a:rPr lang="cs-CZ" sz="1905" dirty="0">
                <a:solidFill>
                  <a:srgbClr val="0070C0"/>
                </a:solidFill>
              </a:rPr>
              <a:t>extrémně krátké vegetační období (6 - 10 týdnů), maximum 4 měsíce</a:t>
            </a:r>
          </a:p>
          <a:p>
            <a:pPr>
              <a:buFontTx/>
              <a:buNone/>
              <a:defRPr/>
            </a:pPr>
            <a:r>
              <a:rPr lang="cs-CZ" sz="1905" dirty="0">
                <a:solidFill>
                  <a:srgbClr val="0070C0"/>
                </a:solidFill>
              </a:rPr>
              <a:t>dlouhé chladné, tmavé zimy (6 - 10 měsíců, průměrná teplota -6 až  -12°C)</a:t>
            </a:r>
          </a:p>
          <a:p>
            <a:pPr>
              <a:buFontTx/>
              <a:buNone/>
              <a:defRPr/>
            </a:pPr>
            <a:r>
              <a:rPr lang="cs-CZ" sz="1905" dirty="0">
                <a:solidFill>
                  <a:srgbClr val="0070C0"/>
                </a:solidFill>
              </a:rPr>
              <a:t>srážky (200 - 300 mm)</a:t>
            </a:r>
          </a:p>
          <a:p>
            <a:pPr>
              <a:buFontTx/>
              <a:buNone/>
              <a:defRPr/>
            </a:pPr>
            <a:r>
              <a:rPr lang="cs-CZ" b="1" dirty="0" smtClean="0">
                <a:solidFill>
                  <a:srgbClr val="0070C0"/>
                </a:solidFill>
              </a:rPr>
              <a:t> </a:t>
            </a:r>
            <a:endParaRPr lang="cs-CZ" b="1" dirty="0">
              <a:solidFill>
                <a:srgbClr val="0070C0"/>
              </a:solidFill>
            </a:endParaRPr>
          </a:p>
          <a:p>
            <a:pPr>
              <a:buFontTx/>
              <a:buNone/>
              <a:defRPr/>
            </a:pPr>
            <a:r>
              <a:rPr lang="cs-CZ" sz="2406" b="1" dirty="0">
                <a:solidFill>
                  <a:srgbClr val="0070C0"/>
                </a:solidFill>
              </a:rPr>
              <a:t>Půda </a:t>
            </a:r>
          </a:p>
          <a:p>
            <a:pPr>
              <a:buFontTx/>
              <a:buNone/>
              <a:defRPr/>
            </a:pPr>
            <a:r>
              <a:rPr lang="cs-CZ" sz="1905" dirty="0">
                <a:solidFill>
                  <a:srgbClr val="0070C0"/>
                </a:solidFill>
              </a:rPr>
              <a:t>permafrost, </a:t>
            </a:r>
          </a:p>
          <a:p>
            <a:pPr>
              <a:buFontTx/>
              <a:buNone/>
              <a:defRPr/>
            </a:pPr>
            <a:r>
              <a:rPr lang="cs-CZ" sz="1905" dirty="0">
                <a:solidFill>
                  <a:srgbClr val="0070C0"/>
                </a:solidFill>
              </a:rPr>
              <a:t>fyzikální zvětrávání, nadbytek vody v létě (jen povrchová vrstva půdy)</a:t>
            </a:r>
          </a:p>
          <a:p>
            <a:pPr>
              <a:buFontTx/>
              <a:buNone/>
              <a:defRPr/>
            </a:pPr>
            <a:r>
              <a:rPr lang="cs-CZ" sz="1905" dirty="0">
                <a:solidFill>
                  <a:srgbClr val="0070C0"/>
                </a:solidFill>
              </a:rPr>
              <a:t>pomalá mineralizace humusu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5" descr="barr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430" y="129308"/>
            <a:ext cx="3399556" cy="254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6384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Typy areálů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buFontTx/>
              <a:buNone/>
            </a:pPr>
            <a:r>
              <a:rPr lang="cs-CZ" dirty="0" err="1">
                <a:solidFill>
                  <a:srgbClr val="FFC000"/>
                </a:solidFill>
              </a:rPr>
              <a:t>Endemité</a:t>
            </a:r>
            <a:r>
              <a:rPr lang="cs-CZ" dirty="0"/>
              <a:t> – indikátory, jedinečný výskyt – druhy, které se vyskytují jen v dané oblasti, lokalitě, nejvíce ostrovy nebo izolované oblasti hor (Austrálie, Amazonie, Tichomořské ostrovy, Andy, Sardinie, apod.…….) </a:t>
            </a:r>
          </a:p>
          <a:p>
            <a:pPr>
              <a:buFontTx/>
              <a:buNone/>
            </a:pPr>
            <a:endParaRPr lang="cs-CZ" dirty="0">
              <a:solidFill>
                <a:srgbClr val="FFC000"/>
              </a:solidFill>
            </a:endParaRPr>
          </a:p>
          <a:p>
            <a:pPr>
              <a:buFontTx/>
              <a:buNone/>
            </a:pPr>
            <a:r>
              <a:rPr lang="cs-CZ" dirty="0">
                <a:solidFill>
                  <a:srgbClr val="FFC000"/>
                </a:solidFill>
              </a:rPr>
              <a:t>Relikt</a:t>
            </a:r>
            <a:r>
              <a:rPr lang="cs-CZ" dirty="0"/>
              <a:t> – svědek dob minulých nebo vymírající druh - organismus, který byl v minulosti </a:t>
            </a:r>
            <a:r>
              <a:rPr lang="cs-CZ" dirty="0" smtClean="0"/>
              <a:t>mnohočetně </a:t>
            </a:r>
            <a:r>
              <a:rPr lang="cs-CZ" dirty="0"/>
              <a:t>rozšířen a zůstal na vhodném stanovišti </a:t>
            </a:r>
          </a:p>
          <a:p>
            <a:pPr>
              <a:buFontTx/>
              <a:buNone/>
            </a:pPr>
            <a:r>
              <a:rPr lang="cs-CZ" i="1" dirty="0"/>
              <a:t>refugium</a:t>
            </a:r>
            <a:r>
              <a:rPr lang="cs-CZ" dirty="0"/>
              <a:t> – útočiště, prostor kde vymírající druh nachází vhodné podmínky </a:t>
            </a:r>
            <a:r>
              <a:rPr lang="cs-CZ" dirty="0" smtClean="0"/>
              <a:t>(tzv. živé fosilie</a:t>
            </a:r>
            <a:r>
              <a:rPr lang="cs-CZ" dirty="0"/>
              <a:t>) </a:t>
            </a:r>
          </a:p>
          <a:p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804743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ttgr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83" y="3654564"/>
            <a:ext cx="2349613" cy="2011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labt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1029" y="3654564"/>
            <a:ext cx="1954878" cy="233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8" descr="willo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83" y="1415696"/>
            <a:ext cx="2349613" cy="1870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ovéPole 11"/>
          <p:cNvSpPr txBox="1">
            <a:spLocks noChangeArrowheads="1"/>
          </p:cNvSpPr>
          <p:nvPr/>
        </p:nvSpPr>
        <p:spPr bwMode="auto">
          <a:xfrm>
            <a:off x="6489284" y="5730054"/>
            <a:ext cx="913152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sz="1404" dirty="0">
                <a:latin typeface="Arial" pitchFamily="34" charset="0"/>
                <a:cs typeface="Arial" pitchFamily="34" charset="0"/>
              </a:rPr>
              <a:t>suchopýr</a:t>
            </a:r>
          </a:p>
        </p:txBody>
      </p:sp>
      <p:pic>
        <p:nvPicPr>
          <p:cNvPr id="922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5" y="3814336"/>
            <a:ext cx="2434198" cy="182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5" name="TextovéPole 13"/>
          <p:cNvSpPr txBox="1">
            <a:spLocks noChangeArrowheads="1"/>
          </p:cNvSpPr>
          <p:nvPr/>
        </p:nvSpPr>
        <p:spPr bwMode="auto">
          <a:xfrm>
            <a:off x="226785" y="5730055"/>
            <a:ext cx="1909551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sz="1404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muchomůrka červená</a:t>
            </a:r>
          </a:p>
        </p:txBody>
      </p:sp>
      <p:pic>
        <p:nvPicPr>
          <p:cNvPr id="922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038" y="1409615"/>
            <a:ext cx="2575175" cy="1729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7" name="TextovéPole 15"/>
          <p:cNvSpPr txBox="1">
            <a:spLocks noChangeArrowheads="1"/>
          </p:cNvSpPr>
          <p:nvPr/>
        </p:nvSpPr>
        <p:spPr bwMode="auto">
          <a:xfrm>
            <a:off x="3116697" y="3262669"/>
            <a:ext cx="514592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sz="1404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vřes</a:t>
            </a:r>
          </a:p>
        </p:txBody>
      </p:sp>
      <p:pic>
        <p:nvPicPr>
          <p:cNvPr id="9228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85" y="1409614"/>
            <a:ext cx="2434198" cy="182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9" name="TextovéPole 17"/>
          <p:cNvSpPr txBox="1">
            <a:spLocks noChangeArrowheads="1"/>
          </p:cNvSpPr>
          <p:nvPr/>
        </p:nvSpPr>
        <p:spPr bwMode="auto">
          <a:xfrm>
            <a:off x="226785" y="3346001"/>
            <a:ext cx="2239199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sz="1404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dutohlávka sobí - lišejníky</a:t>
            </a:r>
          </a:p>
        </p:txBody>
      </p:sp>
    </p:spTree>
    <p:extLst>
      <p:ext uri="{BB962C8B-B14F-4D97-AF65-F5344CB8AC3E}">
        <p14:creationId xmlns:p14="http://schemas.microsoft.com/office/powerpoint/2010/main" val="72355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patgr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9" y="1374170"/>
            <a:ext cx="3809156" cy="217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15" descr="tundra_ice_mounds_Alaska_DDS21_LMC0007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184" y="1412004"/>
            <a:ext cx="3186075" cy="210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16" descr="tunec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672" y="4200049"/>
            <a:ext cx="3045098" cy="231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59" y="3791455"/>
            <a:ext cx="3809156" cy="2720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2706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05" y="1856349"/>
            <a:ext cx="2932317" cy="2216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8482" y="271121"/>
            <a:ext cx="4306055" cy="2153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18" y="4351194"/>
            <a:ext cx="3834567" cy="238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377" y="2714719"/>
            <a:ext cx="2781941" cy="1923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8" y="5128554"/>
            <a:ext cx="1909452" cy="1196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208" y="4917088"/>
            <a:ext cx="2770976" cy="161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0" name="Text Box 11"/>
          <p:cNvSpPr txBox="1">
            <a:spLocks noChangeArrowheads="1"/>
          </p:cNvSpPr>
          <p:nvPr/>
        </p:nvSpPr>
        <p:spPr bwMode="auto">
          <a:xfrm>
            <a:off x="2582855" y="1250488"/>
            <a:ext cx="2217170" cy="578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sz="3157" b="1" dirty="0">
                <a:solidFill>
                  <a:srgbClr val="000099"/>
                </a:solidFill>
                <a:latin typeface="Arial" charset="0"/>
              </a:rPr>
              <a:t>Tundra</a:t>
            </a:r>
            <a:endParaRPr lang="cs-CZ" sz="2368" dirty="0">
              <a:solidFill>
                <a:srgbClr val="000099"/>
              </a:solidFill>
            </a:endParaRPr>
          </a:p>
        </p:txBody>
      </p:sp>
      <p:sp>
        <p:nvSpPr>
          <p:cNvPr id="8201" name="TextovéPole 1"/>
          <p:cNvSpPr txBox="1">
            <a:spLocks noChangeArrowheads="1"/>
          </p:cNvSpPr>
          <p:nvPr/>
        </p:nvSpPr>
        <p:spPr bwMode="auto">
          <a:xfrm>
            <a:off x="4691048" y="6489762"/>
            <a:ext cx="1888658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sz="1404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bělokur - přepeřování</a:t>
            </a:r>
          </a:p>
        </p:txBody>
      </p:sp>
      <p:sp>
        <p:nvSpPr>
          <p:cNvPr id="8202" name="TextovéPole 11"/>
          <p:cNvSpPr txBox="1">
            <a:spLocks noChangeArrowheads="1"/>
          </p:cNvSpPr>
          <p:nvPr/>
        </p:nvSpPr>
        <p:spPr bwMode="auto">
          <a:xfrm>
            <a:off x="6816664" y="4638269"/>
            <a:ext cx="1033683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sz="1404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zajíc bělák</a:t>
            </a:r>
          </a:p>
        </p:txBody>
      </p:sp>
      <p:sp>
        <p:nvSpPr>
          <p:cNvPr id="8203" name="TextovéPole 12"/>
          <p:cNvSpPr txBox="1">
            <a:spLocks noChangeArrowheads="1"/>
          </p:cNvSpPr>
          <p:nvPr/>
        </p:nvSpPr>
        <p:spPr bwMode="auto">
          <a:xfrm>
            <a:off x="197805" y="3946403"/>
            <a:ext cx="672087" cy="309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sz="1404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lumík</a:t>
            </a:r>
            <a:r>
              <a:rPr lang="cs-CZ" sz="1382" dirty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8204" name="TextovéPole 13"/>
          <p:cNvSpPr txBox="1">
            <a:spLocks noChangeArrowheads="1"/>
          </p:cNvSpPr>
          <p:nvPr/>
        </p:nvSpPr>
        <p:spPr bwMode="auto">
          <a:xfrm>
            <a:off x="8085015" y="2406156"/>
            <a:ext cx="818333" cy="30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sz="1404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pižmoň</a:t>
            </a:r>
            <a:r>
              <a:rPr lang="cs-CZ" sz="1382" dirty="0"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8205" name="TextovéPole 14"/>
          <p:cNvSpPr txBox="1">
            <a:spLocks noChangeArrowheads="1"/>
          </p:cNvSpPr>
          <p:nvPr/>
        </p:nvSpPr>
        <p:spPr bwMode="auto">
          <a:xfrm>
            <a:off x="2812495" y="6231306"/>
            <a:ext cx="1043228" cy="303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sz="1382" dirty="0">
                <a:solidFill>
                  <a:srgbClr val="0070C0"/>
                </a:solidFill>
                <a:latin typeface="Tahoma" pitchFamily="34" charset="0"/>
                <a:cs typeface="Tahoma" pitchFamily="34" charset="0"/>
              </a:rPr>
              <a:t>sob polární</a:t>
            </a:r>
          </a:p>
        </p:txBody>
      </p:sp>
      <p:pic>
        <p:nvPicPr>
          <p:cNvPr id="8206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04" y="2442163"/>
            <a:ext cx="2301054" cy="149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07" name="TextovéPole 17"/>
          <p:cNvSpPr txBox="1">
            <a:spLocks noChangeArrowheads="1"/>
          </p:cNvSpPr>
          <p:nvPr/>
        </p:nvSpPr>
        <p:spPr bwMode="auto">
          <a:xfrm>
            <a:off x="4216426" y="3941216"/>
            <a:ext cx="1732770" cy="74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cs-CZ" sz="1404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rybák dlouhoocasý</a:t>
            </a:r>
          </a:p>
          <a:p>
            <a:r>
              <a:rPr lang="cs-CZ" sz="1404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nejdelší migrace </a:t>
            </a:r>
          </a:p>
          <a:p>
            <a:r>
              <a:rPr lang="cs-CZ" sz="1404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Arktida - Antarktida</a:t>
            </a:r>
          </a:p>
        </p:txBody>
      </p:sp>
    </p:spTree>
    <p:extLst>
      <p:ext uri="{BB962C8B-B14F-4D97-AF65-F5344CB8AC3E}">
        <p14:creationId xmlns:p14="http://schemas.microsoft.com/office/powerpoint/2010/main" val="387532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13FE0-7C19-4801-A9A2-34BFC6935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Polární pustiny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8DEB9E83-407A-4943-A757-028C9E838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 smtClean="0"/>
              <a:t>Arktida</a:t>
            </a:r>
            <a:r>
              <a:rPr lang="cs-CZ" dirty="0" smtClean="0"/>
              <a:t> – tuleni, mroži, medvědi, velryby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b="1" dirty="0" smtClean="0"/>
              <a:t>Antarktida</a:t>
            </a:r>
            <a:r>
              <a:rPr lang="cs-CZ" dirty="0" smtClean="0"/>
              <a:t> – tučňáci, velryby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 smtClean="0"/>
              <a:t>Povrch bez vegetace, občas mechy a lišejníky</a:t>
            </a:r>
          </a:p>
          <a:p>
            <a:pPr marL="0" indent="0">
              <a:buNone/>
            </a:pPr>
            <a:r>
              <a:rPr lang="cs-CZ" dirty="0" smtClean="0"/>
              <a:t>Klima </a:t>
            </a:r>
          </a:p>
          <a:p>
            <a:pPr marL="0" indent="0">
              <a:buNone/>
            </a:pPr>
            <a:r>
              <a:rPr lang="cs-CZ" dirty="0" err="1" smtClean="0"/>
              <a:t>Goreliéf</a:t>
            </a:r>
            <a:r>
              <a:rPr lang="cs-CZ" dirty="0" smtClean="0"/>
              <a:t> pokrytý povětšinu roku ledem a sněhem</a:t>
            </a:r>
          </a:p>
          <a:p>
            <a:pPr marL="0" indent="0">
              <a:buNone/>
            </a:pPr>
            <a:r>
              <a:rPr lang="cs-CZ" dirty="0" smtClean="0"/>
              <a:t>Teploty pod nulou, teplotní minima méně než 50 stupňů Celsia</a:t>
            </a:r>
          </a:p>
          <a:p>
            <a:pPr marL="0" indent="0">
              <a:buNone/>
            </a:pPr>
            <a:r>
              <a:rPr lang="cs-CZ" b="1" dirty="0"/>
              <a:t>Nejnižší teplota</a:t>
            </a:r>
            <a:r>
              <a:rPr lang="cs-CZ" dirty="0"/>
              <a:t> určená pozemním měřením, −89.2 °C, byla naměřená 21. června 1983 na </a:t>
            </a:r>
            <a:r>
              <a:rPr lang="cs-CZ" dirty="0" smtClean="0"/>
              <a:t>tehdejší sovětské </a:t>
            </a:r>
            <a:r>
              <a:rPr lang="cs-CZ" dirty="0"/>
              <a:t>polární stanici Vostok v </a:t>
            </a:r>
            <a:r>
              <a:rPr lang="cs-CZ" dirty="0" smtClean="0"/>
              <a:t>Antarktidě (nyní ruská </a:t>
            </a:r>
            <a:r>
              <a:rPr lang="cs-CZ" smtClean="0"/>
              <a:t>polární stanice)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878690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Děkuji </a:t>
            </a:r>
            <a:r>
              <a:rPr lang="cs-CZ" smtClean="0"/>
              <a:t>za pozornost</a:t>
            </a:r>
            <a:endParaRPr lang="cs-CZ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633" y="2203688"/>
            <a:ext cx="6325398" cy="4172071"/>
          </a:xfrm>
        </p:spPr>
      </p:pic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95403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Glaciální relikt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1" y="2136281"/>
            <a:ext cx="4234261" cy="353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91" y="267238"/>
            <a:ext cx="2991891" cy="285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990" y="3967162"/>
            <a:ext cx="3087612" cy="2408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369990" y="3259313"/>
            <a:ext cx="2295140" cy="36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modráček tundrový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82583" y="5885947"/>
            <a:ext cx="2674587" cy="36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ostružiník </a:t>
            </a:r>
            <a:r>
              <a:rPr lang="cs-CZ" sz="1805" dirty="0" err="1"/>
              <a:t>moruša</a:t>
            </a:r>
            <a:endParaRPr lang="cs-CZ" sz="1805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369990" y="6467142"/>
            <a:ext cx="2881249" cy="3675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bělokur horský</a:t>
            </a:r>
          </a:p>
        </p:txBody>
      </p:sp>
    </p:spTree>
    <p:extLst>
      <p:ext uri="{BB962C8B-B14F-4D97-AF65-F5344CB8AC3E}">
        <p14:creationId xmlns:p14="http://schemas.microsoft.com/office/powerpoint/2010/main" val="3571132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Endemité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autor prezentace, datum prezentace, univerzitní oddělení, fakulta, adresa</a:t>
            </a:r>
            <a:endParaRPr lang="cs-CZ" dirty="0"/>
          </a:p>
        </p:txBody>
      </p:sp>
      <p:pic>
        <p:nvPicPr>
          <p:cNvPr id="5" name="Picture 3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82" y="2374125"/>
            <a:ext cx="2208706" cy="301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468" y="765705"/>
            <a:ext cx="3170413" cy="2113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460829" y="3727388"/>
            <a:ext cx="3461278" cy="2595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260581" y="3216084"/>
            <a:ext cx="3621851" cy="64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panda velká </a:t>
            </a:r>
            <a:r>
              <a:rPr lang="cs-CZ" sz="1604" dirty="0"/>
              <a:t>(</a:t>
            </a:r>
            <a:r>
              <a:rPr lang="cs-CZ" sz="1604" i="1" dirty="0" err="1"/>
              <a:t>Ailuropoda</a:t>
            </a:r>
            <a:r>
              <a:rPr lang="cs-CZ" sz="1604" i="1" dirty="0"/>
              <a:t> </a:t>
            </a:r>
            <a:r>
              <a:rPr lang="cs-CZ" sz="1604" i="1" dirty="0" err="1"/>
              <a:t>melanoleuca</a:t>
            </a:r>
            <a:r>
              <a:rPr lang="cs-CZ" sz="1604" dirty="0"/>
              <a:t>)</a:t>
            </a:r>
          </a:p>
          <a:p>
            <a:endParaRPr lang="cs-CZ" sz="1805" dirty="0"/>
          </a:p>
        </p:txBody>
      </p:sp>
      <p:sp>
        <p:nvSpPr>
          <p:cNvPr id="9" name="TextovéPole 8"/>
          <p:cNvSpPr txBox="1"/>
          <p:nvPr/>
        </p:nvSpPr>
        <p:spPr>
          <a:xfrm>
            <a:off x="782582" y="5611440"/>
            <a:ext cx="2389047" cy="614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tučňák galapážský </a:t>
            </a:r>
            <a:r>
              <a:rPr lang="cs-CZ" sz="1604" dirty="0"/>
              <a:t>(</a:t>
            </a:r>
            <a:r>
              <a:rPr lang="cs-CZ" sz="1604" i="1" dirty="0" err="1"/>
              <a:t>Spheniscus</a:t>
            </a:r>
            <a:r>
              <a:rPr lang="cs-CZ" sz="1604" i="1" dirty="0"/>
              <a:t> </a:t>
            </a:r>
            <a:r>
              <a:rPr lang="cs-CZ" sz="1604" i="1" dirty="0" err="1"/>
              <a:t>mendiculus</a:t>
            </a:r>
            <a:r>
              <a:rPr lang="cs-CZ" sz="1604" dirty="0"/>
              <a:t>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7094050" y="5795196"/>
            <a:ext cx="1788383" cy="6495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5" dirty="0"/>
              <a:t>lipnice jesenická (</a:t>
            </a:r>
            <a:r>
              <a:rPr lang="cs-CZ" sz="1805" i="1" dirty="0" err="1"/>
              <a:t>Poa</a:t>
            </a:r>
            <a:r>
              <a:rPr lang="cs-CZ" sz="1805" i="1" dirty="0"/>
              <a:t> </a:t>
            </a:r>
            <a:r>
              <a:rPr lang="cs-CZ" sz="1805" i="1" dirty="0" err="1"/>
              <a:t>riphaea</a:t>
            </a:r>
            <a:r>
              <a:rPr lang="cs-CZ" sz="1805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508816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án">
  <a:themeElements>
    <a:clrScheme name="Mediá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á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á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138</TotalTime>
  <Words>3408</Words>
  <Application>Microsoft Office PowerPoint</Application>
  <PresentationFormat>Předvádění na obrazovce (4:3)</PresentationFormat>
  <Paragraphs>456</Paragraphs>
  <Slides>74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82" baseType="lpstr">
      <vt:lpstr>Arial</vt:lpstr>
      <vt:lpstr>Calibri</vt:lpstr>
      <vt:lpstr>Tahoma</vt:lpstr>
      <vt:lpstr>Times New Roman</vt:lpstr>
      <vt:lpstr>Tw Cen MT</vt:lpstr>
      <vt:lpstr>Wingdings</vt:lpstr>
      <vt:lpstr>Wingdings 2</vt:lpstr>
      <vt:lpstr>Medián</vt:lpstr>
      <vt:lpstr>Půda a Biota</vt:lpstr>
      <vt:lpstr>Zonální pásmovitost a mořské proudy</vt:lpstr>
      <vt:lpstr>Areál organismů</vt:lpstr>
      <vt:lpstr>Migrace keporkaka (Megaptera novaeangliae) </vt:lpstr>
      <vt:lpstr>Oblast rozmnožování – čáp bílý (Ciconia ciconia)</vt:lpstr>
      <vt:lpstr>Oblast rozmnožování a přezimování – rybák dlouhoocasý (Sterna paradisaea)</vt:lpstr>
      <vt:lpstr>Typy areálů</vt:lpstr>
      <vt:lpstr>Glaciální relikt</vt:lpstr>
      <vt:lpstr>Endemité</vt:lpstr>
      <vt:lpstr>Typy areálů</vt:lpstr>
      <vt:lpstr>Vikarianti (příklady druhů)</vt:lpstr>
      <vt:lpstr>Vikarianti ježek z. – ježek v.</vt:lpstr>
      <vt:lpstr>Změny areálů</vt:lpstr>
      <vt:lpstr>Prezentace aplikace PowerPoint</vt:lpstr>
      <vt:lpstr>Změny areálů</vt:lpstr>
      <vt:lpstr>Zvětšování areálu</vt:lpstr>
      <vt:lpstr>Prezentace aplikace PowerPoint</vt:lpstr>
      <vt:lpstr>Prezentace aplikace PowerPoint</vt:lpstr>
      <vt:lpstr>Zoofosilie - Latimerie podivná (Latimeria chalumnae)</vt:lpstr>
      <vt:lpstr>Rozšíření organismů – fyto </vt:lpstr>
      <vt:lpstr>Rozšíření organismů - zoo</vt:lpstr>
      <vt:lpstr>Prezentace aplikace PowerPoint</vt:lpstr>
      <vt:lpstr>1. Mořský</vt:lpstr>
      <vt:lpstr>2. Sladkovodní – limnický</vt:lpstr>
      <vt:lpstr>3. Pevninský</vt:lpstr>
      <vt:lpstr>3. Pevninský</vt:lpstr>
      <vt:lpstr>Zonální (šířková) pásmovitost</vt:lpstr>
      <vt:lpstr>Zonální (šířková) pásmovitost</vt:lpstr>
      <vt:lpstr>Zonální pásmovitost</vt:lpstr>
      <vt:lpstr>Zonální a vertikální model pásmovitosti</vt:lpstr>
      <vt:lpstr>Tropické deštné lesy, střídavě vlhké lesy a monzunové lesy</vt:lpstr>
      <vt:lpstr>Tropické deštné lesy – niva Amazonky</vt:lpstr>
      <vt:lpstr>Tropický deštný les, vegetační patra</vt:lpstr>
      <vt:lpstr>Tropický deštný les</vt:lpstr>
      <vt:lpstr>Tropický deštný les - primáti</vt:lpstr>
      <vt:lpstr>Savany</vt:lpstr>
      <vt:lpstr>Savany</vt:lpstr>
      <vt:lpstr>Savany</vt:lpstr>
      <vt:lpstr>SAVANY</vt:lpstr>
      <vt:lpstr>Pouště</vt:lpstr>
      <vt:lpstr>Pouštní a polopouštní oblasti</vt:lpstr>
      <vt:lpstr>Prezentace aplikace PowerPoint</vt:lpstr>
      <vt:lpstr>Prezentace aplikace PowerPoint</vt:lpstr>
      <vt:lpstr>Prezentace aplikace PowerPoint</vt:lpstr>
      <vt:lpstr>Tvrdolisté lesy</vt:lpstr>
      <vt:lpstr>Tvrdolisté lesy</vt:lpstr>
      <vt:lpstr>Tvrdolisté lesy</vt:lpstr>
      <vt:lpstr>Prezentace aplikace PowerPoint</vt:lpstr>
      <vt:lpstr>Stepi</vt:lpstr>
      <vt:lpstr>Step – severoamerická prérie</vt:lpstr>
      <vt:lpstr>Stepi</vt:lpstr>
      <vt:lpstr>Temperátní listnaté lesy mírného pásma – opadavý širokolistý les  (Temperate broadleaved forest)</vt:lpstr>
      <vt:lpstr>Temperátní listnaté lesy mírného pásma</vt:lpstr>
      <vt:lpstr>Temperátní listnaté lesy mírného pásma</vt:lpstr>
      <vt:lpstr>Temperátní listnaté lesy mírného pásma</vt:lpstr>
      <vt:lpstr>Temperátní listnaté lesy mírného pásma</vt:lpstr>
      <vt:lpstr>Temperátní listnytý les</vt:lpstr>
      <vt:lpstr>Temperátní listnaté lesy mírného pásma</vt:lpstr>
      <vt:lpstr>Prezentace aplikace PowerPoint</vt:lpstr>
      <vt:lpstr>Boreální lesy (tajga)</vt:lpstr>
      <vt:lpstr>Boreální lesy (tajga)</vt:lpstr>
      <vt:lpstr>Boreální lesy (tajga)</vt:lpstr>
      <vt:lpstr>Boreální lesy (tajga)</vt:lpstr>
      <vt:lpstr>Boreální lesy (tajga)</vt:lpstr>
      <vt:lpstr>Tajga - lesy</vt:lpstr>
      <vt:lpstr>Tajga - zoo</vt:lpstr>
      <vt:lpstr>Tajga</vt:lpstr>
      <vt:lpstr>Tundra</vt:lpstr>
      <vt:lpstr>Tundra</vt:lpstr>
      <vt:lpstr>Prezentace aplikace PowerPoint</vt:lpstr>
      <vt:lpstr>Prezentace aplikace PowerPoint</vt:lpstr>
      <vt:lpstr>Prezentace aplikace PowerPoint</vt:lpstr>
      <vt:lpstr>Polární pustiny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Půda a Biota</dc:title>
  <dc:creator>Peter</dc:creator>
  <cp:lastModifiedBy>peter</cp:lastModifiedBy>
  <cp:revision>18</cp:revision>
  <dcterms:created xsi:type="dcterms:W3CDTF">2021-09-19T10:34:17Z</dcterms:created>
  <dcterms:modified xsi:type="dcterms:W3CDTF">2021-11-03T21:12:32Z</dcterms:modified>
</cp:coreProperties>
</file>