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77" r:id="rId6"/>
    <p:sldId id="258" r:id="rId7"/>
    <p:sldId id="278" r:id="rId8"/>
    <p:sldId id="261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00414-B51B-4938-815C-B79DF98BED8C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DB00B-F8AF-4EBA-A177-DFB7BA9E29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589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6213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2A3D7-FB4B-4F08-9A6A-0DBA5CF42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537F6CC-AD16-4E43-AEED-1FDF5CE0F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9DC155-6611-4EED-97B4-E140EE01F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FE39-4B96-4F52-8DCE-BEEE7730367C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D02EBD-767D-498B-BCEE-8E41763D9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EF4C19-3741-4BA2-A8CF-9225DF69E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E267-818D-4DEC-B9FC-F2008B7F74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15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651268-FF28-4153-81C2-FD2BFA1E8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6D9211F-426E-47D2-BAA8-88A9615A1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CF1864-2890-42C9-826D-2D37B0715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FE39-4B96-4F52-8DCE-BEEE7730367C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B21248-B630-435E-80B7-26E9C7839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4F4E1C-B0AB-4DD8-8C6C-1FF03D945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E267-818D-4DEC-B9FC-F2008B7F74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9752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098554F-44E3-4FB8-AD7E-6E484574B3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52E3086-F5CF-4609-895C-D7E7C1739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9A4A4E-21DE-410D-B837-CC7FF9D2E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FE39-4B96-4F52-8DCE-BEEE7730367C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59882C-098E-4882-AC98-78A4EC57F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46A9DA-3EDE-47D0-BB7B-6040F2FF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E267-818D-4DEC-B9FC-F2008B7F74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61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2A26AC-1949-437E-A83F-CC35E9135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60C2D3-586C-4B0D-B8CC-29A36C8EA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3A584E-9B37-454C-9229-1B1E3F5F5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FE39-4B96-4F52-8DCE-BEEE7730367C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BB42EC-DD50-4B94-B282-4EE8E2A51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AB3197-CB5E-4815-BB39-1FFF1398A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E267-818D-4DEC-B9FC-F2008B7F74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69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C786FC-4FD5-41CD-BFAE-58E8406FE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925D2AF-87CD-4542-B2DF-E24CA62F7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D816EB-B2D8-4E45-A7F7-3D6A0500D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FE39-4B96-4F52-8DCE-BEEE7730367C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29F05B1-04C1-423E-B226-D51640E04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54CC35-5EAF-46D0-A4F1-1D771D34B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E267-818D-4DEC-B9FC-F2008B7F74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7533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5573C8-EE88-488F-A23D-DF6E903F2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C20C36-96B3-4292-8A71-0BDD9B947A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3E90D3A-B9FA-44BC-8231-2350F82CB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1C69757-079B-4B08-B930-1E04958B4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FE39-4B96-4F52-8DCE-BEEE7730367C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300EB44-9CD0-499F-B73F-D39F5A0A0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1B0E3BC-5A45-40A7-951E-EB1F9F449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E267-818D-4DEC-B9FC-F2008B7F74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6713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B7D0DD-4542-487E-842E-163EE266D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2410E9-8D21-4B44-9896-B4FBC58B7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9713879-46D7-45BE-88CC-52343EA4C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70D5B4F-CD99-4C65-BB7B-EC5C91BC51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C4E3221-EF6F-404E-98FB-2584BEFA4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D8EDE9F-92B3-4C7A-98AF-02F89EBD4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FE39-4B96-4F52-8DCE-BEEE7730367C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8ADA828-25FC-41E9-8518-3A9214E61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ED426EC-4B0B-45B1-BBC2-CECE9EBFF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E267-818D-4DEC-B9FC-F2008B7F74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3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FE269F-9A9D-4121-A931-F0254D1AF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65E598A-649D-4398-A8C5-8259718CC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FE39-4B96-4F52-8DCE-BEEE7730367C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948ABF7-2861-47BF-A0D0-0001AED03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0D3BFBD-2825-42D0-B1E7-3FA7B4949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E267-818D-4DEC-B9FC-F2008B7F74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376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F1F0F3C-1DDC-4A1C-BE18-0C34427AB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FE39-4B96-4F52-8DCE-BEEE7730367C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E4F4220-197D-4B19-936F-266142147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92C708-6D75-4DB1-939E-B241A337D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E267-818D-4DEC-B9FC-F2008B7F74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030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375C19-00F5-4FDA-8EDE-70173EF99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DAA179-DF04-47CA-AA41-20E766E0D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4F73ED0-1CF0-4DF5-AFCD-A5D33C396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3B9A322-B042-4397-A7FB-F5F145356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FE39-4B96-4F52-8DCE-BEEE7730367C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C98864C-34B2-4DA8-8238-026B38D9C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CBAA965-FE9E-4B80-9B7D-D073A898A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E267-818D-4DEC-B9FC-F2008B7F74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20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052D9D-3F13-4C7E-8B08-6ED60D699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362046B-5CC8-49DB-A8AE-65E98B930A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9463B28-4D1F-4746-8698-58584B04A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67A7E3-07F0-4E79-8487-D0BDA73AE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FE39-4B96-4F52-8DCE-BEEE7730367C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01BB365-0F8F-4C36-979C-D89E0200D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99EE72F-ADA5-40DF-8E72-A909F305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DE267-818D-4DEC-B9FC-F2008B7F74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06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E845AEE-6ABE-4F25-8191-07295ADA5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4894706-59AE-4A48-96E3-9342F3BF1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CEB188-95B3-4045-A570-8CA94D0E05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BFE39-4B96-4F52-8DCE-BEEE7730367C}" type="datetimeFigureOut">
              <a:rPr lang="cs-CZ" smtClean="0"/>
              <a:t>18.10.2021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BA86D5-244F-4480-84AE-003A6797D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7E255C-54BC-44E0-860F-41601626C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DE267-818D-4DEC-B9FC-F2008B7F74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58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raficke-rozhledy.cz/" TargetMode="External"/><Relationship Id="rId2" Type="http://schemas.openxmlformats.org/officeDocument/2006/relationships/hyperlink" Target="https://geography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gu-online.org/" TargetMode="External"/><Relationship Id="rId4" Type="http://schemas.openxmlformats.org/officeDocument/2006/relationships/hyperlink" Target="http://www.rgs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aBF6dkV7ibJ9cNVB9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FC6E30-FC83-495B-B177-70341EDE2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17929"/>
            <a:ext cx="9144000" cy="2387600"/>
          </a:xfrm>
        </p:spPr>
        <p:txBody>
          <a:bodyPr>
            <a:normAutofit/>
          </a:bodyPr>
          <a:lstStyle/>
          <a:p>
            <a:r>
              <a:rPr lang="cs-CZ" dirty="0"/>
              <a:t>UVOD DO STUDIA GEOGRAFIE</a:t>
            </a:r>
            <a:br>
              <a:rPr lang="cs-CZ" dirty="0"/>
            </a:br>
            <a:r>
              <a:rPr lang="cs-CZ" sz="3200" dirty="0"/>
              <a:t>E.H.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986A22-830A-4F06-BA0F-0F941AA25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99661"/>
            <a:ext cx="9144000" cy="199928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O ČEM JE GEOGRAFIE?</a:t>
            </a:r>
          </a:p>
          <a:p>
            <a:r>
              <a:rPr lang="cs-CZ" dirty="0"/>
              <a:t>KDE SE S NÍ SETKÁME?</a:t>
            </a:r>
          </a:p>
          <a:p>
            <a:r>
              <a:rPr lang="cs-CZ" dirty="0"/>
              <a:t>CO DĚLAJÍ GEOGRAFOVÉ?</a:t>
            </a:r>
          </a:p>
          <a:p>
            <a:r>
              <a:rPr lang="cs-CZ" dirty="0"/>
              <a:t>JAK NÁM GEOGRAFIE POMÁHÁ V ŽIVOTĚ?</a:t>
            </a:r>
          </a:p>
          <a:p>
            <a:r>
              <a:rPr lang="cs-CZ" dirty="0" err="1"/>
              <a:t>Cv</a:t>
            </a:r>
            <a:r>
              <a:rPr lang="cs-CZ" dirty="0"/>
              <a:t>. č. 3</a:t>
            </a:r>
          </a:p>
        </p:txBody>
      </p:sp>
    </p:spTree>
    <p:extLst>
      <p:ext uri="{BB962C8B-B14F-4D97-AF65-F5344CB8AC3E}">
        <p14:creationId xmlns:p14="http://schemas.microsoft.com/office/powerpoint/2010/main" val="1744526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AE0D5D-B3DF-4672-939A-4C15D7B85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INTERNETOVÉ ADRESY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50C0E5-ED59-46B6-9C7A-704D76838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Česká geografická společnost: </a:t>
            </a:r>
            <a:r>
              <a:rPr lang="cs-CZ" dirty="0">
                <a:hlinkClick r:id="rId2"/>
              </a:rPr>
              <a:t>https://geography.cz/</a:t>
            </a:r>
            <a:endParaRPr lang="cs-CZ" dirty="0"/>
          </a:p>
          <a:p>
            <a:r>
              <a:rPr lang="cs-CZ" dirty="0"/>
              <a:t>Geografické rozhledy: </a:t>
            </a:r>
            <a:r>
              <a:rPr lang="cs-CZ" dirty="0">
                <a:hlinkClick r:id="rId3"/>
              </a:rPr>
              <a:t>https://www.geograficke-rozhledy.cz/</a:t>
            </a:r>
            <a:endParaRPr lang="cs-CZ" dirty="0"/>
          </a:p>
          <a:p>
            <a:r>
              <a:rPr lang="cs-CZ" dirty="0" err="1"/>
              <a:t>Royal</a:t>
            </a:r>
            <a:r>
              <a:rPr lang="cs-CZ" dirty="0"/>
              <a:t> </a:t>
            </a:r>
            <a:r>
              <a:rPr lang="cs-CZ" dirty="0" err="1"/>
              <a:t>geographical</a:t>
            </a:r>
            <a:r>
              <a:rPr lang="cs-CZ" dirty="0"/>
              <a:t> society: </a:t>
            </a:r>
            <a:r>
              <a:rPr lang="cs-CZ" dirty="0">
                <a:hlinkClick r:id="rId4"/>
              </a:rPr>
              <a:t>www.rgs.org</a:t>
            </a:r>
            <a:endParaRPr lang="cs-CZ" dirty="0"/>
          </a:p>
          <a:p>
            <a:r>
              <a:rPr lang="cs-CZ" dirty="0"/>
              <a:t>IGU – mezinárodní geografická unie: </a:t>
            </a:r>
            <a:r>
              <a:rPr lang="cs-CZ" dirty="0">
                <a:hlinkClick r:id="rId5"/>
              </a:rPr>
              <a:t>https://igu-online.org/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2503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C4F7474-0477-438F-B295-DB29B1B93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cs-CZ" sz="4000" dirty="0">
                <a:solidFill>
                  <a:schemeClr val="bg2"/>
                </a:solidFill>
              </a:rPr>
              <a:t>Zadání č. 1</a:t>
            </a:r>
            <a:br>
              <a:rPr lang="cs-CZ" sz="4000" dirty="0">
                <a:solidFill>
                  <a:schemeClr val="bg2"/>
                </a:solidFill>
              </a:rPr>
            </a:br>
            <a:r>
              <a:rPr lang="en-US" sz="400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Tvorba</a:t>
            </a:r>
            <a:r>
              <a:rPr lang="en-US" sz="40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schématu</a:t>
            </a:r>
            <a:r>
              <a:rPr lang="en-US" sz="40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geografických</a:t>
            </a:r>
            <a:r>
              <a:rPr lang="en-US" sz="40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věd</a:t>
            </a:r>
            <a:r>
              <a:rPr lang="cs-CZ" sz="40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/>
            </a:r>
            <a:br>
              <a:rPr lang="cs-CZ" sz="40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endParaRPr lang="en-US" sz="4000" kern="12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A47C21-E8B7-4701-A456-9B1ACCDBD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495800"/>
            <a:ext cx="9144000" cy="7620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Zvolte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jakýkoliv model k rozdělení geografických věd a doplňte k němu, co jste z toho absolvovali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137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20D4D2D-B1D7-4717-8B6F-4A900E2CF6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03" t="26111" r="33672" b="7500"/>
          <a:stretch/>
        </p:blipFill>
        <p:spPr>
          <a:xfrm>
            <a:off x="684213" y="1203325"/>
            <a:ext cx="5156200" cy="445293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B730B10-B7F4-4908-8914-8C0FA4E045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17" t="22963" r="31166" b="11704"/>
          <a:stretch/>
        </p:blipFill>
        <p:spPr>
          <a:xfrm>
            <a:off x="5922963" y="1203325"/>
            <a:ext cx="5584825" cy="445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86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634" y="4093342"/>
            <a:ext cx="4745366" cy="26396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1"/>
            <a:ext cx="5976665" cy="42315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0617" y="319084"/>
            <a:ext cx="4956518" cy="1325563"/>
          </a:xfrm>
        </p:spPr>
        <p:txBody>
          <a:bodyPr rtlCol="0">
            <a:normAutofit/>
          </a:bodyPr>
          <a:lstStyle/>
          <a:p>
            <a:pPr rtl="0"/>
            <a:r>
              <a:rPr lang="cs-CZ" sz="2400" b="1" dirty="0">
                <a:latin typeface="Century Gothic" panose="020B0502020202020204" pitchFamily="34" charset="0"/>
              </a:rPr>
              <a:t>Výběr schématu pro zadání č. </a:t>
            </a:r>
            <a:r>
              <a:rPr lang="cs-CZ" sz="2400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5727" y="1482321"/>
            <a:ext cx="5161408" cy="2801936"/>
          </a:xfrm>
        </p:spPr>
        <p:txBody>
          <a:bodyPr rtlCol="0">
            <a:normAutofit/>
          </a:bodyPr>
          <a:lstStyle/>
          <a:p>
            <a:r>
              <a:rPr lang="cs-CZ" dirty="0"/>
              <a:t>Vytvořte myšlenkové schéma, abyste vyjádřili </a:t>
            </a:r>
            <a:r>
              <a:rPr lang="cs-CZ" b="1" dirty="0"/>
              <a:t>systém geografických věd</a:t>
            </a:r>
            <a:r>
              <a:rPr lang="cs-CZ" dirty="0"/>
              <a:t>, a to až do souvislostí s  předměty, které jste absolvovali na </a:t>
            </a:r>
            <a:r>
              <a:rPr lang="cs-CZ" dirty="0" err="1"/>
              <a:t>PdF</a:t>
            </a:r>
            <a:r>
              <a:rPr lang="cs-CZ" dirty="0"/>
              <a:t> MU v dosavadním studiu. </a:t>
            </a:r>
          </a:p>
          <a:p>
            <a:pPr rtl="0"/>
            <a:endParaRPr lang="cs-CZ" dirty="0">
              <a:latin typeface="Century Gothic" panose="020B0502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447" y="3969551"/>
            <a:ext cx="3703770" cy="288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8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2E308D0C-19E6-4880-9E6C-8B9C02B18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46" y="0"/>
            <a:ext cx="4982308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B1126D3-C4C8-4BA2-888E-583274D88530}"/>
              </a:ext>
            </a:extLst>
          </p:cNvPr>
          <p:cNvSpPr txBox="1"/>
          <p:nvPr/>
        </p:nvSpPr>
        <p:spPr>
          <a:xfrm>
            <a:off x="428625" y="314325"/>
            <a:ext cx="2781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Zadání č. 2 – překlad a doplnění uvedeného materiálu.</a:t>
            </a:r>
          </a:p>
        </p:txBody>
      </p:sp>
    </p:spTree>
    <p:extLst>
      <p:ext uri="{BB962C8B-B14F-4D97-AF65-F5344CB8AC3E}">
        <p14:creationId xmlns:p14="http://schemas.microsoft.com/office/powerpoint/2010/main" val="433485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A83A0FB-F2C5-4179-A11E-5F1B2DEDF071}"/>
              </a:ext>
            </a:extLst>
          </p:cNvPr>
          <p:cNvSpPr/>
          <p:nvPr/>
        </p:nvSpPr>
        <p:spPr>
          <a:xfrm>
            <a:off x="4200417" y="3244334"/>
            <a:ext cx="3791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u="sng" dirty="0">
                <a:solidFill>
                  <a:srgbClr val="FC6722"/>
                </a:solidFill>
                <a:latin typeface="TriviaSeznam"/>
                <a:hlinkClick r:id="rId2"/>
              </a:rPr>
              <a:t>https://forms.gle/aBF6dkV7ibJ9cNVB9</a:t>
            </a: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342A840-F4A2-443A-B352-569E7D881F5B}"/>
              </a:ext>
            </a:extLst>
          </p:cNvPr>
          <p:cNvSpPr/>
          <p:nvPr/>
        </p:nvSpPr>
        <p:spPr>
          <a:xfrm>
            <a:off x="838199" y="1829485"/>
            <a:ext cx="113538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202124"/>
                </a:solidFill>
                <a:latin typeface="Google Sans"/>
              </a:rPr>
              <a:t>Zadání č. 3 – vyplnění dotazníku z níže uvedeného odkazu</a:t>
            </a:r>
          </a:p>
          <a:p>
            <a:r>
              <a:rPr lang="cs-CZ" sz="2800" dirty="0">
                <a:solidFill>
                  <a:srgbClr val="202124"/>
                </a:solidFill>
                <a:latin typeface="Google Sans"/>
              </a:rPr>
              <a:t>Pojetí geografického vzdělávání pro studenty 3. ročníku učitelství geografie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060576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CC3C5FE-5BE8-4060-8327-6711D904D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42" y="637953"/>
            <a:ext cx="8272458" cy="3189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NÁVRH POSTERU</a:t>
            </a: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19377F6-8176-4724-AFF8-CEC9ED9C9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42" y="4377268"/>
            <a:ext cx="7970903" cy="12805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700" kern="1200" dirty="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GEOGRAFIE JE BAREVNÁ… VZRUŠUJÍCÍ…DOBRODRUŽNÁ…MULTIKULTURNÍ…JE ENERGIE…RYCHLÁ…</a:t>
            </a: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F016E07-4476-475D-92F8-4FB5D18288F0}"/>
              </a:ext>
            </a:extLst>
          </p:cNvPr>
          <p:cNvSpPr txBox="1"/>
          <p:nvPr/>
        </p:nvSpPr>
        <p:spPr>
          <a:xfrm>
            <a:off x="876300" y="771525"/>
            <a:ext cx="1005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Zadání č. 4 – vyhledejte k jednotlivým přídavným </a:t>
            </a:r>
            <a:r>
              <a:rPr lang="cs-CZ" sz="2000" dirty="0" smtClean="0">
                <a:solidFill>
                  <a:schemeClr val="bg1"/>
                </a:solidFill>
              </a:rPr>
              <a:t>jménům </a:t>
            </a:r>
            <a:r>
              <a:rPr lang="cs-CZ" sz="2000" dirty="0">
                <a:solidFill>
                  <a:schemeClr val="bg1"/>
                </a:solidFill>
              </a:rPr>
              <a:t>obrázky, napište k nim komentář, proč jste je vybrali a vytvořte z nich poster na téma „ jaká je geografie“ nebo pro školu „jaký je zeměpis“.  </a:t>
            </a:r>
          </a:p>
        </p:txBody>
      </p:sp>
    </p:spTree>
    <p:extLst>
      <p:ext uri="{BB962C8B-B14F-4D97-AF65-F5344CB8AC3E}">
        <p14:creationId xmlns:p14="http://schemas.microsoft.com/office/powerpoint/2010/main" val="26506290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205</Words>
  <Application>Microsoft Office PowerPoint</Application>
  <PresentationFormat>Širokoúhlá obrazovka</PresentationFormat>
  <Paragraphs>27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Google Sans</vt:lpstr>
      <vt:lpstr>TriviaSeznam</vt:lpstr>
      <vt:lpstr>Motiv Office</vt:lpstr>
      <vt:lpstr>UVOD DO STUDIA GEOGRAFIE E.H.</vt:lpstr>
      <vt:lpstr>INTERNETOVÉ ADRESY</vt:lpstr>
      <vt:lpstr>Zadání č. 1 Tvorba schématu geografických věd </vt:lpstr>
      <vt:lpstr>Prezentace aplikace PowerPoint</vt:lpstr>
      <vt:lpstr>Výběr schématu pro zadání č. 1</vt:lpstr>
      <vt:lpstr>Prezentace aplikace PowerPoint</vt:lpstr>
      <vt:lpstr>Prezentace aplikace PowerPoint</vt:lpstr>
      <vt:lpstr>NÁVRH POSTERU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UVOD DO STUDIA GEOGRAFIE E.H.</dc:title>
  <dc:creator>Eduard Hofmann</dc:creator>
  <cp:lastModifiedBy>Lektor</cp:lastModifiedBy>
  <cp:revision>8</cp:revision>
  <dcterms:created xsi:type="dcterms:W3CDTF">2020-10-19T07:04:22Z</dcterms:created>
  <dcterms:modified xsi:type="dcterms:W3CDTF">2021-10-18T11:50:17Z</dcterms:modified>
</cp:coreProperties>
</file>