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  <p:sldMasterId id="2147484032" r:id="rId2"/>
  </p:sldMasterIdLst>
  <p:notesMasterIdLst>
    <p:notesMasterId r:id="rId28"/>
  </p:notesMasterIdLst>
  <p:sldIdLst>
    <p:sldId id="256" r:id="rId3"/>
    <p:sldId id="355" r:id="rId4"/>
    <p:sldId id="277" r:id="rId5"/>
    <p:sldId id="372" r:id="rId6"/>
    <p:sldId id="374" r:id="rId7"/>
    <p:sldId id="385" r:id="rId8"/>
    <p:sldId id="308" r:id="rId9"/>
    <p:sldId id="319" r:id="rId10"/>
    <p:sldId id="375" r:id="rId11"/>
    <p:sldId id="359" r:id="rId12"/>
    <p:sldId id="358" r:id="rId13"/>
    <p:sldId id="369" r:id="rId14"/>
    <p:sldId id="376" r:id="rId15"/>
    <p:sldId id="378" r:id="rId16"/>
    <p:sldId id="382" r:id="rId17"/>
    <p:sldId id="311" r:id="rId18"/>
    <p:sldId id="380" r:id="rId19"/>
    <p:sldId id="383" r:id="rId20"/>
    <p:sldId id="381" r:id="rId21"/>
    <p:sldId id="379" r:id="rId22"/>
    <p:sldId id="330" r:id="rId23"/>
    <p:sldId id="329" r:id="rId24"/>
    <p:sldId id="357" r:id="rId25"/>
    <p:sldId id="384" r:id="rId26"/>
    <p:sldId id="37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28" autoAdjust="0"/>
  </p:normalViewPr>
  <p:slideViewPr>
    <p:cSldViewPr>
      <p:cViewPr varScale="1">
        <p:scale>
          <a:sx n="95" d="100"/>
          <a:sy n="95" d="100"/>
        </p:scale>
        <p:origin x="19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8E6BB-0CD9-4D68-9F6F-17AA8315F40B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81504-3BA4-41F7-BA36-0863D05E8F8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087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81504-3BA4-41F7-BA36-0863D05E8F8C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98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81504-3BA4-41F7-BA36-0863D05E8F8C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3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02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34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104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089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120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097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885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997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234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794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15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367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98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407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2864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19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237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4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5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4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22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396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539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E50E03B-F36E-4145-9092-69D0AD159718}" type="datetimeFigureOut">
              <a:rPr lang="cs-CZ" smtClean="0"/>
              <a:pPr/>
              <a:t>09.10.2021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F8FDB7A-45E5-47E6-8F3E-0043A8D2FB4F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26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ideshare.net/jonesy2008/welcome-to-geography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700809"/>
            <a:ext cx="7992888" cy="2088232"/>
          </a:xfrm>
        </p:spPr>
        <p:txBody>
          <a:bodyPr>
            <a:noAutofit/>
          </a:bodyPr>
          <a:lstStyle/>
          <a:p>
            <a:r>
              <a:rPr lang="cs-CZ" sz="3200" dirty="0">
                <a:solidFill>
                  <a:schemeClr val="tx1"/>
                </a:solidFill>
              </a:rPr>
              <a:t>Seminář</a:t>
            </a:r>
            <a:r>
              <a:rPr lang="cs-CZ" sz="3200" dirty="0"/>
              <a:t> č. 1: </a:t>
            </a:r>
            <a:br>
              <a:rPr lang="cs-CZ" sz="4400" dirty="0"/>
            </a:br>
            <a:r>
              <a:rPr lang="cs-CZ" sz="4400" b="1" dirty="0"/>
              <a:t>Úvod do studia geografie, postavení geografie v systému věd</a:t>
            </a:r>
            <a:endParaRPr lang="cs-CZ" sz="1100" b="1" dirty="0"/>
          </a:p>
        </p:txBody>
      </p:sp>
      <p:sp>
        <p:nvSpPr>
          <p:cNvPr id="3" name="Obdélník 2"/>
          <p:cNvSpPr/>
          <p:nvPr/>
        </p:nvSpPr>
        <p:spPr>
          <a:xfrm>
            <a:off x="323528" y="332656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Ze0127 Úvod do studia geografie Hana Svobodová, UČO 67632</a:t>
            </a:r>
          </a:p>
          <a:p>
            <a:r>
              <a:rPr lang="cs-CZ" dirty="0"/>
              <a:t>67632@mail.muni.cz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496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t="30000" b="28750"/>
          <a:stretch/>
        </p:blipFill>
        <p:spPr>
          <a:xfrm>
            <a:off x="-10327" y="2204864"/>
            <a:ext cx="9164654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53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8536" t="21952" r="6911" b="20731"/>
          <a:stretch/>
        </p:blipFill>
        <p:spPr>
          <a:xfrm>
            <a:off x="0" y="1268759"/>
            <a:ext cx="9144000" cy="41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51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8C7DA9-8F10-4AF4-8EA9-050AF3248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763" y="634946"/>
            <a:ext cx="3845379" cy="1450757"/>
          </a:xfrm>
        </p:spPr>
        <p:txBody>
          <a:bodyPr>
            <a:normAutofit/>
          </a:bodyPr>
          <a:lstStyle/>
          <a:p>
            <a:r>
              <a:rPr lang="cs-CZ" sz="4400"/>
              <a:t>Proč je geografie důležitá?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6F7D68-9541-4554-B34F-8D0C9A346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73" y="188639"/>
            <a:ext cx="3845379" cy="59618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8763" y="2086188"/>
            <a:ext cx="35616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820E34-AD89-4472-A1D3-3DB871A32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763" y="2198913"/>
            <a:ext cx="3845379" cy="4134915"/>
          </a:xfrm>
        </p:spPr>
        <p:txBody>
          <a:bodyPr>
            <a:normAutofit fontScale="92500" lnSpcReduction="10000"/>
          </a:bodyPr>
          <a:lstStyle/>
          <a:p>
            <a:r>
              <a:rPr lang="cs-CZ" sz="1700" dirty="0"/>
              <a:t>Pro laika je geografie disciplína, která říká, kde co je. Geografové vytváří mapy.</a:t>
            </a:r>
          </a:p>
          <a:p>
            <a:r>
              <a:rPr lang="cs-CZ" sz="1700" b="1" dirty="0"/>
              <a:t>Ale to je málo!</a:t>
            </a:r>
          </a:p>
          <a:p>
            <a:endParaRPr lang="cs-CZ" sz="17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/>
              <a:t>G studuje místa na Zemi a jejich vztahy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/>
              <a:t>G studuje a vysvětluje, jak lidé ovlivňují krajinu a jak krajina ovlivňuje život lidí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/>
              <a:t>Vytváří klasifikaci (regionalizaci) místa/regionů na Zemi a vytváří generalizované koncepty o těchto místech/regionech, kde žijeme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/>
              <a:t>Podporuje mezinárodní porozumění, aktivní občanství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/>
              <a:t>…</a:t>
            </a:r>
          </a:p>
          <a:p>
            <a:endParaRPr lang="cs-CZ" sz="1000" dirty="0"/>
          </a:p>
          <a:p>
            <a:endParaRPr lang="cs-CZ" sz="1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3989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124660E-DADD-4B64-A4DC-9D5A9B46214E}"/>
              </a:ext>
            </a:extLst>
          </p:cNvPr>
          <p:cNvSpPr/>
          <p:nvPr/>
        </p:nvSpPr>
        <p:spPr>
          <a:xfrm>
            <a:off x="5580111" y="6495147"/>
            <a:ext cx="34563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000" dirty="0"/>
              <a:t>Zdroj: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importance</a:t>
            </a:r>
            <a:r>
              <a:rPr lang="cs-CZ" sz="1000" dirty="0"/>
              <a:t> </a:t>
            </a:r>
            <a:r>
              <a:rPr lang="cs-CZ" sz="1000" dirty="0" err="1"/>
              <a:t>of</a:t>
            </a:r>
            <a:r>
              <a:rPr lang="cs-CZ" sz="1000" dirty="0"/>
              <a:t> </a:t>
            </a:r>
            <a:r>
              <a:rPr lang="cs-CZ" sz="1000" dirty="0" err="1"/>
              <a:t>Geography</a:t>
            </a:r>
            <a:r>
              <a:rPr lang="cs-CZ" sz="1000" dirty="0"/>
              <a:t>  in </a:t>
            </a:r>
            <a:r>
              <a:rPr lang="cs-CZ" sz="1000" dirty="0" err="1"/>
              <a:t>the</a:t>
            </a:r>
            <a:r>
              <a:rPr lang="cs-CZ" sz="1000" dirty="0"/>
              <a:t> </a:t>
            </a:r>
            <a:r>
              <a:rPr lang="cs-CZ" sz="1000" dirty="0" err="1"/>
              <a:t>School</a:t>
            </a:r>
            <a:r>
              <a:rPr lang="cs-CZ" sz="1000" dirty="0"/>
              <a:t> Curriculum</a:t>
            </a:r>
            <a:endParaRPr lang="cs-CZ" sz="1000"/>
          </a:p>
        </p:txBody>
      </p:sp>
    </p:spTree>
    <p:extLst>
      <p:ext uri="{BB962C8B-B14F-4D97-AF65-F5344CB8AC3E}">
        <p14:creationId xmlns:p14="http://schemas.microsoft.com/office/powerpoint/2010/main" val="92194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 descr="Obsah obrázku exteriér, plot, obloha, budova&#10;&#10;Popis byl vytvořen automaticky">
            <a:extLst>
              <a:ext uri="{FF2B5EF4-FFF2-40B4-BE49-F238E27FC236}">
                <a16:creationId xmlns:a16="http://schemas.microsoft.com/office/drawing/2014/main" id="{74F9BCA7-08B1-4E89-A07D-7FA8DE078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3AE1875E-FBC3-4EA2-ADD3-F134328DC4BB}"/>
              </a:ext>
            </a:extLst>
          </p:cNvPr>
          <p:cNvSpPr txBox="1">
            <a:spLocks/>
          </p:cNvSpPr>
          <p:nvPr/>
        </p:nvSpPr>
        <p:spPr>
          <a:xfrm>
            <a:off x="251520" y="162082"/>
            <a:ext cx="8640960" cy="8297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Geografie je NEPOSTRADATELNÁ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44B53F0C-1727-419F-82D4-6BADBA37A34C}"/>
              </a:ext>
            </a:extLst>
          </p:cNvPr>
          <p:cNvSpPr txBox="1">
            <a:spLocks/>
          </p:cNvSpPr>
          <p:nvPr/>
        </p:nvSpPr>
        <p:spPr>
          <a:xfrm>
            <a:off x="2849677" y="945325"/>
            <a:ext cx="3845379" cy="1835604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700" dirty="0">
                <a:solidFill>
                  <a:srgbClr val="FFFF00"/>
                </a:solidFill>
              </a:rPr>
              <a:t>Rozumí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700" dirty="0">
                <a:solidFill>
                  <a:srgbClr val="FFFF00"/>
                </a:solidFill>
              </a:rPr>
              <a:t>- rychle se měnícímu světu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700" dirty="0">
                <a:solidFill>
                  <a:srgbClr val="FFFF00"/>
                </a:solidFill>
              </a:rPr>
              <a:t>- životnímu prostředí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700" dirty="0">
                <a:solidFill>
                  <a:srgbClr val="FFFF00"/>
                </a:solidFill>
              </a:rPr>
              <a:t>- společnosti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700" dirty="0">
                <a:solidFill>
                  <a:srgbClr val="FFFF00"/>
                </a:solidFill>
              </a:rPr>
              <a:t>- globalizaci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700" dirty="0">
                <a:solidFill>
                  <a:srgbClr val="FFFF00"/>
                </a:solidFill>
              </a:rPr>
              <a:t>- bezpečnosti</a:t>
            </a:r>
          </a:p>
          <a:p>
            <a:endParaRPr lang="cs-CZ" sz="1700" dirty="0">
              <a:solidFill>
                <a:srgbClr val="FFFF00"/>
              </a:solidFill>
            </a:endParaRPr>
          </a:p>
          <a:p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245956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7AD251-4984-4C21-B9B8-7C8C925E33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121275"/>
            <a:ext cx="7543800" cy="8223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Fyzická geografie</a:t>
            </a:r>
          </a:p>
        </p:txBody>
      </p:sp>
      <p:pic>
        <p:nvPicPr>
          <p:cNvPr id="9" name="Obrázek 8" descr="Obsah obrázku strom, obloha, exteriér, příroda&#10;&#10;Popis byl vytvořen automaticky">
            <a:extLst>
              <a:ext uri="{FF2B5EF4-FFF2-40B4-BE49-F238E27FC236}">
                <a16:creationId xmlns:a16="http://schemas.microsoft.com/office/drawing/2014/main" id="{4CC6C9C9-91EA-4729-9E3D-8DB90B0FD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8EF9183A-D9EA-4470-B8FB-A60AF3703C11}"/>
              </a:ext>
            </a:extLst>
          </p:cNvPr>
          <p:cNvSpPr txBox="1">
            <a:spLocks/>
          </p:cNvSpPr>
          <p:nvPr/>
        </p:nvSpPr>
        <p:spPr>
          <a:xfrm>
            <a:off x="251520" y="-3278"/>
            <a:ext cx="8208912" cy="8297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Fyzická geografie řeší: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FD1BFD2E-8877-43E7-9637-00635BC99864}"/>
              </a:ext>
            </a:extLst>
          </p:cNvPr>
          <p:cNvSpPr/>
          <p:nvPr/>
        </p:nvSpPr>
        <p:spPr>
          <a:xfrm>
            <a:off x="251520" y="914400"/>
            <a:ext cx="4572000" cy="59708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reliéf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půdu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klima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počasí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vodu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ledovce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vegetaci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…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b="1" dirty="0">
                <a:solidFill>
                  <a:srgbClr val="FFFF00"/>
                </a:solidFill>
              </a:rPr>
              <a:t>KRAJINU</a:t>
            </a:r>
            <a:endParaRPr lang="cs-CZ" sz="3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62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exteriér, sníh, obloha, budova&#10;&#10;Popis byl vytvořen automaticky">
            <a:extLst>
              <a:ext uri="{FF2B5EF4-FFF2-40B4-BE49-F238E27FC236}">
                <a16:creationId xmlns:a16="http://schemas.microsoft.com/office/drawing/2014/main" id="{E003BB7D-9F10-4C10-B15C-5DE94E85CE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8EF9183A-D9EA-4470-B8FB-A60AF3703C11}"/>
              </a:ext>
            </a:extLst>
          </p:cNvPr>
          <p:cNvSpPr txBox="1">
            <a:spLocks/>
          </p:cNvSpPr>
          <p:nvPr/>
        </p:nvSpPr>
        <p:spPr>
          <a:xfrm>
            <a:off x="251520" y="-3278"/>
            <a:ext cx="8208912" cy="8297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geografie řeší: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FD1BFD2E-8877-43E7-9637-00635BC99864}"/>
              </a:ext>
            </a:extLst>
          </p:cNvPr>
          <p:cNvSpPr/>
          <p:nvPr/>
        </p:nvSpPr>
        <p:spPr>
          <a:xfrm>
            <a:off x="251520" y="914400"/>
            <a:ext cx="4572000" cy="59708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rozvoj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zdroje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obyvatelstvo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ekonomiku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urbanizaci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dopravu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služby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dirty="0">
                <a:solidFill>
                  <a:srgbClr val="FFFF00"/>
                </a:solidFill>
              </a:rPr>
              <a:t>…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3800" b="1" dirty="0">
                <a:solidFill>
                  <a:srgbClr val="FFFF00"/>
                </a:solidFill>
              </a:rPr>
              <a:t>PROSTŘEDÍ</a:t>
            </a:r>
            <a:endParaRPr lang="cs-CZ" sz="3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82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Postavení geografie v systému věd</a:t>
            </a:r>
          </a:p>
        </p:txBody>
      </p:sp>
      <p:sp>
        <p:nvSpPr>
          <p:cNvPr id="4" name="Obdélník 3"/>
          <p:cNvSpPr/>
          <p:nvPr/>
        </p:nvSpPr>
        <p:spPr>
          <a:xfrm>
            <a:off x="3894900" y="4034092"/>
            <a:ext cx="1440160" cy="50405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GEOGRAFIE</a:t>
            </a:r>
          </a:p>
        </p:txBody>
      </p:sp>
      <p:sp>
        <p:nvSpPr>
          <p:cNvPr id="5" name="Obdélník 4"/>
          <p:cNvSpPr/>
          <p:nvPr/>
        </p:nvSpPr>
        <p:spPr>
          <a:xfrm>
            <a:off x="5796136" y="2276872"/>
            <a:ext cx="3168352" cy="439248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cs-CZ" b="1" dirty="0"/>
              <a:t>HUMÁNNÍ GEOGRAFIE</a:t>
            </a:r>
          </a:p>
          <a:p>
            <a:pPr algn="ctr"/>
            <a:endParaRPr lang="cs-CZ" b="1" dirty="0"/>
          </a:p>
          <a:p>
            <a:pPr algn="ctr"/>
            <a:endParaRPr lang="cs-CZ" b="1" dirty="0"/>
          </a:p>
          <a:p>
            <a:pPr algn="ctr"/>
            <a:endParaRPr lang="cs-CZ" b="1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940152" y="2708920"/>
            <a:ext cx="2880320" cy="30243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cs-CZ" b="1" dirty="0"/>
              <a:t>SOCIOEKONOMICKÁ G.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51520" y="2564904"/>
            <a:ext cx="3168352" cy="345638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FYZICKÁ GEOGRAFIE</a:t>
            </a:r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156176" y="3184510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G. OBYVATELSTVA</a:t>
            </a:r>
          </a:p>
        </p:txBody>
      </p:sp>
      <p:sp>
        <p:nvSpPr>
          <p:cNvPr id="9" name="Obdélník 8"/>
          <p:cNvSpPr/>
          <p:nvPr/>
        </p:nvSpPr>
        <p:spPr>
          <a:xfrm>
            <a:off x="6156176" y="3544550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G. SÍDEL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156176" y="4264630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G. PRŮMYSLU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156176" y="3904590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G. ZEMĚDĚLSTVÍ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156176" y="4624670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G. DOPRAVY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156176" y="4984710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G. SLUŽEB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6156176" y="5344750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G. CESTOVNÍHO RUCHU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156176" y="5877272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KULTURNÍ G.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11560" y="3140968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GEOMORFOLOGIE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11560" y="3501008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KLIMATOLOGIE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611560" y="4581128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PEDOGEOGRAFIE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611560" y="3861048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HYDROGEOGRAFIE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611560" y="4941168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BIOGEOGRAFIE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611560" y="5301208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50" dirty="0"/>
              <a:t>G. PŘÍRODNÍCH ZDROJŮ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611560" y="4221088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GEOKRYOLOGIE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3824016" y="5113088"/>
            <a:ext cx="1584176" cy="65645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REGIONÁLNÍ </a:t>
            </a:r>
          </a:p>
          <a:p>
            <a:pPr algn="ctr"/>
            <a:r>
              <a:rPr lang="cs-CZ" b="1" dirty="0"/>
              <a:t>GEOGRAFIE</a:t>
            </a:r>
            <a:endParaRPr lang="cs-CZ" dirty="0"/>
          </a:p>
        </p:txBody>
      </p:sp>
      <p:sp>
        <p:nvSpPr>
          <p:cNvPr id="24" name="Obdélník 23"/>
          <p:cNvSpPr/>
          <p:nvPr/>
        </p:nvSpPr>
        <p:spPr>
          <a:xfrm>
            <a:off x="6156176" y="6237312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POLITICKÁ G.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611560" y="5661248"/>
            <a:ext cx="2511896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50" dirty="0"/>
              <a:t>NAUKA O KRAJINĚ</a:t>
            </a:r>
          </a:p>
        </p:txBody>
      </p:sp>
      <p:cxnSp>
        <p:nvCxnSpPr>
          <p:cNvPr id="27" name="Přímá spojovací čára 26"/>
          <p:cNvCxnSpPr>
            <a:stCxn id="4" idx="1"/>
            <a:endCxn id="7" idx="3"/>
          </p:cNvCxnSpPr>
          <p:nvPr/>
        </p:nvCxnSpPr>
        <p:spPr>
          <a:xfrm flipH="1">
            <a:off x="3419872" y="4286120"/>
            <a:ext cx="475028" cy="697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čára 29"/>
          <p:cNvCxnSpPr>
            <a:stCxn id="4" idx="3"/>
          </p:cNvCxnSpPr>
          <p:nvPr/>
        </p:nvCxnSpPr>
        <p:spPr>
          <a:xfrm>
            <a:off x="5335060" y="4286120"/>
            <a:ext cx="432048" cy="697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čára 35"/>
          <p:cNvCxnSpPr/>
          <p:nvPr/>
        </p:nvCxnSpPr>
        <p:spPr>
          <a:xfrm flipH="1">
            <a:off x="4601590" y="4538148"/>
            <a:ext cx="13390" cy="57494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/>
          <p:cNvSpPr/>
          <p:nvPr/>
        </p:nvSpPr>
        <p:spPr>
          <a:xfrm>
            <a:off x="251520" y="1836113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Předmětem geografie je </a:t>
            </a:r>
            <a:r>
              <a:rPr lang="cs-CZ" sz="1600" b="1" dirty="0"/>
              <a:t>krajinná sféra</a:t>
            </a:r>
            <a:r>
              <a:rPr lang="cs-CZ" sz="1600" dirty="0"/>
              <a:t>, popisovaná na několika úrovních. Podle těchto úrovní se dělí geografie na tři/čtyři základní části: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3779912" y="2924944"/>
            <a:ext cx="1656184" cy="656456"/>
          </a:xfrm>
          <a:prstGeom prst="rect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KARTOGRAFIE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929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exteriér, obloha, budova, strom&#10;&#10;Popis byl vytvořen automaticky">
            <a:extLst>
              <a:ext uri="{FF2B5EF4-FFF2-40B4-BE49-F238E27FC236}">
                <a16:creationId xmlns:a16="http://schemas.microsoft.com/office/drawing/2014/main" id="{0EB2E3A3-E8B5-45CA-A00C-C6A6E7D84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8EF9183A-D9EA-4470-B8FB-A60AF3703C11}"/>
              </a:ext>
            </a:extLst>
          </p:cNvPr>
          <p:cNvSpPr txBox="1">
            <a:spLocks/>
          </p:cNvSpPr>
          <p:nvPr/>
        </p:nvSpPr>
        <p:spPr>
          <a:xfrm>
            <a:off x="323528" y="3717032"/>
            <a:ext cx="8208912" cy="29282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Geografie je o INTERAKCI SLOŽEK FG A SG a o tom, jak se díky ní proměňují místa a krajina.</a:t>
            </a:r>
          </a:p>
        </p:txBody>
      </p:sp>
    </p:spTree>
    <p:extLst>
      <p:ext uri="{BB962C8B-B14F-4D97-AF65-F5344CB8AC3E}">
        <p14:creationId xmlns:p14="http://schemas.microsoft.com/office/powerpoint/2010/main" val="613749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obloha, země, skupina&#10;&#10;Popis byl vytvořen automaticky">
            <a:extLst>
              <a:ext uri="{FF2B5EF4-FFF2-40B4-BE49-F238E27FC236}">
                <a16:creationId xmlns:a16="http://schemas.microsoft.com/office/drawing/2014/main" id="{AF43A56D-7E57-4062-AC9B-F898E9C58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8EF9183A-D9EA-4470-B8FB-A60AF3703C11}"/>
              </a:ext>
            </a:extLst>
          </p:cNvPr>
          <p:cNvSpPr txBox="1">
            <a:spLocks/>
          </p:cNvSpPr>
          <p:nvPr/>
        </p:nvSpPr>
        <p:spPr>
          <a:xfrm>
            <a:off x="323528" y="3717032"/>
            <a:ext cx="8568952" cy="29282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GEOGRAFIE SE ODEHRÁVÁ V </a:t>
            </a:r>
            <a:r>
              <a:rPr lang="cs-CZ" sz="7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TERÉNU</a:t>
            </a:r>
            <a:endParaRPr lang="cs-CZ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124526D-B1D5-4E36-868C-FE49AB4D3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279" y="5733256"/>
            <a:ext cx="3883721" cy="11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93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země, tráva&#10;&#10;Popis byl vytvořen automaticky">
            <a:extLst>
              <a:ext uri="{FF2B5EF4-FFF2-40B4-BE49-F238E27FC236}">
                <a16:creationId xmlns:a16="http://schemas.microsoft.com/office/drawing/2014/main" id="{6D766ADA-B1D3-4513-9ED2-FC8007817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6796F472-CBC6-4025-8394-3A9368F92041}"/>
              </a:ext>
            </a:extLst>
          </p:cNvPr>
          <p:cNvSpPr txBox="1">
            <a:spLocks/>
          </p:cNvSpPr>
          <p:nvPr/>
        </p:nvSpPr>
        <p:spPr>
          <a:xfrm>
            <a:off x="251520" y="116632"/>
            <a:ext cx="8208912" cy="2304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terénu:</a:t>
            </a:r>
          </a:p>
          <a:p>
            <a:r>
              <a: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SBÍRÁME informace</a:t>
            </a:r>
          </a:p>
          <a:p>
            <a:r>
              <a: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 poté ANALYZUJEME,</a:t>
            </a:r>
          </a:p>
          <a:p>
            <a:r>
              <a: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PŘEMÝŠLÍME o nich</a:t>
            </a:r>
          </a:p>
          <a:p>
            <a:r>
              <a: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vytváříme závěry</a:t>
            </a:r>
          </a:p>
          <a:p>
            <a:r>
              <a: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ty sdílíme</a:t>
            </a:r>
          </a:p>
        </p:txBody>
      </p:sp>
    </p:spTree>
    <p:extLst>
      <p:ext uri="{BB962C8B-B14F-4D97-AF65-F5344CB8AC3E}">
        <p14:creationId xmlns:p14="http://schemas.microsoft.com/office/powerpoint/2010/main" val="3845315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Podmínky získání zápočtu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Povinná účast na seminářích</a:t>
            </a:r>
          </a:p>
          <a:p>
            <a:r>
              <a:rPr lang="cs-CZ" dirty="0"/>
              <a:t>Odevzdání všech zadaných cvičení ve stanoveném termínu v jejich uznání vyučujícím</a:t>
            </a:r>
          </a:p>
          <a:p>
            <a:r>
              <a:rPr lang="cs-CZ" dirty="0"/>
              <a:t>Absolvování závěrečného testu</a:t>
            </a:r>
          </a:p>
        </p:txBody>
      </p:sp>
    </p:spTree>
    <p:extLst>
      <p:ext uri="{BB962C8B-B14F-4D97-AF65-F5344CB8AC3E}">
        <p14:creationId xmlns:p14="http://schemas.microsoft.com/office/powerpoint/2010/main" val="2446523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Zástupný obsah 7" descr="Obsah obrázku osoba, vsedě, interiér&#10;&#10;Popis byl vytvořen automaticky">
            <a:extLst>
              <a:ext uri="{FF2B5EF4-FFF2-40B4-BE49-F238E27FC236}">
                <a16:creationId xmlns:a16="http://schemas.microsoft.com/office/drawing/2014/main" id="{841DC893-91F4-4E27-80D9-8BBD2102A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EFD7E738-1EF3-483A-B63E-F2905E6E97FA}"/>
              </a:ext>
            </a:extLst>
          </p:cNvPr>
          <p:cNvSpPr txBox="1">
            <a:spLocks/>
          </p:cNvSpPr>
          <p:nvPr/>
        </p:nvSpPr>
        <p:spPr>
          <a:xfrm>
            <a:off x="323528" y="5302243"/>
            <a:ext cx="84969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sběr, analýzu, hodnocení a sdílení informací používáme MAPY, ATLASY, ICT, V GEOGRAFII SPECIFICKY GIS. Důležitá je PROSTOROVÁ INFORMACE.</a:t>
            </a:r>
          </a:p>
        </p:txBody>
      </p:sp>
    </p:spTree>
    <p:extLst>
      <p:ext uri="{BB962C8B-B14F-4D97-AF65-F5344CB8AC3E}">
        <p14:creationId xmlns:p14="http://schemas.microsoft.com/office/powerpoint/2010/main" val="1147315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Kartografie a její vztah ke geografii</a:t>
            </a:r>
          </a:p>
        </p:txBody>
      </p:sp>
      <p:sp>
        <p:nvSpPr>
          <p:cNvPr id="6" name="Obdélník 5"/>
          <p:cNvSpPr/>
          <p:nvPr/>
        </p:nvSpPr>
        <p:spPr>
          <a:xfrm>
            <a:off x="4860032" y="6550223"/>
            <a:ext cx="4283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/>
              <a:t>gis.</a:t>
            </a:r>
            <a:r>
              <a:rPr lang="cs-CZ" sz="1400" i="1" dirty="0" err="1"/>
              <a:t>zcu.cz</a:t>
            </a:r>
            <a:r>
              <a:rPr lang="cs-CZ" sz="1400" i="1" dirty="0"/>
              <a:t>/studium/</a:t>
            </a:r>
            <a:r>
              <a:rPr lang="cs-CZ" sz="1400" i="1" dirty="0" err="1"/>
              <a:t>tka</a:t>
            </a:r>
            <a:r>
              <a:rPr lang="cs-CZ" sz="1400" i="1" dirty="0"/>
              <a:t>/</a:t>
            </a:r>
            <a:r>
              <a:rPr lang="cs-CZ" sz="1400" i="1" dirty="0" err="1"/>
              <a:t>Slides</a:t>
            </a:r>
            <a:r>
              <a:rPr lang="cs-CZ" sz="1400" i="1" dirty="0"/>
              <a:t>/</a:t>
            </a:r>
            <a:r>
              <a:rPr lang="cs-CZ" sz="1400" i="1" dirty="0" err="1"/>
              <a:t>uvod</a:t>
            </a:r>
            <a:r>
              <a:rPr lang="cs-CZ" sz="1400" i="1" dirty="0"/>
              <a:t>_do_kartografie.</a:t>
            </a:r>
            <a:r>
              <a:rPr lang="cs-CZ" sz="1400" i="1" dirty="0" err="1"/>
              <a:t>pdf</a:t>
            </a:r>
            <a:endParaRPr lang="cs-CZ" sz="1400" dirty="0"/>
          </a:p>
        </p:txBody>
      </p:sp>
      <p:grpSp>
        <p:nvGrpSpPr>
          <p:cNvPr id="18" name="Skupina 17"/>
          <p:cNvGrpSpPr/>
          <p:nvPr/>
        </p:nvGrpSpPr>
        <p:grpSpPr>
          <a:xfrm>
            <a:off x="1115616" y="2852936"/>
            <a:ext cx="6696744" cy="3248744"/>
            <a:chOff x="1259632" y="2492896"/>
            <a:chExt cx="6696744" cy="3248744"/>
          </a:xfrm>
        </p:grpSpPr>
        <p:sp>
          <p:nvSpPr>
            <p:cNvPr id="7" name="Obdélník 6"/>
            <p:cNvSpPr/>
            <p:nvPr/>
          </p:nvSpPr>
          <p:spPr>
            <a:xfrm>
              <a:off x="3707904" y="3789040"/>
              <a:ext cx="1656184" cy="65645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/>
                <a:t>KARTOGRAFIE</a:t>
              </a:r>
              <a:endParaRPr lang="cs-CZ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3707904" y="2492896"/>
              <a:ext cx="1656184" cy="6564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>
                  <a:solidFill>
                    <a:schemeClr val="tx1"/>
                  </a:solidFill>
                </a:rPr>
                <a:t>Vědy sociální (sociologie)</a:t>
              </a:r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9" name="Obdélník 8"/>
            <p:cNvSpPr/>
            <p:nvPr/>
          </p:nvSpPr>
          <p:spPr>
            <a:xfrm>
              <a:off x="3707904" y="5085184"/>
              <a:ext cx="1656184" cy="65645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>
                  <a:solidFill>
                    <a:schemeClr val="tx1"/>
                  </a:solidFill>
                </a:rPr>
                <a:t>Vědy přírodní (geografie)</a:t>
              </a:r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259632" y="3060576"/>
              <a:ext cx="1656184" cy="7284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solidFill>
                    <a:schemeClr val="tx1"/>
                  </a:solidFill>
                </a:rPr>
                <a:t>Vědy technické (architektura, polygrafie)</a:t>
              </a:r>
              <a:endParaRPr lang="cs-CZ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1259632" y="4509120"/>
              <a:ext cx="1656184" cy="7284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solidFill>
                    <a:schemeClr val="tx1"/>
                  </a:solidFill>
                </a:rPr>
                <a:t>Vědy matematické (matematika)</a:t>
              </a:r>
              <a:endParaRPr lang="cs-CZ" sz="1400" dirty="0">
                <a:solidFill>
                  <a:schemeClr val="tx1"/>
                </a:solidFill>
              </a:endParaRPr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6300192" y="3052192"/>
              <a:ext cx="1656184" cy="7284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solidFill>
                    <a:schemeClr val="tx1"/>
                  </a:solidFill>
                </a:rPr>
                <a:t>Vědy politické (politologie)</a:t>
              </a:r>
              <a:endParaRPr lang="cs-CZ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6300192" y="4500736"/>
              <a:ext cx="1656184" cy="72846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b="1" dirty="0">
                  <a:solidFill>
                    <a:schemeClr val="tx1"/>
                  </a:solidFill>
                </a:rPr>
                <a:t>Vědy filozofické (historie)</a:t>
              </a:r>
              <a:endParaRPr lang="cs-CZ" sz="1400" dirty="0">
                <a:solidFill>
                  <a:schemeClr val="tx1"/>
                </a:solidFill>
              </a:endParaRPr>
            </a:p>
          </p:txBody>
        </p:sp>
        <p:sp>
          <p:nvSpPr>
            <p:cNvPr id="14" name="Šipka doleva 13"/>
            <p:cNvSpPr/>
            <p:nvPr/>
          </p:nvSpPr>
          <p:spPr>
            <a:xfrm rot="19724045">
              <a:off x="5613027" y="3485568"/>
              <a:ext cx="576064" cy="2880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Šipka doleva 14"/>
            <p:cNvSpPr/>
            <p:nvPr/>
          </p:nvSpPr>
          <p:spPr>
            <a:xfrm rot="1875955" flipV="1">
              <a:off x="5613026" y="4349664"/>
              <a:ext cx="576064" cy="2880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doleva 15"/>
            <p:cNvSpPr/>
            <p:nvPr/>
          </p:nvSpPr>
          <p:spPr>
            <a:xfrm rot="1875955" flipH="1">
              <a:off x="3020739" y="3485568"/>
              <a:ext cx="576064" cy="2880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Šipka doleva 16"/>
            <p:cNvSpPr/>
            <p:nvPr/>
          </p:nvSpPr>
          <p:spPr>
            <a:xfrm rot="19724045" flipH="1" flipV="1">
              <a:off x="3020738" y="4349663"/>
              <a:ext cx="576064" cy="2880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Šipka doleva 19"/>
            <p:cNvSpPr/>
            <p:nvPr/>
          </p:nvSpPr>
          <p:spPr>
            <a:xfrm rot="16200000">
              <a:off x="4293836" y="3353852"/>
              <a:ext cx="438327" cy="2880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Šipka doleva 20"/>
            <p:cNvSpPr/>
            <p:nvPr/>
          </p:nvSpPr>
          <p:spPr>
            <a:xfrm rot="5400000" flipV="1">
              <a:off x="4280829" y="4577988"/>
              <a:ext cx="438327" cy="28803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Kartografie a její vztah ke geografii</a:t>
            </a:r>
          </a:p>
        </p:txBody>
      </p:sp>
      <p:sp>
        <p:nvSpPr>
          <p:cNvPr id="22" name="Zástupný symbol pro obsah 1"/>
          <p:cNvSpPr>
            <a:spLocks noGrp="1"/>
          </p:cNvSpPr>
          <p:nvPr>
            <p:ph idx="1"/>
          </p:nvPr>
        </p:nvSpPr>
        <p:spPr>
          <a:xfrm>
            <a:off x="323529" y="1844824"/>
            <a:ext cx="8496944" cy="4608512"/>
          </a:xfrm>
        </p:spPr>
        <p:txBody>
          <a:bodyPr numCol="2">
            <a:noAutofit/>
          </a:bodyPr>
          <a:lstStyle/>
          <a:p>
            <a:r>
              <a:rPr lang="cs-CZ" sz="1600" b="1" dirty="0"/>
              <a:t>Geografie</a:t>
            </a:r>
          </a:p>
          <a:p>
            <a:pPr lvl="1"/>
            <a:r>
              <a:rPr lang="cs-CZ" sz="1600" dirty="0"/>
              <a:t>tradiční a nejsilnější vazba</a:t>
            </a:r>
          </a:p>
          <a:p>
            <a:pPr lvl="1"/>
            <a:r>
              <a:rPr lang="cs-CZ" sz="1600" dirty="0"/>
              <a:t>Zdroj dat pro kartografii</a:t>
            </a:r>
          </a:p>
          <a:p>
            <a:pPr lvl="1"/>
            <a:r>
              <a:rPr lang="cs-CZ" sz="1600" dirty="0"/>
              <a:t>Mapy malých měřítek</a:t>
            </a:r>
          </a:p>
          <a:p>
            <a:r>
              <a:rPr lang="cs-CZ" sz="1600" b="1" dirty="0"/>
              <a:t>Geodézie</a:t>
            </a:r>
          </a:p>
          <a:p>
            <a:pPr lvl="1"/>
            <a:r>
              <a:rPr lang="cs-CZ" sz="1600" dirty="0"/>
              <a:t>Výškopisné a polohopisné základy</a:t>
            </a:r>
          </a:p>
          <a:p>
            <a:pPr lvl="1"/>
            <a:r>
              <a:rPr lang="cs-CZ" sz="1600" dirty="0"/>
              <a:t>Finální část geodetické činnosti</a:t>
            </a:r>
          </a:p>
          <a:p>
            <a:pPr lvl="1"/>
            <a:r>
              <a:rPr lang="cs-CZ" sz="1600" dirty="0"/>
              <a:t>Mapy velkých a středních měřítek</a:t>
            </a:r>
          </a:p>
          <a:p>
            <a:r>
              <a:rPr lang="cs-CZ" sz="1600" b="1" dirty="0"/>
              <a:t>Dálkový průzkum Země (DPZ) a fotogrammetrie</a:t>
            </a:r>
          </a:p>
          <a:p>
            <a:pPr lvl="1"/>
            <a:r>
              <a:rPr lang="cs-CZ" sz="1600" dirty="0"/>
              <a:t>Sběr dat (jejich význam narůstá)</a:t>
            </a:r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r>
              <a:rPr lang="cs-CZ" sz="1600" b="1" dirty="0"/>
              <a:t>Geografické informační systémy (GIS)</a:t>
            </a:r>
          </a:p>
          <a:p>
            <a:pPr lvl="1"/>
            <a:r>
              <a:rPr lang="cs-CZ" sz="1600" dirty="0"/>
              <a:t>Specifické metody vizualizace dat</a:t>
            </a:r>
          </a:p>
          <a:p>
            <a:r>
              <a:rPr lang="cs-CZ" sz="1600" b="1" dirty="0"/>
              <a:t>Informatika a kybernetika</a:t>
            </a:r>
          </a:p>
          <a:p>
            <a:pPr lvl="1"/>
            <a:r>
              <a:rPr lang="cs-CZ" sz="1600" dirty="0"/>
              <a:t>Teorie jazyka mapy, teorie tvorby znakových struktur</a:t>
            </a:r>
          </a:p>
          <a:p>
            <a:r>
              <a:rPr lang="cs-CZ" sz="1600" b="1" dirty="0"/>
              <a:t>Astronomie</a:t>
            </a:r>
          </a:p>
          <a:p>
            <a:pPr lvl="1"/>
            <a:r>
              <a:rPr lang="cs-CZ" sz="1600" dirty="0"/>
              <a:t>Mapy nebeských těles</a:t>
            </a:r>
          </a:p>
          <a:p>
            <a:r>
              <a:rPr lang="cs-CZ" sz="1600" b="1" dirty="0"/>
              <a:t>Další vědy</a:t>
            </a:r>
          </a:p>
          <a:p>
            <a:pPr lvl="1"/>
            <a:r>
              <a:rPr lang="cs-CZ" sz="1600" dirty="0"/>
              <a:t>Vojenství, ekonomika, mezinárodní obchod, ochrana ŽP, politika, školství, grafika,…</a:t>
            </a:r>
          </a:p>
        </p:txBody>
      </p:sp>
      <p:sp>
        <p:nvSpPr>
          <p:cNvPr id="6" name="Obdélník 5"/>
          <p:cNvSpPr/>
          <p:nvPr/>
        </p:nvSpPr>
        <p:spPr>
          <a:xfrm>
            <a:off x="4860032" y="6550223"/>
            <a:ext cx="42839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i="1" dirty="0"/>
              <a:t>gis.</a:t>
            </a:r>
            <a:r>
              <a:rPr lang="cs-CZ" sz="1200" i="1" dirty="0" err="1"/>
              <a:t>zcu.cz</a:t>
            </a:r>
            <a:r>
              <a:rPr lang="cs-CZ" sz="1200" i="1" dirty="0"/>
              <a:t>/studium/</a:t>
            </a:r>
            <a:r>
              <a:rPr lang="cs-CZ" sz="1200" i="1" dirty="0" err="1"/>
              <a:t>tka</a:t>
            </a:r>
            <a:r>
              <a:rPr lang="cs-CZ" sz="1200" i="1" dirty="0"/>
              <a:t>/</a:t>
            </a:r>
            <a:r>
              <a:rPr lang="cs-CZ" sz="1200" i="1" dirty="0" err="1"/>
              <a:t>Slides</a:t>
            </a:r>
            <a:r>
              <a:rPr lang="cs-CZ" sz="1200" i="1" dirty="0"/>
              <a:t>/</a:t>
            </a:r>
            <a:r>
              <a:rPr lang="cs-CZ" sz="1200" i="1" dirty="0" err="1"/>
              <a:t>uvod</a:t>
            </a:r>
            <a:r>
              <a:rPr lang="cs-CZ" sz="1200" i="1" dirty="0"/>
              <a:t>_do_kartografie.</a:t>
            </a:r>
            <a:r>
              <a:rPr lang="cs-CZ" sz="1200" i="1" dirty="0" err="1"/>
              <a:t>pdf</a:t>
            </a:r>
            <a:endParaRPr lang="cs-CZ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2D98138-E9B9-45E2-A128-294559553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sféry geografie</a:t>
            </a:r>
          </a:p>
        </p:txBody>
      </p:sp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E64F32C2-F249-4820-8EEB-B757CAE02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04" y="2576490"/>
            <a:ext cx="3436695" cy="3450696"/>
          </a:xfrm>
        </p:spPr>
        <p:txBody>
          <a:bodyPr>
            <a:normAutofit/>
          </a:bodyPr>
          <a:lstStyle/>
          <a:p>
            <a:r>
              <a:rPr lang="cs-CZ" dirty="0"/>
              <a:t>Nové sféry – nemateriální sféry antropogenní povahy</a:t>
            </a:r>
          </a:p>
          <a:p>
            <a:endParaRPr lang="cs-CZ" dirty="0"/>
          </a:p>
          <a:p>
            <a:r>
              <a:rPr lang="cs-CZ" dirty="0"/>
              <a:t>Noosféra – sféra myšlení, představ, hodnot, etických principů, nemateriální kultury, ideologických doktrín</a:t>
            </a:r>
          </a:p>
          <a:p>
            <a:r>
              <a:rPr lang="cs-CZ" dirty="0" err="1"/>
              <a:t>Kybersféra</a:t>
            </a:r>
            <a:r>
              <a:rPr lang="cs-CZ" dirty="0"/>
              <a:t> – sféry virtuálního prostoru, např. na internetu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9628D2-2A1C-4C12-998F-E9C1979D1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316305"/>
            <a:ext cx="4982505" cy="37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67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 descr="Obsah obrázku země, zvíře, exteriér&#10;&#10;Popis byl vytvořen automaticky">
            <a:extLst>
              <a:ext uri="{FF2B5EF4-FFF2-40B4-BE49-F238E27FC236}">
                <a16:creationId xmlns:a16="http://schemas.microsoft.com/office/drawing/2014/main" id="{630AD717-E6C3-48EC-95B0-961C27889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1F28FA7A-FB3C-47A1-83AF-55459F41C5E0}"/>
              </a:ext>
            </a:extLst>
          </p:cNvPr>
          <p:cNvSpPr txBox="1">
            <a:spLocks/>
          </p:cNvSpPr>
          <p:nvPr/>
        </p:nvSpPr>
        <p:spPr>
          <a:xfrm>
            <a:off x="323528" y="5302243"/>
            <a:ext cx="8496944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 geografie </a:t>
            </a:r>
            <a:r>
              <a:rPr lang="cs-CZ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bychom byli… </a:t>
            </a:r>
            <a:r>
              <a: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NEZNÁMO KDE </a:t>
            </a:r>
            <a:r>
              <a: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cs-CZ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62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Zástupný obsah 5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6521DE1F-FB16-4255-98AE-9C6C2D2D9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2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251520" y="2276872"/>
            <a:ext cx="8640959" cy="4392487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DOWNS, </a:t>
            </a:r>
            <a:r>
              <a:rPr lang="cs-CZ" sz="2800" dirty="0" err="1"/>
              <a:t>Roger</a:t>
            </a:r>
            <a:r>
              <a:rPr lang="cs-CZ" sz="2800" dirty="0"/>
              <a:t> M. </a:t>
            </a:r>
            <a:r>
              <a:rPr lang="cs-CZ" sz="2800" i="1" dirty="0"/>
              <a:t>Almanach geografie</a:t>
            </a:r>
            <a:r>
              <a:rPr lang="cs-CZ" sz="2800" dirty="0"/>
              <a:t>. Praha: </a:t>
            </a:r>
            <a:r>
              <a:rPr lang="cs-CZ" sz="2800" dirty="0" err="1"/>
              <a:t>Sanoma</a:t>
            </a:r>
            <a:r>
              <a:rPr lang="cs-CZ" sz="2800" dirty="0"/>
              <a:t> </a:t>
            </a:r>
            <a:r>
              <a:rPr lang="cs-CZ" sz="2800" dirty="0" err="1"/>
              <a:t>Magazines</a:t>
            </a:r>
            <a:r>
              <a:rPr lang="cs-CZ" sz="2800" dirty="0"/>
              <a:t> Praha, 2006, 496 s. ISBN 8070262672.</a:t>
            </a:r>
          </a:p>
          <a:p>
            <a:r>
              <a:rPr lang="cs-CZ" sz="2800" dirty="0"/>
              <a:t>BERRY, R. </a:t>
            </a:r>
            <a:r>
              <a:rPr lang="cs-CZ" sz="2800" dirty="0" err="1"/>
              <a:t>Thinking</a:t>
            </a:r>
            <a:r>
              <a:rPr lang="cs-CZ" sz="2800" dirty="0"/>
              <a:t> </a:t>
            </a:r>
            <a:r>
              <a:rPr lang="cs-CZ" sz="2800" dirty="0" err="1"/>
              <a:t>Geography</a:t>
            </a:r>
            <a:r>
              <a:rPr lang="cs-CZ" sz="2800" dirty="0"/>
              <a:t>. </a:t>
            </a:r>
            <a:r>
              <a:rPr lang="cs-CZ" sz="2800" dirty="0" err="1"/>
              <a:t>Chapter</a:t>
            </a:r>
            <a:r>
              <a:rPr lang="cs-CZ" sz="2800" dirty="0"/>
              <a:t> 1. – viz studijní materiály na </a:t>
            </a:r>
            <a:r>
              <a:rPr lang="cs-CZ" sz="2800" dirty="0" err="1"/>
              <a:t>Isu</a:t>
            </a:r>
            <a:r>
              <a:rPr lang="cs-CZ" sz="2800" dirty="0"/>
              <a:t>.</a:t>
            </a:r>
          </a:p>
          <a:p>
            <a:r>
              <a:rPr lang="cs-CZ" sz="2800" dirty="0"/>
              <a:t>Vybraná učebnice pro ZŠ.</a:t>
            </a:r>
          </a:p>
          <a:p>
            <a:r>
              <a:rPr lang="cs-CZ" sz="2800" dirty="0"/>
              <a:t>Geografické rozhledy.</a:t>
            </a:r>
          </a:p>
          <a:p>
            <a:r>
              <a:rPr lang="cs-CZ" sz="2800" dirty="0"/>
              <a:t>Dnešní svět.</a:t>
            </a:r>
          </a:p>
          <a:p>
            <a:r>
              <a:rPr lang="cs-CZ" sz="3600" dirty="0"/>
              <a:t>….</a:t>
            </a:r>
          </a:p>
          <a:p>
            <a:r>
              <a:rPr lang="cs-CZ" sz="2400" dirty="0">
                <a:hlinkClick r:id="rId2"/>
              </a:rPr>
              <a:t>https://www.slideshare.net/jonesy2008/welcome-to-geography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404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C55BC-EECA-4547-8F07-F326EDBFE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ilnice, exteriér, strom, směr&#10;&#10;Popis byl vytvořen automaticky">
            <a:extLst>
              <a:ext uri="{FF2B5EF4-FFF2-40B4-BE49-F238E27FC236}">
                <a16:creationId xmlns:a16="http://schemas.microsoft.com/office/drawing/2014/main" id="{11B73F99-E901-49ED-94E6-0855BCBB7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38D4096-5DD5-4451-9947-CA4BA845A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1556792"/>
          </a:xfrm>
          <a:prstGeom prst="rect">
            <a:avLst/>
          </a:prstGeom>
        </p:spPr>
      </p:pic>
      <p:pic>
        <p:nvPicPr>
          <p:cNvPr id="8" name="Grafický objekt 7" descr="Pódium">
            <a:extLst>
              <a:ext uri="{FF2B5EF4-FFF2-40B4-BE49-F238E27FC236}">
                <a16:creationId xmlns:a16="http://schemas.microsoft.com/office/drawing/2014/main" id="{E3893E70-3416-46E6-9D07-44091A89F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16016" y="3140968"/>
            <a:ext cx="914400" cy="914400"/>
          </a:xfrm>
          <a:prstGeom prst="rect">
            <a:avLst/>
          </a:prstGeom>
        </p:spPr>
      </p:pic>
      <p:pic>
        <p:nvPicPr>
          <p:cNvPr id="10" name="Grafický objekt 9" descr="Třída">
            <a:extLst>
              <a:ext uri="{FF2B5EF4-FFF2-40B4-BE49-F238E27FC236}">
                <a16:creationId xmlns:a16="http://schemas.microsoft.com/office/drawing/2014/main" id="{9EAAA438-EEFA-406F-97DA-8FF8E4CE1E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8024" y="4293096"/>
            <a:ext cx="914400" cy="914400"/>
          </a:xfrm>
          <a:prstGeom prst="rect">
            <a:avLst/>
          </a:prstGeom>
        </p:spPr>
      </p:pic>
      <p:pic>
        <p:nvPicPr>
          <p:cNvPr id="12" name="Grafický objekt 11" descr="Farmář">
            <a:extLst>
              <a:ext uri="{FF2B5EF4-FFF2-40B4-BE49-F238E27FC236}">
                <a16:creationId xmlns:a16="http://schemas.microsoft.com/office/drawing/2014/main" id="{FEFD0C01-7646-4D36-BB31-584280C4EC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2040" y="58052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1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loha, exteriér, budova, scéna&#10;&#10;Popis byl vytvořen automaticky">
            <a:extLst>
              <a:ext uri="{FF2B5EF4-FFF2-40B4-BE49-F238E27FC236}">
                <a16:creationId xmlns:a16="http://schemas.microsoft.com/office/drawing/2014/main" id="{348F5918-7DD1-43A4-A0A1-4EC08622D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8A9D96-B934-43D3-BE48-025D5729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38" y="1556792"/>
            <a:ext cx="7997512" cy="1450757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FFFF00"/>
                </a:solidFill>
                <a:latin typeface="+mn-lt"/>
              </a:rPr>
              <a:t>Popis zemí a regionů?</a:t>
            </a:r>
            <a:br>
              <a:rPr lang="cs-CZ" sz="3200" b="1" dirty="0">
                <a:solidFill>
                  <a:srgbClr val="FFFF00"/>
                </a:solidFill>
                <a:latin typeface="+mn-lt"/>
              </a:rPr>
            </a:br>
            <a:r>
              <a:rPr lang="cs-CZ" sz="3200" b="1" dirty="0">
                <a:solidFill>
                  <a:srgbClr val="FFFF00"/>
                </a:solidFill>
                <a:latin typeface="+mn-lt"/>
              </a:rPr>
              <a:t>Mapování?</a:t>
            </a:r>
            <a:br>
              <a:rPr lang="cs-CZ" sz="3200" b="1" dirty="0">
                <a:solidFill>
                  <a:srgbClr val="FFFF00"/>
                </a:solidFill>
                <a:latin typeface="+mn-lt"/>
              </a:rPr>
            </a:br>
            <a:r>
              <a:rPr lang="cs-CZ" sz="3200" b="1" dirty="0">
                <a:solidFill>
                  <a:srgbClr val="FFFF00"/>
                </a:solidFill>
                <a:latin typeface="+mn-lt"/>
              </a:rPr>
              <a:t>Prostorové analýzy?</a:t>
            </a:r>
            <a:br>
              <a:rPr lang="cs-CZ" sz="3200" b="1" dirty="0">
                <a:solidFill>
                  <a:srgbClr val="FFFF00"/>
                </a:solidFill>
                <a:latin typeface="+mn-lt"/>
              </a:rPr>
            </a:br>
            <a:r>
              <a:rPr lang="cs-CZ" sz="3200" b="1" dirty="0">
                <a:solidFill>
                  <a:srgbClr val="FFFF00"/>
                </a:solidFill>
                <a:latin typeface="+mn-lt"/>
              </a:rPr>
              <a:t>Chápání souvislostí ve světě?</a:t>
            </a:r>
            <a:br>
              <a:rPr lang="cs-CZ" sz="3200" b="1" dirty="0">
                <a:solidFill>
                  <a:srgbClr val="FFFF00"/>
                </a:solidFill>
                <a:latin typeface="+mn-lt"/>
              </a:rPr>
            </a:br>
            <a:r>
              <a:rPr lang="cs-CZ" sz="3200" b="1" dirty="0">
                <a:solidFill>
                  <a:srgbClr val="FFFF00"/>
                </a:solidFill>
                <a:latin typeface="+mn-lt"/>
              </a:rPr>
              <a:t>???</a:t>
            </a:r>
            <a:endParaRPr lang="cs-CZ" b="1" dirty="0">
              <a:solidFill>
                <a:srgbClr val="FFFF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6AC2606-AD18-4C0D-898A-9C3341DC4D09}"/>
              </a:ext>
            </a:extLst>
          </p:cNvPr>
          <p:cNvSpPr txBox="1"/>
          <p:nvPr/>
        </p:nvSpPr>
        <p:spPr>
          <a:xfrm>
            <a:off x="155134" y="0"/>
            <a:ext cx="46580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000" b="1" dirty="0">
                <a:solidFill>
                  <a:srgbClr val="FFFF00"/>
                </a:solidFill>
              </a:rPr>
              <a:t>Co je geografie?</a:t>
            </a:r>
          </a:p>
        </p:txBody>
      </p:sp>
    </p:spTree>
    <p:extLst>
      <p:ext uri="{BB962C8B-B14F-4D97-AF65-F5344CB8AC3E}">
        <p14:creationId xmlns:p14="http://schemas.microsoft.com/office/powerpoint/2010/main" val="197428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loha, exteriér, budova, scéna&#10;&#10;Popis byl vytvořen automaticky">
            <a:extLst>
              <a:ext uri="{FF2B5EF4-FFF2-40B4-BE49-F238E27FC236}">
                <a16:creationId xmlns:a16="http://schemas.microsoft.com/office/drawing/2014/main" id="{348F5918-7DD1-43A4-A0A1-4EC08622D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8A9D96-B934-43D3-BE48-025D5729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60648"/>
            <a:ext cx="7997512" cy="1450757"/>
          </a:xfrm>
        </p:spPr>
        <p:txBody>
          <a:bodyPr>
            <a:noAutofit/>
          </a:bodyPr>
          <a:lstStyle/>
          <a:p>
            <a:br>
              <a:rPr lang="cs-CZ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Geografie je nejvíc vizuální věda. Její laboratoří je KRAJINA.</a:t>
            </a:r>
          </a:p>
        </p:txBody>
      </p:sp>
    </p:spTree>
    <p:extLst>
      <p:ext uri="{BB962C8B-B14F-4D97-AF65-F5344CB8AC3E}">
        <p14:creationId xmlns:p14="http://schemas.microsoft.com/office/powerpoint/2010/main" val="1476806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 dirty="0"/>
              <a:t>Co je geografie?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2492896"/>
            <a:ext cx="8568951" cy="4104455"/>
          </a:xfrm>
        </p:spPr>
        <p:txBody>
          <a:bodyPr>
            <a:noAutofit/>
          </a:bodyPr>
          <a:lstStyle/>
          <a:p>
            <a:r>
              <a:rPr lang="cs-CZ" sz="2400" dirty="0"/>
              <a:t>Skupina věd o Zemi</a:t>
            </a:r>
          </a:p>
          <a:p>
            <a:r>
              <a:rPr lang="cs-CZ" sz="2400" dirty="0"/>
              <a:t>Geografie je vědou na </a:t>
            </a:r>
            <a:r>
              <a:rPr lang="cs-CZ" sz="2400" b="1" dirty="0"/>
              <a:t>rozhranní věd přírodních a společenských, </a:t>
            </a:r>
            <a:r>
              <a:rPr lang="cs-CZ" sz="2400" dirty="0"/>
              <a:t>pro ni charakteristické úsilí o </a:t>
            </a:r>
            <a:r>
              <a:rPr lang="cs-CZ" sz="2400" b="1" dirty="0"/>
              <a:t>propojování znalostí a dovedností </a:t>
            </a:r>
            <a:r>
              <a:rPr lang="cs-CZ" sz="2400" dirty="0"/>
              <a:t>z přírodních a společenských věd se zvláštním zřetelem k jejich prostorovosti. </a:t>
            </a:r>
          </a:p>
          <a:p>
            <a:endParaRPr lang="cs-CZ" sz="2400" u="sng" dirty="0"/>
          </a:p>
          <a:p>
            <a:r>
              <a:rPr lang="cs-CZ" sz="2400" u="sng" dirty="0"/>
              <a:t>Definice 1:</a:t>
            </a:r>
            <a:r>
              <a:rPr lang="cs-CZ" sz="2400" dirty="0"/>
              <a:t> Objektem studia geografie je </a:t>
            </a:r>
            <a:r>
              <a:rPr lang="cs-CZ" sz="2400" b="1" dirty="0"/>
              <a:t>krajinná sféra</a:t>
            </a:r>
            <a:r>
              <a:rPr lang="cs-CZ" sz="2400" dirty="0"/>
              <a:t>. Předmětem geografie je funkční </a:t>
            </a:r>
            <a:r>
              <a:rPr lang="cs-CZ" sz="2400" b="1" dirty="0"/>
              <a:t>analýza vztahů a vazeb mezi jednotlivými složkami krajinné sféry</a:t>
            </a:r>
            <a:r>
              <a:rPr lang="cs-CZ" sz="2400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246105-4723-4DDE-BC4C-A98E5B3A6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565" y="116632"/>
            <a:ext cx="2657475" cy="265271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E7E4FD4-B613-468D-BFF9-DED628408793}"/>
              </a:ext>
            </a:extLst>
          </p:cNvPr>
          <p:cNvSpPr/>
          <p:nvPr/>
        </p:nvSpPr>
        <p:spPr>
          <a:xfrm>
            <a:off x="5148065" y="6495147"/>
            <a:ext cx="38884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Zdroj obrázku: https://pbs.twimg.com/media/CqkAlaFW8AAsygf.jpg</a:t>
            </a:r>
          </a:p>
        </p:txBody>
      </p:sp>
    </p:spTree>
    <p:extLst>
      <p:ext uri="{BB962C8B-B14F-4D97-AF65-F5344CB8AC3E}">
        <p14:creationId xmlns:p14="http://schemas.microsoft.com/office/powerpoint/2010/main" val="3837194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geografie?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10384" y="2204864"/>
            <a:ext cx="8568951" cy="4104455"/>
          </a:xfrm>
        </p:spPr>
        <p:txBody>
          <a:bodyPr>
            <a:noAutofit/>
          </a:bodyPr>
          <a:lstStyle/>
          <a:p>
            <a:r>
              <a:rPr lang="cs-CZ" sz="2400" u="sng" dirty="0"/>
              <a:t>Definice 2: </a:t>
            </a:r>
            <a:r>
              <a:rPr lang="cs-CZ" sz="2400" dirty="0"/>
              <a:t>Geografie je věda, která se snaží </a:t>
            </a:r>
            <a:r>
              <a:rPr lang="cs-CZ" sz="2400" b="1" dirty="0"/>
              <a:t>objasňovat charakter různých míst, rozmístění lidí, jevů a událostí odehrávajících se a vyvíjejících se na zemském povrchu. </a:t>
            </a:r>
            <a:r>
              <a:rPr lang="cs-CZ" sz="2400" dirty="0"/>
              <a:t>Studuje </a:t>
            </a:r>
            <a:r>
              <a:rPr lang="cs-CZ" sz="2400" b="1" dirty="0"/>
              <a:t>interakce mezi člověkem a prostředím v kontextu různých míst a poloh. </a:t>
            </a:r>
            <a:r>
              <a:rPr lang="cs-CZ" sz="2400" dirty="0"/>
              <a:t>Charakteristická je především její </a:t>
            </a:r>
            <a:r>
              <a:rPr lang="cs-CZ" sz="2400" b="1" dirty="0"/>
              <a:t>obsahová šíře</a:t>
            </a:r>
            <a:r>
              <a:rPr lang="cs-CZ" sz="2400" dirty="0"/>
              <a:t>, metodologický záběr, syntetizování poznatků různých oborů přírodních a společenských věd a její zájem na budoucím utváření vzájemných vztahů mezi lidmi a prostředím. (</a:t>
            </a:r>
            <a:r>
              <a:rPr lang="cs-CZ" sz="2400" i="1" dirty="0" err="1"/>
              <a:t>Haubrich</a:t>
            </a:r>
            <a:r>
              <a:rPr lang="cs-CZ" sz="2400" i="1" dirty="0"/>
              <a:t>, 1994, s. 5 + Mezinárodní charta geografického vzdělávání Mezinárodní geografické unie)</a:t>
            </a:r>
          </a:p>
          <a:p>
            <a:endParaRPr lang="cs-CZ" sz="2400" i="1" dirty="0"/>
          </a:p>
          <a:p>
            <a:r>
              <a:rPr lang="cs-CZ" sz="2400" b="1" i="1" dirty="0">
                <a:solidFill>
                  <a:srgbClr val="FFFF00"/>
                </a:solidFill>
              </a:rPr>
              <a:t>Potřeba inovované definice – UŽITEČNÁ GEOGRAFIE!</a:t>
            </a:r>
          </a:p>
          <a:p>
            <a:endParaRPr lang="cs-CZ" sz="1600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194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4D081-F069-4ABA-99F2-BF031B562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9982C7-50A3-416E-8794-3F51827C6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549EBC-DF27-4FB8-B45B-0B05002837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52665"/>
          <a:stretch/>
        </p:blipFill>
        <p:spPr>
          <a:xfrm>
            <a:off x="4355977" y="0"/>
            <a:ext cx="4788024" cy="69006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C6D379D-60D7-4B9B-99F2-1AC2CA6ED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787"/>
          <a:stretch/>
        </p:blipFill>
        <p:spPr>
          <a:xfrm>
            <a:off x="-30603" y="0"/>
            <a:ext cx="4499992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6D914E1-3B94-4C5E-A958-AB5984ACDDEB}"/>
              </a:ext>
            </a:extLst>
          </p:cNvPr>
          <p:cNvSpPr txBox="1">
            <a:spLocks/>
          </p:cNvSpPr>
          <p:nvPr/>
        </p:nvSpPr>
        <p:spPr>
          <a:xfrm>
            <a:off x="822960" y="5710196"/>
            <a:ext cx="7543800" cy="8297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…krajina venkovská i městská.</a:t>
            </a:r>
          </a:p>
          <a:p>
            <a:r>
              <a:rPr lang="cs-C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Důležité je umět se na krajinu dívat a rozumět procesům, které se v ní odehrávají.</a:t>
            </a:r>
          </a:p>
        </p:txBody>
      </p:sp>
    </p:spTree>
    <p:extLst>
      <p:ext uri="{BB962C8B-B14F-4D97-AF65-F5344CB8AC3E}">
        <p14:creationId xmlns:p14="http://schemas.microsoft.com/office/powerpoint/2010/main" val="4067909733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857</Words>
  <Application>Microsoft Office PowerPoint</Application>
  <PresentationFormat>Předvádění na obrazovce (4:3)</PresentationFormat>
  <Paragraphs>170</Paragraphs>
  <Slides>25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Corbel</vt:lpstr>
      <vt:lpstr>Wingdings</vt:lpstr>
      <vt:lpstr>Wingdings 2</vt:lpstr>
      <vt:lpstr>HDOfficeLightV0</vt:lpstr>
      <vt:lpstr>Retrospektiva</vt:lpstr>
      <vt:lpstr>Seminář č. 1:  Úvod do studia geografie, postavení geografie v systému věd</vt:lpstr>
      <vt:lpstr>Podmínky získání zápočtu</vt:lpstr>
      <vt:lpstr>Literatura</vt:lpstr>
      <vt:lpstr>Prezentace aplikace PowerPoint</vt:lpstr>
      <vt:lpstr>Popis zemí a regionů? Mapování? Prostorové analýzy? Chápání souvislostí ve světě? ???</vt:lpstr>
      <vt:lpstr> Geografie je nejvíc vizuální věda. Její laboratoří je KRAJINA.</vt:lpstr>
      <vt:lpstr>Co je geografie?</vt:lpstr>
      <vt:lpstr>Co je geografie?</vt:lpstr>
      <vt:lpstr>Prezentace aplikace PowerPoint</vt:lpstr>
      <vt:lpstr>Prezentace aplikace PowerPoint</vt:lpstr>
      <vt:lpstr>Prezentace aplikace PowerPoint</vt:lpstr>
      <vt:lpstr>Proč je geografie důležitá?</vt:lpstr>
      <vt:lpstr>Prezentace aplikace PowerPoint</vt:lpstr>
      <vt:lpstr>Fyzická geografie</vt:lpstr>
      <vt:lpstr>Prezentace aplikace PowerPoint</vt:lpstr>
      <vt:lpstr>Postavení geografie v systému věd</vt:lpstr>
      <vt:lpstr>Prezentace aplikace PowerPoint</vt:lpstr>
      <vt:lpstr>Prezentace aplikace PowerPoint</vt:lpstr>
      <vt:lpstr>Prezentace aplikace PowerPoint</vt:lpstr>
      <vt:lpstr>Prezentace aplikace PowerPoint</vt:lpstr>
      <vt:lpstr>Kartografie a její vztah ke geografii</vt:lpstr>
      <vt:lpstr>Kartografie a její vztah ke geografii</vt:lpstr>
      <vt:lpstr>Nové sféry geografie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Seminář č. 1:  Úvod do studia geografie, postavení geografie v systému věd</dc:title>
  <dc:creator>Hana Svobodová</dc:creator>
  <cp:lastModifiedBy>Hana Svobodová</cp:lastModifiedBy>
  <cp:revision>12</cp:revision>
  <dcterms:created xsi:type="dcterms:W3CDTF">2019-07-27T09:52:28Z</dcterms:created>
  <dcterms:modified xsi:type="dcterms:W3CDTF">2021-10-09T07:53:53Z</dcterms:modified>
</cp:coreProperties>
</file>