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4" r:id="rId1"/>
  </p:sldMasterIdLst>
  <p:sldIdLst>
    <p:sldId id="256" r:id="rId2"/>
    <p:sldId id="277" r:id="rId3"/>
    <p:sldId id="321" r:id="rId4"/>
    <p:sldId id="311" r:id="rId5"/>
    <p:sldId id="315" r:id="rId6"/>
    <p:sldId id="313" r:id="rId7"/>
    <p:sldId id="278" r:id="rId8"/>
    <p:sldId id="322" r:id="rId9"/>
    <p:sldId id="323" r:id="rId10"/>
    <p:sldId id="324" r:id="rId11"/>
    <p:sldId id="325" r:id="rId12"/>
    <p:sldId id="326" r:id="rId13"/>
    <p:sldId id="280" r:id="rId14"/>
    <p:sldId id="274" r:id="rId15"/>
    <p:sldId id="282" r:id="rId16"/>
    <p:sldId id="317" r:id="rId17"/>
    <p:sldId id="283" r:id="rId18"/>
    <p:sldId id="284" r:id="rId19"/>
    <p:sldId id="281" r:id="rId20"/>
    <p:sldId id="275" r:id="rId21"/>
    <p:sldId id="291" r:id="rId22"/>
    <p:sldId id="258" r:id="rId23"/>
    <p:sldId id="259" r:id="rId24"/>
    <p:sldId id="260" r:id="rId25"/>
    <p:sldId id="295" r:id="rId26"/>
    <p:sldId id="287" r:id="rId27"/>
    <p:sldId id="288" r:id="rId28"/>
    <p:sldId id="289" r:id="rId29"/>
    <p:sldId id="290" r:id="rId30"/>
    <p:sldId id="261" r:id="rId31"/>
    <p:sldId id="263" r:id="rId32"/>
    <p:sldId id="294" r:id="rId33"/>
    <p:sldId id="292" r:id="rId34"/>
    <p:sldId id="316" r:id="rId35"/>
    <p:sldId id="319" r:id="rId36"/>
    <p:sldId id="270" r:id="rId37"/>
    <p:sldId id="271" r:id="rId38"/>
    <p:sldId id="304" r:id="rId39"/>
    <p:sldId id="279" r:id="rId40"/>
    <p:sldId id="262" r:id="rId41"/>
    <p:sldId id="269" r:id="rId42"/>
    <p:sldId id="336" r:id="rId43"/>
    <p:sldId id="320" r:id="rId44"/>
    <p:sldId id="300" r:id="rId45"/>
    <p:sldId id="337" r:id="rId46"/>
    <p:sldId id="327" r:id="rId47"/>
    <p:sldId id="296" r:id="rId48"/>
    <p:sldId id="297" r:id="rId49"/>
    <p:sldId id="298" r:id="rId50"/>
    <p:sldId id="299" r:id="rId51"/>
    <p:sldId id="318" r:id="rId52"/>
    <p:sldId id="338" r:id="rId53"/>
    <p:sldId id="310" r:id="rId54"/>
    <p:sldId id="264" r:id="rId55"/>
    <p:sldId id="257" r:id="rId56"/>
    <p:sldId id="330" r:id="rId57"/>
    <p:sldId id="266" r:id="rId58"/>
    <p:sldId id="308" r:id="rId59"/>
    <p:sldId id="309" r:id="rId60"/>
    <p:sldId id="339" r:id="rId61"/>
    <p:sldId id="341" r:id="rId62"/>
    <p:sldId id="342" r:id="rId63"/>
    <p:sldId id="303" r:id="rId64"/>
    <p:sldId id="273" r:id="rId65"/>
    <p:sldId id="302" r:id="rId66"/>
    <p:sldId id="301" r:id="rId67"/>
    <p:sldId id="340" r:id="rId68"/>
    <p:sldId id="268" r:id="rId69"/>
    <p:sldId id="307"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174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CFC3B3-903C-4606-8DA3-4E2337F6E315}" type="doc">
      <dgm:prSet loTypeId="urn:microsoft.com/office/officeart/2008/layout/RadialCluster" loCatId="cycle" qsTypeId="urn:microsoft.com/office/officeart/2005/8/quickstyle/simple5" qsCatId="simple" csTypeId="urn:microsoft.com/office/officeart/2005/8/colors/accent1_2" csCatId="accent1" phldr="1"/>
      <dgm:spPr/>
      <dgm:t>
        <a:bodyPr/>
        <a:lstStyle/>
        <a:p>
          <a:endParaRPr lang="cs-CZ"/>
        </a:p>
      </dgm:t>
    </dgm:pt>
    <dgm:pt modelId="{DFFC6BB4-88CE-4D99-9BBC-B18FF4A1D6A2}">
      <dgm:prSet phldrT="[Text]"/>
      <dgm:spPr/>
      <dgm:t>
        <a:bodyPr/>
        <a:lstStyle/>
        <a:p>
          <a:r>
            <a:rPr lang="cs-CZ" b="1" dirty="0"/>
            <a:t>výzkumné otázky</a:t>
          </a:r>
        </a:p>
      </dgm:t>
    </dgm:pt>
    <dgm:pt modelId="{E89FB6C8-6FA7-42B7-B22A-9B8656DE74F6}" type="parTrans" cxnId="{A14F52AB-F306-443D-83B8-3B49EF645682}">
      <dgm:prSet/>
      <dgm:spPr/>
      <dgm:t>
        <a:bodyPr/>
        <a:lstStyle/>
        <a:p>
          <a:endParaRPr lang="cs-CZ"/>
        </a:p>
      </dgm:t>
    </dgm:pt>
    <dgm:pt modelId="{52D6FEFC-89DD-4104-A5F6-3466356A10F1}" type="sibTrans" cxnId="{A14F52AB-F306-443D-83B8-3B49EF645682}">
      <dgm:prSet/>
      <dgm:spPr/>
      <dgm:t>
        <a:bodyPr/>
        <a:lstStyle/>
        <a:p>
          <a:endParaRPr lang="cs-CZ"/>
        </a:p>
      </dgm:t>
    </dgm:pt>
    <dgm:pt modelId="{898EBF1C-15BD-4712-86BA-12FE087E7C9E}">
      <dgm:prSet phldrT="[Text]"/>
      <dgm:spPr/>
      <dgm:t>
        <a:bodyPr/>
        <a:lstStyle/>
        <a:p>
          <a:r>
            <a:rPr lang="cs-CZ" dirty="0"/>
            <a:t>konceptuální rámec</a:t>
          </a:r>
        </a:p>
      </dgm:t>
    </dgm:pt>
    <dgm:pt modelId="{D2AD9A95-FD17-423E-A6AA-C17F0A7EC9CD}" type="parTrans" cxnId="{364FD469-A45A-432A-B186-C94E5AA5BCE5}">
      <dgm:prSet/>
      <dgm:spPr>
        <a:ln w="25400">
          <a:solidFill>
            <a:schemeClr val="tx2"/>
          </a:solidFill>
          <a:headEnd type="stealth"/>
          <a:tailEnd type="stealth"/>
        </a:ln>
      </dgm:spPr>
      <dgm:t>
        <a:bodyPr/>
        <a:lstStyle/>
        <a:p>
          <a:endParaRPr lang="cs-CZ"/>
        </a:p>
      </dgm:t>
    </dgm:pt>
    <dgm:pt modelId="{39C4E14D-1E99-4F1B-8A24-C5BC48873CE2}" type="sibTrans" cxnId="{364FD469-A45A-432A-B186-C94E5AA5BCE5}">
      <dgm:prSet/>
      <dgm:spPr/>
      <dgm:t>
        <a:bodyPr/>
        <a:lstStyle/>
        <a:p>
          <a:endParaRPr lang="cs-CZ"/>
        </a:p>
      </dgm:t>
    </dgm:pt>
    <dgm:pt modelId="{7F186F4A-CB69-4A4E-ABD5-54ADD339A36C}">
      <dgm:prSet phldrT="[Text]"/>
      <dgm:spPr/>
      <dgm:t>
        <a:bodyPr/>
        <a:lstStyle/>
        <a:p>
          <a:r>
            <a:rPr lang="cs-CZ" dirty="0"/>
            <a:t>validita</a:t>
          </a:r>
        </a:p>
      </dgm:t>
    </dgm:pt>
    <dgm:pt modelId="{0DF7F7BB-3C84-4554-8F64-4EB7760C88F2}" type="parTrans" cxnId="{67C89F5E-D7B9-4EDE-A0A2-167636FE442C}">
      <dgm:prSet/>
      <dgm:spPr>
        <a:ln w="25400">
          <a:solidFill>
            <a:schemeClr val="tx2"/>
          </a:solidFill>
          <a:headEnd type="stealth"/>
          <a:tailEnd type="stealth"/>
        </a:ln>
      </dgm:spPr>
      <dgm:t>
        <a:bodyPr/>
        <a:lstStyle/>
        <a:p>
          <a:endParaRPr lang="cs-CZ"/>
        </a:p>
      </dgm:t>
    </dgm:pt>
    <dgm:pt modelId="{221DE860-DC69-4FC9-A3CB-66211BEAF2D5}" type="sibTrans" cxnId="{67C89F5E-D7B9-4EDE-A0A2-167636FE442C}">
      <dgm:prSet/>
      <dgm:spPr/>
      <dgm:t>
        <a:bodyPr/>
        <a:lstStyle/>
        <a:p>
          <a:endParaRPr lang="cs-CZ"/>
        </a:p>
      </dgm:t>
    </dgm:pt>
    <dgm:pt modelId="{7DAC2C7A-FA2C-4555-8078-46C134BA7E0C}">
      <dgm:prSet phldrT="[Text]"/>
      <dgm:spPr/>
      <dgm:t>
        <a:bodyPr/>
        <a:lstStyle/>
        <a:p>
          <a:r>
            <a:rPr lang="cs-CZ" dirty="0"/>
            <a:t>účel, cíle</a:t>
          </a:r>
        </a:p>
      </dgm:t>
    </dgm:pt>
    <dgm:pt modelId="{0CB18B78-8B5A-425C-A612-BDA95B6E405E}" type="parTrans" cxnId="{D411DF66-C2F8-47E9-9D71-DC0EB8D04AB8}">
      <dgm:prSet/>
      <dgm:spPr>
        <a:ln w="25400">
          <a:solidFill>
            <a:schemeClr val="tx2"/>
          </a:solidFill>
          <a:headEnd type="stealth"/>
          <a:tailEnd type="stealth"/>
        </a:ln>
      </dgm:spPr>
      <dgm:t>
        <a:bodyPr/>
        <a:lstStyle/>
        <a:p>
          <a:endParaRPr lang="cs-CZ"/>
        </a:p>
      </dgm:t>
    </dgm:pt>
    <dgm:pt modelId="{ACA180C7-7AAE-41DA-8608-F8EB11390659}" type="sibTrans" cxnId="{D411DF66-C2F8-47E9-9D71-DC0EB8D04AB8}">
      <dgm:prSet/>
      <dgm:spPr/>
      <dgm:t>
        <a:bodyPr/>
        <a:lstStyle/>
        <a:p>
          <a:endParaRPr lang="cs-CZ"/>
        </a:p>
      </dgm:t>
    </dgm:pt>
    <dgm:pt modelId="{8AD2DB96-46A9-4EC8-AB22-976AFBC9A16D}">
      <dgm:prSet/>
      <dgm:spPr/>
      <dgm:t>
        <a:bodyPr/>
        <a:lstStyle/>
        <a:p>
          <a:r>
            <a:rPr lang="cs-CZ" dirty="0"/>
            <a:t>metody</a:t>
          </a:r>
        </a:p>
      </dgm:t>
    </dgm:pt>
    <dgm:pt modelId="{BEC11262-9BAC-44B3-A402-956065634D2B}" type="parTrans" cxnId="{2699C693-D704-4DEB-AA52-56A0802B1598}">
      <dgm:prSet/>
      <dgm:spPr>
        <a:ln w="25400">
          <a:solidFill>
            <a:schemeClr val="tx2"/>
          </a:solidFill>
          <a:headEnd type="stealth"/>
          <a:tailEnd type="stealth"/>
        </a:ln>
      </dgm:spPr>
      <dgm:t>
        <a:bodyPr/>
        <a:lstStyle/>
        <a:p>
          <a:endParaRPr lang="cs-CZ"/>
        </a:p>
      </dgm:t>
    </dgm:pt>
    <dgm:pt modelId="{C5A716D4-808E-418B-8907-2FDEF9F88AE7}" type="sibTrans" cxnId="{2699C693-D704-4DEB-AA52-56A0802B1598}">
      <dgm:prSet/>
      <dgm:spPr/>
      <dgm:t>
        <a:bodyPr/>
        <a:lstStyle/>
        <a:p>
          <a:endParaRPr lang="cs-CZ"/>
        </a:p>
      </dgm:t>
    </dgm:pt>
    <dgm:pt modelId="{551C9AE3-3ABC-48CE-8FB0-21F82FD735AF}">
      <dgm:prSet/>
      <dgm:spPr/>
      <dgm:t>
        <a:bodyPr/>
        <a:lstStyle/>
        <a:p>
          <a:r>
            <a:rPr lang="cs-CZ" dirty="0"/>
            <a:t>výběr</a:t>
          </a:r>
        </a:p>
      </dgm:t>
    </dgm:pt>
    <dgm:pt modelId="{465BFE3B-E4C2-4EF8-9268-799ED47CB4D2}" type="parTrans" cxnId="{79C64C0D-7D7D-451C-8817-4357647372DC}">
      <dgm:prSet/>
      <dgm:spPr>
        <a:ln w="25400">
          <a:solidFill>
            <a:schemeClr val="tx2"/>
          </a:solidFill>
          <a:headEnd type="stealth"/>
          <a:tailEnd type="stealth"/>
        </a:ln>
      </dgm:spPr>
      <dgm:t>
        <a:bodyPr/>
        <a:lstStyle/>
        <a:p>
          <a:endParaRPr lang="cs-CZ"/>
        </a:p>
      </dgm:t>
    </dgm:pt>
    <dgm:pt modelId="{F32E469E-BCC6-4195-9039-4D497FB57CAC}" type="sibTrans" cxnId="{79C64C0D-7D7D-451C-8817-4357647372DC}">
      <dgm:prSet/>
      <dgm:spPr/>
      <dgm:t>
        <a:bodyPr/>
        <a:lstStyle/>
        <a:p>
          <a:endParaRPr lang="cs-CZ"/>
        </a:p>
      </dgm:t>
    </dgm:pt>
    <dgm:pt modelId="{578E867B-E458-4131-8B20-1083C0978E2D}" type="pres">
      <dgm:prSet presAssocID="{37CFC3B3-903C-4606-8DA3-4E2337F6E315}" presName="Name0" presStyleCnt="0">
        <dgm:presLayoutVars>
          <dgm:chMax val="1"/>
          <dgm:chPref val="1"/>
          <dgm:dir/>
          <dgm:animOne val="branch"/>
          <dgm:animLvl val="lvl"/>
        </dgm:presLayoutVars>
      </dgm:prSet>
      <dgm:spPr/>
    </dgm:pt>
    <dgm:pt modelId="{9D5900CF-3E95-474D-A4F8-4533B1B1304A}" type="pres">
      <dgm:prSet presAssocID="{DFFC6BB4-88CE-4D99-9BBC-B18FF4A1D6A2}" presName="singleCycle" presStyleCnt="0"/>
      <dgm:spPr/>
    </dgm:pt>
    <dgm:pt modelId="{43AA1A63-D8A3-4CC9-94BA-A8CA8E4088BF}" type="pres">
      <dgm:prSet presAssocID="{DFFC6BB4-88CE-4D99-9BBC-B18FF4A1D6A2}" presName="singleCenter" presStyleLbl="node1" presStyleIdx="0" presStyleCnt="6">
        <dgm:presLayoutVars>
          <dgm:chMax val="7"/>
          <dgm:chPref val="7"/>
        </dgm:presLayoutVars>
      </dgm:prSet>
      <dgm:spPr/>
    </dgm:pt>
    <dgm:pt modelId="{CC942D23-547C-4DC5-8E3A-D5D61845C5A7}" type="pres">
      <dgm:prSet presAssocID="{D2AD9A95-FD17-423E-A6AA-C17F0A7EC9CD}" presName="Name56" presStyleLbl="parChTrans1D2" presStyleIdx="0" presStyleCnt="5"/>
      <dgm:spPr/>
    </dgm:pt>
    <dgm:pt modelId="{DADC9160-80A2-4F96-8427-16659EDB1050}" type="pres">
      <dgm:prSet presAssocID="{898EBF1C-15BD-4712-86BA-12FE087E7C9E}" presName="text0" presStyleLbl="node1" presStyleIdx="1" presStyleCnt="6">
        <dgm:presLayoutVars>
          <dgm:bulletEnabled val="1"/>
        </dgm:presLayoutVars>
      </dgm:prSet>
      <dgm:spPr/>
    </dgm:pt>
    <dgm:pt modelId="{B9EF1C88-CADB-4F44-AF37-6DD75AFC598F}" type="pres">
      <dgm:prSet presAssocID="{0DF7F7BB-3C84-4554-8F64-4EB7760C88F2}" presName="Name56" presStyleLbl="parChTrans1D2" presStyleIdx="1" presStyleCnt="5"/>
      <dgm:spPr/>
    </dgm:pt>
    <dgm:pt modelId="{4A72455A-BC60-4106-98D0-C09B4EF1A0D3}" type="pres">
      <dgm:prSet presAssocID="{7F186F4A-CB69-4A4E-ABD5-54ADD339A36C}" presName="text0" presStyleLbl="node1" presStyleIdx="2" presStyleCnt="6">
        <dgm:presLayoutVars>
          <dgm:bulletEnabled val="1"/>
        </dgm:presLayoutVars>
      </dgm:prSet>
      <dgm:spPr/>
    </dgm:pt>
    <dgm:pt modelId="{1E63F2E8-7458-4CAD-B6F6-D45E92DB2936}" type="pres">
      <dgm:prSet presAssocID="{465BFE3B-E4C2-4EF8-9268-799ED47CB4D2}" presName="Name56" presStyleLbl="parChTrans1D2" presStyleIdx="2" presStyleCnt="5"/>
      <dgm:spPr/>
    </dgm:pt>
    <dgm:pt modelId="{5AB0FE23-293A-45D2-B486-FCCDB994A176}" type="pres">
      <dgm:prSet presAssocID="{551C9AE3-3ABC-48CE-8FB0-21F82FD735AF}" presName="text0" presStyleLbl="node1" presStyleIdx="3" presStyleCnt="6">
        <dgm:presLayoutVars>
          <dgm:bulletEnabled val="1"/>
        </dgm:presLayoutVars>
      </dgm:prSet>
      <dgm:spPr/>
    </dgm:pt>
    <dgm:pt modelId="{A64897F3-BF75-440F-B216-14564785FE2D}" type="pres">
      <dgm:prSet presAssocID="{BEC11262-9BAC-44B3-A402-956065634D2B}" presName="Name56" presStyleLbl="parChTrans1D2" presStyleIdx="3" presStyleCnt="5"/>
      <dgm:spPr/>
    </dgm:pt>
    <dgm:pt modelId="{65DB3979-D6B9-4988-ACB3-C4DA45557F5E}" type="pres">
      <dgm:prSet presAssocID="{8AD2DB96-46A9-4EC8-AB22-976AFBC9A16D}" presName="text0" presStyleLbl="node1" presStyleIdx="4" presStyleCnt="6">
        <dgm:presLayoutVars>
          <dgm:bulletEnabled val="1"/>
        </dgm:presLayoutVars>
      </dgm:prSet>
      <dgm:spPr/>
    </dgm:pt>
    <dgm:pt modelId="{9FF60A38-456E-4C1B-B3FD-B502A29CB80D}" type="pres">
      <dgm:prSet presAssocID="{0CB18B78-8B5A-425C-A612-BDA95B6E405E}" presName="Name56" presStyleLbl="parChTrans1D2" presStyleIdx="4" presStyleCnt="5"/>
      <dgm:spPr/>
    </dgm:pt>
    <dgm:pt modelId="{A5BAE479-B7F7-4726-A05D-7E610CA1A0A0}" type="pres">
      <dgm:prSet presAssocID="{7DAC2C7A-FA2C-4555-8078-46C134BA7E0C}" presName="text0" presStyleLbl="node1" presStyleIdx="5" presStyleCnt="6">
        <dgm:presLayoutVars>
          <dgm:bulletEnabled val="1"/>
        </dgm:presLayoutVars>
      </dgm:prSet>
      <dgm:spPr/>
    </dgm:pt>
  </dgm:ptLst>
  <dgm:cxnLst>
    <dgm:cxn modelId="{79C64C0D-7D7D-451C-8817-4357647372DC}" srcId="{DFFC6BB4-88CE-4D99-9BBC-B18FF4A1D6A2}" destId="{551C9AE3-3ABC-48CE-8FB0-21F82FD735AF}" srcOrd="2" destOrd="0" parTransId="{465BFE3B-E4C2-4EF8-9268-799ED47CB4D2}" sibTransId="{F32E469E-BCC6-4195-9039-4D497FB57CAC}"/>
    <dgm:cxn modelId="{92E29D10-7CC0-4A6B-AE60-7EE6D586581D}" type="presOf" srcId="{898EBF1C-15BD-4712-86BA-12FE087E7C9E}" destId="{DADC9160-80A2-4F96-8427-16659EDB1050}" srcOrd="0" destOrd="0" presId="urn:microsoft.com/office/officeart/2008/layout/RadialCluster"/>
    <dgm:cxn modelId="{B332AA37-14D2-4D3E-8820-E6CB33BCA739}" type="presOf" srcId="{0CB18B78-8B5A-425C-A612-BDA95B6E405E}" destId="{9FF60A38-456E-4C1B-B3FD-B502A29CB80D}" srcOrd="0" destOrd="0" presId="urn:microsoft.com/office/officeart/2008/layout/RadialCluster"/>
    <dgm:cxn modelId="{67C89F5E-D7B9-4EDE-A0A2-167636FE442C}" srcId="{DFFC6BB4-88CE-4D99-9BBC-B18FF4A1D6A2}" destId="{7F186F4A-CB69-4A4E-ABD5-54ADD339A36C}" srcOrd="1" destOrd="0" parTransId="{0DF7F7BB-3C84-4554-8F64-4EB7760C88F2}" sibTransId="{221DE860-DC69-4FC9-A3CB-66211BEAF2D5}"/>
    <dgm:cxn modelId="{08DD1445-ED71-417A-8A44-15C6469065FE}" type="presOf" srcId="{0DF7F7BB-3C84-4554-8F64-4EB7760C88F2}" destId="{B9EF1C88-CADB-4F44-AF37-6DD75AFC598F}" srcOrd="0" destOrd="0" presId="urn:microsoft.com/office/officeart/2008/layout/RadialCluster"/>
    <dgm:cxn modelId="{D411DF66-C2F8-47E9-9D71-DC0EB8D04AB8}" srcId="{DFFC6BB4-88CE-4D99-9BBC-B18FF4A1D6A2}" destId="{7DAC2C7A-FA2C-4555-8078-46C134BA7E0C}" srcOrd="4" destOrd="0" parTransId="{0CB18B78-8B5A-425C-A612-BDA95B6E405E}" sibTransId="{ACA180C7-7AAE-41DA-8608-F8EB11390659}"/>
    <dgm:cxn modelId="{5DF11569-2EEE-4A11-832B-3245202519AF}" type="presOf" srcId="{7DAC2C7A-FA2C-4555-8078-46C134BA7E0C}" destId="{A5BAE479-B7F7-4726-A05D-7E610CA1A0A0}" srcOrd="0" destOrd="0" presId="urn:microsoft.com/office/officeart/2008/layout/RadialCluster"/>
    <dgm:cxn modelId="{364FD469-A45A-432A-B186-C94E5AA5BCE5}" srcId="{DFFC6BB4-88CE-4D99-9BBC-B18FF4A1D6A2}" destId="{898EBF1C-15BD-4712-86BA-12FE087E7C9E}" srcOrd="0" destOrd="0" parTransId="{D2AD9A95-FD17-423E-A6AA-C17F0A7EC9CD}" sibTransId="{39C4E14D-1E99-4F1B-8A24-C5BC48873CE2}"/>
    <dgm:cxn modelId="{8C019982-D7C5-4859-83A0-61EE52CFE006}" type="presOf" srcId="{551C9AE3-3ABC-48CE-8FB0-21F82FD735AF}" destId="{5AB0FE23-293A-45D2-B486-FCCDB994A176}" srcOrd="0" destOrd="0" presId="urn:microsoft.com/office/officeart/2008/layout/RadialCluster"/>
    <dgm:cxn modelId="{FCD5B38E-97B7-4CC0-9F71-5ECEBD85D422}" type="presOf" srcId="{465BFE3B-E4C2-4EF8-9268-799ED47CB4D2}" destId="{1E63F2E8-7458-4CAD-B6F6-D45E92DB2936}" srcOrd="0" destOrd="0" presId="urn:microsoft.com/office/officeart/2008/layout/RadialCluster"/>
    <dgm:cxn modelId="{2699C693-D704-4DEB-AA52-56A0802B1598}" srcId="{DFFC6BB4-88CE-4D99-9BBC-B18FF4A1D6A2}" destId="{8AD2DB96-46A9-4EC8-AB22-976AFBC9A16D}" srcOrd="3" destOrd="0" parTransId="{BEC11262-9BAC-44B3-A402-956065634D2B}" sibTransId="{C5A716D4-808E-418B-8907-2FDEF9F88AE7}"/>
    <dgm:cxn modelId="{FE973B97-E552-476F-9A03-69FEF2096EDF}" type="presOf" srcId="{D2AD9A95-FD17-423E-A6AA-C17F0A7EC9CD}" destId="{CC942D23-547C-4DC5-8E3A-D5D61845C5A7}" srcOrd="0" destOrd="0" presId="urn:microsoft.com/office/officeart/2008/layout/RadialCluster"/>
    <dgm:cxn modelId="{1BD0E598-2620-45E1-998C-EFD068BDDFC7}" type="presOf" srcId="{DFFC6BB4-88CE-4D99-9BBC-B18FF4A1D6A2}" destId="{43AA1A63-D8A3-4CC9-94BA-A8CA8E4088BF}" srcOrd="0" destOrd="0" presId="urn:microsoft.com/office/officeart/2008/layout/RadialCluster"/>
    <dgm:cxn modelId="{C1EEEDA3-C75F-4E14-A66B-5C1E5C2A0D63}" type="presOf" srcId="{8AD2DB96-46A9-4EC8-AB22-976AFBC9A16D}" destId="{65DB3979-D6B9-4988-ACB3-C4DA45557F5E}" srcOrd="0" destOrd="0" presId="urn:microsoft.com/office/officeart/2008/layout/RadialCluster"/>
    <dgm:cxn modelId="{A14F52AB-F306-443D-83B8-3B49EF645682}" srcId="{37CFC3B3-903C-4606-8DA3-4E2337F6E315}" destId="{DFFC6BB4-88CE-4D99-9BBC-B18FF4A1D6A2}" srcOrd="0" destOrd="0" parTransId="{E89FB6C8-6FA7-42B7-B22A-9B8656DE74F6}" sibTransId="{52D6FEFC-89DD-4104-A5F6-3466356A10F1}"/>
    <dgm:cxn modelId="{FD5E95E1-8D59-4B75-A2BB-957E9083046E}" type="presOf" srcId="{7F186F4A-CB69-4A4E-ABD5-54ADD339A36C}" destId="{4A72455A-BC60-4106-98D0-C09B4EF1A0D3}" srcOrd="0" destOrd="0" presId="urn:microsoft.com/office/officeart/2008/layout/RadialCluster"/>
    <dgm:cxn modelId="{93B6D9E2-2AA8-4A85-B259-9E7DCC214471}" type="presOf" srcId="{37CFC3B3-903C-4606-8DA3-4E2337F6E315}" destId="{578E867B-E458-4131-8B20-1083C0978E2D}" srcOrd="0" destOrd="0" presId="urn:microsoft.com/office/officeart/2008/layout/RadialCluster"/>
    <dgm:cxn modelId="{07789EF4-E17F-47C1-8FB8-FFDB48DAC090}" type="presOf" srcId="{BEC11262-9BAC-44B3-A402-956065634D2B}" destId="{A64897F3-BF75-440F-B216-14564785FE2D}" srcOrd="0" destOrd="0" presId="urn:microsoft.com/office/officeart/2008/layout/RadialCluster"/>
    <dgm:cxn modelId="{3CA6C189-1355-40C5-B0FD-13CC2F5D57FB}" type="presParOf" srcId="{578E867B-E458-4131-8B20-1083C0978E2D}" destId="{9D5900CF-3E95-474D-A4F8-4533B1B1304A}" srcOrd="0" destOrd="0" presId="urn:microsoft.com/office/officeart/2008/layout/RadialCluster"/>
    <dgm:cxn modelId="{9949D94E-2EB7-416A-A974-7E3D7A5812F7}" type="presParOf" srcId="{9D5900CF-3E95-474D-A4F8-4533B1B1304A}" destId="{43AA1A63-D8A3-4CC9-94BA-A8CA8E4088BF}" srcOrd="0" destOrd="0" presId="urn:microsoft.com/office/officeart/2008/layout/RadialCluster"/>
    <dgm:cxn modelId="{08F69536-84D8-40F6-BEEF-A00E04A528A0}" type="presParOf" srcId="{9D5900CF-3E95-474D-A4F8-4533B1B1304A}" destId="{CC942D23-547C-4DC5-8E3A-D5D61845C5A7}" srcOrd="1" destOrd="0" presId="urn:microsoft.com/office/officeart/2008/layout/RadialCluster"/>
    <dgm:cxn modelId="{7037C1D7-E905-4742-BBAE-59080EB46FD7}" type="presParOf" srcId="{9D5900CF-3E95-474D-A4F8-4533B1B1304A}" destId="{DADC9160-80A2-4F96-8427-16659EDB1050}" srcOrd="2" destOrd="0" presId="urn:microsoft.com/office/officeart/2008/layout/RadialCluster"/>
    <dgm:cxn modelId="{C54F7F75-50E5-4396-BFC7-A29F8720C63C}" type="presParOf" srcId="{9D5900CF-3E95-474D-A4F8-4533B1B1304A}" destId="{B9EF1C88-CADB-4F44-AF37-6DD75AFC598F}" srcOrd="3" destOrd="0" presId="urn:microsoft.com/office/officeart/2008/layout/RadialCluster"/>
    <dgm:cxn modelId="{6A0D8BA3-A130-4BC4-91BD-9CAAD4677C24}" type="presParOf" srcId="{9D5900CF-3E95-474D-A4F8-4533B1B1304A}" destId="{4A72455A-BC60-4106-98D0-C09B4EF1A0D3}" srcOrd="4" destOrd="0" presId="urn:microsoft.com/office/officeart/2008/layout/RadialCluster"/>
    <dgm:cxn modelId="{41384F4B-A30B-42C1-9514-851F8D63C9AF}" type="presParOf" srcId="{9D5900CF-3E95-474D-A4F8-4533B1B1304A}" destId="{1E63F2E8-7458-4CAD-B6F6-D45E92DB2936}" srcOrd="5" destOrd="0" presId="urn:microsoft.com/office/officeart/2008/layout/RadialCluster"/>
    <dgm:cxn modelId="{E5A33106-3527-4264-95D0-D8F7A0154720}" type="presParOf" srcId="{9D5900CF-3E95-474D-A4F8-4533B1B1304A}" destId="{5AB0FE23-293A-45D2-B486-FCCDB994A176}" srcOrd="6" destOrd="0" presId="urn:microsoft.com/office/officeart/2008/layout/RadialCluster"/>
    <dgm:cxn modelId="{645FE057-EEA7-4033-8955-ADCCD34B884D}" type="presParOf" srcId="{9D5900CF-3E95-474D-A4F8-4533B1B1304A}" destId="{A64897F3-BF75-440F-B216-14564785FE2D}" srcOrd="7" destOrd="0" presId="urn:microsoft.com/office/officeart/2008/layout/RadialCluster"/>
    <dgm:cxn modelId="{DFADE207-AE3A-4027-8DB2-E1465330862E}" type="presParOf" srcId="{9D5900CF-3E95-474D-A4F8-4533B1B1304A}" destId="{65DB3979-D6B9-4988-ACB3-C4DA45557F5E}" srcOrd="8" destOrd="0" presId="urn:microsoft.com/office/officeart/2008/layout/RadialCluster"/>
    <dgm:cxn modelId="{232FD26C-9642-44F0-A272-5306D6BD2DA4}" type="presParOf" srcId="{9D5900CF-3E95-474D-A4F8-4533B1B1304A}" destId="{9FF60A38-456E-4C1B-B3FD-B502A29CB80D}" srcOrd="9" destOrd="0" presId="urn:microsoft.com/office/officeart/2008/layout/RadialCluster"/>
    <dgm:cxn modelId="{B82D1635-820D-4FA6-B0DD-4F6F68B1BD07}" type="presParOf" srcId="{9D5900CF-3E95-474D-A4F8-4533B1B1304A}" destId="{A5BAE479-B7F7-4726-A05D-7E610CA1A0A0}"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AA1A63-D8A3-4CC9-94BA-A8CA8E4088BF}">
      <dsp:nvSpPr>
        <dsp:cNvPr id="0" name=""/>
        <dsp:cNvSpPr/>
      </dsp:nvSpPr>
      <dsp:spPr>
        <a:xfrm>
          <a:off x="3539193" y="1938227"/>
          <a:ext cx="1490565" cy="1490565"/>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1022350">
            <a:lnSpc>
              <a:spcPct val="90000"/>
            </a:lnSpc>
            <a:spcBef>
              <a:spcPct val="0"/>
            </a:spcBef>
            <a:spcAft>
              <a:spcPct val="35000"/>
            </a:spcAft>
            <a:buNone/>
          </a:pPr>
          <a:r>
            <a:rPr lang="cs-CZ" sz="2300" b="1" kern="1200" dirty="0"/>
            <a:t>výzkumné otázky</a:t>
          </a:r>
        </a:p>
      </dsp:txBody>
      <dsp:txXfrm>
        <a:off x="3611956" y="2010990"/>
        <a:ext cx="1345039" cy="1345039"/>
      </dsp:txXfrm>
    </dsp:sp>
    <dsp:sp modelId="{CC942D23-547C-4DC5-8E3A-D5D61845C5A7}">
      <dsp:nvSpPr>
        <dsp:cNvPr id="0" name=""/>
        <dsp:cNvSpPr/>
      </dsp:nvSpPr>
      <dsp:spPr>
        <a:xfrm rot="16200000">
          <a:off x="3863585" y="1517336"/>
          <a:ext cx="841781" cy="0"/>
        </a:xfrm>
        <a:custGeom>
          <a:avLst/>
          <a:gdLst/>
          <a:ahLst/>
          <a:cxnLst/>
          <a:rect l="0" t="0" r="0" b="0"/>
          <a:pathLst>
            <a:path>
              <a:moveTo>
                <a:pt x="0" y="0"/>
              </a:moveTo>
              <a:lnTo>
                <a:pt x="841781" y="0"/>
              </a:lnTo>
            </a:path>
          </a:pathLst>
        </a:custGeom>
        <a:noFill/>
        <a:ln w="25400" cap="flat" cmpd="sng" algn="ctr">
          <a:solidFill>
            <a:schemeClr val="tx2"/>
          </a:solidFill>
          <a:prstDash val="solid"/>
          <a:headEnd type="stealth"/>
          <a:tailEnd type="stealth"/>
        </a:ln>
        <a:effectLst/>
      </dsp:spPr>
      <dsp:style>
        <a:lnRef idx="2">
          <a:scrgbClr r="0" g="0" b="0"/>
        </a:lnRef>
        <a:fillRef idx="0">
          <a:scrgbClr r="0" g="0" b="0"/>
        </a:fillRef>
        <a:effectRef idx="0">
          <a:scrgbClr r="0" g="0" b="0"/>
        </a:effectRef>
        <a:fontRef idx="minor"/>
      </dsp:style>
    </dsp:sp>
    <dsp:sp modelId="{DADC9160-80A2-4F96-8427-16659EDB1050}">
      <dsp:nvSpPr>
        <dsp:cNvPr id="0" name=""/>
        <dsp:cNvSpPr/>
      </dsp:nvSpPr>
      <dsp:spPr>
        <a:xfrm>
          <a:off x="3785136" y="97766"/>
          <a:ext cx="998678" cy="998678"/>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cs-CZ" sz="1200" kern="1200" dirty="0"/>
            <a:t>konceptuální rámec</a:t>
          </a:r>
        </a:p>
      </dsp:txBody>
      <dsp:txXfrm>
        <a:off x="3833887" y="146517"/>
        <a:ext cx="901176" cy="901176"/>
      </dsp:txXfrm>
    </dsp:sp>
    <dsp:sp modelId="{B9EF1C88-CADB-4F44-AF37-6DD75AFC598F}">
      <dsp:nvSpPr>
        <dsp:cNvPr id="0" name=""/>
        <dsp:cNvSpPr/>
      </dsp:nvSpPr>
      <dsp:spPr>
        <a:xfrm rot="20520000">
          <a:off x="5010726" y="2321186"/>
          <a:ext cx="777730" cy="0"/>
        </a:xfrm>
        <a:custGeom>
          <a:avLst/>
          <a:gdLst/>
          <a:ahLst/>
          <a:cxnLst/>
          <a:rect l="0" t="0" r="0" b="0"/>
          <a:pathLst>
            <a:path>
              <a:moveTo>
                <a:pt x="0" y="0"/>
              </a:moveTo>
              <a:lnTo>
                <a:pt x="777730" y="0"/>
              </a:lnTo>
            </a:path>
          </a:pathLst>
        </a:custGeom>
        <a:noFill/>
        <a:ln w="25400" cap="flat" cmpd="sng" algn="ctr">
          <a:solidFill>
            <a:schemeClr val="tx2"/>
          </a:solidFill>
          <a:prstDash val="solid"/>
          <a:headEnd type="stealth"/>
          <a:tailEnd type="stealth"/>
        </a:ln>
        <a:effectLst/>
      </dsp:spPr>
      <dsp:style>
        <a:lnRef idx="2">
          <a:scrgbClr r="0" g="0" b="0"/>
        </a:lnRef>
        <a:fillRef idx="0">
          <a:scrgbClr r="0" g="0" b="0"/>
        </a:fillRef>
        <a:effectRef idx="0">
          <a:scrgbClr r="0" g="0" b="0"/>
        </a:effectRef>
        <a:fontRef idx="minor"/>
      </dsp:style>
    </dsp:sp>
    <dsp:sp modelId="{4A72455A-BC60-4106-98D0-C09B4EF1A0D3}">
      <dsp:nvSpPr>
        <dsp:cNvPr id="0" name=""/>
        <dsp:cNvSpPr/>
      </dsp:nvSpPr>
      <dsp:spPr>
        <a:xfrm>
          <a:off x="5769424" y="1539436"/>
          <a:ext cx="998678" cy="998678"/>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cs-CZ" sz="2100" kern="1200" dirty="0"/>
            <a:t>validita</a:t>
          </a:r>
        </a:p>
      </dsp:txBody>
      <dsp:txXfrm>
        <a:off x="5818175" y="1588187"/>
        <a:ext cx="901176" cy="901176"/>
      </dsp:txXfrm>
    </dsp:sp>
    <dsp:sp modelId="{1E63F2E8-7458-4CAD-B6F6-D45E92DB2936}">
      <dsp:nvSpPr>
        <dsp:cNvPr id="0" name=""/>
        <dsp:cNvSpPr/>
      </dsp:nvSpPr>
      <dsp:spPr>
        <a:xfrm rot="3240000">
          <a:off x="4713015" y="3650449"/>
          <a:ext cx="547965" cy="0"/>
        </a:xfrm>
        <a:custGeom>
          <a:avLst/>
          <a:gdLst/>
          <a:ahLst/>
          <a:cxnLst/>
          <a:rect l="0" t="0" r="0" b="0"/>
          <a:pathLst>
            <a:path>
              <a:moveTo>
                <a:pt x="0" y="0"/>
              </a:moveTo>
              <a:lnTo>
                <a:pt x="547965" y="0"/>
              </a:lnTo>
            </a:path>
          </a:pathLst>
        </a:custGeom>
        <a:noFill/>
        <a:ln w="25400" cap="flat" cmpd="sng" algn="ctr">
          <a:solidFill>
            <a:schemeClr val="tx2"/>
          </a:solidFill>
          <a:prstDash val="solid"/>
          <a:headEnd type="stealth"/>
          <a:tailEnd type="stealth"/>
        </a:ln>
        <a:effectLst/>
      </dsp:spPr>
      <dsp:style>
        <a:lnRef idx="2">
          <a:scrgbClr r="0" g="0" b="0"/>
        </a:lnRef>
        <a:fillRef idx="0">
          <a:scrgbClr r="0" g="0" b="0"/>
        </a:fillRef>
        <a:effectRef idx="0">
          <a:scrgbClr r="0" g="0" b="0"/>
        </a:effectRef>
        <a:fontRef idx="minor"/>
      </dsp:style>
    </dsp:sp>
    <dsp:sp modelId="{5AB0FE23-293A-45D2-B486-FCCDB994A176}">
      <dsp:nvSpPr>
        <dsp:cNvPr id="0" name=""/>
        <dsp:cNvSpPr/>
      </dsp:nvSpPr>
      <dsp:spPr>
        <a:xfrm>
          <a:off x="5011493" y="3872106"/>
          <a:ext cx="998678" cy="998678"/>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1155700">
            <a:lnSpc>
              <a:spcPct val="90000"/>
            </a:lnSpc>
            <a:spcBef>
              <a:spcPct val="0"/>
            </a:spcBef>
            <a:spcAft>
              <a:spcPct val="35000"/>
            </a:spcAft>
            <a:buNone/>
          </a:pPr>
          <a:r>
            <a:rPr lang="cs-CZ" sz="2600" kern="1200" dirty="0"/>
            <a:t>výběr</a:t>
          </a:r>
        </a:p>
      </dsp:txBody>
      <dsp:txXfrm>
        <a:off x="5060244" y="3920857"/>
        <a:ext cx="901176" cy="901176"/>
      </dsp:txXfrm>
    </dsp:sp>
    <dsp:sp modelId="{A64897F3-BF75-440F-B216-14564785FE2D}">
      <dsp:nvSpPr>
        <dsp:cNvPr id="0" name=""/>
        <dsp:cNvSpPr/>
      </dsp:nvSpPr>
      <dsp:spPr>
        <a:xfrm rot="7560000">
          <a:off x="3307970" y="3650449"/>
          <a:ext cx="547965" cy="0"/>
        </a:xfrm>
        <a:custGeom>
          <a:avLst/>
          <a:gdLst/>
          <a:ahLst/>
          <a:cxnLst/>
          <a:rect l="0" t="0" r="0" b="0"/>
          <a:pathLst>
            <a:path>
              <a:moveTo>
                <a:pt x="0" y="0"/>
              </a:moveTo>
              <a:lnTo>
                <a:pt x="547965" y="0"/>
              </a:lnTo>
            </a:path>
          </a:pathLst>
        </a:custGeom>
        <a:noFill/>
        <a:ln w="25400" cap="flat" cmpd="sng" algn="ctr">
          <a:solidFill>
            <a:schemeClr val="tx2"/>
          </a:solidFill>
          <a:prstDash val="solid"/>
          <a:headEnd type="stealth"/>
          <a:tailEnd type="stealth"/>
        </a:ln>
        <a:effectLst/>
      </dsp:spPr>
      <dsp:style>
        <a:lnRef idx="2">
          <a:scrgbClr r="0" g="0" b="0"/>
        </a:lnRef>
        <a:fillRef idx="0">
          <a:scrgbClr r="0" g="0" b="0"/>
        </a:fillRef>
        <a:effectRef idx="0">
          <a:scrgbClr r="0" g="0" b="0"/>
        </a:effectRef>
        <a:fontRef idx="minor"/>
      </dsp:style>
    </dsp:sp>
    <dsp:sp modelId="{65DB3979-D6B9-4988-ACB3-C4DA45557F5E}">
      <dsp:nvSpPr>
        <dsp:cNvPr id="0" name=""/>
        <dsp:cNvSpPr/>
      </dsp:nvSpPr>
      <dsp:spPr>
        <a:xfrm>
          <a:off x="2558779" y="3872106"/>
          <a:ext cx="998678" cy="998678"/>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cs-CZ" sz="2000" kern="1200" dirty="0"/>
            <a:t>metody</a:t>
          </a:r>
        </a:p>
      </dsp:txBody>
      <dsp:txXfrm>
        <a:off x="2607530" y="3920857"/>
        <a:ext cx="901176" cy="901176"/>
      </dsp:txXfrm>
    </dsp:sp>
    <dsp:sp modelId="{9FF60A38-456E-4C1B-B3FD-B502A29CB80D}">
      <dsp:nvSpPr>
        <dsp:cNvPr id="0" name=""/>
        <dsp:cNvSpPr/>
      </dsp:nvSpPr>
      <dsp:spPr>
        <a:xfrm rot="11880000">
          <a:off x="2780495" y="2321186"/>
          <a:ext cx="777730" cy="0"/>
        </a:xfrm>
        <a:custGeom>
          <a:avLst/>
          <a:gdLst/>
          <a:ahLst/>
          <a:cxnLst/>
          <a:rect l="0" t="0" r="0" b="0"/>
          <a:pathLst>
            <a:path>
              <a:moveTo>
                <a:pt x="0" y="0"/>
              </a:moveTo>
              <a:lnTo>
                <a:pt x="777730" y="0"/>
              </a:lnTo>
            </a:path>
          </a:pathLst>
        </a:custGeom>
        <a:noFill/>
        <a:ln w="25400" cap="flat" cmpd="sng" algn="ctr">
          <a:solidFill>
            <a:schemeClr val="tx2"/>
          </a:solidFill>
          <a:prstDash val="solid"/>
          <a:headEnd type="stealth"/>
          <a:tailEnd type="stealth"/>
        </a:ln>
        <a:effectLst/>
      </dsp:spPr>
      <dsp:style>
        <a:lnRef idx="2">
          <a:scrgbClr r="0" g="0" b="0"/>
        </a:lnRef>
        <a:fillRef idx="0">
          <a:scrgbClr r="0" g="0" b="0"/>
        </a:fillRef>
        <a:effectRef idx="0">
          <a:scrgbClr r="0" g="0" b="0"/>
        </a:effectRef>
        <a:fontRef idx="minor"/>
      </dsp:style>
    </dsp:sp>
    <dsp:sp modelId="{A5BAE479-B7F7-4726-A05D-7E610CA1A0A0}">
      <dsp:nvSpPr>
        <dsp:cNvPr id="0" name=""/>
        <dsp:cNvSpPr/>
      </dsp:nvSpPr>
      <dsp:spPr>
        <a:xfrm>
          <a:off x="1800848" y="1539436"/>
          <a:ext cx="998678" cy="998678"/>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cs-CZ" sz="2700" kern="1200" dirty="0"/>
            <a:t>účel, cíle</a:t>
          </a:r>
        </a:p>
      </dsp:txBody>
      <dsp:txXfrm>
        <a:off x="1849599" y="1588187"/>
        <a:ext cx="901176" cy="901176"/>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s-CZ"/>
              <a:t>Kliknutím lze upravit styl.</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AE50E03B-F36E-4145-9092-69D0AD159718}" type="datetimeFigureOut">
              <a:rPr lang="cs-CZ" smtClean="0"/>
              <a:pPr/>
              <a:t>24.10.2021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F8FDB7A-45E5-47E6-8F3E-0043A8D2FB4F}" type="slidenum">
              <a:rPr lang="cs-CZ" smtClean="0"/>
              <a:pPr/>
              <a:t>‹#›</a:t>
            </a:fld>
            <a:endParaRPr lang="cs-CZ"/>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881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E50E03B-F36E-4145-9092-69D0AD159718}" type="datetimeFigureOut">
              <a:rPr lang="cs-CZ" smtClean="0"/>
              <a:pPr/>
              <a:t>24.10.2021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F8FDB7A-45E5-47E6-8F3E-0043A8D2FB4F}" type="slidenum">
              <a:rPr lang="cs-CZ" smtClean="0"/>
              <a:pPr/>
              <a:t>‹#›</a:t>
            </a:fld>
            <a:endParaRPr lang="cs-CZ"/>
          </a:p>
        </p:txBody>
      </p:sp>
    </p:spTree>
    <p:extLst>
      <p:ext uri="{BB962C8B-B14F-4D97-AF65-F5344CB8AC3E}">
        <p14:creationId xmlns:p14="http://schemas.microsoft.com/office/powerpoint/2010/main" val="1957685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E50E03B-F36E-4145-9092-69D0AD159718}" type="datetimeFigureOut">
              <a:rPr lang="cs-CZ" smtClean="0"/>
              <a:pPr/>
              <a:t>24.10.2021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F8FDB7A-45E5-47E6-8F3E-0043A8D2FB4F}" type="slidenum">
              <a:rPr lang="cs-CZ" smtClean="0"/>
              <a:pPr/>
              <a:t>‹#›</a:t>
            </a:fld>
            <a:endParaRPr lang="cs-CZ"/>
          </a:p>
        </p:txBody>
      </p:sp>
    </p:spTree>
    <p:extLst>
      <p:ext uri="{BB962C8B-B14F-4D97-AF65-F5344CB8AC3E}">
        <p14:creationId xmlns:p14="http://schemas.microsoft.com/office/powerpoint/2010/main" val="3571845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E50E03B-F36E-4145-9092-69D0AD159718}" type="datetimeFigureOut">
              <a:rPr lang="cs-CZ" smtClean="0"/>
              <a:pPr/>
              <a:t>24.10.2021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F8FDB7A-45E5-47E6-8F3E-0043A8D2FB4F}" type="slidenum">
              <a:rPr lang="cs-CZ" smtClean="0"/>
              <a:pPr/>
              <a:t>‹#›</a:t>
            </a:fld>
            <a:endParaRPr lang="cs-CZ"/>
          </a:p>
        </p:txBody>
      </p:sp>
    </p:spTree>
    <p:extLst>
      <p:ext uri="{BB962C8B-B14F-4D97-AF65-F5344CB8AC3E}">
        <p14:creationId xmlns:p14="http://schemas.microsoft.com/office/powerpoint/2010/main" val="426116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cs-CZ"/>
              <a:t>Kliknutím lze upravit styl.</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AE50E03B-F36E-4145-9092-69D0AD159718}" type="datetimeFigureOut">
              <a:rPr lang="cs-CZ" smtClean="0"/>
              <a:pPr/>
              <a:t>24.10.2021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F8FDB7A-45E5-47E6-8F3E-0043A8D2FB4F}" type="slidenum">
              <a:rPr lang="cs-CZ" smtClean="0"/>
              <a:pPr/>
              <a:t>‹#›</a:t>
            </a:fld>
            <a:endParaRPr lang="cs-CZ"/>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1037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cs-CZ"/>
              <a:t>Kliknutím lze upravit styl.</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AE50E03B-F36E-4145-9092-69D0AD159718}" type="datetimeFigureOut">
              <a:rPr lang="cs-CZ" smtClean="0"/>
              <a:pPr/>
              <a:t>24.10.2021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F8FDB7A-45E5-47E6-8F3E-0043A8D2FB4F}" type="slidenum">
              <a:rPr lang="cs-CZ" smtClean="0"/>
              <a:pPr/>
              <a:t>‹#›</a:t>
            </a:fld>
            <a:endParaRPr lang="cs-CZ"/>
          </a:p>
        </p:txBody>
      </p:sp>
    </p:spTree>
    <p:extLst>
      <p:ext uri="{BB962C8B-B14F-4D97-AF65-F5344CB8AC3E}">
        <p14:creationId xmlns:p14="http://schemas.microsoft.com/office/powerpoint/2010/main" val="2342182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cs-CZ"/>
              <a:t>Kliknutím lze upravit styl.</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822960" y="2582335"/>
            <a:ext cx="3703320" cy="32867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63440" y="2582334"/>
            <a:ext cx="3703320" cy="32867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AE50E03B-F36E-4145-9092-69D0AD159718}" type="datetimeFigureOut">
              <a:rPr lang="cs-CZ" smtClean="0"/>
              <a:pPr/>
              <a:t>24.10.2021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F8FDB7A-45E5-47E6-8F3E-0043A8D2FB4F}" type="slidenum">
              <a:rPr lang="cs-CZ" smtClean="0"/>
              <a:pPr/>
              <a:t>‹#›</a:t>
            </a:fld>
            <a:endParaRPr lang="cs-CZ"/>
          </a:p>
        </p:txBody>
      </p:sp>
    </p:spTree>
    <p:extLst>
      <p:ext uri="{BB962C8B-B14F-4D97-AF65-F5344CB8AC3E}">
        <p14:creationId xmlns:p14="http://schemas.microsoft.com/office/powerpoint/2010/main" val="40074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AE50E03B-F36E-4145-9092-69D0AD159718}" type="datetimeFigureOut">
              <a:rPr lang="cs-CZ" smtClean="0"/>
              <a:pPr/>
              <a:t>24.10.2021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F8FDB7A-45E5-47E6-8F3E-0043A8D2FB4F}" type="slidenum">
              <a:rPr lang="cs-CZ" smtClean="0"/>
              <a:pPr/>
              <a:t>‹#›</a:t>
            </a:fld>
            <a:endParaRPr lang="cs-CZ"/>
          </a:p>
        </p:txBody>
      </p:sp>
    </p:spTree>
    <p:extLst>
      <p:ext uri="{BB962C8B-B14F-4D97-AF65-F5344CB8AC3E}">
        <p14:creationId xmlns:p14="http://schemas.microsoft.com/office/powerpoint/2010/main" val="2118193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E50E03B-F36E-4145-9092-69D0AD159718}" type="datetimeFigureOut">
              <a:rPr lang="cs-CZ" smtClean="0"/>
              <a:pPr/>
              <a:t>24.10.2021</a:t>
            </a:fld>
            <a:endParaRPr lang="cs-CZ"/>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cs-CZ"/>
          </a:p>
        </p:txBody>
      </p:sp>
      <p:sp>
        <p:nvSpPr>
          <p:cNvPr id="9" name="Slide Number Placeholder 8"/>
          <p:cNvSpPr>
            <a:spLocks noGrp="1"/>
          </p:cNvSpPr>
          <p:nvPr>
            <p:ph type="sldNum" sz="quarter" idx="12"/>
          </p:nvPr>
        </p:nvSpPr>
        <p:spPr/>
        <p:txBody>
          <a:bodyPr/>
          <a:lstStyle/>
          <a:p>
            <a:fld id="{EF8FDB7A-45E5-47E6-8F3E-0043A8D2FB4F}" type="slidenum">
              <a:rPr lang="cs-CZ" smtClean="0"/>
              <a:pPr/>
              <a:t>‹#›</a:t>
            </a:fld>
            <a:endParaRPr lang="cs-CZ"/>
          </a:p>
        </p:txBody>
      </p:sp>
    </p:spTree>
    <p:extLst>
      <p:ext uri="{BB962C8B-B14F-4D97-AF65-F5344CB8AC3E}">
        <p14:creationId xmlns:p14="http://schemas.microsoft.com/office/powerpoint/2010/main" val="49603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cs-CZ"/>
              <a:t>Kliknutím lze upravit styl.</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AE50E03B-F36E-4145-9092-69D0AD159718}" type="datetimeFigureOut">
              <a:rPr lang="cs-CZ" smtClean="0"/>
              <a:pPr/>
              <a:t>24.10.2021</a:t>
            </a:fld>
            <a:endParaRPr lang="cs-CZ"/>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F8FDB7A-45E5-47E6-8F3E-0043A8D2FB4F}" type="slidenum">
              <a:rPr lang="cs-CZ" smtClean="0"/>
              <a:pPr/>
              <a:t>‹#›</a:t>
            </a:fld>
            <a:endParaRPr lang="cs-CZ"/>
          </a:p>
        </p:txBody>
      </p:sp>
    </p:spTree>
    <p:extLst>
      <p:ext uri="{BB962C8B-B14F-4D97-AF65-F5344CB8AC3E}">
        <p14:creationId xmlns:p14="http://schemas.microsoft.com/office/powerpoint/2010/main" val="3437917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AE50E03B-F36E-4145-9092-69D0AD159718}" type="datetimeFigureOut">
              <a:rPr lang="cs-CZ" smtClean="0"/>
              <a:pPr/>
              <a:t>24.10.2021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F8FDB7A-45E5-47E6-8F3E-0043A8D2FB4F}" type="slidenum">
              <a:rPr lang="cs-CZ" smtClean="0"/>
              <a:pPr/>
              <a:t>‹#›</a:t>
            </a:fld>
            <a:endParaRPr lang="cs-CZ"/>
          </a:p>
        </p:txBody>
      </p:sp>
    </p:spTree>
    <p:extLst>
      <p:ext uri="{BB962C8B-B14F-4D97-AF65-F5344CB8AC3E}">
        <p14:creationId xmlns:p14="http://schemas.microsoft.com/office/powerpoint/2010/main" val="1430254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AE50E03B-F36E-4145-9092-69D0AD159718}" type="datetimeFigureOut">
              <a:rPr lang="cs-CZ" smtClean="0"/>
              <a:pPr/>
              <a:t>24.10.2021</a:t>
            </a:fld>
            <a:endParaRPr lang="cs-CZ"/>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cs-CZ"/>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EF8FDB7A-45E5-47E6-8F3E-0043A8D2FB4F}" type="slidenum">
              <a:rPr lang="cs-CZ" smtClean="0"/>
              <a:pPr/>
              <a:t>‹#›</a:t>
            </a:fld>
            <a:endParaRPr lang="cs-CZ"/>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0372123"/>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csopevneni.xf.cz/Prirucka/Nacrt-faze%204.jpg" TargetMode="External"/><Relationship Id="rId3" Type="http://schemas.openxmlformats.org/officeDocument/2006/relationships/image" Target="../media/image8.jpeg"/><Relationship Id="rId7" Type="http://schemas.openxmlformats.org/officeDocument/2006/relationships/image" Target="../media/image10.jpeg"/><Relationship Id="rId2" Type="http://schemas.openxmlformats.org/officeDocument/2006/relationships/hyperlink" Target="http://csopevneni.xf.cz/Prirucka/Nacrt-faze%201.jpg" TargetMode="External"/><Relationship Id="rId1" Type="http://schemas.openxmlformats.org/officeDocument/2006/relationships/slideLayout" Target="../slideLayouts/slideLayout2.xml"/><Relationship Id="rId6" Type="http://schemas.openxmlformats.org/officeDocument/2006/relationships/hyperlink" Target="http://csopevneni.xf.cz/Prirucka/Nacrt-faze%203.jpg" TargetMode="External"/><Relationship Id="rId5" Type="http://schemas.openxmlformats.org/officeDocument/2006/relationships/image" Target="../media/image9.jpeg"/><Relationship Id="rId10" Type="http://schemas.openxmlformats.org/officeDocument/2006/relationships/hyperlink" Target="http://csopevneni.xf.cz/Prirucka/Prirucka-nacrt.htm" TargetMode="External"/><Relationship Id="rId4" Type="http://schemas.openxmlformats.org/officeDocument/2006/relationships/hyperlink" Target="http://csopevneni.xf.cz/Prirucka/Nacrt-faze%202.jpg" TargetMode="External"/><Relationship Id="rId9" Type="http://schemas.openxmlformats.org/officeDocument/2006/relationships/image" Target="../media/image11.jpe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geography.upol.cz/soubory/studium/DS-GVS/Opora-DSTAT.pdf"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png"/><Relationship Id="rId4" Type="http://schemas.microsoft.com/office/2007/relationships/hdphoto" Target="../media/hdphoto4.wdp"/></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mailto:67632@mail.muni.cz"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539552" y="1700809"/>
            <a:ext cx="7992888" cy="2016224"/>
          </a:xfrm>
        </p:spPr>
        <p:txBody>
          <a:bodyPr>
            <a:noAutofit/>
          </a:bodyPr>
          <a:lstStyle/>
          <a:p>
            <a:r>
              <a:rPr lang="cs-CZ"/>
              <a:t>Metody </a:t>
            </a:r>
            <a:r>
              <a:rPr lang="cs-CZ" dirty="0"/>
              <a:t>v geografii</a:t>
            </a:r>
            <a:endParaRPr lang="cs-CZ" sz="2400" dirty="0"/>
          </a:p>
        </p:txBody>
      </p:sp>
    </p:spTree>
    <p:extLst>
      <p:ext uri="{BB962C8B-B14F-4D97-AF65-F5344CB8AC3E}">
        <p14:creationId xmlns:p14="http://schemas.microsoft.com/office/powerpoint/2010/main" val="1392496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Co „umí“statistika</a:t>
            </a:r>
          </a:p>
        </p:txBody>
      </p:sp>
      <p:sp>
        <p:nvSpPr>
          <p:cNvPr id="2" name="Zástupný symbol pro obsah 1"/>
          <p:cNvSpPr>
            <a:spLocks noGrp="1"/>
          </p:cNvSpPr>
          <p:nvPr>
            <p:ph idx="1"/>
          </p:nvPr>
        </p:nvSpPr>
        <p:spPr>
          <a:xfrm>
            <a:off x="467544" y="1988840"/>
            <a:ext cx="8424935" cy="4608511"/>
          </a:xfrm>
        </p:spPr>
        <p:txBody>
          <a:bodyPr>
            <a:normAutofit/>
          </a:bodyPr>
          <a:lstStyle/>
          <a:p>
            <a:r>
              <a:rPr lang="cs-CZ" sz="2400" dirty="0"/>
              <a:t>Statistika řeší úlohy různého stupně složitosti:</a:t>
            </a:r>
          </a:p>
          <a:p>
            <a:pPr lvl="1"/>
            <a:r>
              <a:rPr lang="cs-CZ" sz="2000" b="1" dirty="0"/>
              <a:t>získávání dat </a:t>
            </a:r>
            <a:r>
              <a:rPr lang="cs-CZ" sz="2000" dirty="0"/>
              <a:t>(počet domácností, počet pracovníků v odvětví XY, objem vývozu), </a:t>
            </a:r>
          </a:p>
          <a:p>
            <a:pPr lvl="1"/>
            <a:r>
              <a:rPr lang="cs-CZ" sz="2000" b="1" dirty="0"/>
              <a:t>popis struktury </a:t>
            </a:r>
            <a:r>
              <a:rPr lang="cs-CZ" sz="2000" dirty="0"/>
              <a:t>(věková struktura obyvatelů, struktura firem z hlediska právní formy podnikání), </a:t>
            </a:r>
          </a:p>
          <a:p>
            <a:pPr lvl="1"/>
            <a:r>
              <a:rPr lang="cs-CZ" sz="2000" b="1" dirty="0"/>
              <a:t>vyčíslování dílčích ukazatelů v čase a prostoru</a:t>
            </a:r>
            <a:r>
              <a:rPr lang="cs-CZ" sz="2000" dirty="0"/>
              <a:t> (výpočet průměrné mzdy v NH, výpočet cenové hladiny spotřebitelských cen), </a:t>
            </a:r>
          </a:p>
          <a:p>
            <a:pPr lvl="1"/>
            <a:r>
              <a:rPr lang="cs-CZ" sz="2000" b="1" dirty="0"/>
              <a:t>porovnávaní takto agregovaných ukazovatelů v čase anebo prostoru </a:t>
            </a:r>
            <a:r>
              <a:rPr lang="cs-CZ" sz="2000" dirty="0"/>
              <a:t>(trend vývoje mezd, změna hladiny spotřebitelských cen), </a:t>
            </a:r>
          </a:p>
          <a:p>
            <a:pPr lvl="1"/>
            <a:r>
              <a:rPr lang="cs-CZ" sz="2000" b="1" dirty="0"/>
              <a:t>předpovídání jejich budoucí úrovně </a:t>
            </a:r>
            <a:r>
              <a:rPr lang="cs-CZ" sz="2000" dirty="0"/>
              <a:t>(tržby v maloobchodě v budoucím čtvrtroku, vývoz produktu AB v budoucím roku), </a:t>
            </a:r>
          </a:p>
          <a:p>
            <a:pPr lvl="1"/>
            <a:r>
              <a:rPr lang="cs-CZ" sz="2000" b="1" dirty="0"/>
              <a:t>měření závislosti </a:t>
            </a:r>
            <a:r>
              <a:rPr lang="cs-CZ" sz="2000" dirty="0"/>
              <a:t>(závislost mezd na HDP, závislost vývozu na kurzu koruny). </a:t>
            </a:r>
          </a:p>
        </p:txBody>
      </p:sp>
    </p:spTree>
    <p:extLst>
      <p:ext uri="{BB962C8B-B14F-4D97-AF65-F5344CB8AC3E}">
        <p14:creationId xmlns:p14="http://schemas.microsoft.com/office/powerpoint/2010/main" val="694722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Co „neumí“ statistika</a:t>
            </a:r>
          </a:p>
        </p:txBody>
      </p:sp>
      <p:sp>
        <p:nvSpPr>
          <p:cNvPr id="2" name="Zástupný symbol pro obsah 1"/>
          <p:cNvSpPr>
            <a:spLocks noGrp="1"/>
          </p:cNvSpPr>
          <p:nvPr>
            <p:ph idx="1"/>
          </p:nvPr>
        </p:nvSpPr>
        <p:spPr>
          <a:xfrm>
            <a:off x="467544" y="2132857"/>
            <a:ext cx="8424935" cy="4104456"/>
          </a:xfrm>
        </p:spPr>
        <p:txBody>
          <a:bodyPr>
            <a:normAutofit/>
          </a:bodyPr>
          <a:lstStyle/>
          <a:p>
            <a:r>
              <a:rPr lang="cs-CZ" sz="2800" dirty="0"/>
              <a:t>Statistika selhává, pokud:</a:t>
            </a:r>
          </a:p>
          <a:p>
            <a:pPr lvl="1"/>
            <a:r>
              <a:rPr lang="cs-CZ" sz="2400" dirty="0"/>
              <a:t>nemá k dispozici adekvátní číselné údaje, </a:t>
            </a:r>
          </a:p>
          <a:p>
            <a:pPr lvl="1"/>
            <a:r>
              <a:rPr lang="cs-CZ" sz="2400" dirty="0"/>
              <a:t>když chybí představa o velkosti chyb měření a vlivu různých průvodních činitelů, </a:t>
            </a:r>
          </a:p>
          <a:p>
            <a:pPr lvl="1"/>
            <a:r>
              <a:rPr lang="cs-CZ" sz="2400" dirty="0"/>
              <a:t>když není je k dispozici dostatečně rozsáhlý soubor případů </a:t>
            </a:r>
          </a:p>
          <a:p>
            <a:pPr lvl="1"/>
            <a:r>
              <a:rPr lang="cs-CZ" sz="2400" dirty="0"/>
              <a:t>anebo v datech chybí proměnlivost (variabilita).</a:t>
            </a:r>
          </a:p>
        </p:txBody>
      </p:sp>
    </p:spTree>
    <p:extLst>
      <p:ext uri="{BB962C8B-B14F-4D97-AF65-F5344CB8AC3E}">
        <p14:creationId xmlns:p14="http://schemas.microsoft.com/office/powerpoint/2010/main" val="823921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Data – informace – znalosti</a:t>
            </a:r>
          </a:p>
        </p:txBody>
      </p:sp>
      <p:sp>
        <p:nvSpPr>
          <p:cNvPr id="2" name="Zástupný symbol pro obsah 1"/>
          <p:cNvSpPr>
            <a:spLocks noGrp="1"/>
          </p:cNvSpPr>
          <p:nvPr>
            <p:ph idx="1"/>
          </p:nvPr>
        </p:nvSpPr>
        <p:spPr>
          <a:xfrm>
            <a:off x="97441" y="4023489"/>
            <a:ext cx="2907845" cy="900099"/>
          </a:xfrm>
        </p:spPr>
        <p:txBody>
          <a:bodyPr>
            <a:normAutofit fontScale="70000" lnSpcReduction="20000"/>
          </a:bodyPr>
          <a:lstStyle/>
          <a:p>
            <a:pPr>
              <a:buFont typeface="Arial" panose="020B0604020202020204" pitchFamily="34" charset="0"/>
              <a:buChar char="•"/>
            </a:pPr>
            <a:r>
              <a:rPr lang="cs-CZ" dirty="0"/>
              <a:t>Hromadná</a:t>
            </a:r>
          </a:p>
          <a:p>
            <a:pPr>
              <a:buFont typeface="Arial" panose="020B0604020202020204" pitchFamily="34" charset="0"/>
              <a:buChar char="•"/>
            </a:pPr>
            <a:r>
              <a:rPr lang="cs-CZ" dirty="0"/>
              <a:t>Variabilní (proměnlivá)</a:t>
            </a:r>
          </a:p>
          <a:p>
            <a:pPr>
              <a:buFont typeface="Arial" panose="020B0604020202020204" pitchFamily="34" charset="0"/>
              <a:buChar char="•"/>
            </a:pPr>
            <a:r>
              <a:rPr lang="cs-CZ" dirty="0"/>
              <a:t>Číselná nebo slovní</a:t>
            </a:r>
          </a:p>
        </p:txBody>
      </p:sp>
      <p:sp>
        <p:nvSpPr>
          <p:cNvPr id="4" name="Obdélník 3"/>
          <p:cNvSpPr/>
          <p:nvPr/>
        </p:nvSpPr>
        <p:spPr>
          <a:xfrm>
            <a:off x="2671275" y="4203509"/>
            <a:ext cx="158417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DATA</a:t>
            </a:r>
          </a:p>
        </p:txBody>
      </p:sp>
      <p:sp>
        <p:nvSpPr>
          <p:cNvPr id="5" name="Obdélník 4"/>
          <p:cNvSpPr/>
          <p:nvPr/>
        </p:nvSpPr>
        <p:spPr>
          <a:xfrm>
            <a:off x="4687499" y="3123389"/>
            <a:ext cx="158417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INFORMACE</a:t>
            </a:r>
          </a:p>
        </p:txBody>
      </p:sp>
      <p:sp>
        <p:nvSpPr>
          <p:cNvPr id="6" name="Obdélník 5"/>
          <p:cNvSpPr/>
          <p:nvPr/>
        </p:nvSpPr>
        <p:spPr>
          <a:xfrm>
            <a:off x="6055651" y="1988840"/>
            <a:ext cx="158417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ZNALOSTI</a:t>
            </a:r>
          </a:p>
        </p:txBody>
      </p:sp>
      <p:cxnSp>
        <p:nvCxnSpPr>
          <p:cNvPr id="8" name="Přímá spojnice se šipkou 7"/>
          <p:cNvCxnSpPr/>
          <p:nvPr/>
        </p:nvCxnSpPr>
        <p:spPr>
          <a:xfrm flipV="1">
            <a:off x="4255451" y="3843469"/>
            <a:ext cx="432048"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Přímá spojnice se šipkou 9"/>
          <p:cNvCxnSpPr/>
          <p:nvPr/>
        </p:nvCxnSpPr>
        <p:spPr>
          <a:xfrm flipV="1">
            <a:off x="5623603" y="2691341"/>
            <a:ext cx="432048"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Pravoúhlá spojnice 12"/>
          <p:cNvCxnSpPr>
            <a:stCxn id="6" idx="1"/>
            <a:endCxn id="4" idx="0"/>
          </p:cNvCxnSpPr>
          <p:nvPr/>
        </p:nvCxnSpPr>
        <p:spPr>
          <a:xfrm rot="10800000" flipV="1">
            <a:off x="3463363" y="2348879"/>
            <a:ext cx="2592288" cy="1854629"/>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Zástupný symbol pro obsah 1"/>
          <p:cNvSpPr txBox="1">
            <a:spLocks/>
          </p:cNvSpPr>
          <p:nvPr/>
        </p:nvSpPr>
        <p:spPr>
          <a:xfrm>
            <a:off x="4255451" y="4203510"/>
            <a:ext cx="2907845" cy="720079"/>
          </a:xfrm>
          <a:prstGeom prst="rect">
            <a:avLst/>
          </a:prstGeom>
        </p:spPr>
        <p:txBody>
          <a:bodyPr vert="horz" lIns="91440" tIns="45720" rIns="91440" bIns="45720" rtlCol="0">
            <a:normAutofit fontScale="92500" lnSpcReduction="2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buFont typeface="Arial" panose="020B0604020202020204" pitchFamily="34" charset="0"/>
              <a:buChar char="•"/>
            </a:pPr>
            <a:r>
              <a:rPr lang="cs-CZ" dirty="0"/>
              <a:t>2. Zpracování dat</a:t>
            </a:r>
          </a:p>
          <a:p>
            <a:pPr>
              <a:buFont typeface="Arial" panose="020B0604020202020204" pitchFamily="34" charset="0"/>
              <a:buChar char="•"/>
            </a:pPr>
            <a:r>
              <a:rPr lang="cs-CZ" dirty="0"/>
              <a:t>1. Zjišťování dat</a:t>
            </a:r>
          </a:p>
        </p:txBody>
      </p:sp>
      <p:sp>
        <p:nvSpPr>
          <p:cNvPr id="16" name="Pravá složená závorka 15"/>
          <p:cNvSpPr/>
          <p:nvPr/>
        </p:nvSpPr>
        <p:spPr>
          <a:xfrm rot="3387178">
            <a:off x="5626567" y="4530370"/>
            <a:ext cx="557331" cy="165618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17" name="Zástupný symbol pro obsah 1"/>
          <p:cNvSpPr txBox="1">
            <a:spLocks/>
          </p:cNvSpPr>
          <p:nvPr/>
        </p:nvSpPr>
        <p:spPr>
          <a:xfrm>
            <a:off x="6253269" y="5371354"/>
            <a:ext cx="2537458" cy="459431"/>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r>
              <a:rPr lang="cs-CZ" dirty="0"/>
              <a:t>STATISTIKA</a:t>
            </a:r>
          </a:p>
        </p:txBody>
      </p:sp>
      <p:sp>
        <p:nvSpPr>
          <p:cNvPr id="18" name="Zástupný symbol pro obsah 1"/>
          <p:cNvSpPr txBox="1">
            <a:spLocks/>
          </p:cNvSpPr>
          <p:nvPr/>
        </p:nvSpPr>
        <p:spPr>
          <a:xfrm>
            <a:off x="6272667" y="3123389"/>
            <a:ext cx="2907845" cy="720079"/>
          </a:xfrm>
          <a:prstGeom prst="rect">
            <a:avLst/>
          </a:prstGeom>
        </p:spPr>
        <p:txBody>
          <a:bodyPr vert="horz" lIns="91440" tIns="45720" rIns="91440" bIns="45720" rtlCol="0">
            <a:normAutofit fontScale="92500" lnSpcReduction="2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buFont typeface="Arial" panose="020B0604020202020204" pitchFamily="34" charset="0"/>
              <a:buChar char="•"/>
            </a:pPr>
            <a:r>
              <a:rPr lang="cs-CZ" dirty="0"/>
              <a:t>4. Interpretace dat</a:t>
            </a:r>
          </a:p>
          <a:p>
            <a:pPr>
              <a:buFont typeface="Arial" panose="020B0604020202020204" pitchFamily="34" charset="0"/>
              <a:buChar char="•"/>
            </a:pPr>
            <a:r>
              <a:rPr lang="cs-CZ" dirty="0"/>
              <a:t>3. Analýza dat</a:t>
            </a:r>
          </a:p>
        </p:txBody>
      </p:sp>
    </p:spTree>
    <p:extLst>
      <p:ext uri="{BB962C8B-B14F-4D97-AF65-F5344CB8AC3E}">
        <p14:creationId xmlns:p14="http://schemas.microsoft.com/office/powerpoint/2010/main" val="2246380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ln w="38100">
            <a:noFill/>
          </a:ln>
        </p:spPr>
        <p:txBody>
          <a:bodyPr/>
          <a:lstStyle/>
          <a:p>
            <a:r>
              <a:rPr lang="cs-CZ" dirty="0"/>
              <a:t>Kvantitativní metody</a:t>
            </a:r>
          </a:p>
        </p:txBody>
      </p:sp>
      <p:sp>
        <p:nvSpPr>
          <p:cNvPr id="2" name="Zástupný symbol pro obsah 1"/>
          <p:cNvSpPr>
            <a:spLocks noGrp="1"/>
          </p:cNvSpPr>
          <p:nvPr>
            <p:ph idx="1"/>
          </p:nvPr>
        </p:nvSpPr>
        <p:spPr/>
        <p:txBody>
          <a:bodyPr>
            <a:normAutofit/>
          </a:bodyPr>
          <a:lstStyle/>
          <a:p>
            <a:r>
              <a:rPr lang="cs-CZ" sz="2400" dirty="0"/>
              <a:t>Předpokládá se, že lidské chování můžeme do jisté míry měřit a předvídat. Využívá náhodné výběry, experimenty, strukturovaný sběr dat pomocí testů, dotazníků nebo pozorování.</a:t>
            </a:r>
          </a:p>
          <a:p>
            <a:r>
              <a:rPr lang="cs-CZ" sz="2400" dirty="0"/>
              <a:t>Základní kvantitativní metody:</a:t>
            </a:r>
          </a:p>
          <a:p>
            <a:pPr lvl="1"/>
            <a:r>
              <a:rPr lang="cs-CZ" sz="2000" dirty="0"/>
              <a:t>Statistické šetření</a:t>
            </a:r>
          </a:p>
          <a:p>
            <a:pPr lvl="1"/>
            <a:r>
              <a:rPr lang="cs-CZ" sz="2000" dirty="0"/>
              <a:t>Experiment</a:t>
            </a:r>
          </a:p>
          <a:p>
            <a:pPr lvl="1"/>
            <a:r>
              <a:rPr lang="cs-CZ" sz="2000" dirty="0"/>
              <a:t>Oficiální statistiky</a:t>
            </a:r>
          </a:p>
          <a:p>
            <a:pPr lvl="1"/>
            <a:r>
              <a:rPr lang="cs-CZ" sz="2000" dirty="0"/>
              <a:t>Strukturované pozorování</a:t>
            </a:r>
          </a:p>
          <a:p>
            <a:pPr lvl="1"/>
            <a:endParaRPr lang="cs-CZ" dirty="0"/>
          </a:p>
          <a:p>
            <a:endParaRPr lang="cs-CZ" dirty="0"/>
          </a:p>
        </p:txBody>
      </p:sp>
    </p:spTree>
    <p:extLst>
      <p:ext uri="{BB962C8B-B14F-4D97-AF65-F5344CB8AC3E}">
        <p14:creationId xmlns:p14="http://schemas.microsoft.com/office/powerpoint/2010/main" val="2168561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ln w="57150">
            <a:noFill/>
          </a:ln>
        </p:spPr>
        <p:txBody>
          <a:bodyPr/>
          <a:lstStyle/>
          <a:p>
            <a:r>
              <a:rPr lang="cs-CZ" dirty="0"/>
              <a:t>Kvalitativní metody</a:t>
            </a:r>
          </a:p>
        </p:txBody>
      </p:sp>
      <p:sp>
        <p:nvSpPr>
          <p:cNvPr id="3" name="Zástupný symbol pro obsah 2"/>
          <p:cNvSpPr>
            <a:spLocks noGrp="1"/>
          </p:cNvSpPr>
          <p:nvPr>
            <p:ph idx="1"/>
          </p:nvPr>
        </p:nvSpPr>
        <p:spPr/>
        <p:txBody>
          <a:bodyPr>
            <a:normAutofit lnSpcReduction="10000"/>
          </a:bodyPr>
          <a:lstStyle/>
          <a:p>
            <a:r>
              <a:rPr lang="cs-CZ" sz="2800" dirty="0"/>
              <a:t>Negativní definice (Glaser, </a:t>
            </a:r>
            <a:r>
              <a:rPr lang="cs-CZ" sz="2800" dirty="0" err="1"/>
              <a:t>Corbinová</a:t>
            </a:r>
            <a:r>
              <a:rPr lang="cs-CZ" sz="2800" dirty="0"/>
              <a:t> 1989): jakýkoliv výzkum, jehož výsledků se nedosahuje pomocí statistických metod nebo jiných způsobů kvantifikace</a:t>
            </a:r>
          </a:p>
          <a:p>
            <a:r>
              <a:rPr lang="cs-CZ" sz="2800" dirty="0"/>
              <a:t>Uplatnění v sociálních a humanitních vědách</a:t>
            </a:r>
          </a:p>
          <a:p>
            <a:r>
              <a:rPr lang="cs-CZ" sz="2800" dirty="0"/>
              <a:t>Reakce na jednostranný postoj, kdy se za hodnotný výzkum považoval pouze kvantitativní (měřitelné vlastnosti objektů)</a:t>
            </a:r>
          </a:p>
          <a:p>
            <a:r>
              <a:rPr lang="cs-CZ" sz="2800" dirty="0"/>
              <a:t>Metody kvalitativního výzkumu se stále vyvíjí</a:t>
            </a:r>
          </a:p>
          <a:p>
            <a:endParaRPr lang="cs-CZ" dirty="0"/>
          </a:p>
        </p:txBody>
      </p:sp>
    </p:spTree>
    <p:extLst>
      <p:ext uri="{BB962C8B-B14F-4D97-AF65-F5344CB8AC3E}">
        <p14:creationId xmlns:p14="http://schemas.microsoft.com/office/powerpoint/2010/main" val="1963317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Metody kvalitativního výzkumu</a:t>
            </a:r>
          </a:p>
        </p:txBody>
      </p:sp>
      <p:sp>
        <p:nvSpPr>
          <p:cNvPr id="2" name="Zástupný symbol pro obsah 1"/>
          <p:cNvSpPr>
            <a:spLocks noGrp="1"/>
          </p:cNvSpPr>
          <p:nvPr>
            <p:ph idx="1"/>
          </p:nvPr>
        </p:nvSpPr>
        <p:spPr/>
        <p:txBody>
          <a:bodyPr>
            <a:normAutofit/>
          </a:bodyPr>
          <a:lstStyle/>
          <a:p>
            <a:r>
              <a:rPr lang="cs-CZ" sz="2400" dirty="0"/>
              <a:t>Pozorování</a:t>
            </a:r>
          </a:p>
          <a:p>
            <a:r>
              <a:rPr lang="cs-CZ" sz="2400" dirty="0"/>
              <a:t>Texty a dokumenty</a:t>
            </a:r>
          </a:p>
          <a:p>
            <a:r>
              <a:rPr lang="cs-CZ" sz="2400" dirty="0"/>
              <a:t>Interview</a:t>
            </a:r>
          </a:p>
          <a:p>
            <a:r>
              <a:rPr lang="cs-CZ" sz="2400" dirty="0"/>
              <a:t>Dotazník</a:t>
            </a:r>
          </a:p>
          <a:p>
            <a:r>
              <a:rPr lang="cs-CZ" sz="2400" dirty="0"/>
              <a:t>Audio a video záznamy</a:t>
            </a:r>
          </a:p>
          <a:p>
            <a:r>
              <a:rPr lang="cs-CZ" sz="2400" dirty="0"/>
              <a:t>…</a:t>
            </a:r>
          </a:p>
        </p:txBody>
      </p:sp>
    </p:spTree>
    <p:extLst>
      <p:ext uri="{BB962C8B-B14F-4D97-AF65-F5344CB8AC3E}">
        <p14:creationId xmlns:p14="http://schemas.microsoft.com/office/powerpoint/2010/main" val="765115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endParaRPr lang="cs-CZ"/>
          </a:p>
        </p:txBody>
      </p:sp>
      <p:sp>
        <p:nvSpPr>
          <p:cNvPr id="2" name="Zástupný symbol pro obsah 1"/>
          <p:cNvSpPr>
            <a:spLocks noGrp="1"/>
          </p:cNvSpPr>
          <p:nvPr>
            <p:ph idx="1"/>
          </p:nvPr>
        </p:nvSpPr>
        <p:spPr/>
        <p:txBody>
          <a:bodyPr/>
          <a:lstStyle/>
          <a:p>
            <a:endParaRPr lang="cs-CZ"/>
          </a:p>
        </p:txBody>
      </p:sp>
      <p:pic>
        <p:nvPicPr>
          <p:cNvPr id="1026" name="Picture 2"/>
          <p:cNvPicPr>
            <a:picLocks noChangeAspect="1" noChangeArrowheads="1"/>
          </p:cNvPicPr>
          <p:nvPr/>
        </p:nvPicPr>
        <p:blipFill>
          <a:blip r:embed="rId2" cstate="print"/>
          <a:srcRect/>
          <a:stretch>
            <a:fillRect/>
          </a:stretch>
        </p:blipFill>
        <p:spPr bwMode="auto">
          <a:xfrm>
            <a:off x="228600" y="23813"/>
            <a:ext cx="8686800" cy="681037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cs-CZ" dirty="0"/>
              <a:t>Rozdíly mezi kvantitativní a kvalitativním výzkumem</a:t>
            </a: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1872680514"/>
              </p:ext>
            </p:extLst>
          </p:nvPr>
        </p:nvGraphicFramePr>
        <p:xfrm>
          <a:off x="310384" y="2060848"/>
          <a:ext cx="8568951" cy="4145280"/>
        </p:xfrm>
        <a:graphic>
          <a:graphicData uri="http://schemas.openxmlformats.org/drawingml/2006/table">
            <a:tbl>
              <a:tblPr firstRow="1" bandRow="1">
                <a:tableStyleId>{5C22544A-7EE6-4342-B048-85BDC9FD1C3A}</a:tableStyleId>
              </a:tblPr>
              <a:tblGrid>
                <a:gridCol w="2592288">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gridCol w="3096343">
                  <a:extLst>
                    <a:ext uri="{9D8B030D-6E8A-4147-A177-3AD203B41FA5}">
                      <a16:colId xmlns:a16="http://schemas.microsoft.com/office/drawing/2014/main" val="20002"/>
                    </a:ext>
                  </a:extLst>
                </a:gridCol>
              </a:tblGrid>
              <a:tr h="370840">
                <a:tc>
                  <a:txBody>
                    <a:bodyPr/>
                    <a:lstStyle/>
                    <a:p>
                      <a:endParaRPr lang="cs-CZ" dirty="0"/>
                    </a:p>
                  </a:txBody>
                  <a:tcPr/>
                </a:tc>
                <a:tc>
                  <a:txBody>
                    <a:bodyPr/>
                    <a:lstStyle/>
                    <a:p>
                      <a:pPr algn="ctr"/>
                      <a:r>
                        <a:rPr lang="cs-CZ" dirty="0"/>
                        <a:t>Kvantitativní</a:t>
                      </a:r>
                    </a:p>
                  </a:txBody>
                  <a:tcPr/>
                </a:tc>
                <a:tc>
                  <a:txBody>
                    <a:bodyPr/>
                    <a:lstStyle/>
                    <a:p>
                      <a:pPr algn="ctr"/>
                      <a:r>
                        <a:rPr lang="cs-CZ" dirty="0"/>
                        <a:t>Kvalitativní</a:t>
                      </a:r>
                    </a:p>
                  </a:txBody>
                  <a:tcPr/>
                </a:tc>
                <a:extLst>
                  <a:ext uri="{0D108BD9-81ED-4DB2-BD59-A6C34878D82A}">
                    <a16:rowId xmlns:a16="http://schemas.microsoft.com/office/drawing/2014/main" val="10000"/>
                  </a:ext>
                </a:extLst>
              </a:tr>
              <a:tr h="370840">
                <a:tc>
                  <a:txBody>
                    <a:bodyPr/>
                    <a:lstStyle/>
                    <a:p>
                      <a:r>
                        <a:rPr lang="cs-CZ" b="1" dirty="0"/>
                        <a:t>Úloha výzkumu</a:t>
                      </a:r>
                    </a:p>
                  </a:txBody>
                  <a:tcPr/>
                </a:tc>
                <a:tc>
                  <a:txBody>
                    <a:bodyPr/>
                    <a:lstStyle/>
                    <a:p>
                      <a:pPr algn="ctr"/>
                      <a:r>
                        <a:rPr lang="cs-CZ" dirty="0"/>
                        <a:t>přípravná</a:t>
                      </a:r>
                    </a:p>
                  </a:txBody>
                  <a:tcPr/>
                </a:tc>
                <a:tc>
                  <a:txBody>
                    <a:bodyPr/>
                    <a:lstStyle/>
                    <a:p>
                      <a:pPr algn="ctr"/>
                      <a:r>
                        <a:rPr lang="cs-CZ" dirty="0"/>
                        <a:t>prostředek ke zkoumání interpretací aktérů</a:t>
                      </a:r>
                    </a:p>
                  </a:txBody>
                  <a:tcPr/>
                </a:tc>
                <a:extLst>
                  <a:ext uri="{0D108BD9-81ED-4DB2-BD59-A6C34878D82A}">
                    <a16:rowId xmlns:a16="http://schemas.microsoft.com/office/drawing/2014/main" val="10001"/>
                  </a:ext>
                </a:extLst>
              </a:tr>
              <a:tr h="370840">
                <a:tc>
                  <a:txBody>
                    <a:bodyPr/>
                    <a:lstStyle/>
                    <a:p>
                      <a:r>
                        <a:rPr lang="cs-CZ" b="1" dirty="0"/>
                        <a:t>Vztah výzkumníka k subjektu</a:t>
                      </a:r>
                    </a:p>
                  </a:txBody>
                  <a:tcPr/>
                </a:tc>
                <a:tc>
                  <a:txBody>
                    <a:bodyPr/>
                    <a:lstStyle/>
                    <a:p>
                      <a:pPr algn="ctr"/>
                      <a:r>
                        <a:rPr lang="cs-CZ" dirty="0"/>
                        <a:t>odstup</a:t>
                      </a:r>
                    </a:p>
                  </a:txBody>
                  <a:tcPr/>
                </a:tc>
                <a:tc>
                  <a:txBody>
                    <a:bodyPr/>
                    <a:lstStyle/>
                    <a:p>
                      <a:pPr algn="ctr"/>
                      <a:r>
                        <a:rPr lang="cs-CZ" dirty="0"/>
                        <a:t>těsný</a:t>
                      </a:r>
                    </a:p>
                  </a:txBody>
                  <a:tcPr/>
                </a:tc>
                <a:extLst>
                  <a:ext uri="{0D108BD9-81ED-4DB2-BD59-A6C34878D82A}">
                    <a16:rowId xmlns:a16="http://schemas.microsoft.com/office/drawing/2014/main" val="10002"/>
                  </a:ext>
                </a:extLst>
              </a:tr>
              <a:tr h="370840">
                <a:tc>
                  <a:txBody>
                    <a:bodyPr/>
                    <a:lstStyle/>
                    <a:p>
                      <a:r>
                        <a:rPr lang="cs-CZ" b="1" dirty="0"/>
                        <a:t>Postoj výzkumníka k jednání</a:t>
                      </a:r>
                    </a:p>
                  </a:txBody>
                  <a:tcPr/>
                </a:tc>
                <a:tc>
                  <a:txBody>
                    <a:bodyPr/>
                    <a:lstStyle/>
                    <a:p>
                      <a:pPr algn="ctr"/>
                      <a:r>
                        <a:rPr lang="cs-CZ" dirty="0"/>
                        <a:t>vně situace</a:t>
                      </a:r>
                    </a:p>
                  </a:txBody>
                  <a:tcPr/>
                </a:tc>
                <a:tc>
                  <a:txBody>
                    <a:bodyPr/>
                    <a:lstStyle/>
                    <a:p>
                      <a:pPr algn="ctr"/>
                      <a:r>
                        <a:rPr lang="cs-CZ" dirty="0"/>
                        <a:t>uvnitř situace</a:t>
                      </a:r>
                    </a:p>
                  </a:txBody>
                  <a:tcPr/>
                </a:tc>
                <a:extLst>
                  <a:ext uri="{0D108BD9-81ED-4DB2-BD59-A6C34878D82A}">
                    <a16:rowId xmlns:a16="http://schemas.microsoft.com/office/drawing/2014/main" val="10003"/>
                  </a:ext>
                </a:extLst>
              </a:tr>
              <a:tr h="370840">
                <a:tc>
                  <a:txBody>
                    <a:bodyPr/>
                    <a:lstStyle/>
                    <a:p>
                      <a:r>
                        <a:rPr lang="cs-CZ" b="1" dirty="0"/>
                        <a:t>Vztah teorie a výzkumu</a:t>
                      </a:r>
                    </a:p>
                  </a:txBody>
                  <a:tcPr/>
                </a:tc>
                <a:tc>
                  <a:txBody>
                    <a:bodyPr/>
                    <a:lstStyle/>
                    <a:p>
                      <a:pPr algn="ctr"/>
                      <a:r>
                        <a:rPr lang="cs-CZ" dirty="0"/>
                        <a:t>potvrzení, falzifikace</a:t>
                      </a:r>
                    </a:p>
                  </a:txBody>
                  <a:tcPr/>
                </a:tc>
                <a:tc>
                  <a:txBody>
                    <a:bodyPr/>
                    <a:lstStyle/>
                    <a:p>
                      <a:pPr algn="ctr"/>
                      <a:r>
                        <a:rPr lang="cs-CZ" dirty="0"/>
                        <a:t>teorie často vzniká</a:t>
                      </a:r>
                    </a:p>
                  </a:txBody>
                  <a:tcPr/>
                </a:tc>
                <a:extLst>
                  <a:ext uri="{0D108BD9-81ED-4DB2-BD59-A6C34878D82A}">
                    <a16:rowId xmlns:a16="http://schemas.microsoft.com/office/drawing/2014/main" val="10004"/>
                  </a:ext>
                </a:extLst>
              </a:tr>
              <a:tr h="370840">
                <a:tc>
                  <a:txBody>
                    <a:bodyPr/>
                    <a:lstStyle/>
                    <a:p>
                      <a:r>
                        <a:rPr lang="cs-CZ" b="1" dirty="0"/>
                        <a:t>Výzkumná strategie</a:t>
                      </a:r>
                    </a:p>
                  </a:txBody>
                  <a:tcPr/>
                </a:tc>
                <a:tc>
                  <a:txBody>
                    <a:bodyPr/>
                    <a:lstStyle/>
                    <a:p>
                      <a:pPr algn="ctr"/>
                      <a:r>
                        <a:rPr lang="cs-CZ" dirty="0"/>
                        <a:t>silně strukturovaná</a:t>
                      </a:r>
                    </a:p>
                  </a:txBody>
                  <a:tcPr/>
                </a:tc>
                <a:tc>
                  <a:txBody>
                    <a:bodyPr/>
                    <a:lstStyle/>
                    <a:p>
                      <a:pPr algn="ctr"/>
                      <a:r>
                        <a:rPr lang="cs-CZ" dirty="0"/>
                        <a:t>slabě strukturovaná</a:t>
                      </a:r>
                    </a:p>
                  </a:txBody>
                  <a:tcPr/>
                </a:tc>
                <a:extLst>
                  <a:ext uri="{0D108BD9-81ED-4DB2-BD59-A6C34878D82A}">
                    <a16:rowId xmlns:a16="http://schemas.microsoft.com/office/drawing/2014/main" val="10005"/>
                  </a:ext>
                </a:extLst>
              </a:tr>
              <a:tr h="370840">
                <a:tc>
                  <a:txBody>
                    <a:bodyPr/>
                    <a:lstStyle/>
                    <a:p>
                      <a:r>
                        <a:rPr lang="cs-CZ" b="1" dirty="0"/>
                        <a:t>Platnost výsledků</a:t>
                      </a:r>
                    </a:p>
                  </a:txBody>
                  <a:tcPr/>
                </a:tc>
                <a:tc>
                  <a:txBody>
                    <a:bodyPr/>
                    <a:lstStyle/>
                    <a:p>
                      <a:pPr algn="ctr"/>
                      <a:r>
                        <a:rPr lang="cs-CZ" dirty="0"/>
                        <a:t>zobecnění</a:t>
                      </a:r>
                    </a:p>
                  </a:txBody>
                  <a:tcPr/>
                </a:tc>
                <a:tc>
                  <a:txBody>
                    <a:bodyPr/>
                    <a:lstStyle/>
                    <a:p>
                      <a:pPr algn="ctr"/>
                      <a:r>
                        <a:rPr lang="cs-CZ" dirty="0"/>
                        <a:t>kontextuální porozumění</a:t>
                      </a:r>
                    </a:p>
                  </a:txBody>
                  <a:tcPr/>
                </a:tc>
                <a:extLst>
                  <a:ext uri="{0D108BD9-81ED-4DB2-BD59-A6C34878D82A}">
                    <a16:rowId xmlns:a16="http://schemas.microsoft.com/office/drawing/2014/main" val="10006"/>
                  </a:ext>
                </a:extLst>
              </a:tr>
              <a:tr h="370840">
                <a:tc>
                  <a:txBody>
                    <a:bodyPr/>
                    <a:lstStyle/>
                    <a:p>
                      <a:r>
                        <a:rPr lang="cs-CZ" b="1" dirty="0"/>
                        <a:t>Data</a:t>
                      </a:r>
                    </a:p>
                  </a:txBody>
                  <a:tcPr/>
                </a:tc>
                <a:tc>
                  <a:txBody>
                    <a:bodyPr/>
                    <a:lstStyle/>
                    <a:p>
                      <a:pPr algn="ctr"/>
                      <a:r>
                        <a:rPr lang="cs-CZ" dirty="0"/>
                        <a:t>tvrdá, spolehlivá</a:t>
                      </a:r>
                    </a:p>
                  </a:txBody>
                  <a:tcPr/>
                </a:tc>
                <a:tc>
                  <a:txBody>
                    <a:bodyPr/>
                    <a:lstStyle/>
                    <a:p>
                      <a:pPr algn="ctr"/>
                      <a:r>
                        <a:rPr lang="cs-CZ" dirty="0"/>
                        <a:t>bohatá, hloubková</a:t>
                      </a:r>
                    </a:p>
                  </a:txBody>
                  <a:tcPr/>
                </a:tc>
                <a:extLst>
                  <a:ext uri="{0D108BD9-81ED-4DB2-BD59-A6C34878D82A}">
                    <a16:rowId xmlns:a16="http://schemas.microsoft.com/office/drawing/2014/main" val="10007"/>
                  </a:ext>
                </a:extLst>
              </a:tr>
              <a:tr h="370840">
                <a:tc>
                  <a:txBody>
                    <a:bodyPr/>
                    <a:lstStyle/>
                    <a:p>
                      <a:r>
                        <a:rPr lang="cs-CZ" b="1" dirty="0"/>
                        <a:t>Zaměření</a:t>
                      </a:r>
                    </a:p>
                  </a:txBody>
                  <a:tcPr/>
                </a:tc>
                <a:tc>
                  <a:txBody>
                    <a:bodyPr/>
                    <a:lstStyle/>
                    <a:p>
                      <a:pPr algn="ctr"/>
                      <a:r>
                        <a:rPr lang="cs-CZ" dirty="0"/>
                        <a:t>makro</a:t>
                      </a:r>
                    </a:p>
                  </a:txBody>
                  <a:tcPr/>
                </a:tc>
                <a:tc>
                  <a:txBody>
                    <a:bodyPr/>
                    <a:lstStyle/>
                    <a:p>
                      <a:pPr algn="ctr"/>
                      <a:r>
                        <a:rPr lang="cs-CZ" dirty="0"/>
                        <a:t>mikro</a:t>
                      </a: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971594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Smíšený výzkum</a:t>
            </a:r>
          </a:p>
        </p:txBody>
      </p:sp>
      <p:sp>
        <p:nvSpPr>
          <p:cNvPr id="2" name="Zástupný symbol pro obsah 1"/>
          <p:cNvSpPr>
            <a:spLocks noGrp="1"/>
          </p:cNvSpPr>
          <p:nvPr>
            <p:ph idx="1"/>
          </p:nvPr>
        </p:nvSpPr>
        <p:spPr>
          <a:xfrm>
            <a:off x="872067" y="2060848"/>
            <a:ext cx="7408333" cy="4065315"/>
          </a:xfrm>
        </p:spPr>
        <p:txBody>
          <a:bodyPr>
            <a:normAutofit lnSpcReduction="10000"/>
          </a:bodyPr>
          <a:lstStyle/>
          <a:p>
            <a:r>
              <a:rPr lang="cs-CZ" sz="2800" b="1" dirty="0"/>
              <a:t>Přednosti:</a:t>
            </a:r>
          </a:p>
          <a:p>
            <a:pPr lvl="1"/>
            <a:r>
              <a:rPr lang="cs-CZ" sz="2400" dirty="0"/>
              <a:t>Slova, obrazy a vyprávění se používají pro zesílení významu čísel</a:t>
            </a:r>
          </a:p>
          <a:p>
            <a:pPr lvl="1"/>
            <a:r>
              <a:rPr lang="cs-CZ" sz="2400" dirty="0"/>
              <a:t>Čísla slouží ke zvýšení přednosti slov, obrazů a vyprávění</a:t>
            </a:r>
          </a:p>
          <a:p>
            <a:pPr lvl="1"/>
            <a:r>
              <a:rPr lang="cs-CZ" sz="2400" dirty="0"/>
              <a:t>Výzkumník může odpovídat na širší a komplexnější výzkumné otázky</a:t>
            </a:r>
          </a:p>
          <a:p>
            <a:pPr lvl="1"/>
            <a:r>
              <a:rPr lang="cs-CZ" sz="2400" dirty="0"/>
              <a:t>Vede ke zvýšení obecnosti výsledků</a:t>
            </a:r>
          </a:p>
          <a:p>
            <a:r>
              <a:rPr lang="cs-CZ" sz="2800" b="1" dirty="0"/>
              <a:t>Zápory:</a:t>
            </a:r>
          </a:p>
          <a:p>
            <a:pPr marL="627063" lvl="2" indent="0">
              <a:buNone/>
            </a:pPr>
            <a:r>
              <a:rPr lang="cs-CZ" sz="2400" dirty="0"/>
              <a:t>Těžko proveditelné jedním výzkumníkem (čas, peníze, rozsah)</a:t>
            </a:r>
          </a:p>
          <a:p>
            <a:pPr lvl="1"/>
            <a:endParaRPr lang="cs-CZ" dirty="0"/>
          </a:p>
        </p:txBody>
      </p:sp>
    </p:spTree>
    <p:extLst>
      <p:ext uri="{BB962C8B-B14F-4D97-AF65-F5344CB8AC3E}">
        <p14:creationId xmlns:p14="http://schemas.microsoft.com/office/powerpoint/2010/main" val="3919839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cs-CZ" dirty="0"/>
              <a:t>Model vztahů výzkumného projektu</a:t>
            </a:r>
          </a:p>
        </p:txBody>
      </p:sp>
      <p:graphicFrame>
        <p:nvGraphicFramePr>
          <p:cNvPr id="5" name="Zástupný symbol pro obsah 4"/>
          <p:cNvGraphicFramePr>
            <a:graphicFrameLocks noGrp="1"/>
          </p:cNvGraphicFramePr>
          <p:nvPr>
            <p:ph idx="1"/>
            <p:extLst>
              <p:ext uri="{D42A27DB-BD31-4B8C-83A1-F6EECF244321}">
                <p14:modId xmlns:p14="http://schemas.microsoft.com/office/powerpoint/2010/main" val="2495805176"/>
              </p:ext>
            </p:extLst>
          </p:nvPr>
        </p:nvGraphicFramePr>
        <p:xfrm>
          <a:off x="251520" y="1484784"/>
          <a:ext cx="8568952" cy="49685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3278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cs-CZ" sz="4400" dirty="0"/>
              <a:t>Literatura – kvalitativní metody</a:t>
            </a:r>
          </a:p>
        </p:txBody>
      </p:sp>
      <p:sp>
        <p:nvSpPr>
          <p:cNvPr id="2" name="Zástupný symbol pro obsah 1"/>
          <p:cNvSpPr>
            <a:spLocks noGrp="1"/>
          </p:cNvSpPr>
          <p:nvPr>
            <p:ph idx="1"/>
          </p:nvPr>
        </p:nvSpPr>
        <p:spPr>
          <a:xfrm>
            <a:off x="251520" y="1916833"/>
            <a:ext cx="8640959" cy="4248472"/>
          </a:xfrm>
        </p:spPr>
        <p:txBody>
          <a:bodyPr>
            <a:noAutofit/>
          </a:bodyPr>
          <a:lstStyle/>
          <a:p>
            <a:r>
              <a:rPr lang="cs-CZ" sz="1500" b="1" dirty="0"/>
              <a:t>HENDL, Jan. Kvalitativní výzkum. Základní teorie, metody a aplikace. 3. vyd. Praha: Portál, 2012. 408 s. ISBN 978-80-262-0219-6.</a:t>
            </a:r>
          </a:p>
          <a:p>
            <a:r>
              <a:rPr lang="cs-CZ" sz="1500" b="1" dirty="0"/>
              <a:t>BERRY, Rob (</a:t>
            </a:r>
            <a:r>
              <a:rPr lang="cs-CZ" sz="1500" b="1" dirty="0" err="1"/>
              <a:t>ed</a:t>
            </a:r>
            <a:r>
              <a:rPr lang="cs-CZ" sz="1500" b="1" dirty="0"/>
              <a:t>.). </a:t>
            </a:r>
            <a:r>
              <a:rPr lang="cs-CZ" sz="1500" b="1" dirty="0" err="1"/>
              <a:t>Thinking</a:t>
            </a:r>
            <a:r>
              <a:rPr lang="cs-CZ" sz="1500" b="1" dirty="0"/>
              <a:t> </a:t>
            </a:r>
            <a:r>
              <a:rPr lang="cs-CZ" sz="1500" b="1" dirty="0" err="1"/>
              <a:t>Geography</a:t>
            </a:r>
            <a:r>
              <a:rPr lang="cs-CZ" sz="1500" b="1" dirty="0"/>
              <a:t>. </a:t>
            </a:r>
            <a:r>
              <a:rPr lang="cs-CZ" sz="1500" b="1" dirty="0" err="1"/>
              <a:t>Macmillan</a:t>
            </a:r>
            <a:r>
              <a:rPr lang="cs-CZ" sz="1500" b="1" dirty="0"/>
              <a:t> </a:t>
            </a:r>
            <a:r>
              <a:rPr lang="cs-CZ" sz="1500" b="1" dirty="0" err="1"/>
              <a:t>Humanities</a:t>
            </a:r>
            <a:r>
              <a:rPr lang="cs-CZ" sz="1500" b="1" dirty="0"/>
              <a:t> VELS </a:t>
            </a:r>
            <a:r>
              <a:rPr lang="cs-CZ" sz="1500" b="1" dirty="0" err="1"/>
              <a:t>Level</a:t>
            </a:r>
            <a:r>
              <a:rPr lang="cs-CZ" sz="1500" b="1" dirty="0"/>
              <a:t> 6. </a:t>
            </a:r>
            <a:r>
              <a:rPr lang="cs-CZ" sz="1500" b="1" dirty="0" err="1"/>
              <a:t>Australia</a:t>
            </a:r>
            <a:r>
              <a:rPr lang="cs-CZ" sz="1500" b="1" dirty="0"/>
              <a:t>, 2006. 336 p.</a:t>
            </a:r>
          </a:p>
          <a:p>
            <a:r>
              <a:rPr lang="en-US" sz="1500" dirty="0"/>
              <a:t>LENON, Barnaby J</a:t>
            </a:r>
            <a:r>
              <a:rPr lang="cs-CZ" sz="1500" dirty="0"/>
              <a:t>.</a:t>
            </a:r>
            <a:r>
              <a:rPr lang="en-US" sz="1500" dirty="0"/>
              <a:t> a Paul CLEVES. </a:t>
            </a:r>
            <a:r>
              <a:rPr lang="en-US" sz="1500" i="1" dirty="0"/>
              <a:t>Geography fieldwork &amp; skills: AS/A level geography</a:t>
            </a:r>
            <a:r>
              <a:rPr lang="en-US" sz="1500" dirty="0"/>
              <a:t>. London: Collins</a:t>
            </a:r>
            <a:r>
              <a:rPr lang="cs-CZ" sz="1500" dirty="0"/>
              <a:t>.</a:t>
            </a:r>
            <a:r>
              <a:rPr lang="en-US" sz="1500" dirty="0"/>
              <a:t> 2015</a:t>
            </a:r>
            <a:r>
              <a:rPr lang="cs-CZ" sz="1500" dirty="0"/>
              <a:t>.</a:t>
            </a:r>
            <a:r>
              <a:rPr lang="en-US" sz="1500" dirty="0"/>
              <a:t> 170 </a:t>
            </a:r>
            <a:r>
              <a:rPr lang="en-US" sz="1500" dirty="0" err="1"/>
              <a:t>stran</a:t>
            </a:r>
            <a:r>
              <a:rPr lang="en-US" sz="1500" dirty="0"/>
              <a:t>. ISBN 978-0-00-759282-1.</a:t>
            </a:r>
            <a:endParaRPr lang="cs-CZ" sz="1500" dirty="0"/>
          </a:p>
          <a:p>
            <a:r>
              <a:rPr lang="cs-CZ" sz="1500" dirty="0"/>
              <a:t>DISMAN, M. </a:t>
            </a:r>
            <a:r>
              <a:rPr lang="cs-CZ" sz="1500" i="1" dirty="0"/>
              <a:t>Jak se vyrábí sociologická znalost :příručka pro uživatele</a:t>
            </a:r>
            <a:r>
              <a:rPr lang="cs-CZ" sz="1500" dirty="0"/>
              <a:t>. 3. vyd. Praha: Karolinum, 2002. 374 s. ISBN 9788024601397. </a:t>
            </a:r>
          </a:p>
          <a:p>
            <a:r>
              <a:rPr lang="cs-CZ" sz="1500" dirty="0"/>
              <a:t>GAVORA, P. </a:t>
            </a:r>
            <a:r>
              <a:rPr lang="cs-CZ" sz="1500" i="1" dirty="0" err="1"/>
              <a:t>Sprievodca</a:t>
            </a:r>
            <a:r>
              <a:rPr lang="cs-CZ" sz="1500" i="1" dirty="0"/>
              <a:t> </a:t>
            </a:r>
            <a:r>
              <a:rPr lang="cs-CZ" sz="1500" i="1" dirty="0" err="1"/>
              <a:t>metodológiou</a:t>
            </a:r>
            <a:r>
              <a:rPr lang="cs-CZ" sz="1500" i="1" dirty="0"/>
              <a:t> </a:t>
            </a:r>
            <a:r>
              <a:rPr lang="cs-CZ" sz="1500" i="1" dirty="0" err="1"/>
              <a:t>kvalitatívneho</a:t>
            </a:r>
            <a:r>
              <a:rPr lang="cs-CZ" sz="1500" i="1" dirty="0"/>
              <a:t> </a:t>
            </a:r>
            <a:r>
              <a:rPr lang="cs-CZ" sz="1500" i="1" dirty="0" err="1"/>
              <a:t>výskumu</a:t>
            </a:r>
            <a:r>
              <a:rPr lang="cs-CZ" sz="1500" dirty="0"/>
              <a:t>. 2. vyd. Bratislava: </a:t>
            </a:r>
            <a:r>
              <a:rPr lang="cs-CZ" sz="1500" dirty="0" err="1"/>
              <a:t>Vydavateľstvo</a:t>
            </a:r>
            <a:r>
              <a:rPr lang="cs-CZ" sz="1500" dirty="0"/>
              <a:t> UK, 2007. 229 s. ISBN 9788022323178. </a:t>
            </a:r>
          </a:p>
          <a:p>
            <a:r>
              <a:rPr lang="cs-CZ" sz="1500" dirty="0"/>
              <a:t>STRAUSS, A.,CORBINOVÁ, J. </a:t>
            </a:r>
            <a:r>
              <a:rPr lang="cs-CZ" sz="1500" i="1" dirty="0"/>
              <a:t>Základy kvalitativního výzkumu : postupy a techniky metody zakotvené teorie</a:t>
            </a:r>
            <a:r>
              <a:rPr lang="cs-CZ" sz="1500" dirty="0"/>
              <a:t>. Vyd. 1. Boskovice: Albert, 1999. 196 s. ISBN 80-85834-60-X. </a:t>
            </a:r>
          </a:p>
          <a:p>
            <a:r>
              <a:rPr lang="cs-CZ" sz="1500" i="1" dirty="0" err="1"/>
              <a:t>The</a:t>
            </a:r>
            <a:r>
              <a:rPr lang="cs-CZ" sz="1500" i="1" dirty="0"/>
              <a:t> SAGE handbook </a:t>
            </a:r>
            <a:r>
              <a:rPr lang="cs-CZ" sz="1500" i="1" dirty="0" err="1"/>
              <a:t>of</a:t>
            </a:r>
            <a:r>
              <a:rPr lang="cs-CZ" sz="1500" i="1" dirty="0"/>
              <a:t> </a:t>
            </a:r>
            <a:r>
              <a:rPr lang="cs-CZ" sz="1500" i="1" dirty="0" err="1"/>
              <a:t>qualitative</a:t>
            </a:r>
            <a:r>
              <a:rPr lang="cs-CZ" sz="1500" i="1" dirty="0"/>
              <a:t> </a:t>
            </a:r>
            <a:r>
              <a:rPr lang="cs-CZ" sz="1500" i="1" dirty="0" err="1"/>
              <a:t>geography</a:t>
            </a:r>
            <a:r>
              <a:rPr lang="cs-CZ" sz="1500" dirty="0"/>
              <a:t>. </a:t>
            </a:r>
            <a:r>
              <a:rPr lang="cs-CZ" sz="1500" dirty="0" err="1"/>
              <a:t>Edited</a:t>
            </a:r>
            <a:r>
              <a:rPr lang="cs-CZ" sz="1500" dirty="0"/>
              <a:t> by </a:t>
            </a:r>
            <a:r>
              <a:rPr lang="cs-CZ" sz="1500" dirty="0" err="1"/>
              <a:t>Dydia</a:t>
            </a:r>
            <a:r>
              <a:rPr lang="cs-CZ" sz="1500" dirty="0"/>
              <a:t> </a:t>
            </a:r>
            <a:r>
              <a:rPr lang="cs-CZ" sz="1500" dirty="0" err="1"/>
              <a:t>DeLyser</a:t>
            </a:r>
            <a:r>
              <a:rPr lang="cs-CZ" sz="1500" dirty="0"/>
              <a:t>. Los Angeles [</a:t>
            </a:r>
            <a:r>
              <a:rPr lang="cs-CZ" sz="1500" dirty="0" err="1"/>
              <a:t>i.e</a:t>
            </a:r>
            <a:r>
              <a:rPr lang="cs-CZ" sz="1500" dirty="0"/>
              <a:t>. </a:t>
            </a:r>
            <a:r>
              <a:rPr lang="cs-CZ" sz="1500" dirty="0" err="1"/>
              <a:t>Thousand</a:t>
            </a:r>
            <a:r>
              <a:rPr lang="cs-CZ" sz="1500" dirty="0"/>
              <a:t> </a:t>
            </a:r>
            <a:r>
              <a:rPr lang="cs-CZ" sz="1500" dirty="0" err="1"/>
              <a:t>Oaks</a:t>
            </a:r>
            <a:r>
              <a:rPr lang="cs-CZ" sz="1500" dirty="0"/>
              <a:t>, </a:t>
            </a:r>
            <a:r>
              <a:rPr lang="cs-CZ" sz="1500" dirty="0" err="1"/>
              <a:t>Calif</a:t>
            </a:r>
            <a:r>
              <a:rPr lang="cs-CZ" sz="1500" dirty="0"/>
              <a:t>.]: SAGE, 2010. </a:t>
            </a:r>
            <a:r>
              <a:rPr lang="cs-CZ" sz="1500" dirty="0" err="1"/>
              <a:t>xii</a:t>
            </a:r>
            <a:r>
              <a:rPr lang="cs-CZ" sz="1500" dirty="0"/>
              <a:t>, 431 s. ISBN 9781412919913. </a:t>
            </a:r>
          </a:p>
          <a:p>
            <a:r>
              <a:rPr lang="cs-CZ" sz="1500" i="1" dirty="0" err="1"/>
              <a:t>Qualitative</a:t>
            </a:r>
            <a:r>
              <a:rPr lang="cs-CZ" sz="1500" i="1" dirty="0"/>
              <a:t> </a:t>
            </a:r>
            <a:r>
              <a:rPr lang="cs-CZ" sz="1500" i="1" dirty="0" err="1"/>
              <a:t>methodologies</a:t>
            </a:r>
            <a:r>
              <a:rPr lang="cs-CZ" sz="1500" i="1" dirty="0"/>
              <a:t> </a:t>
            </a:r>
            <a:r>
              <a:rPr lang="cs-CZ" sz="1500" i="1" dirty="0" err="1"/>
              <a:t>for</a:t>
            </a:r>
            <a:r>
              <a:rPr lang="cs-CZ" sz="1500" i="1" dirty="0"/>
              <a:t> </a:t>
            </a:r>
            <a:r>
              <a:rPr lang="cs-CZ" sz="1500" i="1" dirty="0" err="1"/>
              <a:t>geographers</a:t>
            </a:r>
            <a:r>
              <a:rPr lang="cs-CZ" sz="1500" i="1" dirty="0"/>
              <a:t> : </a:t>
            </a:r>
            <a:r>
              <a:rPr lang="cs-CZ" sz="1500" i="1" dirty="0" err="1"/>
              <a:t>issues</a:t>
            </a:r>
            <a:r>
              <a:rPr lang="cs-CZ" sz="1500" i="1" dirty="0"/>
              <a:t> </a:t>
            </a:r>
            <a:r>
              <a:rPr lang="cs-CZ" sz="1500" i="1" dirty="0" err="1"/>
              <a:t>anddebates</a:t>
            </a:r>
            <a:r>
              <a:rPr lang="cs-CZ" sz="1500" dirty="0"/>
              <a:t>. </a:t>
            </a:r>
            <a:r>
              <a:rPr lang="cs-CZ" sz="1500" dirty="0" err="1"/>
              <a:t>Edited</a:t>
            </a:r>
            <a:r>
              <a:rPr lang="cs-CZ" sz="1500" dirty="0"/>
              <a:t> by Melanie Limb - Claire </a:t>
            </a:r>
            <a:r>
              <a:rPr lang="cs-CZ" sz="1500" dirty="0" err="1"/>
              <a:t>Dwyer</a:t>
            </a:r>
            <a:r>
              <a:rPr lang="cs-CZ" sz="1500" dirty="0"/>
              <a:t>. London: Arnold, 2001. </a:t>
            </a:r>
            <a:r>
              <a:rPr lang="cs-CZ" sz="1500" dirty="0" err="1"/>
              <a:t>xv</a:t>
            </a:r>
            <a:r>
              <a:rPr lang="cs-CZ" sz="1500" dirty="0"/>
              <a:t>, 303 s. ISBN 0-340-74225-9.</a:t>
            </a:r>
          </a:p>
        </p:txBody>
      </p:sp>
    </p:spTree>
    <p:extLst>
      <p:ext uri="{BB962C8B-B14F-4D97-AF65-F5344CB8AC3E}">
        <p14:creationId xmlns:p14="http://schemas.microsoft.com/office/powerpoint/2010/main" val="1614049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Rysy vědeckého myšlení a uvažování v běžném životě</a:t>
            </a:r>
          </a:p>
        </p:txBody>
      </p:sp>
      <p:sp>
        <p:nvSpPr>
          <p:cNvPr id="3" name="Zástupný symbol pro obsah 2"/>
          <p:cNvSpPr>
            <a:spLocks noGrp="1"/>
          </p:cNvSpPr>
          <p:nvPr>
            <p:ph idx="1"/>
          </p:nvPr>
        </p:nvSpPr>
        <p:spPr/>
        <p:txBody>
          <a:bodyPr>
            <a:normAutofit/>
          </a:bodyPr>
          <a:lstStyle/>
          <a:p>
            <a:r>
              <a:rPr lang="cs-CZ" sz="2800" dirty="0"/>
              <a:t>Schopnost navrhovat hypotézy</a:t>
            </a:r>
          </a:p>
          <a:p>
            <a:r>
              <a:rPr lang="cs-CZ" sz="2800" dirty="0"/>
              <a:t>Potřeba předvídat budoucí jevy na základě znalostí</a:t>
            </a:r>
          </a:p>
          <a:p>
            <a:r>
              <a:rPr lang="cs-CZ" sz="2800" dirty="0"/>
              <a:t>Tendence k zobecňování</a:t>
            </a:r>
          </a:p>
          <a:p>
            <a:r>
              <a:rPr lang="cs-CZ" sz="2800" dirty="0"/>
              <a:t>Možnost vyjádřit úvahy textem</a:t>
            </a:r>
          </a:p>
          <a:p>
            <a:r>
              <a:rPr lang="cs-CZ" sz="2800" dirty="0"/>
              <a:t>Používání deduktivního a induktivního myšlení</a:t>
            </a:r>
          </a:p>
          <a:p>
            <a:r>
              <a:rPr lang="cs-CZ" sz="2800" dirty="0"/>
              <a:t>…</a:t>
            </a:r>
          </a:p>
          <a:p>
            <a:pPr marL="0" indent="0">
              <a:buNone/>
            </a:pPr>
            <a:endParaRPr lang="cs-CZ" dirty="0"/>
          </a:p>
          <a:p>
            <a:endParaRPr lang="cs-CZ" dirty="0"/>
          </a:p>
        </p:txBody>
      </p:sp>
    </p:spTree>
    <p:extLst>
      <p:ext uri="{BB962C8B-B14F-4D97-AF65-F5344CB8AC3E}">
        <p14:creationId xmlns:p14="http://schemas.microsoft.com/office/powerpoint/2010/main" val="4227188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Výběr metody</a:t>
            </a:r>
          </a:p>
        </p:txBody>
      </p:sp>
      <p:sp>
        <p:nvSpPr>
          <p:cNvPr id="2" name="Zástupný symbol pro obsah 1"/>
          <p:cNvSpPr>
            <a:spLocks noGrp="1"/>
          </p:cNvSpPr>
          <p:nvPr>
            <p:ph idx="1"/>
          </p:nvPr>
        </p:nvSpPr>
        <p:spPr/>
        <p:txBody>
          <a:bodyPr>
            <a:normAutofit/>
          </a:bodyPr>
          <a:lstStyle/>
          <a:p>
            <a:r>
              <a:rPr lang="cs-CZ" dirty="0"/>
              <a:t>Pozorování – při zkoumání toho, co lidé dělají na veřejných místech</a:t>
            </a:r>
          </a:p>
          <a:p>
            <a:r>
              <a:rPr lang="cs-CZ" dirty="0"/>
              <a:t>Interview, dotazník, deník – při zkoumání toho, co lidé dělají v soukromí</a:t>
            </a:r>
          </a:p>
          <a:p>
            <a:r>
              <a:rPr lang="cs-CZ" dirty="0"/>
              <a:t>Interview, dotazník, postojová škála – pokud nás zajímá, co si lidé myslí, co cítí, čemu věří</a:t>
            </a:r>
          </a:p>
          <a:p>
            <a:r>
              <a:rPr lang="cs-CZ" dirty="0"/>
              <a:t>Standardizované testy – když určujeme schopnosti osob</a:t>
            </a:r>
          </a:p>
          <a:p>
            <a:r>
              <a:rPr lang="cs-CZ" dirty="0"/>
              <a:t>Náčrt – pokud zachycujeme určitý stav krajiny</a:t>
            </a:r>
          </a:p>
          <a:p>
            <a:endParaRPr lang="cs-CZ" dirty="0"/>
          </a:p>
          <a:p>
            <a:endParaRPr lang="cs-CZ" dirty="0"/>
          </a:p>
        </p:txBody>
      </p:sp>
    </p:spTree>
    <p:extLst>
      <p:ext uri="{BB962C8B-B14F-4D97-AF65-F5344CB8AC3E}">
        <p14:creationId xmlns:p14="http://schemas.microsoft.com/office/powerpoint/2010/main" val="1830271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1"/>
          <p:cNvSpPr>
            <a:spLocks noGrp="1"/>
          </p:cNvSpPr>
          <p:nvPr>
            <p:ph type="title"/>
          </p:nvPr>
        </p:nvSpPr>
        <p:spPr>
          <a:xfrm>
            <a:off x="457200" y="274638"/>
            <a:ext cx="8229600" cy="562074"/>
          </a:xfrm>
        </p:spPr>
        <p:txBody>
          <a:bodyPr>
            <a:normAutofit fontScale="90000"/>
          </a:bodyPr>
          <a:lstStyle/>
          <a:p>
            <a:r>
              <a:rPr lang="cs-CZ" dirty="0"/>
              <a:t>Primární zdroje dat</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896291"/>
            <a:ext cx="9150059" cy="5965616"/>
          </a:xfrm>
        </p:spPr>
      </p:pic>
    </p:spTree>
    <p:extLst>
      <p:ext uri="{BB962C8B-B14F-4D97-AF65-F5344CB8AC3E}">
        <p14:creationId xmlns:p14="http://schemas.microsoft.com/office/powerpoint/2010/main" val="2068706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79912" y="338328"/>
            <a:ext cx="4906888" cy="1252728"/>
          </a:xfrm>
        </p:spPr>
        <p:txBody>
          <a:bodyPr/>
          <a:lstStyle/>
          <a:p>
            <a:r>
              <a:rPr lang="cs-CZ" dirty="0"/>
              <a:t>Pozorování</a:t>
            </a:r>
          </a:p>
        </p:txBody>
      </p:sp>
      <p:pic>
        <p:nvPicPr>
          <p:cNvPr id="5" name="Zástupný symbol pro obsah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3707904" cy="2780928"/>
          </a:xfrm>
        </p:spPr>
      </p:pic>
      <p:sp>
        <p:nvSpPr>
          <p:cNvPr id="6" name="Zástupný symbol pro obsah 1"/>
          <p:cNvSpPr txBox="1">
            <a:spLocks/>
          </p:cNvSpPr>
          <p:nvPr/>
        </p:nvSpPr>
        <p:spPr>
          <a:xfrm>
            <a:off x="539552" y="3068960"/>
            <a:ext cx="7730443" cy="3096344"/>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cs-CZ" dirty="0"/>
              <a:t>Základní dovednost geografického zjišťování</a:t>
            </a:r>
          </a:p>
          <a:p>
            <a:r>
              <a:rPr lang="cs-CZ" dirty="0"/>
              <a:t>Pozorováním poznáváme krajinu kolem nás a procesy, které se v ní odehrávají</a:t>
            </a:r>
          </a:p>
          <a:p>
            <a:r>
              <a:rPr lang="cs-CZ" dirty="0"/>
              <a:t>Pro pozorování je nutné předem stanovit oblast a čas, po který ji budeme sledovat</a:t>
            </a:r>
          </a:p>
          <a:p>
            <a:r>
              <a:rPr lang="cs-CZ" dirty="0"/>
              <a:t>Při pozorování je nutné dělat si </a:t>
            </a:r>
            <a:r>
              <a:rPr lang="cs-CZ" b="1" dirty="0"/>
              <a:t>záznam</a:t>
            </a:r>
            <a:r>
              <a:rPr lang="cs-CZ" dirty="0"/>
              <a:t>, co jsme viděli (písemný, fotografie)</a:t>
            </a:r>
          </a:p>
        </p:txBody>
      </p:sp>
    </p:spTree>
    <p:extLst>
      <p:ext uri="{BB962C8B-B14F-4D97-AF65-F5344CB8AC3E}">
        <p14:creationId xmlns:p14="http://schemas.microsoft.com/office/powerpoint/2010/main" val="3728462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Pozorování</a:t>
            </a:r>
          </a:p>
        </p:txBody>
      </p:sp>
      <p:sp>
        <p:nvSpPr>
          <p:cNvPr id="3" name="Zástupný symbol pro obsah 2"/>
          <p:cNvSpPr>
            <a:spLocks noGrp="1"/>
          </p:cNvSpPr>
          <p:nvPr>
            <p:ph idx="1"/>
          </p:nvPr>
        </p:nvSpPr>
        <p:spPr>
          <a:xfrm>
            <a:off x="872067" y="2420888"/>
            <a:ext cx="7408333" cy="4032447"/>
          </a:xfrm>
        </p:spPr>
        <p:txBody>
          <a:bodyPr>
            <a:normAutofit/>
          </a:bodyPr>
          <a:lstStyle/>
          <a:p>
            <a:r>
              <a:rPr lang="cs-CZ" sz="2800" dirty="0"/>
              <a:t>skryté x otevřené</a:t>
            </a:r>
          </a:p>
          <a:p>
            <a:r>
              <a:rPr lang="cs-CZ" sz="2800" dirty="0"/>
              <a:t>zúčastněné x nezúčastněné</a:t>
            </a:r>
          </a:p>
          <a:p>
            <a:r>
              <a:rPr lang="cs-CZ" sz="2800" dirty="0"/>
              <a:t>v umělé situaci x v přirozené situaci</a:t>
            </a:r>
          </a:p>
          <a:p>
            <a:r>
              <a:rPr lang="cs-CZ" sz="2800" dirty="0"/>
              <a:t>sebe samého x někoho jiného</a:t>
            </a:r>
          </a:p>
          <a:p>
            <a:endParaRPr lang="cs-CZ" dirty="0"/>
          </a:p>
          <a:p>
            <a:endParaRPr lang="cs-CZ" dirty="0"/>
          </a:p>
          <a:p>
            <a:pPr lvl="1"/>
            <a:endParaRPr lang="cs-CZ" dirty="0"/>
          </a:p>
          <a:p>
            <a:endParaRPr lang="cs-CZ" dirty="0"/>
          </a:p>
          <a:p>
            <a:endParaRPr lang="cs-CZ" dirty="0"/>
          </a:p>
        </p:txBody>
      </p:sp>
    </p:spTree>
    <p:extLst>
      <p:ext uri="{BB962C8B-B14F-4D97-AF65-F5344CB8AC3E}">
        <p14:creationId xmlns:p14="http://schemas.microsoft.com/office/powerpoint/2010/main" val="40017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Náčrt</a:t>
            </a:r>
          </a:p>
        </p:txBody>
      </p:sp>
      <p:sp>
        <p:nvSpPr>
          <p:cNvPr id="3" name="Zástupný symbol pro obsah 2"/>
          <p:cNvSpPr>
            <a:spLocks noGrp="1"/>
          </p:cNvSpPr>
          <p:nvPr>
            <p:ph idx="1"/>
          </p:nvPr>
        </p:nvSpPr>
        <p:spPr>
          <a:xfrm>
            <a:off x="872067" y="1916832"/>
            <a:ext cx="7408333" cy="4536503"/>
          </a:xfrm>
        </p:spPr>
        <p:txBody>
          <a:bodyPr>
            <a:normAutofit/>
          </a:bodyPr>
          <a:lstStyle/>
          <a:p>
            <a:r>
              <a:rPr lang="cs-CZ" dirty="0"/>
              <a:t>Topografický, panoramatický, pochodová osa</a:t>
            </a:r>
          </a:p>
          <a:p>
            <a:r>
              <a:rPr lang="cs-CZ" dirty="0"/>
              <a:t>Slouží pro záznam geografických prvků v krajině</a:t>
            </a:r>
          </a:p>
          <a:p>
            <a:endParaRPr lang="cs-CZ" dirty="0"/>
          </a:p>
          <a:p>
            <a:r>
              <a:rPr lang="cs-CZ" dirty="0"/>
              <a:t>Postup kresby </a:t>
            </a:r>
            <a:r>
              <a:rPr lang="cs-CZ" b="1" dirty="0"/>
              <a:t>panoramatického náčrtu</a:t>
            </a:r>
            <a:r>
              <a:rPr lang="cs-CZ" dirty="0"/>
              <a:t>: </a:t>
            </a:r>
          </a:p>
          <a:p>
            <a:pPr lvl="1"/>
            <a:r>
              <a:rPr lang="cs-CZ" dirty="0"/>
              <a:t>Zhotovení kostry, zakreslení několika nejdůležitějších bodů a míst, pokud možno pravidelně rozložených. Do této kostry pak můžeme vyznačovat další podrobnosti.</a:t>
            </a:r>
          </a:p>
          <a:p>
            <a:pPr lvl="1"/>
            <a:r>
              <a:rPr lang="cs-CZ" dirty="0"/>
              <a:t>Doplnění linie terénu (např. za sebou jdoucí hřebeny, obrysy lesů, osady, cesty, další místa výhledu apod.)</a:t>
            </a:r>
          </a:p>
          <a:p>
            <a:pPr lvl="1"/>
            <a:r>
              <a:rPr lang="cs-CZ" dirty="0"/>
              <a:t>Zakreslení všeho, co je pro pozorovanou krajinu důležité k jejich identifikaci. Větší podrobnosti lze označit symboly a přidat je do legendy náčrtu.</a:t>
            </a:r>
          </a:p>
          <a:p>
            <a:pPr lvl="1"/>
            <a:r>
              <a:rPr lang="cs-CZ" dirty="0"/>
              <a:t>Dokončení nákresu. </a:t>
            </a:r>
          </a:p>
          <a:p>
            <a:pPr lvl="1"/>
            <a:endParaRPr lang="cs-CZ" dirty="0"/>
          </a:p>
          <a:p>
            <a:endParaRPr lang="cs-CZ" dirty="0"/>
          </a:p>
          <a:p>
            <a:endParaRPr lang="cs-CZ" dirty="0"/>
          </a:p>
        </p:txBody>
      </p:sp>
    </p:spTree>
    <p:extLst>
      <p:ext uri="{BB962C8B-B14F-4D97-AF65-F5344CB8AC3E}">
        <p14:creationId xmlns:p14="http://schemas.microsoft.com/office/powerpoint/2010/main" val="1969455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63888" y="338328"/>
            <a:ext cx="5122912" cy="1252728"/>
          </a:xfrm>
        </p:spPr>
        <p:txBody>
          <a:bodyPr/>
          <a:lstStyle/>
          <a:p>
            <a:r>
              <a:rPr lang="cs-CZ" dirty="0"/>
              <a:t>Panoramatický náčrt</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7386" y="3130584"/>
            <a:ext cx="5895244" cy="3727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20" y="0"/>
            <a:ext cx="3343275" cy="431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9823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obrázek 7" descr="Vytvoření kostry náčrtu.">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858797"/>
            <a:ext cx="4581494" cy="25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obrázek 8" descr="Doplnění kostry náčrtu liniemi terénu a hrubšími podrobnostmi.">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7032" y="836712"/>
            <a:ext cx="4643027" cy="2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obrázek 9" descr="Doplnění náčrtu důležitými podrobnostmi.">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3789040"/>
            <a:ext cx="4577532"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obrázek 10" descr="Dokončení náčrtu.">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69851" y="3789040"/>
            <a:ext cx="4581085"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délník 3"/>
          <p:cNvSpPr/>
          <p:nvPr/>
        </p:nvSpPr>
        <p:spPr>
          <a:xfrm>
            <a:off x="2288766" y="6488668"/>
            <a:ext cx="6861294" cy="369332"/>
          </a:xfrm>
          <a:prstGeom prst="rect">
            <a:avLst/>
          </a:prstGeom>
        </p:spPr>
        <p:txBody>
          <a:bodyPr wrap="square">
            <a:spAutoFit/>
          </a:bodyPr>
          <a:lstStyle/>
          <a:p>
            <a:r>
              <a:rPr lang="cs-CZ" dirty="0"/>
              <a:t>Zpracováno podle: </a:t>
            </a:r>
            <a:r>
              <a:rPr lang="cs-CZ" u="sng" dirty="0">
                <a:hlinkClick r:id="rId10"/>
              </a:rPr>
              <a:t>csopevneni.xf.cz/</a:t>
            </a:r>
            <a:r>
              <a:rPr lang="cs-CZ" u="sng" dirty="0" err="1">
                <a:hlinkClick r:id="rId10"/>
              </a:rPr>
              <a:t>Prirucka</a:t>
            </a:r>
            <a:r>
              <a:rPr lang="cs-CZ" u="sng" dirty="0">
                <a:hlinkClick r:id="rId10"/>
              </a:rPr>
              <a:t>/Prirucka-</a:t>
            </a:r>
            <a:r>
              <a:rPr lang="cs-CZ" b="1" u="sng" dirty="0">
                <a:hlinkClick r:id="rId10"/>
              </a:rPr>
              <a:t>nacrt</a:t>
            </a:r>
            <a:r>
              <a:rPr lang="cs-CZ" u="sng" dirty="0">
                <a:hlinkClick r:id="rId10"/>
              </a:rPr>
              <a:t>.htm</a:t>
            </a:r>
            <a:endParaRPr lang="cs-CZ" dirty="0"/>
          </a:p>
        </p:txBody>
      </p:sp>
    </p:spTree>
    <p:extLst>
      <p:ext uri="{BB962C8B-B14F-4D97-AF65-F5344CB8AC3E}">
        <p14:creationId xmlns:p14="http://schemas.microsoft.com/office/powerpoint/2010/main" val="838999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07504" y="338328"/>
            <a:ext cx="1619672" cy="1252728"/>
          </a:xfrm>
        </p:spPr>
        <p:txBody>
          <a:bodyPr>
            <a:normAutofit/>
          </a:bodyPr>
          <a:lstStyle/>
          <a:p>
            <a:r>
              <a:rPr lang="cs-CZ" sz="2000" dirty="0"/>
              <a:t>Topografický náčrt</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7176" y="56442"/>
            <a:ext cx="7416824" cy="6805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2944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Náčrt pochodové osy</a:t>
            </a:r>
          </a:p>
        </p:txBody>
      </p:sp>
      <p:sp>
        <p:nvSpPr>
          <p:cNvPr id="2" name="Zástupný symbol pro obsah 1"/>
          <p:cNvSpPr>
            <a:spLocks noGrp="1"/>
          </p:cNvSpPr>
          <p:nvPr>
            <p:ph idx="1"/>
          </p:nvPr>
        </p:nvSpPr>
        <p:spPr/>
        <p:txBody>
          <a:bodyPr/>
          <a:lstStyle/>
          <a:p>
            <a:endParaRPr lang="cs-CZ"/>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959" y="1666029"/>
            <a:ext cx="7682855" cy="5191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719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Literatura –kvantitativní </a:t>
            </a:r>
            <a:r>
              <a:rPr lang="cs-CZ" sz="4000" dirty="0"/>
              <a:t>metody</a:t>
            </a:r>
            <a:endParaRPr lang="cs-CZ" dirty="0"/>
          </a:p>
        </p:txBody>
      </p:sp>
      <p:sp>
        <p:nvSpPr>
          <p:cNvPr id="2" name="Zástupný symbol pro obsah 1"/>
          <p:cNvSpPr>
            <a:spLocks noGrp="1"/>
          </p:cNvSpPr>
          <p:nvPr>
            <p:ph idx="1"/>
          </p:nvPr>
        </p:nvSpPr>
        <p:spPr>
          <a:xfrm>
            <a:off x="251520" y="2060849"/>
            <a:ext cx="8640959" cy="4176464"/>
          </a:xfrm>
        </p:spPr>
        <p:txBody>
          <a:bodyPr>
            <a:normAutofit fontScale="92500" lnSpcReduction="10000"/>
          </a:bodyPr>
          <a:lstStyle/>
          <a:p>
            <a:r>
              <a:rPr lang="cs-CZ" sz="3500" dirty="0"/>
              <a:t>KLADIVO, P. Statistika pro veřejnou správu. Olomouc:  KGE UPOL. URL </a:t>
            </a:r>
            <a:r>
              <a:rPr lang="cs-CZ" sz="3500" dirty="0">
                <a:hlinkClick r:id="rId2"/>
              </a:rPr>
              <a:t>http://geography.upol.cz/soubory/studium/DS-GVS/Opora-DSTAT.pdf</a:t>
            </a:r>
            <a:r>
              <a:rPr lang="cs-CZ" sz="3500" dirty="0"/>
              <a:t> </a:t>
            </a:r>
            <a:endParaRPr lang="cs-CZ" sz="3600" dirty="0"/>
          </a:p>
          <a:p>
            <a:r>
              <a:rPr lang="cs-CZ" sz="3500" dirty="0"/>
              <a:t>BRÁZDIL, Rudolf, KOLÁŘ, Miroslav, PROŠEK, Pavel, TARABOVÁ Zdeňka, WOKOUN René. Statistické metody v geografii. Brno: Přírodovědecká fakulta MU, 1995.</a:t>
            </a:r>
          </a:p>
          <a:p>
            <a:r>
              <a:rPr lang="cs-CZ" sz="3500" dirty="0"/>
              <a:t>SWOBODA, Helmut. Moderní statistika.</a:t>
            </a:r>
          </a:p>
        </p:txBody>
      </p:sp>
    </p:spTree>
    <p:extLst>
      <p:ext uri="{BB962C8B-B14F-4D97-AF65-F5344CB8AC3E}">
        <p14:creationId xmlns:p14="http://schemas.microsoft.com/office/powerpoint/2010/main" val="2752633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Měření v terénu</a:t>
            </a:r>
          </a:p>
        </p:txBody>
      </p:sp>
      <p:sp>
        <p:nvSpPr>
          <p:cNvPr id="4" name="Zástupný symbol pro obsah 2"/>
          <p:cNvSpPr>
            <a:spLocks noGrp="1"/>
          </p:cNvSpPr>
          <p:nvPr>
            <p:ph idx="1"/>
          </p:nvPr>
        </p:nvSpPr>
        <p:spPr>
          <a:xfrm>
            <a:off x="251520" y="1958547"/>
            <a:ext cx="2952328" cy="4278765"/>
          </a:xfrm>
        </p:spPr>
        <p:txBody>
          <a:bodyPr>
            <a:normAutofit fontScale="85000" lnSpcReduction="20000"/>
          </a:bodyPr>
          <a:lstStyle/>
          <a:p>
            <a:r>
              <a:rPr lang="cs-CZ" u="sng" dirty="0"/>
              <a:t>Kvant. metoda</a:t>
            </a:r>
            <a:r>
              <a:rPr lang="cs-CZ" dirty="0"/>
              <a:t>, ale někdy nezbytná pro získání kvalitativní informace</a:t>
            </a:r>
          </a:p>
          <a:p>
            <a:endParaRPr lang="cs-CZ" dirty="0"/>
          </a:p>
          <a:p>
            <a:r>
              <a:rPr lang="cs-CZ" dirty="0"/>
              <a:t>Počet</a:t>
            </a:r>
          </a:p>
          <a:p>
            <a:r>
              <a:rPr lang="cs-CZ" dirty="0"/>
              <a:t>Vzdálenost</a:t>
            </a:r>
          </a:p>
          <a:p>
            <a:r>
              <a:rPr lang="cs-CZ" dirty="0"/>
              <a:t>Výška</a:t>
            </a:r>
          </a:p>
          <a:p>
            <a:r>
              <a:rPr lang="cs-CZ" dirty="0"/>
              <a:t>Rozloha</a:t>
            </a:r>
          </a:p>
          <a:p>
            <a:r>
              <a:rPr lang="cs-CZ" dirty="0"/>
              <a:t>Rychlost</a:t>
            </a:r>
          </a:p>
          <a:p>
            <a:r>
              <a:rPr lang="cs-CZ" dirty="0"/>
              <a:t>…</a:t>
            </a:r>
          </a:p>
          <a:p>
            <a:endParaRPr lang="cs-CZ" dirty="0"/>
          </a:p>
          <a:p>
            <a:r>
              <a:rPr lang="cs-CZ" dirty="0"/>
              <a:t>Manuálně</a:t>
            </a:r>
          </a:p>
          <a:p>
            <a:r>
              <a:rPr lang="cs-CZ" dirty="0"/>
              <a:t>Pomocí moderních technologií</a:t>
            </a:r>
          </a:p>
          <a:p>
            <a:pPr lvl="1"/>
            <a:endParaRPr lang="cs-CZ" dirty="0"/>
          </a:p>
          <a:p>
            <a:endParaRPr lang="cs-CZ" dirty="0"/>
          </a:p>
          <a:p>
            <a:endParaRPr lang="cs-CZ"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7696" y="2204864"/>
            <a:ext cx="5846303" cy="4638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2012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Dotazníkové šetření</a:t>
            </a:r>
          </a:p>
        </p:txBody>
      </p:sp>
      <p:sp>
        <p:nvSpPr>
          <p:cNvPr id="3" name="Zástupný symbol pro obsah 2"/>
          <p:cNvSpPr>
            <a:spLocks noGrp="1"/>
          </p:cNvSpPr>
          <p:nvPr>
            <p:ph idx="1"/>
          </p:nvPr>
        </p:nvSpPr>
        <p:spPr>
          <a:xfrm>
            <a:off x="872067" y="1916832"/>
            <a:ext cx="7408333" cy="4320480"/>
          </a:xfrm>
        </p:spPr>
        <p:txBody>
          <a:bodyPr>
            <a:normAutofit/>
          </a:bodyPr>
          <a:lstStyle/>
          <a:p>
            <a:r>
              <a:rPr lang="cs-CZ" dirty="0"/>
              <a:t>Nutná dovednost, citlivost, interpersonální porozumění a disciplínu</a:t>
            </a:r>
          </a:p>
          <a:p>
            <a:r>
              <a:rPr lang="cs-CZ" dirty="0"/>
              <a:t>Pozornost je třeba věnovat hl. začátku a konci rozhovoru (začátek – uvolnění psychické bariéry a zajistit souhlas se záznamem, otázky neproblémové)</a:t>
            </a:r>
          </a:p>
          <a:p>
            <a:r>
              <a:rPr lang="cs-CZ" dirty="0"/>
              <a:t>Typy otázek (Patton, 1990):</a:t>
            </a:r>
          </a:p>
          <a:p>
            <a:pPr lvl="1"/>
            <a:r>
              <a:rPr lang="cs-CZ" dirty="0"/>
              <a:t>o zkušenostech a chování</a:t>
            </a:r>
          </a:p>
          <a:p>
            <a:pPr lvl="1"/>
            <a:r>
              <a:rPr lang="cs-CZ" dirty="0"/>
              <a:t>o názorech a hodnotách</a:t>
            </a:r>
          </a:p>
          <a:p>
            <a:pPr lvl="1"/>
            <a:r>
              <a:rPr lang="cs-CZ" dirty="0"/>
              <a:t>o pocitech</a:t>
            </a:r>
          </a:p>
          <a:p>
            <a:pPr lvl="1"/>
            <a:r>
              <a:rPr lang="cs-CZ" dirty="0"/>
              <a:t>o znalostech</a:t>
            </a:r>
          </a:p>
          <a:p>
            <a:pPr lvl="1"/>
            <a:r>
              <a:rPr lang="cs-CZ" dirty="0"/>
              <a:t>o vnímání</a:t>
            </a:r>
          </a:p>
          <a:p>
            <a:pPr lvl="1"/>
            <a:r>
              <a:rPr lang="cs-CZ" dirty="0"/>
              <a:t>demografické a kontextové</a:t>
            </a:r>
          </a:p>
          <a:p>
            <a:pPr lvl="1"/>
            <a:endParaRPr lang="cs-CZ" dirty="0"/>
          </a:p>
        </p:txBody>
      </p:sp>
    </p:spTree>
    <p:extLst>
      <p:ext uri="{BB962C8B-B14F-4D97-AF65-F5344CB8AC3E}">
        <p14:creationId xmlns:p14="http://schemas.microsoft.com/office/powerpoint/2010/main" val="1634181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Příprava dotazníku</a:t>
            </a:r>
          </a:p>
        </p:txBody>
      </p:sp>
      <p:sp>
        <p:nvSpPr>
          <p:cNvPr id="2" name="Zástupný symbol pro obsah 1"/>
          <p:cNvSpPr>
            <a:spLocks noGrp="1"/>
          </p:cNvSpPr>
          <p:nvPr>
            <p:ph idx="1"/>
          </p:nvPr>
        </p:nvSpPr>
        <p:spPr/>
        <p:txBody>
          <a:bodyPr>
            <a:normAutofit/>
          </a:bodyPr>
          <a:lstStyle/>
          <a:p>
            <a:r>
              <a:rPr lang="cs-CZ" dirty="0"/>
              <a:t>Navržení dotazníku</a:t>
            </a:r>
          </a:p>
          <a:p>
            <a:pPr lvl="1"/>
            <a:r>
              <a:rPr lang="cs-CZ" dirty="0"/>
              <a:t>Cíl dotazníku</a:t>
            </a:r>
          </a:p>
          <a:p>
            <a:pPr lvl="1"/>
            <a:r>
              <a:rPr lang="cs-CZ" dirty="0"/>
              <a:t>Vzorek respondentů – přesnost je úměrná počtu statistických jednotek</a:t>
            </a:r>
          </a:p>
          <a:p>
            <a:pPr lvl="1"/>
            <a:r>
              <a:rPr lang="cs-CZ" dirty="0"/>
              <a:t>Rovnoměrné zastoupení výběrové struktury (např. muži/ženy)</a:t>
            </a:r>
          </a:p>
          <a:p>
            <a:r>
              <a:rPr lang="cs-CZ" dirty="0"/>
              <a:t>Pilotní test</a:t>
            </a:r>
          </a:p>
          <a:p>
            <a:r>
              <a:rPr lang="cs-CZ" dirty="0"/>
              <a:t>Revize na základě pilotáže</a:t>
            </a:r>
          </a:p>
          <a:p>
            <a:r>
              <a:rPr lang="cs-CZ" dirty="0"/>
              <a:t>Aplikace dotazníku u zkoumané skupiny</a:t>
            </a:r>
          </a:p>
        </p:txBody>
      </p:sp>
    </p:spTree>
    <p:extLst>
      <p:ext uri="{BB962C8B-B14F-4D97-AF65-F5344CB8AC3E}">
        <p14:creationId xmlns:p14="http://schemas.microsoft.com/office/powerpoint/2010/main" val="1628186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Dotazníkové šetření – kladení otázek</a:t>
            </a:r>
          </a:p>
        </p:txBody>
      </p:sp>
      <p:sp>
        <p:nvSpPr>
          <p:cNvPr id="3" name="Zástupný symbol pro obsah 2"/>
          <p:cNvSpPr>
            <a:spLocks noGrp="1"/>
          </p:cNvSpPr>
          <p:nvPr>
            <p:ph idx="1"/>
          </p:nvPr>
        </p:nvSpPr>
        <p:spPr>
          <a:xfrm>
            <a:off x="872067" y="2675466"/>
            <a:ext cx="7408333" cy="3849878"/>
          </a:xfrm>
        </p:spPr>
        <p:txBody>
          <a:bodyPr>
            <a:normAutofit/>
          </a:bodyPr>
          <a:lstStyle/>
          <a:p>
            <a:r>
              <a:rPr lang="cs-CZ" dirty="0"/>
              <a:t>Uzavřené otázky (odpovědi jsou předem dány) </a:t>
            </a:r>
          </a:p>
          <a:p>
            <a:pPr lvl="1"/>
            <a:r>
              <a:rPr lang="cs-CZ" dirty="0"/>
              <a:t>sémantický diferenciál</a:t>
            </a:r>
          </a:p>
          <a:p>
            <a:r>
              <a:rPr lang="cs-CZ" dirty="0"/>
              <a:t>Otevřené otázky (odpovědi napsané respondentem)</a:t>
            </a:r>
          </a:p>
          <a:p>
            <a:r>
              <a:rPr lang="cs-CZ" dirty="0" err="1"/>
              <a:t>Polouzavřené</a:t>
            </a:r>
            <a:r>
              <a:rPr lang="cs-CZ" dirty="0"/>
              <a:t> otázky</a:t>
            </a:r>
          </a:p>
          <a:p>
            <a:endParaRPr lang="cs-CZ" dirty="0"/>
          </a:p>
          <a:p>
            <a:endParaRPr lang="cs-CZ" dirty="0"/>
          </a:p>
          <a:p>
            <a:pPr lvl="1"/>
            <a:endParaRPr lang="cs-CZ" dirty="0"/>
          </a:p>
        </p:txBody>
      </p:sp>
    </p:spTree>
    <p:extLst>
      <p:ext uri="{BB962C8B-B14F-4D97-AF65-F5344CB8AC3E}">
        <p14:creationId xmlns:p14="http://schemas.microsoft.com/office/powerpoint/2010/main" val="578606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endParaRPr lang="cs-CZ"/>
          </a:p>
        </p:txBody>
      </p:sp>
      <p:sp>
        <p:nvSpPr>
          <p:cNvPr id="2" name="Zástupný symbol pro obsah 1"/>
          <p:cNvSpPr>
            <a:spLocks noGrp="1"/>
          </p:cNvSpPr>
          <p:nvPr>
            <p:ph idx="1"/>
          </p:nvPr>
        </p:nvSpPr>
        <p:spPr/>
        <p:txBody>
          <a:bodyPr/>
          <a:lstStyle/>
          <a:p>
            <a:endParaRPr lang="cs-CZ"/>
          </a:p>
        </p:txBody>
      </p:sp>
      <p:pic>
        <p:nvPicPr>
          <p:cNvPr id="4" name="Obrázek 3"/>
          <p:cNvPicPr/>
          <p:nvPr/>
        </p:nvPicPr>
        <p:blipFill>
          <a:blip r:embed="rId2" cstate="print"/>
          <a:srcRect/>
          <a:stretch>
            <a:fillRect/>
          </a:stretch>
        </p:blipFill>
        <p:spPr bwMode="auto">
          <a:xfrm>
            <a:off x="0" y="0"/>
            <a:ext cx="9144000" cy="6669360"/>
          </a:xfrm>
          <a:prstGeom prst="rect">
            <a:avLst/>
          </a:prstGeom>
          <a:noFill/>
          <a:ln w="9525">
            <a:noFill/>
            <a:miter lim="800000"/>
            <a:headEnd/>
            <a:tailEnd/>
          </a:ln>
        </p:spPr>
      </p:pic>
      <p:sp>
        <p:nvSpPr>
          <p:cNvPr id="1026" name="AutoShape 65"/>
          <p:cNvSpPr>
            <a:spLocks noChangeArrowheads="1"/>
          </p:cNvSpPr>
          <p:nvPr/>
        </p:nvSpPr>
        <p:spPr bwMode="auto">
          <a:xfrm flipH="1">
            <a:off x="6588224" y="404664"/>
            <a:ext cx="1709514" cy="432047"/>
          </a:xfrm>
          <a:prstGeom prst="rightArrow">
            <a:avLst>
              <a:gd name="adj1" fmla="val 50000"/>
              <a:gd name="adj2" fmla="val 91860"/>
            </a:avLst>
          </a:prstGeom>
          <a:solidFill>
            <a:srgbClr val="DAEEF3"/>
          </a:solidFill>
          <a:ln w="9525">
            <a:solidFill>
              <a:srgbClr val="00B0F0"/>
            </a:solidFill>
            <a:miter lim="800000"/>
            <a:headEnd/>
            <a:tailEnd/>
          </a:ln>
        </p:spPr>
        <p:txBody>
          <a:bodyPr vert="horz" wrap="square" lIns="91440" tIns="0" rIns="9144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cs-CZ" sz="1200" b="0" i="0" u="none" strike="noStrike" cap="none" normalizeH="0" baseline="0" dirty="0">
                <a:ln>
                  <a:noFill/>
                </a:ln>
                <a:solidFill>
                  <a:srgbClr val="00B0F0"/>
                </a:solidFill>
                <a:effectLst/>
                <a:latin typeface="Calibri" pitchFamily="34" charset="0"/>
              </a:rPr>
              <a:t>Otevřená otázka</a:t>
            </a:r>
            <a:endParaRPr kumimoji="0" lang="cs-CZ" sz="4000" b="0" i="0" u="none" strike="noStrike" cap="none" normalizeH="0" baseline="0" dirty="0">
              <a:ln>
                <a:noFill/>
              </a:ln>
              <a:solidFill>
                <a:schemeClr val="tx1"/>
              </a:solidFill>
              <a:effectLst/>
              <a:latin typeface="Arial" pitchFamily="34" charset="0"/>
            </a:endParaRPr>
          </a:p>
        </p:txBody>
      </p:sp>
      <p:sp>
        <p:nvSpPr>
          <p:cNvPr id="1027" name="AutoShape 66"/>
          <p:cNvSpPr>
            <a:spLocks noChangeArrowheads="1"/>
          </p:cNvSpPr>
          <p:nvPr/>
        </p:nvSpPr>
        <p:spPr bwMode="auto">
          <a:xfrm flipH="1">
            <a:off x="6588224" y="1700808"/>
            <a:ext cx="1729581" cy="360040"/>
          </a:xfrm>
          <a:prstGeom prst="rightArrow">
            <a:avLst>
              <a:gd name="adj1" fmla="val 50000"/>
              <a:gd name="adj2" fmla="val 109884"/>
            </a:avLst>
          </a:prstGeom>
          <a:solidFill>
            <a:srgbClr val="DAEEF3"/>
          </a:solidFill>
          <a:ln w="9525">
            <a:solidFill>
              <a:srgbClr val="00B0F0"/>
            </a:solidFill>
            <a:miter lim="800000"/>
            <a:headEnd/>
            <a:tailEnd/>
          </a:ln>
        </p:spPr>
        <p:txBody>
          <a:bodyPr vert="horz" wrap="square" lIns="91440" tIns="0" rIns="9144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cs-CZ" sz="1200" b="0" i="0" u="none" strike="noStrike" cap="none" normalizeH="0" baseline="0" dirty="0" err="1">
                <a:ln>
                  <a:noFill/>
                </a:ln>
                <a:solidFill>
                  <a:srgbClr val="00B0F0"/>
                </a:solidFill>
                <a:effectLst/>
                <a:latin typeface="Calibri" pitchFamily="34" charset="0"/>
              </a:rPr>
              <a:t>Polouzavřená</a:t>
            </a:r>
            <a:r>
              <a:rPr kumimoji="0" lang="cs-CZ" sz="1200" b="0" i="0" u="none" strike="noStrike" cap="none" normalizeH="0" baseline="0" dirty="0">
                <a:ln>
                  <a:noFill/>
                </a:ln>
                <a:solidFill>
                  <a:srgbClr val="00B0F0"/>
                </a:solidFill>
                <a:effectLst/>
                <a:latin typeface="Calibri" pitchFamily="34" charset="0"/>
              </a:rPr>
              <a:t> otázka</a:t>
            </a:r>
            <a:endParaRPr kumimoji="0" lang="cs-CZ" sz="4000" b="0" i="0" u="none" strike="noStrike" cap="none" normalizeH="0" baseline="0" dirty="0">
              <a:ln>
                <a:noFill/>
              </a:ln>
              <a:solidFill>
                <a:schemeClr val="tx1"/>
              </a:solidFill>
              <a:effectLst/>
              <a:latin typeface="Arial" pitchFamily="34" charset="0"/>
            </a:endParaRPr>
          </a:p>
        </p:txBody>
      </p:sp>
      <p:sp>
        <p:nvSpPr>
          <p:cNvPr id="1028" name="AutoShape 67"/>
          <p:cNvSpPr>
            <a:spLocks noChangeArrowheads="1"/>
          </p:cNvSpPr>
          <p:nvPr/>
        </p:nvSpPr>
        <p:spPr bwMode="auto">
          <a:xfrm>
            <a:off x="323528" y="5229200"/>
            <a:ext cx="1532756" cy="360040"/>
          </a:xfrm>
          <a:prstGeom prst="rightArrow">
            <a:avLst>
              <a:gd name="adj1" fmla="val 50000"/>
              <a:gd name="adj2" fmla="val 94186"/>
            </a:avLst>
          </a:prstGeom>
          <a:solidFill>
            <a:srgbClr val="DAEEF3"/>
          </a:solidFill>
          <a:ln w="9525">
            <a:solidFill>
              <a:srgbClr val="00B0F0"/>
            </a:solidFill>
            <a:miter lim="800000"/>
            <a:headEnd/>
            <a:tailEnd/>
          </a:ln>
        </p:spPr>
        <p:txBody>
          <a:bodyPr vert="horz" wrap="square" lIns="91440" tIns="0" rIns="9144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cs-CZ" sz="1200" b="0" i="0" u="none" strike="noStrike" cap="none" normalizeH="0" baseline="0" dirty="0">
                <a:ln>
                  <a:noFill/>
                </a:ln>
                <a:solidFill>
                  <a:srgbClr val="00B0F0"/>
                </a:solidFill>
                <a:effectLst/>
                <a:latin typeface="Calibri" pitchFamily="34" charset="0"/>
              </a:rPr>
              <a:t>Postojová škála</a:t>
            </a:r>
            <a:endParaRPr kumimoji="0" lang="cs-CZ" sz="4000" b="0" i="0" u="none" strike="noStrike" cap="none" normalizeH="0" baseline="0" dirty="0">
              <a:ln>
                <a:noFill/>
              </a:ln>
              <a:solidFill>
                <a:schemeClr val="tx1"/>
              </a:solidFill>
              <a:effectLst/>
              <a:latin typeface="Arial" pitchFamily="34" charset="0"/>
            </a:endParaRPr>
          </a:p>
        </p:txBody>
      </p:sp>
      <p:sp>
        <p:nvSpPr>
          <p:cNvPr id="1029" name="AutoShape 68"/>
          <p:cNvSpPr>
            <a:spLocks noChangeArrowheads="1"/>
          </p:cNvSpPr>
          <p:nvPr/>
        </p:nvSpPr>
        <p:spPr bwMode="auto">
          <a:xfrm flipH="1">
            <a:off x="2771800" y="3717032"/>
            <a:ext cx="1584176" cy="417066"/>
          </a:xfrm>
          <a:prstGeom prst="rightArrow">
            <a:avLst>
              <a:gd name="adj1" fmla="val 50000"/>
              <a:gd name="adj2" fmla="val 91860"/>
            </a:avLst>
          </a:prstGeom>
          <a:solidFill>
            <a:srgbClr val="DAEEF3"/>
          </a:solidFill>
          <a:ln w="9525">
            <a:solidFill>
              <a:srgbClr val="00B0F0"/>
            </a:solidFill>
            <a:miter lim="800000"/>
            <a:headEnd/>
            <a:tailEnd/>
          </a:ln>
        </p:spPr>
        <p:txBody>
          <a:bodyPr vert="horz" wrap="square" lIns="91440" tIns="0" rIns="9144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cs-CZ" sz="1200" b="0" i="0" u="none" strike="noStrike" cap="none" normalizeH="0" baseline="0" dirty="0">
                <a:ln>
                  <a:noFill/>
                </a:ln>
                <a:solidFill>
                  <a:srgbClr val="00B0F0"/>
                </a:solidFill>
                <a:effectLst/>
                <a:latin typeface="Calibri" pitchFamily="34" charset="0"/>
              </a:rPr>
              <a:t>Uzavřená otázka</a:t>
            </a:r>
            <a:endParaRPr kumimoji="0" lang="cs-CZ" sz="4000" b="0" i="0" u="none" strike="noStrike" cap="none" normalizeH="0" baseline="0" dirty="0">
              <a:ln>
                <a:noFill/>
              </a:ln>
              <a:solidFill>
                <a:schemeClr val="tx1"/>
              </a:solidFill>
              <a:effectLst/>
              <a:latin typeface="Arial" pitchFamily="34" charset="0"/>
            </a:endParaRPr>
          </a:p>
        </p:txBody>
      </p:sp>
      <p:sp>
        <p:nvSpPr>
          <p:cNvPr id="1030" name="AutoShape 69"/>
          <p:cNvSpPr>
            <a:spLocks noChangeArrowheads="1"/>
          </p:cNvSpPr>
          <p:nvPr/>
        </p:nvSpPr>
        <p:spPr bwMode="auto">
          <a:xfrm flipH="1">
            <a:off x="6084168" y="5805264"/>
            <a:ext cx="2071910" cy="668759"/>
          </a:xfrm>
          <a:prstGeom prst="rightArrow">
            <a:avLst>
              <a:gd name="adj1" fmla="val 50000"/>
              <a:gd name="adj2" fmla="val 68727"/>
            </a:avLst>
          </a:prstGeom>
          <a:solidFill>
            <a:srgbClr val="DAEEF3"/>
          </a:solidFill>
          <a:ln w="9525">
            <a:solidFill>
              <a:srgbClr val="00B0F0"/>
            </a:solidFill>
            <a:miter lim="800000"/>
            <a:headEnd/>
            <a:tailEnd/>
          </a:ln>
        </p:spPr>
        <p:txBody>
          <a:bodyPr vert="horz" wrap="square" lIns="91440" tIns="0" rIns="9144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cs-CZ" sz="1200" b="0" i="0" u="none" strike="noStrike" cap="none" normalizeH="0" baseline="0" dirty="0">
                <a:ln>
                  <a:noFill/>
                </a:ln>
                <a:solidFill>
                  <a:srgbClr val="00B0F0"/>
                </a:solidFill>
                <a:effectLst/>
                <a:latin typeface="Calibri" pitchFamily="34" charset="0"/>
              </a:rPr>
              <a:t>Demografické (příp. kontextové) otázky</a:t>
            </a:r>
            <a:endParaRPr kumimoji="0" lang="cs-CZ" sz="4000" b="0" i="0" u="none" strike="noStrike" cap="none" normalizeH="0" baseline="0" dirty="0">
              <a:ln>
                <a:noFill/>
              </a:ln>
              <a:solidFill>
                <a:schemeClr val="tx1"/>
              </a:solidFill>
              <a:effectLst/>
              <a:latin typeface="Arial"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cs-CZ" dirty="0"/>
              <a:t>Sémantický diferenciál, </a:t>
            </a:r>
            <a:r>
              <a:rPr lang="cs-CZ" dirty="0" err="1"/>
              <a:t>škálování</a:t>
            </a:r>
            <a:r>
              <a:rPr lang="cs-CZ" dirty="0"/>
              <a:t>, </a:t>
            </a:r>
            <a:r>
              <a:rPr lang="cs-CZ" dirty="0" err="1"/>
              <a:t>Likertovy</a:t>
            </a:r>
            <a:r>
              <a:rPr lang="cs-CZ" dirty="0"/>
              <a:t> škály</a:t>
            </a:r>
          </a:p>
        </p:txBody>
      </p:sp>
      <p:sp>
        <p:nvSpPr>
          <p:cNvPr id="2" name="Zástupný symbol pro obsah 1"/>
          <p:cNvSpPr>
            <a:spLocks noGrp="1"/>
          </p:cNvSpPr>
          <p:nvPr>
            <p:ph idx="1"/>
          </p:nvPr>
        </p:nvSpPr>
        <p:spPr>
          <a:xfrm>
            <a:off x="4860032" y="2675467"/>
            <a:ext cx="3420368" cy="3450696"/>
          </a:xfrm>
        </p:spPr>
        <p:txBody>
          <a:bodyPr>
            <a:normAutofit/>
          </a:bodyPr>
          <a:lstStyle/>
          <a:p>
            <a:r>
              <a:rPr lang="cs-CZ" dirty="0"/>
              <a:t>zachycení subjektivních pocitů a domněnek</a:t>
            </a:r>
          </a:p>
          <a:p>
            <a:r>
              <a:rPr lang="cs-CZ" dirty="0"/>
              <a:t>škály: silně souhlasím – </a:t>
            </a:r>
            <a:r>
              <a:rPr lang="cs-CZ" dirty="0" err="1"/>
              <a:t>souhlasím</a:t>
            </a:r>
            <a:r>
              <a:rPr lang="cs-CZ" dirty="0"/>
              <a:t> – ani souhlasím ani nesouhlasím – </a:t>
            </a:r>
            <a:r>
              <a:rPr lang="cs-CZ" dirty="0" err="1"/>
              <a:t>nesouhlasím</a:t>
            </a:r>
            <a:r>
              <a:rPr lang="cs-CZ" dirty="0"/>
              <a:t> – silně nesouhlasím </a:t>
            </a:r>
          </a:p>
        </p:txBody>
      </p:sp>
      <p:pic>
        <p:nvPicPr>
          <p:cNvPr id="3074" name="Picture 2"/>
          <p:cNvPicPr>
            <a:picLocks noChangeAspect="1" noChangeArrowheads="1"/>
          </p:cNvPicPr>
          <p:nvPr/>
        </p:nvPicPr>
        <p:blipFill>
          <a:blip r:embed="rId2" cstate="print"/>
          <a:srcRect/>
          <a:stretch>
            <a:fillRect/>
          </a:stretch>
        </p:blipFill>
        <p:spPr bwMode="auto">
          <a:xfrm>
            <a:off x="323528" y="2636913"/>
            <a:ext cx="4407693" cy="4009258"/>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Dotazníkové šetření - realizace</a:t>
            </a:r>
          </a:p>
        </p:txBody>
      </p:sp>
      <p:sp>
        <p:nvSpPr>
          <p:cNvPr id="3" name="Zástupný symbol pro obsah 2"/>
          <p:cNvSpPr>
            <a:spLocks noGrp="1"/>
          </p:cNvSpPr>
          <p:nvPr>
            <p:ph idx="1"/>
          </p:nvPr>
        </p:nvSpPr>
        <p:spPr/>
        <p:txBody>
          <a:bodyPr/>
          <a:lstStyle/>
          <a:p>
            <a:r>
              <a:rPr lang="cs-CZ" b="1" dirty="0"/>
              <a:t>Osobně</a:t>
            </a:r>
            <a:r>
              <a:rPr lang="cs-CZ" dirty="0"/>
              <a:t> – nejvyšší návratnost, vysoká validita dat, ale nejnáročnější na čas, finance…</a:t>
            </a:r>
          </a:p>
          <a:p>
            <a:r>
              <a:rPr lang="cs-CZ" b="1" dirty="0"/>
              <a:t>On-line aplikace </a:t>
            </a:r>
            <a:r>
              <a:rPr lang="cs-CZ" dirty="0"/>
              <a:t>– např. </a:t>
            </a:r>
            <a:r>
              <a:rPr lang="cs-CZ" dirty="0" err="1"/>
              <a:t>google</a:t>
            </a:r>
            <a:r>
              <a:rPr lang="cs-CZ" dirty="0"/>
              <a:t> </a:t>
            </a:r>
            <a:r>
              <a:rPr lang="cs-CZ" dirty="0" err="1"/>
              <a:t>docs</a:t>
            </a:r>
            <a:r>
              <a:rPr lang="cs-CZ" dirty="0"/>
              <a:t>, nízká návratnost, nízká validita dat</a:t>
            </a:r>
          </a:p>
          <a:p>
            <a:pPr lvl="1"/>
            <a:r>
              <a:rPr lang="cs-CZ" dirty="0"/>
              <a:t>Nutný průvodní dopis/text</a:t>
            </a:r>
          </a:p>
          <a:p>
            <a:pPr lvl="1"/>
            <a:r>
              <a:rPr lang="cs-CZ" dirty="0" err="1"/>
              <a:t>Crowd</a:t>
            </a:r>
            <a:r>
              <a:rPr lang="cs-CZ" dirty="0"/>
              <a:t> </a:t>
            </a:r>
            <a:r>
              <a:rPr lang="cs-CZ" dirty="0" err="1"/>
              <a:t>sourcing</a:t>
            </a:r>
            <a:r>
              <a:rPr lang="cs-CZ" dirty="0"/>
              <a:t> – všeobecná výzva pro spolupráci</a:t>
            </a:r>
          </a:p>
          <a:p>
            <a:r>
              <a:rPr lang="cs-CZ" b="1" dirty="0"/>
              <a:t>Telefonicky </a:t>
            </a:r>
          </a:p>
          <a:p>
            <a:endParaRPr lang="cs-CZ" dirty="0"/>
          </a:p>
          <a:p>
            <a:pPr marL="0" indent="0">
              <a:buNone/>
            </a:pPr>
            <a:endParaRPr lang="cs-CZ" dirty="0"/>
          </a:p>
        </p:txBody>
      </p:sp>
    </p:spTree>
    <p:extLst>
      <p:ext uri="{BB962C8B-B14F-4D97-AF65-F5344CB8AC3E}">
        <p14:creationId xmlns:p14="http://schemas.microsoft.com/office/powerpoint/2010/main" val="2640372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dirty="0"/>
              <a:t>Dotazníkové šetření - vyhodnocení</a:t>
            </a:r>
          </a:p>
        </p:txBody>
      </p:sp>
      <p:sp>
        <p:nvSpPr>
          <p:cNvPr id="3" name="Zástupný symbol pro obsah 2"/>
          <p:cNvSpPr>
            <a:spLocks noGrp="1"/>
          </p:cNvSpPr>
          <p:nvPr>
            <p:ph idx="1"/>
          </p:nvPr>
        </p:nvSpPr>
        <p:spPr>
          <a:xfrm>
            <a:off x="872067" y="2348880"/>
            <a:ext cx="7408333" cy="3777283"/>
          </a:xfrm>
        </p:spPr>
        <p:txBody>
          <a:bodyPr/>
          <a:lstStyle/>
          <a:p>
            <a:pPr marL="0" indent="0">
              <a:buNone/>
            </a:pPr>
            <a:r>
              <a:rPr lang="cs-CZ" dirty="0"/>
              <a:t>SW pro organizaci a analýzu získaných dat</a:t>
            </a:r>
          </a:p>
          <a:p>
            <a:pPr marL="0" indent="0">
              <a:buNone/>
            </a:pPr>
            <a:r>
              <a:rPr lang="cs-CZ" dirty="0"/>
              <a:t>Čištění dat</a:t>
            </a:r>
          </a:p>
          <a:p>
            <a:pPr marL="0" indent="0">
              <a:buNone/>
            </a:pPr>
            <a:r>
              <a:rPr lang="cs-CZ" sz="1800" dirty="0"/>
              <a:t>Provázanost jednotlivých kroků analýzy kvalitativních dat</a:t>
            </a:r>
          </a:p>
          <a:p>
            <a:endParaRPr lang="cs-CZ" dirty="0"/>
          </a:p>
          <a:p>
            <a:endParaRPr lang="cs-CZ" dirty="0"/>
          </a:p>
        </p:txBody>
      </p:sp>
      <p:grpSp>
        <p:nvGrpSpPr>
          <p:cNvPr id="40" name="Skupina 39"/>
          <p:cNvGrpSpPr/>
          <p:nvPr/>
        </p:nvGrpSpPr>
        <p:grpSpPr>
          <a:xfrm>
            <a:off x="1979712" y="3861047"/>
            <a:ext cx="5184576" cy="2376266"/>
            <a:chOff x="1979712" y="3861047"/>
            <a:chExt cx="5184576" cy="2376266"/>
          </a:xfrm>
          <a:effectLst>
            <a:glow rad="101600">
              <a:schemeClr val="accent1">
                <a:satMod val="175000"/>
                <a:alpha val="40000"/>
              </a:schemeClr>
            </a:glow>
          </a:effectLst>
        </p:grpSpPr>
        <p:sp>
          <p:nvSpPr>
            <p:cNvPr id="5" name="Obdélník 4"/>
            <p:cNvSpPr/>
            <p:nvPr/>
          </p:nvSpPr>
          <p:spPr>
            <a:xfrm>
              <a:off x="5580112" y="5301208"/>
              <a:ext cx="158417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vytváření závěrů</a:t>
              </a:r>
            </a:p>
          </p:txBody>
        </p:sp>
        <p:grpSp>
          <p:nvGrpSpPr>
            <p:cNvPr id="39" name="Skupina 38"/>
            <p:cNvGrpSpPr/>
            <p:nvPr/>
          </p:nvGrpSpPr>
          <p:grpSpPr>
            <a:xfrm>
              <a:off x="1979712" y="3861047"/>
              <a:ext cx="5184576" cy="2376266"/>
              <a:chOff x="1979712" y="3861048"/>
              <a:chExt cx="5184576" cy="2376266"/>
            </a:xfrm>
          </p:grpSpPr>
          <p:sp>
            <p:nvSpPr>
              <p:cNvPr id="4" name="Obdélník 3"/>
              <p:cNvSpPr/>
              <p:nvPr/>
            </p:nvSpPr>
            <p:spPr>
              <a:xfrm>
                <a:off x="1979712" y="3861048"/>
                <a:ext cx="158417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sběr dat</a:t>
                </a:r>
              </a:p>
            </p:txBody>
          </p:sp>
          <p:sp>
            <p:nvSpPr>
              <p:cNvPr id="6" name="Obdélník 5"/>
              <p:cNvSpPr/>
              <p:nvPr/>
            </p:nvSpPr>
            <p:spPr>
              <a:xfrm>
                <a:off x="5580112" y="3861048"/>
                <a:ext cx="158417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zobrazení dat</a:t>
                </a:r>
              </a:p>
            </p:txBody>
          </p:sp>
          <p:sp>
            <p:nvSpPr>
              <p:cNvPr id="7" name="Obdélník 6"/>
              <p:cNvSpPr/>
              <p:nvPr/>
            </p:nvSpPr>
            <p:spPr>
              <a:xfrm>
                <a:off x="1979712" y="5286547"/>
                <a:ext cx="1584176"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redukce dat</a:t>
                </a:r>
              </a:p>
            </p:txBody>
          </p:sp>
          <p:cxnSp>
            <p:nvCxnSpPr>
              <p:cNvPr id="9" name="Přímá spojnice se šipkou 8"/>
              <p:cNvCxnSpPr>
                <a:stCxn id="4" idx="3"/>
                <a:endCxn id="6" idx="1"/>
              </p:cNvCxnSpPr>
              <p:nvPr/>
            </p:nvCxnSpPr>
            <p:spPr>
              <a:xfrm>
                <a:off x="3563888" y="4185084"/>
                <a:ext cx="2016224" cy="0"/>
              </a:xfrm>
              <a:prstGeom prst="straightConnector1">
                <a:avLst/>
              </a:prstGeom>
              <a:ln w="25400">
                <a:headEnd type="stealth"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1" name="Pravoúhlá spojnice 10"/>
              <p:cNvCxnSpPr>
                <a:endCxn id="4" idx="1"/>
              </p:cNvCxnSpPr>
              <p:nvPr/>
            </p:nvCxnSpPr>
            <p:spPr>
              <a:xfrm rot="10800000">
                <a:off x="1979712" y="4185085"/>
                <a:ext cx="4392488" cy="2052229"/>
              </a:xfrm>
              <a:prstGeom prst="bentConnector3">
                <a:avLst>
                  <a:gd name="adj1" fmla="val 105204"/>
                </a:avLst>
              </a:prstGeom>
              <a:ln w="25400">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21" name="Přímá spojnice 20"/>
              <p:cNvCxnSpPr>
                <a:stCxn id="5" idx="2"/>
              </p:cNvCxnSpPr>
              <p:nvPr/>
            </p:nvCxnSpPr>
            <p:spPr>
              <a:xfrm>
                <a:off x="6372200" y="5949280"/>
                <a:ext cx="0" cy="28803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a:stCxn id="7" idx="3"/>
              </p:cNvCxnSpPr>
              <p:nvPr/>
            </p:nvCxnSpPr>
            <p:spPr>
              <a:xfrm flipV="1">
                <a:off x="3563888" y="4185085"/>
                <a:ext cx="2016224" cy="1425498"/>
              </a:xfrm>
              <a:prstGeom prst="straightConnector1">
                <a:avLst/>
              </a:prstGeom>
              <a:ln w="25400">
                <a:headEnd type="stealth"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a:stCxn id="5" idx="0"/>
                <a:endCxn id="6" idx="2"/>
              </p:cNvCxnSpPr>
              <p:nvPr/>
            </p:nvCxnSpPr>
            <p:spPr>
              <a:xfrm flipV="1">
                <a:off x="6372200" y="4509120"/>
                <a:ext cx="0" cy="792088"/>
              </a:xfrm>
              <a:prstGeom prst="straightConnector1">
                <a:avLst/>
              </a:prstGeom>
              <a:ln w="25400">
                <a:headEnd type="stealth"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32" name="Přímá spojnice se šipkou 31"/>
              <p:cNvCxnSpPr>
                <a:stCxn id="4" idx="2"/>
                <a:endCxn id="7" idx="0"/>
              </p:cNvCxnSpPr>
              <p:nvPr/>
            </p:nvCxnSpPr>
            <p:spPr>
              <a:xfrm>
                <a:off x="2771800" y="4509120"/>
                <a:ext cx="0" cy="777427"/>
              </a:xfrm>
              <a:prstGeom prst="straightConnector1">
                <a:avLst/>
              </a:prstGeom>
              <a:ln w="25400">
                <a:headEnd type="stealth"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35" name="Přímá spojnice se šipkou 34"/>
              <p:cNvCxnSpPr/>
              <p:nvPr/>
            </p:nvCxnSpPr>
            <p:spPr>
              <a:xfrm>
                <a:off x="3563888" y="5625244"/>
                <a:ext cx="2016224" cy="0"/>
              </a:xfrm>
              <a:prstGeom prst="straightConnector1">
                <a:avLst/>
              </a:prstGeom>
              <a:ln w="25400">
                <a:headEnd type="stealth" w="lg" len="med"/>
                <a:tailEnd type="arrow" w="lg"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535382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normAutofit/>
          </a:bodyPr>
          <a:lstStyle/>
          <a:p>
            <a:r>
              <a:rPr lang="cs-CZ" sz="3600" dirty="0"/>
              <a:t>Dotazníkové šetření – zobrazení výsledků</a:t>
            </a:r>
          </a:p>
        </p:txBody>
      </p:sp>
      <p:sp>
        <p:nvSpPr>
          <p:cNvPr id="2" name="Zástupný symbol pro obsah 1"/>
          <p:cNvSpPr>
            <a:spLocks noGrp="1"/>
          </p:cNvSpPr>
          <p:nvPr>
            <p:ph idx="1"/>
          </p:nvPr>
        </p:nvSpPr>
        <p:spPr/>
        <p:txBody>
          <a:bodyPr>
            <a:normAutofit/>
          </a:bodyPr>
          <a:lstStyle/>
          <a:p>
            <a:r>
              <a:rPr lang="cs-CZ" sz="2800" dirty="0"/>
              <a:t>Slouží k názorné organizaci a kompresi informací </a:t>
            </a:r>
            <a:r>
              <a:rPr lang="cs-CZ" sz="2800" dirty="0">
                <a:latin typeface="Arial"/>
                <a:cs typeface="Arial"/>
              </a:rPr>
              <a:t>→ </a:t>
            </a:r>
            <a:r>
              <a:rPr lang="cs-CZ" sz="2800" dirty="0">
                <a:cs typeface="Arial"/>
              </a:rPr>
              <a:t>usnadnění interpretace a závěrů</a:t>
            </a:r>
            <a:endParaRPr lang="cs-CZ" sz="2800" dirty="0"/>
          </a:p>
          <a:p>
            <a:pPr lvl="1"/>
            <a:r>
              <a:rPr lang="cs-CZ" sz="2400" dirty="0"/>
              <a:t>Tabulky</a:t>
            </a:r>
          </a:p>
          <a:p>
            <a:pPr lvl="1"/>
            <a:r>
              <a:rPr lang="cs-CZ" sz="2400" dirty="0"/>
              <a:t>Bloková schémata</a:t>
            </a:r>
          </a:p>
          <a:p>
            <a:pPr lvl="1"/>
            <a:r>
              <a:rPr lang="cs-CZ" sz="2400" dirty="0"/>
              <a:t>Vývojová schémata – prostředek pro studium rozhodovacích procesů</a:t>
            </a:r>
          </a:p>
          <a:p>
            <a:pPr lvl="1"/>
            <a:r>
              <a:rPr lang="cs-CZ" sz="2400" dirty="0"/>
              <a:t>Grafy</a:t>
            </a:r>
          </a:p>
          <a:p>
            <a:pPr lvl="1"/>
            <a:r>
              <a:rPr lang="cs-CZ" sz="2400" dirty="0"/>
              <a:t>Mapy (kartogram, kartodiagram, kognitivní mapa)</a:t>
            </a:r>
          </a:p>
          <a:p>
            <a:pPr lvl="1"/>
            <a:r>
              <a:rPr lang="cs-CZ" sz="2400" dirty="0"/>
              <a:t>…</a:t>
            </a:r>
          </a:p>
          <a:p>
            <a:pPr lvl="1"/>
            <a:endParaRPr lang="cs-CZ" dirty="0"/>
          </a:p>
        </p:txBody>
      </p:sp>
    </p:spTree>
    <p:extLst>
      <p:ext uri="{BB962C8B-B14F-4D97-AF65-F5344CB8AC3E}">
        <p14:creationId xmlns:p14="http://schemas.microsoft.com/office/powerpoint/2010/main" val="23430678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3699" t="9003" r="22122" b="12593"/>
          <a:stretch/>
        </p:blipFill>
        <p:spPr>
          <a:xfrm>
            <a:off x="971600" y="184160"/>
            <a:ext cx="7140292" cy="6542155"/>
          </a:xfrm>
          <a:prstGeom prst="rect">
            <a:avLst/>
          </a:prstGeom>
        </p:spPr>
      </p:pic>
    </p:spTree>
    <p:extLst>
      <p:ext uri="{BB962C8B-B14F-4D97-AF65-F5344CB8AC3E}">
        <p14:creationId xmlns:p14="http://schemas.microsoft.com/office/powerpoint/2010/main" val="273181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ln w="57150">
            <a:noFill/>
          </a:ln>
        </p:spPr>
        <p:txBody>
          <a:bodyPr/>
          <a:lstStyle/>
          <a:p>
            <a:r>
              <a:rPr lang="cs-CZ" dirty="0"/>
              <a:t>Geografie jako věda</a:t>
            </a:r>
          </a:p>
        </p:txBody>
      </p:sp>
      <p:sp>
        <p:nvSpPr>
          <p:cNvPr id="2" name="Zástupný symbol pro obsah 1"/>
          <p:cNvSpPr>
            <a:spLocks noGrp="1"/>
          </p:cNvSpPr>
          <p:nvPr>
            <p:ph idx="1"/>
          </p:nvPr>
        </p:nvSpPr>
        <p:spPr>
          <a:xfrm>
            <a:off x="872067" y="2060848"/>
            <a:ext cx="7408333" cy="4104456"/>
          </a:xfrm>
        </p:spPr>
        <p:txBody>
          <a:bodyPr>
            <a:normAutofit/>
          </a:bodyPr>
          <a:lstStyle/>
          <a:p>
            <a:r>
              <a:rPr lang="cs-CZ" altLang="cs-CZ" dirty="0"/>
              <a:t>Věda je </a:t>
            </a:r>
            <a:r>
              <a:rPr lang="cs-CZ" altLang="cs-CZ" b="1" dirty="0"/>
              <a:t>nepřetržitý proces lidského poznávání </a:t>
            </a:r>
            <a:r>
              <a:rPr lang="cs-CZ" altLang="cs-CZ" dirty="0"/>
              <a:t>přírody, společnosti, člověka, lidského myšlení a kultury. </a:t>
            </a:r>
          </a:p>
          <a:p>
            <a:r>
              <a:rPr lang="cs-CZ" altLang="cs-CZ" dirty="0"/>
              <a:t>Pomocí vědy je možné  určit </a:t>
            </a:r>
            <a:r>
              <a:rPr lang="cs-CZ" altLang="cs-CZ" b="1" dirty="0"/>
              <a:t>obecně platné zákony</a:t>
            </a:r>
            <a:r>
              <a:rPr lang="cs-CZ" altLang="cs-CZ" dirty="0"/>
              <a:t>. Tyto zákony dovolují  předvídat, předpovědi modelovat atd.</a:t>
            </a:r>
          </a:p>
          <a:p>
            <a:pPr>
              <a:lnSpc>
                <a:spcPct val="90000"/>
              </a:lnSpc>
            </a:pPr>
            <a:r>
              <a:rPr lang="cs-CZ" altLang="cs-CZ" dirty="0"/>
              <a:t>Od novověku je věda založena na představě </a:t>
            </a:r>
            <a:r>
              <a:rPr lang="cs-CZ" altLang="cs-CZ" b="1" dirty="0"/>
              <a:t>zákonitého chování skutečnosti</a:t>
            </a:r>
            <a:r>
              <a:rPr lang="cs-CZ" altLang="cs-CZ" dirty="0"/>
              <a:t>, </a:t>
            </a:r>
          </a:p>
          <a:p>
            <a:pPr lvl="1">
              <a:lnSpc>
                <a:spcPct val="90000"/>
              </a:lnSpc>
            </a:pPr>
            <a:r>
              <a:rPr lang="cs-CZ" altLang="cs-CZ" sz="2000" dirty="0"/>
              <a:t>která se odhaluje </a:t>
            </a:r>
            <a:r>
              <a:rPr lang="cs-CZ" altLang="cs-CZ" sz="2000" b="1" dirty="0"/>
              <a:t>hypotézou</a:t>
            </a:r>
            <a:r>
              <a:rPr lang="cs-CZ" altLang="cs-CZ" sz="2000" dirty="0"/>
              <a:t>, </a:t>
            </a:r>
          </a:p>
          <a:p>
            <a:pPr lvl="1">
              <a:lnSpc>
                <a:spcPct val="90000"/>
              </a:lnSpc>
            </a:pPr>
            <a:r>
              <a:rPr lang="cs-CZ" altLang="cs-CZ" sz="2000" dirty="0"/>
              <a:t> ověřuje </a:t>
            </a:r>
            <a:r>
              <a:rPr lang="cs-CZ" altLang="cs-CZ" sz="2000" b="1" dirty="0"/>
              <a:t>experimentem</a:t>
            </a:r>
            <a:r>
              <a:rPr lang="cs-CZ" altLang="cs-CZ" sz="2000" dirty="0"/>
              <a:t>.</a:t>
            </a:r>
          </a:p>
          <a:p>
            <a:pPr lvl="1">
              <a:lnSpc>
                <a:spcPct val="90000"/>
              </a:lnSpc>
            </a:pPr>
            <a:r>
              <a:rPr lang="cs-CZ" altLang="cs-CZ" sz="2000" dirty="0"/>
              <a:t>zobecňuje v </a:t>
            </a:r>
            <a:r>
              <a:rPr lang="cs-CZ" altLang="cs-CZ" sz="2000" b="1" dirty="0"/>
              <a:t>teorii</a:t>
            </a:r>
            <a:r>
              <a:rPr lang="cs-CZ" altLang="cs-CZ" sz="2000" dirty="0"/>
              <a:t>.</a:t>
            </a:r>
          </a:p>
          <a:p>
            <a:endParaRPr lang="cs-CZ" altLang="cs-CZ" sz="2200" dirty="0"/>
          </a:p>
          <a:p>
            <a:endParaRPr lang="cs-CZ" altLang="cs-CZ" dirty="0"/>
          </a:p>
          <a:p>
            <a:endParaRPr lang="cs-CZ" dirty="0"/>
          </a:p>
        </p:txBody>
      </p:sp>
    </p:spTree>
    <p:extLst>
      <p:ext uri="{BB962C8B-B14F-4D97-AF65-F5344CB8AC3E}">
        <p14:creationId xmlns:p14="http://schemas.microsoft.com/office/powerpoint/2010/main" val="3192066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Interview</a:t>
            </a:r>
          </a:p>
        </p:txBody>
      </p:sp>
      <p:sp>
        <p:nvSpPr>
          <p:cNvPr id="3" name="Zástupný symbol pro obsah 2"/>
          <p:cNvSpPr>
            <a:spLocks noGrp="1"/>
          </p:cNvSpPr>
          <p:nvPr>
            <p:ph idx="1"/>
          </p:nvPr>
        </p:nvSpPr>
        <p:spPr>
          <a:xfrm>
            <a:off x="467544" y="2204864"/>
            <a:ext cx="8208911" cy="4248471"/>
          </a:xfrm>
        </p:spPr>
        <p:txBody>
          <a:bodyPr>
            <a:normAutofit fontScale="25000" lnSpcReduction="20000"/>
          </a:bodyPr>
          <a:lstStyle/>
          <a:p>
            <a:r>
              <a:rPr lang="cs-CZ" sz="7200" dirty="0"/>
              <a:t> = metodicky vedený </a:t>
            </a:r>
            <a:r>
              <a:rPr lang="cs-CZ" sz="7200" b="1" dirty="0"/>
              <a:t>rozhovor</a:t>
            </a:r>
          </a:p>
          <a:p>
            <a:r>
              <a:rPr lang="cs-CZ" sz="7200" b="1" dirty="0"/>
              <a:t>Fáze:</a:t>
            </a:r>
          </a:p>
          <a:p>
            <a:pPr lvl="1"/>
            <a:r>
              <a:rPr lang="cs-CZ" sz="7200" dirty="0"/>
              <a:t>1. úvodní - navázání kontaktu, navození atmosféry, určení tématu, času, účelu, ujištění</a:t>
            </a:r>
          </a:p>
          <a:p>
            <a:pPr lvl="1"/>
            <a:r>
              <a:rPr lang="cs-CZ" sz="7200" dirty="0"/>
              <a:t>2. jádro rozhovoru – vlastní dotazování</a:t>
            </a:r>
          </a:p>
          <a:p>
            <a:pPr lvl="1"/>
            <a:r>
              <a:rPr lang="cs-CZ" sz="7200" dirty="0"/>
              <a:t>3. závěr rozhovoru – shrnutí, uvolnění atmosféry, naladění na další spolupráci</a:t>
            </a:r>
          </a:p>
          <a:p>
            <a:r>
              <a:rPr lang="cs-CZ" sz="7200" b="1" dirty="0"/>
              <a:t>Standardizovaný</a:t>
            </a:r>
            <a:r>
              <a:rPr lang="cs-CZ" sz="7200" dirty="0"/>
              <a:t> - předem dány otázky, musí být zachováno i přesné řazení, neboť i jiným pořadím kladení otázek lze ovlivnit (a případně i zkreslit) verbální chování respondentů. Výsledky z takovéhoto šetření jsou poměrně dobře srovnatelné</a:t>
            </a:r>
          </a:p>
          <a:p>
            <a:r>
              <a:rPr lang="cs-CZ" sz="7200" b="1" dirty="0"/>
              <a:t>Nestandardizovaný</a:t>
            </a:r>
            <a:r>
              <a:rPr lang="cs-CZ" sz="7200" dirty="0"/>
              <a:t> - umožňuje zaznamenat širší souvislosti mezi zkoumanými fenomény. Předem daný jen záměr výzkumu, proto je možné otázky (a jejich formulaci či pořadí) měnit podle situace, což na druhou stranu znesnadňuje) srovnávat výsledky jednotlivých respondentů. Proto se používá přednostně při kvalitativním výzkumu na rozdíl od kvantitativního, který již ze své podstaty musí počítat právě s dobrou srovnatelností.</a:t>
            </a:r>
          </a:p>
          <a:p>
            <a:pPr lvl="1"/>
            <a:endParaRPr lang="cs-CZ" dirty="0"/>
          </a:p>
          <a:p>
            <a:endParaRPr lang="cs-CZ" dirty="0"/>
          </a:p>
        </p:txBody>
      </p:sp>
      <p:sp>
        <p:nvSpPr>
          <p:cNvPr id="4" name="Obdélník 3"/>
          <p:cNvSpPr/>
          <p:nvPr/>
        </p:nvSpPr>
        <p:spPr>
          <a:xfrm>
            <a:off x="0" y="6596390"/>
            <a:ext cx="9144000" cy="261610"/>
          </a:xfrm>
          <a:prstGeom prst="rect">
            <a:avLst/>
          </a:prstGeom>
        </p:spPr>
        <p:txBody>
          <a:bodyPr wrap="square">
            <a:spAutoFit/>
          </a:bodyPr>
          <a:lstStyle/>
          <a:p>
            <a:pPr algn="r"/>
            <a:r>
              <a:rPr lang="cs-CZ" sz="1100" dirty="0"/>
              <a:t>Pergler, </a:t>
            </a:r>
            <a:r>
              <a:rPr lang="cs-CZ" sz="1100" dirty="0" err="1"/>
              <a:t>Disman</a:t>
            </a:r>
            <a:r>
              <a:rPr lang="cs-CZ" sz="1100" dirty="0"/>
              <a:t> a kol.: Vybrané techniky sociologického výzkumu (Praha, 1969, I. vydání), kapitola Rozhovor</a:t>
            </a:r>
          </a:p>
        </p:txBody>
      </p:sp>
    </p:spTree>
    <p:extLst>
      <p:ext uri="{BB962C8B-B14F-4D97-AF65-F5344CB8AC3E}">
        <p14:creationId xmlns:p14="http://schemas.microsoft.com/office/powerpoint/2010/main" val="2825087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dirty="0"/>
              <a:t>Skupinová diskuze, interview, vyprávění</a:t>
            </a:r>
          </a:p>
        </p:txBody>
      </p:sp>
      <p:sp>
        <p:nvSpPr>
          <p:cNvPr id="3" name="Zástupný symbol pro obsah 2"/>
          <p:cNvSpPr>
            <a:spLocks noGrp="1"/>
          </p:cNvSpPr>
          <p:nvPr>
            <p:ph idx="1"/>
          </p:nvPr>
        </p:nvSpPr>
        <p:spPr/>
        <p:txBody>
          <a:bodyPr/>
          <a:lstStyle/>
          <a:p>
            <a:r>
              <a:rPr lang="cs-CZ" dirty="0"/>
              <a:t>Nutné:</a:t>
            </a:r>
          </a:p>
          <a:p>
            <a:pPr lvl="1"/>
            <a:r>
              <a:rPr lang="cs-CZ" dirty="0"/>
              <a:t>vhodně zvolit skupinu</a:t>
            </a:r>
          </a:p>
          <a:p>
            <a:pPr lvl="1"/>
            <a:r>
              <a:rPr lang="cs-CZ" dirty="0"/>
              <a:t>pečlivá příprava</a:t>
            </a:r>
          </a:p>
          <a:p>
            <a:pPr lvl="1"/>
            <a:r>
              <a:rPr lang="cs-CZ" dirty="0"/>
              <a:t>role moderátora</a:t>
            </a:r>
          </a:p>
          <a:p>
            <a:pPr lvl="1"/>
            <a:r>
              <a:rPr lang="cs-CZ" dirty="0"/>
              <a:t>vysvětlení cíle skupiny, představení členů, popud k diskuzi</a:t>
            </a:r>
          </a:p>
          <a:p>
            <a:pPr lvl="1"/>
            <a:r>
              <a:rPr lang="cs-CZ" dirty="0"/>
              <a:t>uvádění podnětových argumentů</a:t>
            </a:r>
          </a:p>
          <a:p>
            <a:pPr lvl="1"/>
            <a:r>
              <a:rPr lang="cs-CZ" dirty="0"/>
              <a:t>na konec „</a:t>
            </a:r>
            <a:r>
              <a:rPr lang="cs-CZ" dirty="0" err="1"/>
              <a:t>metadiskuze</a:t>
            </a:r>
            <a:r>
              <a:rPr lang="cs-CZ" dirty="0"/>
              <a:t>“ – rozhovor o diskuzi</a:t>
            </a:r>
          </a:p>
          <a:p>
            <a:pPr lvl="1"/>
            <a:endParaRPr lang="cs-CZ" dirty="0"/>
          </a:p>
          <a:p>
            <a:endParaRPr lang="cs-CZ" dirty="0"/>
          </a:p>
        </p:txBody>
      </p:sp>
    </p:spTree>
    <p:extLst>
      <p:ext uri="{BB962C8B-B14F-4D97-AF65-F5344CB8AC3E}">
        <p14:creationId xmlns:p14="http://schemas.microsoft.com/office/powerpoint/2010/main" val="1907559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Rozhovor x dotazník</a:t>
            </a:r>
          </a:p>
        </p:txBody>
      </p:sp>
      <p:pic>
        <p:nvPicPr>
          <p:cNvPr id="1026" name="Picture 2"/>
          <p:cNvPicPr>
            <a:picLocks noChangeAspect="1" noChangeArrowheads="1"/>
          </p:cNvPicPr>
          <p:nvPr/>
        </p:nvPicPr>
        <p:blipFill>
          <a:blip r:embed="rId2" cstate="print"/>
          <a:srcRect/>
          <a:stretch>
            <a:fillRect/>
          </a:stretch>
        </p:blipFill>
        <p:spPr bwMode="auto">
          <a:xfrm>
            <a:off x="827584" y="1844824"/>
            <a:ext cx="7562196" cy="4757673"/>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endParaRPr lang="cs-CZ"/>
          </a:p>
        </p:txBody>
      </p:sp>
      <p:sp>
        <p:nvSpPr>
          <p:cNvPr id="2" name="Zástupný symbol pro obsah 1"/>
          <p:cNvSpPr>
            <a:spLocks noGrp="1"/>
          </p:cNvSpPr>
          <p:nvPr>
            <p:ph idx="1"/>
          </p:nvPr>
        </p:nvSpPr>
        <p:spPr/>
        <p:txBody>
          <a:bodyPr/>
          <a:lstStyle/>
          <a:p>
            <a:endParaRPr lang="cs-CZ"/>
          </a:p>
        </p:txBody>
      </p:sp>
      <p:pic>
        <p:nvPicPr>
          <p:cNvPr id="4098" name="Picture 2"/>
          <p:cNvPicPr>
            <a:picLocks noChangeAspect="1" noChangeArrowheads="1"/>
          </p:cNvPicPr>
          <p:nvPr/>
        </p:nvPicPr>
        <p:blipFill>
          <a:blip r:embed="rId2" cstate="print"/>
          <a:srcRect/>
          <a:stretch>
            <a:fillRect/>
          </a:stretch>
        </p:blipFill>
        <p:spPr bwMode="auto">
          <a:xfrm>
            <a:off x="2000250" y="38100"/>
            <a:ext cx="5143500" cy="67818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err="1"/>
              <a:t>Delphi</a:t>
            </a:r>
            <a:r>
              <a:rPr lang="cs-CZ" dirty="0"/>
              <a:t> panel</a:t>
            </a:r>
          </a:p>
        </p:txBody>
      </p:sp>
      <p:sp>
        <p:nvSpPr>
          <p:cNvPr id="2" name="Zástupný symbol pro obsah 1"/>
          <p:cNvSpPr>
            <a:spLocks noGrp="1"/>
          </p:cNvSpPr>
          <p:nvPr>
            <p:ph idx="1"/>
          </p:nvPr>
        </p:nvSpPr>
        <p:spPr>
          <a:xfrm>
            <a:off x="872067" y="2420888"/>
            <a:ext cx="7408333" cy="4032448"/>
          </a:xfrm>
        </p:spPr>
        <p:txBody>
          <a:bodyPr>
            <a:normAutofit lnSpcReduction="10000"/>
          </a:bodyPr>
          <a:lstStyle/>
          <a:p>
            <a:r>
              <a:rPr lang="cs-CZ" dirty="0"/>
              <a:t>vychází z názvu mystické antické věštírny</a:t>
            </a:r>
          </a:p>
          <a:p>
            <a:r>
              <a:rPr lang="cs-CZ" dirty="0"/>
              <a:t>technika je založena na předvídání budoucích výsledků – za účasti expertů v daném vědním oboru</a:t>
            </a:r>
          </a:p>
          <a:p>
            <a:r>
              <a:rPr lang="cs-CZ" dirty="0"/>
              <a:t>technika využití subjektivních názorů skupiny lidí za účelem nalezení společného konsenzu </a:t>
            </a:r>
          </a:p>
          <a:p>
            <a:r>
              <a:rPr lang="cs-CZ" dirty="0"/>
              <a:t>anonymní odpovědi – názory členů musí být získány formálními dotazníky</a:t>
            </a:r>
          </a:p>
          <a:p>
            <a:r>
              <a:rPr lang="cs-CZ" dirty="0"/>
              <a:t>opakovaná a kontrolovaná odezva – interakce je </a:t>
            </a:r>
            <a:r>
              <a:rPr lang="cs-CZ" dirty="0" err="1"/>
              <a:t>zefektňována</a:t>
            </a:r>
            <a:r>
              <a:rPr lang="cs-CZ" dirty="0"/>
              <a:t> systematickými cvičeními řízenými několikerým opakováním, s pečlivě řízenou odezvou za každým kolem</a:t>
            </a:r>
          </a:p>
          <a:p>
            <a:r>
              <a:rPr lang="cs-CZ" dirty="0"/>
              <a:t>statistická skupinová odpověď – názor skupiny je definován jako přijatelný průnik názorů jednotlivců v konečném kole</a:t>
            </a:r>
          </a:p>
          <a:p>
            <a:endParaRPr lang="cs-CZ" dirty="0"/>
          </a:p>
        </p:txBody>
      </p:sp>
      <p:sp>
        <p:nvSpPr>
          <p:cNvPr id="4" name="Obdélník 3"/>
          <p:cNvSpPr/>
          <p:nvPr/>
        </p:nvSpPr>
        <p:spPr>
          <a:xfrm>
            <a:off x="0" y="6639163"/>
            <a:ext cx="9144000" cy="246221"/>
          </a:xfrm>
          <a:prstGeom prst="rect">
            <a:avLst/>
          </a:prstGeom>
        </p:spPr>
        <p:txBody>
          <a:bodyPr wrap="square">
            <a:spAutoFit/>
          </a:bodyPr>
          <a:lstStyle/>
          <a:p>
            <a:pPr algn="ctr"/>
            <a:r>
              <a:rPr lang="en-US" sz="1000" dirty="0"/>
              <a:t>WILDEMUTH, Barbara M. Applications of social research methods to questions in information and library science. Westport, Conn.: Libraries Unlimited, 2009, s. 83.</a:t>
            </a:r>
            <a:endParaRPr lang="cs-CZ" sz="1000" dirty="0"/>
          </a:p>
        </p:txBody>
      </p:sp>
    </p:spTree>
    <p:extLst>
      <p:ext uri="{BB962C8B-B14F-4D97-AF65-F5344CB8AC3E}">
        <p14:creationId xmlns:p14="http://schemas.microsoft.com/office/powerpoint/2010/main" val="33197760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Brainstorming</a:t>
            </a:r>
          </a:p>
        </p:txBody>
      </p:sp>
      <p:sp>
        <p:nvSpPr>
          <p:cNvPr id="2" name="Zástupný symbol pro obsah 1"/>
          <p:cNvSpPr>
            <a:spLocks noGrp="1"/>
          </p:cNvSpPr>
          <p:nvPr>
            <p:ph idx="1"/>
          </p:nvPr>
        </p:nvSpPr>
        <p:spPr/>
        <p:txBody>
          <a:bodyPr>
            <a:normAutofit/>
          </a:bodyPr>
          <a:lstStyle/>
          <a:p>
            <a:r>
              <a:rPr lang="cs-CZ" dirty="0"/>
              <a:t>„Burza nápadů“, při níž jsou dotazy kladeny ústní formou kolektivu odborníků různých profesí, případně neodborníků, mezi nimiž nejsou žádné zábrany pro vyjádření jakýchkoliv námětů a idejí. </a:t>
            </a:r>
          </a:p>
          <a:p>
            <a:r>
              <a:rPr lang="cs-CZ" dirty="0"/>
              <a:t>Nenucená a otevřená forma diskuse je podmínkou úspěchu této metody. </a:t>
            </a:r>
          </a:p>
          <a:p>
            <a:r>
              <a:rPr lang="cs-CZ" dirty="0"/>
              <a:t>Na rozdíl od delfské metody diskuse nemusí vyústit v konkrétní závěr. </a:t>
            </a:r>
          </a:p>
          <a:p>
            <a:r>
              <a:rPr lang="cs-CZ" dirty="0"/>
              <a:t>Zhodnocení utříděných námětů vzešlých z diskuse, která se zaznamenává, představuje závěrečnou etapu brainstormingové metody.</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Případová studie</a:t>
            </a:r>
          </a:p>
        </p:txBody>
      </p:sp>
      <p:sp>
        <p:nvSpPr>
          <p:cNvPr id="2" name="Zástupný symbol pro obsah 1"/>
          <p:cNvSpPr>
            <a:spLocks noGrp="1"/>
          </p:cNvSpPr>
          <p:nvPr>
            <p:ph idx="1"/>
          </p:nvPr>
        </p:nvSpPr>
        <p:spPr/>
        <p:txBody>
          <a:bodyPr/>
          <a:lstStyle/>
          <a:p>
            <a:r>
              <a:rPr lang="cs-CZ" dirty="0"/>
              <a:t>Případovou studii můžeme obecně definovat jako intenzivní studium jednoho případu (jedné situace, jednoho člověka nebo více lidí, jednoho problému), díky němuž jsou získány poznatky, které se následně aplikují. </a:t>
            </a:r>
          </a:p>
          <a:p>
            <a:r>
              <a:rPr lang="cs-CZ" dirty="0"/>
              <a:t>Případová studie představuje, jak studentům zprostředkovat řešení reálné situace z prostředí, ve kterém žijí.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Práce v terénu</a:t>
            </a:r>
          </a:p>
        </p:txBody>
      </p:sp>
      <p:sp>
        <p:nvSpPr>
          <p:cNvPr id="2" name="Zástupný symbol pro obsah 1"/>
          <p:cNvSpPr>
            <a:spLocks noGrp="1"/>
          </p:cNvSpPr>
          <p:nvPr>
            <p:ph idx="1"/>
          </p:nvPr>
        </p:nvSpPr>
        <p:spPr>
          <a:xfrm>
            <a:off x="323529" y="1844824"/>
            <a:ext cx="3528392" cy="1152128"/>
          </a:xfrm>
        </p:spPr>
        <p:txBody>
          <a:bodyPr>
            <a:normAutofit/>
          </a:bodyPr>
          <a:lstStyle/>
          <a:p>
            <a:r>
              <a:rPr lang="cs-CZ" dirty="0"/>
              <a:t>Všechny výše uvedené metody vyžadují přímou práci v terénu</a:t>
            </a:r>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3356992"/>
            <a:ext cx="3723861" cy="2792896"/>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1268760"/>
            <a:ext cx="3723861" cy="2792896"/>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3789040"/>
            <a:ext cx="3723861" cy="2792896"/>
          </a:xfrm>
          <a:prstGeom prst="rect">
            <a:avLst/>
          </a:prstGeom>
        </p:spPr>
      </p:pic>
    </p:spTree>
    <p:extLst>
      <p:ext uri="{BB962C8B-B14F-4D97-AF65-F5344CB8AC3E}">
        <p14:creationId xmlns:p14="http://schemas.microsoft.com/office/powerpoint/2010/main" val="2222472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endParaRPr lang="cs-CZ"/>
          </a:p>
        </p:txBody>
      </p:sp>
      <p:sp>
        <p:nvSpPr>
          <p:cNvPr id="2" name="Zástupný symbol pro obsah 1"/>
          <p:cNvSpPr>
            <a:spLocks noGrp="1"/>
          </p:cNvSpPr>
          <p:nvPr>
            <p:ph idx="1"/>
          </p:nvPr>
        </p:nvSpPr>
        <p:spPr/>
        <p:txBody>
          <a:bodyPr/>
          <a:lstStyle/>
          <a:p>
            <a:endParaRPr lang="cs-CZ"/>
          </a:p>
        </p:txBody>
      </p:sp>
      <p:pic>
        <p:nvPicPr>
          <p:cNvPr id="6" name="Zástupný symbol pro obsah 3" descr="P1100621.JPG"/>
          <p:cNvPicPr>
            <a:picLocks noChangeAspect="1"/>
          </p:cNvPicPr>
          <p:nvPr/>
        </p:nvPicPr>
        <p:blipFill>
          <a:blip r:embed="rId2" cstate="print"/>
          <a:stretch>
            <a:fillRect/>
          </a:stretch>
        </p:blipFill>
        <p:spPr>
          <a:xfrm>
            <a:off x="0" y="0"/>
            <a:ext cx="4595473" cy="3446605"/>
          </a:xfrm>
          <a:prstGeom prst="rect">
            <a:avLst/>
          </a:prstGeom>
        </p:spPr>
      </p:pic>
      <p:pic>
        <p:nvPicPr>
          <p:cNvPr id="7" name="Zástupný symbol pro obsah 3" descr="P1140085.JPG"/>
          <p:cNvPicPr>
            <a:picLocks noChangeAspect="1"/>
          </p:cNvPicPr>
          <p:nvPr/>
        </p:nvPicPr>
        <p:blipFill>
          <a:blip r:embed="rId3" cstate="print"/>
          <a:stretch>
            <a:fillRect/>
          </a:stretch>
        </p:blipFill>
        <p:spPr>
          <a:xfrm>
            <a:off x="4574686" y="3411394"/>
            <a:ext cx="4595473" cy="3446605"/>
          </a:xfrm>
          <a:prstGeom prst="rect">
            <a:avLst/>
          </a:prstGeom>
        </p:spPr>
      </p:pic>
      <p:pic>
        <p:nvPicPr>
          <p:cNvPr id="8" name="Zástupný symbol pro obsah 3" descr="IMG_0288.JPG"/>
          <p:cNvPicPr>
            <a:picLocks noChangeAspect="1"/>
          </p:cNvPicPr>
          <p:nvPr/>
        </p:nvPicPr>
        <p:blipFill>
          <a:blip r:embed="rId4" cstate="print"/>
          <a:stretch>
            <a:fillRect/>
          </a:stretch>
        </p:blipFill>
        <p:spPr>
          <a:xfrm>
            <a:off x="0" y="3411395"/>
            <a:ext cx="4595473" cy="3446605"/>
          </a:xfrm>
          <a:prstGeom prst="rect">
            <a:avLst/>
          </a:prstGeom>
        </p:spPr>
      </p:pic>
      <p:pic>
        <p:nvPicPr>
          <p:cNvPr id="9" name="Zástupný symbol pro obsah 3" descr="P1090468.JPG"/>
          <p:cNvPicPr>
            <a:picLocks noChangeAspect="1"/>
          </p:cNvPicPr>
          <p:nvPr/>
        </p:nvPicPr>
        <p:blipFill>
          <a:blip r:embed="rId5" cstate="print"/>
          <a:stretch>
            <a:fillRect/>
          </a:stretch>
        </p:blipFill>
        <p:spPr>
          <a:xfrm>
            <a:off x="4548527" y="0"/>
            <a:ext cx="4595473" cy="3446605"/>
          </a:xfrm>
          <a:prstGeom prst="rect">
            <a:avLst/>
          </a:prstGeom>
        </p:spPr>
      </p:pic>
    </p:spTree>
    <p:extLst>
      <p:ext uri="{BB962C8B-B14F-4D97-AF65-F5344CB8AC3E}">
        <p14:creationId xmlns:p14="http://schemas.microsoft.com/office/powerpoint/2010/main" val="2267023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endParaRPr lang="cs-CZ"/>
          </a:p>
        </p:txBody>
      </p:sp>
      <p:pic>
        <p:nvPicPr>
          <p:cNvPr id="4" name="Zástupný symbol pro obsah 5" descr="P1100586.JPG"/>
          <p:cNvPicPr>
            <a:picLocks noChangeAspect="1"/>
          </p:cNvPicPr>
          <p:nvPr/>
        </p:nvPicPr>
        <p:blipFill>
          <a:blip r:embed="rId2" cstate="print"/>
          <a:stretch>
            <a:fillRect/>
          </a:stretch>
        </p:blipFill>
        <p:spPr>
          <a:xfrm rot="5400000">
            <a:off x="401037" y="3522912"/>
            <a:ext cx="3811530" cy="2858648"/>
          </a:xfrm>
          <a:prstGeom prst="rect">
            <a:avLst/>
          </a:prstGeom>
        </p:spPr>
      </p:pic>
      <p:pic>
        <p:nvPicPr>
          <p:cNvPr id="5" name="Picture 2" descr="G:\Foto\Skolni\2014-05-08 TP socio\IMG_05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6138" y="0"/>
            <a:ext cx="4667862" cy="3501008"/>
          </a:xfrm>
          <a:prstGeom prst="rect">
            <a:avLst/>
          </a:prstGeom>
          <a:noFill/>
          <a:extLst>
            <a:ext uri="{909E8E84-426E-40DD-AFC4-6F175D3DCCD1}">
              <a14:hiddenFill xmlns:a14="http://schemas.microsoft.com/office/drawing/2010/main">
                <a:solidFill>
                  <a:srgbClr val="FFFFFF"/>
                </a:solidFill>
              </a14:hiddenFill>
            </a:ext>
          </a:extLst>
        </p:spPr>
      </p:pic>
      <p:pic>
        <p:nvPicPr>
          <p:cNvPr id="6" name="Zástupný symbol pro obsah 3" descr="P1100971.JPG"/>
          <p:cNvPicPr>
            <a:picLocks noChangeAspect="1"/>
          </p:cNvPicPr>
          <p:nvPr/>
        </p:nvPicPr>
        <p:blipFill>
          <a:blip r:embed="rId4" cstate="print"/>
          <a:stretch>
            <a:fillRect/>
          </a:stretch>
        </p:blipFill>
        <p:spPr>
          <a:xfrm>
            <a:off x="4644009" y="3483007"/>
            <a:ext cx="4499992" cy="3374994"/>
          </a:xfrm>
          <a:prstGeom prst="rect">
            <a:avLst/>
          </a:prstGeom>
        </p:spPr>
      </p:pic>
      <p:pic>
        <p:nvPicPr>
          <p:cNvPr id="7" name="Picture 2" descr="D:\Foto\2014_07_14 Mobil\Fotografie-005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4668011" cy="350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061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Geografie jako věda</a:t>
            </a:r>
          </a:p>
        </p:txBody>
      </p:sp>
      <p:pic>
        <p:nvPicPr>
          <p:cNvPr id="4" name="Picture 2" descr="G:\ocean\teory.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t="3052" b="23469"/>
          <a:stretch/>
        </p:blipFill>
        <p:spPr bwMode="auto">
          <a:xfrm>
            <a:off x="1151620" y="1916831"/>
            <a:ext cx="6840760" cy="4320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496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838" t="16559" r="18212" b="14839"/>
          <a:stretch/>
        </p:blipFill>
        <p:spPr>
          <a:xfrm>
            <a:off x="1" y="-15900"/>
            <a:ext cx="5004048" cy="6940396"/>
          </a:xfrm>
        </p:spPr>
      </p:pic>
      <p:pic>
        <p:nvPicPr>
          <p:cNvPr id="5" name="Obrázek 4"/>
          <p:cNvPicPr>
            <a:picLocks noChangeAspect="1"/>
          </p:cNvPicPr>
          <p:nvPr/>
        </p:nvPicPr>
        <p:blipFill rotWithShape="1">
          <a:blip r:embed="rId3" cstate="print">
            <a:extLst>
              <a:ext uri="{28A0092B-C50C-407E-A947-70E740481C1C}">
                <a14:useLocalDpi xmlns:a14="http://schemas.microsoft.com/office/drawing/2010/main" val="0"/>
              </a:ext>
            </a:extLst>
          </a:blip>
          <a:srcRect l="16396" t="20839" r="21813" b="14948"/>
          <a:stretch/>
        </p:blipFill>
        <p:spPr>
          <a:xfrm>
            <a:off x="5004048" y="1052736"/>
            <a:ext cx="4139952" cy="3226728"/>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328" y="5157192"/>
            <a:ext cx="1357114" cy="1489515"/>
          </a:xfrm>
          <a:prstGeom prst="rect">
            <a:avLst/>
          </a:prstGeom>
        </p:spPr>
      </p:pic>
    </p:spTree>
    <p:extLst>
      <p:ext uri="{BB962C8B-B14F-4D97-AF65-F5344CB8AC3E}">
        <p14:creationId xmlns:p14="http://schemas.microsoft.com/office/powerpoint/2010/main" val="5768801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Rizika práce v terénu</a:t>
            </a:r>
          </a:p>
        </p:txBody>
      </p:sp>
      <p:sp>
        <p:nvSpPr>
          <p:cNvPr id="2" name="Zástupný symbol pro obsah 1"/>
          <p:cNvSpPr>
            <a:spLocks noGrp="1"/>
          </p:cNvSpPr>
          <p:nvPr>
            <p:ph idx="1"/>
          </p:nvPr>
        </p:nvSpPr>
        <p:spPr/>
        <p:txBody>
          <a:bodyPr/>
          <a:lstStyle/>
          <a:p>
            <a:endParaRPr lang="cs-CZ"/>
          </a:p>
        </p:txBody>
      </p:sp>
      <p:pic>
        <p:nvPicPr>
          <p:cNvPr id="2051" name="Picture 3"/>
          <p:cNvPicPr>
            <a:picLocks noChangeAspect="1" noChangeArrowheads="1"/>
          </p:cNvPicPr>
          <p:nvPr/>
        </p:nvPicPr>
        <p:blipFill>
          <a:blip r:embed="rId2" cstate="print"/>
          <a:srcRect/>
          <a:stretch>
            <a:fillRect/>
          </a:stretch>
        </p:blipFill>
        <p:spPr bwMode="auto">
          <a:xfrm>
            <a:off x="23014" y="2276871"/>
            <a:ext cx="9120986" cy="4581129"/>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Rizika práce v terénu</a:t>
            </a:r>
          </a:p>
        </p:txBody>
      </p:sp>
      <p:sp>
        <p:nvSpPr>
          <p:cNvPr id="2" name="Zástupný symbol pro obsah 1"/>
          <p:cNvSpPr>
            <a:spLocks noGrp="1"/>
          </p:cNvSpPr>
          <p:nvPr>
            <p:ph idx="1"/>
          </p:nvPr>
        </p:nvSpPr>
        <p:spPr/>
        <p:txBody>
          <a:bodyPr/>
          <a:lstStyle/>
          <a:p>
            <a:endParaRPr lang="cs-CZ"/>
          </a:p>
        </p:txBody>
      </p:sp>
      <p:pic>
        <p:nvPicPr>
          <p:cNvPr id="2050" name="Picture 2"/>
          <p:cNvPicPr>
            <a:picLocks noChangeAspect="1" noChangeArrowheads="1"/>
          </p:cNvPicPr>
          <p:nvPr/>
        </p:nvPicPr>
        <p:blipFill>
          <a:blip r:embed="rId2" cstate="print"/>
          <a:srcRect/>
          <a:stretch>
            <a:fillRect/>
          </a:stretch>
        </p:blipFill>
        <p:spPr bwMode="auto">
          <a:xfrm>
            <a:off x="576064" y="1700808"/>
            <a:ext cx="7884368" cy="5128434"/>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30798" y="0"/>
            <a:ext cx="9069660" cy="68580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Fotografie</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542164"/>
            <a:ext cx="4680520" cy="2822940"/>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3900" y="1556792"/>
            <a:ext cx="3878759" cy="2592288"/>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712" y="3501008"/>
            <a:ext cx="4090222" cy="3153827"/>
          </a:xfrm>
          <a:prstGeom prst="rect">
            <a:avLst/>
          </a:prstGeom>
        </p:spPr>
      </p:pic>
    </p:spTree>
    <p:extLst>
      <p:ext uri="{BB962C8B-B14F-4D97-AF65-F5344CB8AC3E}">
        <p14:creationId xmlns:p14="http://schemas.microsoft.com/office/powerpoint/2010/main" val="35658220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1"/>
          <p:cNvSpPr>
            <a:spLocks noGrp="1"/>
          </p:cNvSpPr>
          <p:nvPr>
            <p:ph type="title"/>
          </p:nvPr>
        </p:nvSpPr>
        <p:spPr>
          <a:xfrm>
            <a:off x="457200" y="274638"/>
            <a:ext cx="8229600" cy="562074"/>
          </a:xfrm>
        </p:spPr>
        <p:txBody>
          <a:bodyPr>
            <a:normAutofit fontScale="90000"/>
          </a:bodyPr>
          <a:lstStyle/>
          <a:p>
            <a:r>
              <a:rPr lang="cs-CZ" dirty="0"/>
              <a:t>Sekundární zdroje dat</a:t>
            </a:r>
          </a:p>
        </p:txBody>
      </p:sp>
      <p:sp>
        <p:nvSpPr>
          <p:cNvPr id="2" name="Zástupný symbol pro obsah 1"/>
          <p:cNvSpPr>
            <a:spLocks noGrp="1"/>
          </p:cNvSpPr>
          <p:nvPr>
            <p:ph idx="1"/>
          </p:nvPr>
        </p:nvSpPr>
        <p:spPr/>
        <p:txBody>
          <a:bodyPr/>
          <a:lstStyle/>
          <a:p>
            <a:endParaRPr lang="cs-CZ"/>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36" y="899921"/>
            <a:ext cx="9115963" cy="5958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09031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Rešerše</a:t>
            </a:r>
          </a:p>
        </p:txBody>
      </p:sp>
      <p:sp>
        <p:nvSpPr>
          <p:cNvPr id="2" name="Zástupný symbol pro obsah 1"/>
          <p:cNvSpPr>
            <a:spLocks noGrp="1"/>
          </p:cNvSpPr>
          <p:nvPr>
            <p:ph idx="1"/>
          </p:nvPr>
        </p:nvSpPr>
        <p:spPr>
          <a:xfrm>
            <a:off x="872067" y="2675466"/>
            <a:ext cx="7408333" cy="3777870"/>
          </a:xfrm>
        </p:spPr>
        <p:txBody>
          <a:bodyPr>
            <a:normAutofit/>
          </a:bodyPr>
          <a:lstStyle/>
          <a:p>
            <a:r>
              <a:rPr lang="cs-CZ" dirty="0"/>
              <a:t>Rešerše je sekundární dokument obsahující soupis záznamů dokumentů nebo souhrn faktografických informací, vybraných podle věcných a formálních hledisek odpovídajících rešeršnímu dotazu (tematika, časové vymezení, jazyk, druhy dokumentů).</a:t>
            </a:r>
          </a:p>
          <a:p>
            <a:r>
              <a:rPr lang="cs-CZ" dirty="0"/>
              <a:t>Rešerše textu je soupis subjektivně nejdůležitějších bodů a myšlenek textu. Vytváří se tak osnova textu, která slouží k rychlému pochopení a orientaci v tématu. Jedná se o práci tvořenou z </a:t>
            </a:r>
            <a:r>
              <a:rPr lang="cs-CZ" b="1" dirty="0"/>
              <a:t>citací a parafrází</a:t>
            </a:r>
            <a:r>
              <a:rPr lang="cs-CZ" dirty="0"/>
              <a:t>, u kterých se musí dbát na zachování významu rešerše v porovnání s výchozím textem.</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40181" y="310344"/>
            <a:ext cx="1335314" cy="6237316"/>
          </a:xfrm>
        </p:spPr>
        <p:txBody>
          <a:bodyPr vert="vert270">
            <a:noAutofit/>
          </a:bodyPr>
          <a:lstStyle/>
          <a:p>
            <a:r>
              <a:rPr lang="cs-CZ" sz="3600" dirty="0">
                <a:solidFill>
                  <a:schemeClr val="tx1"/>
                </a:solidFill>
              </a:rPr>
              <a:t>Analýza map, grafů, tabulek…</a:t>
            </a:r>
          </a:p>
        </p:txBody>
      </p:sp>
      <p:pic>
        <p:nvPicPr>
          <p:cNvPr id="8" name="Obrázek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619" t="2744" r="31208" b="2509"/>
          <a:stretch/>
        </p:blipFill>
        <p:spPr>
          <a:xfrm rot="5400000">
            <a:off x="1830746" y="-455250"/>
            <a:ext cx="6858003" cy="7768504"/>
          </a:xfrm>
          <a:prstGeom prst="rect">
            <a:avLst/>
          </a:prstGeom>
        </p:spPr>
      </p:pic>
    </p:spTree>
    <p:extLst>
      <p:ext uri="{BB962C8B-B14F-4D97-AF65-F5344CB8AC3E}">
        <p14:creationId xmlns:p14="http://schemas.microsoft.com/office/powerpoint/2010/main" val="31942538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endParaRPr lang="cs-CZ"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516"/>
          <a:stretch/>
        </p:blipFill>
        <p:spPr bwMode="auto">
          <a:xfrm>
            <a:off x="4628931" y="0"/>
            <a:ext cx="4515069"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30" r="3562"/>
          <a:stretch/>
        </p:blipFill>
        <p:spPr bwMode="auto">
          <a:xfrm>
            <a:off x="0" y="146050"/>
            <a:ext cx="4659086" cy="671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93837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928" t="6141" r="8274" b="11498"/>
          <a:stretch/>
        </p:blipFill>
        <p:spPr bwMode="auto">
          <a:xfrm>
            <a:off x="0" y="-181"/>
            <a:ext cx="9144000" cy="681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634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Paradigma</a:t>
            </a:r>
          </a:p>
        </p:txBody>
      </p:sp>
      <p:sp>
        <p:nvSpPr>
          <p:cNvPr id="2" name="Zástupný symbol pro obsah 1"/>
          <p:cNvSpPr>
            <a:spLocks noGrp="1"/>
          </p:cNvSpPr>
          <p:nvPr>
            <p:ph idx="1"/>
          </p:nvPr>
        </p:nvSpPr>
        <p:spPr>
          <a:xfrm>
            <a:off x="822959" y="1845734"/>
            <a:ext cx="7543801" cy="4247562"/>
          </a:xfrm>
        </p:spPr>
        <p:txBody>
          <a:bodyPr>
            <a:normAutofit lnSpcReduction="10000"/>
          </a:bodyPr>
          <a:lstStyle/>
          <a:p>
            <a:r>
              <a:rPr lang="cs-CZ" altLang="cs-CZ" sz="2400" dirty="0"/>
              <a:t>T. S. Kuhn přinesl přesvědčivé argumenty i o tom, že pokrok vědeckého poznání není přímočarý, nýbrž že je čas od času přerušován zásadními zvraty – </a:t>
            </a:r>
            <a:r>
              <a:rPr lang="cs-CZ" altLang="cs-CZ" sz="2400" b="1" dirty="0"/>
              <a:t>vědeckými revolucemi</a:t>
            </a:r>
            <a:r>
              <a:rPr lang="cs-CZ" altLang="cs-CZ" sz="2400" dirty="0"/>
              <a:t>, při nichž dochází k revizi samotných základů dosavadního vědění. </a:t>
            </a:r>
          </a:p>
          <a:p>
            <a:r>
              <a:rPr lang="cs-CZ" altLang="cs-CZ" sz="2400" b="1" dirty="0">
                <a:solidFill>
                  <a:srgbClr val="FF0000"/>
                </a:solidFill>
              </a:rPr>
              <a:t>Paradigma – vědecká revoluce – nové paradigma</a:t>
            </a:r>
          </a:p>
          <a:p>
            <a:r>
              <a:rPr lang="cs-CZ" altLang="cs-CZ" sz="2400" b="1" dirty="0">
                <a:solidFill>
                  <a:srgbClr val="FF0000"/>
                </a:solidFill>
              </a:rPr>
              <a:t>Např. Země je plochá x Země je kulatá</a:t>
            </a:r>
          </a:p>
          <a:p>
            <a:r>
              <a:rPr lang="cs-CZ" sz="2400" b="1" dirty="0"/>
              <a:t>Paradigma</a:t>
            </a:r>
          </a:p>
          <a:p>
            <a:pPr lvl="1"/>
            <a:r>
              <a:rPr lang="cs-CZ" sz="2000" dirty="0"/>
              <a:t>určitý vědecký styl dané epochy či vědeckého společenství</a:t>
            </a:r>
          </a:p>
          <a:p>
            <a:pPr lvl="1"/>
            <a:r>
              <a:rPr lang="cs-CZ" sz="2000" dirty="0"/>
              <a:t>souhrn všeobecně uznávaných teoretických a metodologických předpokladů, postupů v určité etapě vývoje vědeckého bádání</a:t>
            </a:r>
            <a:r>
              <a:rPr lang="cs-CZ" sz="2000" b="1" dirty="0"/>
              <a:t>.</a:t>
            </a:r>
          </a:p>
          <a:p>
            <a:endParaRPr lang="cs-CZ" altLang="cs-CZ" b="1" dirty="0">
              <a:solidFill>
                <a:srgbClr val="FF0000"/>
              </a:solidFill>
            </a:endParaRPr>
          </a:p>
          <a:p>
            <a:endParaRPr lang="cs-CZ" dirty="0"/>
          </a:p>
        </p:txBody>
      </p:sp>
    </p:spTree>
    <p:extLst>
      <p:ext uri="{BB962C8B-B14F-4D97-AF65-F5344CB8AC3E}">
        <p14:creationId xmlns:p14="http://schemas.microsoft.com/office/powerpoint/2010/main" val="30616910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Letecké snímky</a:t>
            </a:r>
          </a:p>
        </p:txBody>
      </p:sp>
      <p:pic>
        <p:nvPicPr>
          <p:cNvPr id="2050" name="Picture 2"/>
          <p:cNvPicPr>
            <a:picLocks noChangeAspect="1" noChangeArrowheads="1"/>
          </p:cNvPicPr>
          <p:nvPr/>
        </p:nvPicPr>
        <p:blipFill>
          <a:blip r:embed="rId2" cstate="print"/>
          <a:srcRect/>
          <a:stretch>
            <a:fillRect/>
          </a:stretch>
        </p:blipFill>
        <p:spPr bwMode="auto">
          <a:xfrm>
            <a:off x="4235162" y="4254515"/>
            <a:ext cx="4908838" cy="2603485"/>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0" y="1412776"/>
            <a:ext cx="5586907" cy="3744416"/>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872067" y="2675466"/>
            <a:ext cx="7408333" cy="3849877"/>
          </a:xfrm>
        </p:spPr>
        <p:txBody>
          <a:bodyPr>
            <a:normAutofit fontScale="92500" lnSpcReduction="10000"/>
          </a:bodyPr>
          <a:lstStyle/>
          <a:p>
            <a:r>
              <a:rPr lang="cs-CZ" dirty="0"/>
              <a:t>Cílem grafického zobrazení dat je podat rychlou, názornou a spolehlivou informaci o studovaném jevu prostřednictvím tabulky/grafu/mapy/schématu…</a:t>
            </a:r>
          </a:p>
          <a:p>
            <a:endParaRPr lang="cs-CZ" dirty="0"/>
          </a:p>
          <a:p>
            <a:r>
              <a:rPr lang="cs-CZ" b="1" dirty="0"/>
              <a:t>Graf</a:t>
            </a:r>
            <a:r>
              <a:rPr lang="cs-CZ" dirty="0"/>
              <a:t> – kresba provedená podle určitých, předem dohodnutých pravidel, která znázorňuje určité kvantitativní nebo kvalitativní informace</a:t>
            </a:r>
          </a:p>
          <a:p>
            <a:endParaRPr lang="cs-CZ" dirty="0"/>
          </a:p>
          <a:p>
            <a:r>
              <a:rPr lang="cs-CZ" dirty="0"/>
              <a:t>Zobrazujeme v pravoúhlé soustavě souřadnic</a:t>
            </a:r>
          </a:p>
          <a:p>
            <a:r>
              <a:rPr lang="cs-CZ" dirty="0"/>
              <a:t>Na osu x vynášíme intervaly hodnot znaku, na osu y četnosti</a:t>
            </a:r>
          </a:p>
          <a:p>
            <a:r>
              <a:rPr lang="cs-CZ" dirty="0"/>
              <a:t>Hlavní druhy grafického znázornění četností jsou </a:t>
            </a:r>
            <a:r>
              <a:rPr lang="cs-CZ" b="1" dirty="0"/>
              <a:t>histogram</a:t>
            </a:r>
            <a:r>
              <a:rPr lang="cs-CZ" dirty="0"/>
              <a:t>, </a:t>
            </a:r>
            <a:r>
              <a:rPr lang="cs-CZ" b="1" dirty="0"/>
              <a:t>polygon</a:t>
            </a:r>
            <a:r>
              <a:rPr lang="cs-CZ" dirty="0"/>
              <a:t> a </a:t>
            </a:r>
            <a:r>
              <a:rPr lang="cs-CZ" b="1" dirty="0"/>
              <a:t>čára kumulovaných četností</a:t>
            </a:r>
          </a:p>
          <a:p>
            <a:endParaRPr lang="cs-CZ" b="1" dirty="0"/>
          </a:p>
          <a:p>
            <a:endParaRPr lang="cs-CZ" dirty="0"/>
          </a:p>
          <a:p>
            <a:endParaRPr lang="cs-CZ" b="1" dirty="0"/>
          </a:p>
        </p:txBody>
      </p:sp>
      <p:sp>
        <p:nvSpPr>
          <p:cNvPr id="3" name="Nadpis 2"/>
          <p:cNvSpPr>
            <a:spLocks noGrp="1"/>
          </p:cNvSpPr>
          <p:nvPr>
            <p:ph type="title"/>
          </p:nvPr>
        </p:nvSpPr>
        <p:spPr>
          <a:xfrm>
            <a:off x="323528" y="338328"/>
            <a:ext cx="8496944" cy="1252728"/>
          </a:xfrm>
        </p:spPr>
        <p:txBody>
          <a:bodyPr>
            <a:normAutofit fontScale="90000"/>
          </a:bodyPr>
          <a:lstStyle/>
          <a:p>
            <a:r>
              <a:rPr lang="cs-CZ" dirty="0"/>
              <a:t>Grafické znázornění rozdělení četností</a:t>
            </a:r>
          </a:p>
        </p:txBody>
      </p:sp>
    </p:spTree>
    <p:extLst>
      <p:ext uri="{BB962C8B-B14F-4D97-AF65-F5344CB8AC3E}">
        <p14:creationId xmlns:p14="http://schemas.microsoft.com/office/powerpoint/2010/main" val="42687545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normAutofit/>
          </a:bodyPr>
          <a:lstStyle/>
          <a:p>
            <a:r>
              <a:rPr lang="cs-CZ" b="1" dirty="0"/>
              <a:t>Souřadnicové grafy </a:t>
            </a:r>
            <a:r>
              <a:rPr lang="cs-CZ" dirty="0"/>
              <a:t>– kvantitativní charakteristika jevu je znázorněna polohou grafického obrazu v určitém souřadném systému</a:t>
            </a:r>
          </a:p>
          <a:p>
            <a:r>
              <a:rPr lang="cs-CZ" b="1" dirty="0"/>
              <a:t>Rozměrové grafy </a:t>
            </a:r>
            <a:r>
              <a:rPr lang="cs-CZ" dirty="0"/>
              <a:t>– kvantitativní charakteristika je znázorněna proměnou velikostí grafického obrazu (délkové a plošné grafy)</a:t>
            </a:r>
          </a:p>
          <a:p>
            <a:endParaRPr lang="cs-CZ" dirty="0"/>
          </a:p>
          <a:p>
            <a:pPr lvl="1"/>
            <a:r>
              <a:rPr lang="cs-CZ" dirty="0"/>
              <a:t>Spojnicový, sloupcový, výsečový</a:t>
            </a:r>
          </a:p>
          <a:p>
            <a:pPr lvl="1"/>
            <a:r>
              <a:rPr lang="cs-CZ" dirty="0"/>
              <a:t>Věková pyramida</a:t>
            </a:r>
          </a:p>
          <a:p>
            <a:pPr lvl="1"/>
            <a:r>
              <a:rPr lang="cs-CZ" dirty="0"/>
              <a:t>Trojúhelníková síť</a:t>
            </a:r>
          </a:p>
          <a:p>
            <a:pPr lvl="1"/>
            <a:r>
              <a:rPr lang="cs-CZ" dirty="0"/>
              <a:t>Větrná růžice</a:t>
            </a:r>
          </a:p>
          <a:p>
            <a:pPr lvl="1"/>
            <a:r>
              <a:rPr lang="cs-CZ" dirty="0"/>
              <a:t>Časová osa</a:t>
            </a:r>
          </a:p>
          <a:p>
            <a:pPr lvl="1"/>
            <a:r>
              <a:rPr lang="cs-CZ" dirty="0"/>
              <a:t>…</a:t>
            </a:r>
          </a:p>
          <a:p>
            <a:pPr lvl="1"/>
            <a:endParaRPr lang="cs-CZ" dirty="0"/>
          </a:p>
          <a:p>
            <a:endParaRPr lang="cs-CZ" dirty="0"/>
          </a:p>
        </p:txBody>
      </p:sp>
      <p:sp>
        <p:nvSpPr>
          <p:cNvPr id="5" name="Nadpis 2"/>
          <p:cNvSpPr>
            <a:spLocks noGrp="1"/>
          </p:cNvSpPr>
          <p:nvPr>
            <p:ph type="title"/>
          </p:nvPr>
        </p:nvSpPr>
        <p:spPr/>
        <p:txBody>
          <a:bodyPr/>
          <a:lstStyle/>
          <a:p>
            <a:r>
              <a:rPr lang="cs-CZ" dirty="0"/>
              <a:t>Základní typy grafů</a:t>
            </a:r>
          </a:p>
        </p:txBody>
      </p:sp>
    </p:spTree>
    <p:extLst>
      <p:ext uri="{BB962C8B-B14F-4D97-AF65-F5344CB8AC3E}">
        <p14:creationId xmlns:p14="http://schemas.microsoft.com/office/powerpoint/2010/main" val="16757529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395536" y="4663441"/>
            <a:ext cx="2592288" cy="930721"/>
          </a:xfrm>
          <a:ln w="28575">
            <a:solidFill>
              <a:schemeClr val="accent6">
                <a:lumMod val="60000"/>
                <a:lumOff val="40000"/>
              </a:schemeClr>
            </a:solidFill>
          </a:ln>
        </p:spPr>
        <p:txBody>
          <a:bodyPr>
            <a:normAutofit/>
          </a:bodyPr>
          <a:lstStyle/>
          <a:p>
            <a:pPr marL="0" indent="0">
              <a:buNone/>
            </a:pPr>
            <a:r>
              <a:rPr lang="cs-CZ" dirty="0"/>
              <a:t>Který graf je správně? Proč?</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5662956" cy="339960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3399606"/>
            <a:ext cx="5711867" cy="345839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651293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Mentální mapa</a:t>
            </a:r>
          </a:p>
        </p:txBody>
      </p:sp>
      <p:sp>
        <p:nvSpPr>
          <p:cNvPr id="3" name="Zástupný symbol pro obsah 2"/>
          <p:cNvSpPr>
            <a:spLocks noGrp="1"/>
          </p:cNvSpPr>
          <p:nvPr>
            <p:ph idx="1"/>
          </p:nvPr>
        </p:nvSpPr>
        <p:spPr/>
        <p:txBody>
          <a:bodyPr>
            <a:normAutofit/>
          </a:bodyPr>
          <a:lstStyle/>
          <a:p>
            <a:r>
              <a:rPr lang="cs-CZ" dirty="0"/>
              <a:t>směs objektivních znalostí (např. znalosti o poloze geografických objektů) a subjektivního vnímání prostoru (odrážející preference tvůrce mapy)</a:t>
            </a:r>
          </a:p>
          <a:p>
            <a:r>
              <a:rPr lang="cs-CZ" dirty="0"/>
              <a:t>mapuje vztah lidí k (s) jejich prostředí(m), jejich znalost, prostorové preference, libost nebo nelibost, aktivitu, </a:t>
            </a:r>
            <a:r>
              <a:rPr lang="cs-CZ" dirty="0" err="1"/>
              <a:t>rytmicitu</a:t>
            </a:r>
            <a:r>
              <a:rPr lang="cs-CZ" dirty="0"/>
              <a:t> a prostorovou rutinu</a:t>
            </a:r>
          </a:p>
          <a:p>
            <a:r>
              <a:rPr lang="cs-CZ" dirty="0"/>
              <a:t>umožňuje identifikování individuálních postojů, hodnot, vlastností, zájmů, znalostí a také významů, které lidé dávají určitým místům</a:t>
            </a:r>
          </a:p>
          <a:p>
            <a:r>
              <a:rPr lang="cs-CZ" dirty="0"/>
              <a:t>vyjadřuje, jak lidé využívají prostor, jak si ho osvojují či přivlastňují, co pro ně znamená, jaké významy do něj vkládají a jak je interpretují apod.</a:t>
            </a:r>
          </a:p>
        </p:txBody>
      </p:sp>
      <p:sp>
        <p:nvSpPr>
          <p:cNvPr id="4" name="Obdélník 3"/>
          <p:cNvSpPr/>
          <p:nvPr/>
        </p:nvSpPr>
        <p:spPr>
          <a:xfrm>
            <a:off x="5652120" y="6405422"/>
            <a:ext cx="3509279" cy="338554"/>
          </a:xfrm>
          <a:prstGeom prst="rect">
            <a:avLst/>
          </a:prstGeom>
        </p:spPr>
        <p:txBody>
          <a:bodyPr wrap="square">
            <a:spAutoFit/>
          </a:bodyPr>
          <a:lstStyle/>
          <a:p>
            <a:pPr lvl="0">
              <a:spcBef>
                <a:spcPct val="20000"/>
              </a:spcBef>
              <a:buClr>
                <a:srgbClr val="31B6FD"/>
              </a:buClr>
              <a:buSzPct val="100000"/>
            </a:pPr>
            <a:r>
              <a:rPr lang="cs-CZ" sz="1600" dirty="0">
                <a:solidFill>
                  <a:srgbClr val="073E87"/>
                </a:solidFill>
              </a:rPr>
              <a:t>Podle: Svozil, Hynek 2007; Osman 2010</a:t>
            </a:r>
          </a:p>
        </p:txBody>
      </p:sp>
    </p:spTree>
    <p:extLst>
      <p:ext uri="{BB962C8B-B14F-4D97-AF65-F5344CB8AC3E}">
        <p14:creationId xmlns:p14="http://schemas.microsoft.com/office/powerpoint/2010/main" val="21553471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Základní prvky mentální mapy</a:t>
            </a:r>
          </a:p>
        </p:txBody>
      </p:sp>
      <p:sp>
        <p:nvSpPr>
          <p:cNvPr id="2" name="Zástupný symbol pro obsah 1"/>
          <p:cNvSpPr>
            <a:spLocks noGrp="1"/>
          </p:cNvSpPr>
          <p:nvPr>
            <p:ph idx="1"/>
          </p:nvPr>
        </p:nvSpPr>
        <p:spPr>
          <a:xfrm>
            <a:off x="395536" y="2492896"/>
            <a:ext cx="8424936" cy="4248472"/>
          </a:xfrm>
        </p:spPr>
        <p:txBody>
          <a:bodyPr>
            <a:normAutofit fontScale="77500" lnSpcReduction="20000"/>
          </a:bodyPr>
          <a:lstStyle/>
          <a:p>
            <a:r>
              <a:rPr lang="cs-CZ" sz="2600" dirty="0"/>
              <a:t>Podle </a:t>
            </a:r>
            <a:r>
              <a:rPr lang="cs-CZ" sz="2600" dirty="0" err="1"/>
              <a:t>Lynche</a:t>
            </a:r>
            <a:r>
              <a:rPr lang="cs-CZ" sz="2600" dirty="0"/>
              <a:t> (1960) paří mezi základní prvky mentální mapy:</a:t>
            </a:r>
          </a:p>
          <a:p>
            <a:pPr lvl="1"/>
            <a:r>
              <a:rPr lang="cs-CZ" sz="2600" b="1" dirty="0"/>
              <a:t>uzly</a:t>
            </a:r>
            <a:r>
              <a:rPr lang="cs-CZ" sz="2600" dirty="0"/>
              <a:t> – body a významná místa ve městě, do nichž pozorovatel může vstupovat (křižovatky, místa střetávání, ohniska aktivit nebo místa výrazné změny na dopravní komunikaci);</a:t>
            </a:r>
          </a:p>
          <a:p>
            <a:pPr lvl="1"/>
            <a:r>
              <a:rPr lang="cs-CZ" sz="2600" b="1" dirty="0"/>
              <a:t>oblasti</a:t>
            </a:r>
            <a:r>
              <a:rPr lang="cs-CZ" sz="2600" dirty="0"/>
              <a:t> – střední až velké části měst, které je pozorovatel mentálně schopen pojmout, a jejichž integrita je dána podobností určitého jevu, nebo jak říká Lynch jejich jednotným charakterem;</a:t>
            </a:r>
          </a:p>
          <a:p>
            <a:pPr lvl="1"/>
            <a:r>
              <a:rPr lang="cs-CZ" sz="2600" b="1" dirty="0"/>
              <a:t>cesty</a:t>
            </a:r>
            <a:r>
              <a:rPr lang="cs-CZ" sz="2600" dirty="0"/>
              <a:t> – jakékoliv liniové trasy, cesty, dráhy, ulice, kanály, železnice, po nichž se obvykle, příležitostně nebo potenciálně pozorovatelé pohybují;</a:t>
            </a:r>
          </a:p>
          <a:p>
            <a:pPr lvl="1"/>
            <a:r>
              <a:rPr lang="cs-CZ" sz="2600" b="1" dirty="0"/>
              <a:t>významné prvky</a:t>
            </a:r>
            <a:r>
              <a:rPr lang="cs-CZ" sz="2600" dirty="0"/>
              <a:t> – snadno rozlišitelné objekty jako jsou budova, znak, strom, obchod, které jsou v kontextu svého prostředí unikátní, snadno zapamatovatelné a mezi které pozorovatel přímo nevstupuje;</a:t>
            </a:r>
          </a:p>
          <a:p>
            <a:pPr lvl="1"/>
            <a:r>
              <a:rPr lang="cs-CZ" sz="2600" b="1" dirty="0"/>
              <a:t>okraje</a:t>
            </a:r>
            <a:r>
              <a:rPr lang="cs-CZ" sz="2600" dirty="0"/>
              <a:t> – lineární prvky mentálních map, které nejsou pozorovateli přímo využívány, ale představují pro ně většinou neprostupné zlomy v jinak kontinuálním prostoru.</a:t>
            </a:r>
          </a:p>
          <a:p>
            <a:endParaRPr lang="cs-CZ" dirty="0"/>
          </a:p>
        </p:txBody>
      </p:sp>
    </p:spTree>
    <p:extLst>
      <p:ext uri="{BB962C8B-B14F-4D97-AF65-F5344CB8AC3E}">
        <p14:creationId xmlns:p14="http://schemas.microsoft.com/office/powerpoint/2010/main" val="3280941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Obrázek 6"/>
          <p:cNvPicPr>
            <a:picLocks noChangeArrowheads="1"/>
          </p:cNvPicPr>
          <p:nvPr/>
        </p:nvPicPr>
        <p:blipFill>
          <a:blip r:embed="rId2" cstate="print">
            <a:extLst>
              <a:ext uri="{28A0092B-C50C-407E-A947-70E740481C1C}">
                <a14:useLocalDpi xmlns:a14="http://schemas.microsoft.com/office/drawing/2010/main" val="0"/>
              </a:ext>
            </a:extLst>
          </a:blip>
          <a:srcRect l="3152" t="4459" r="3281" b="4761"/>
          <a:stretch>
            <a:fillRect/>
          </a:stretch>
        </p:blipFill>
        <p:spPr bwMode="auto">
          <a:xfrm>
            <a:off x="3779912" y="3659187"/>
            <a:ext cx="5360640" cy="31988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7" name="Obrázek 10"/>
          <p:cNvPicPr>
            <a:picLocks noChangeArrowheads="1"/>
          </p:cNvPicPr>
          <p:nvPr/>
        </p:nvPicPr>
        <p:blipFill>
          <a:blip r:embed="rId3" cstate="print">
            <a:extLst>
              <a:ext uri="{28A0092B-C50C-407E-A947-70E740481C1C}">
                <a14:useLocalDpi xmlns:a14="http://schemas.microsoft.com/office/drawing/2010/main" val="0"/>
              </a:ext>
            </a:extLst>
          </a:blip>
          <a:srcRect l="3119" t="4834" r="3119" b="4720"/>
          <a:stretch>
            <a:fillRect/>
          </a:stretch>
        </p:blipFill>
        <p:spPr bwMode="auto">
          <a:xfrm>
            <a:off x="0" y="0"/>
            <a:ext cx="5686425" cy="36591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4" name="Obdélník 3"/>
          <p:cNvSpPr/>
          <p:nvPr/>
        </p:nvSpPr>
        <p:spPr>
          <a:xfrm>
            <a:off x="75436" y="6093296"/>
            <a:ext cx="3560460" cy="646331"/>
          </a:xfrm>
          <a:prstGeom prst="rect">
            <a:avLst/>
          </a:prstGeom>
        </p:spPr>
        <p:txBody>
          <a:bodyPr wrap="square">
            <a:spAutoFit/>
          </a:bodyPr>
          <a:lstStyle/>
          <a:p>
            <a:r>
              <a:rPr lang="cs-CZ" sz="1200" dirty="0"/>
              <a:t>Ukázky mentálních map prostoru okolí Základní školy V Sadech v Havlíčkově Brodě očima žáků 9. ročníku. Zdroj: Žáci ZŠ V Sadech. In: Kletečka 2013.</a:t>
            </a:r>
          </a:p>
        </p:txBody>
      </p:sp>
      <p:sp>
        <p:nvSpPr>
          <p:cNvPr id="5" name="Zástupný symbol pro obsah 1"/>
          <p:cNvSpPr>
            <a:spLocks noGrp="1"/>
          </p:cNvSpPr>
          <p:nvPr>
            <p:ph idx="1"/>
          </p:nvPr>
        </p:nvSpPr>
        <p:spPr>
          <a:xfrm>
            <a:off x="5868144" y="332655"/>
            <a:ext cx="3024336" cy="2808313"/>
          </a:xfrm>
        </p:spPr>
        <p:txBody>
          <a:bodyPr/>
          <a:lstStyle/>
          <a:p>
            <a:r>
              <a:rPr lang="cs-CZ" dirty="0"/>
              <a:t>Znalost území</a:t>
            </a:r>
          </a:p>
          <a:p>
            <a:r>
              <a:rPr lang="cs-CZ" dirty="0"/>
              <a:t>Hodnocení krajiny</a:t>
            </a:r>
          </a:p>
          <a:p>
            <a:r>
              <a:rPr lang="cs-CZ" dirty="0"/>
              <a:t>Místa strachu</a:t>
            </a:r>
          </a:p>
          <a:p>
            <a:r>
              <a:rPr lang="cs-CZ" dirty="0"/>
              <a:t>Rezidenční preference</a:t>
            </a:r>
          </a:p>
          <a:p>
            <a:r>
              <a:rPr lang="cs-CZ" dirty="0"/>
              <a:t>…</a:t>
            </a:r>
          </a:p>
          <a:p>
            <a:endParaRPr lang="cs-CZ" dirty="0"/>
          </a:p>
          <a:p>
            <a:endParaRPr lang="cs-CZ" dirty="0"/>
          </a:p>
        </p:txBody>
      </p:sp>
    </p:spTree>
    <p:extLst>
      <p:ext uri="{BB962C8B-B14F-4D97-AF65-F5344CB8AC3E}">
        <p14:creationId xmlns:p14="http://schemas.microsoft.com/office/powerpoint/2010/main" val="12891379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3C983764-6A96-43F3-B7EB-60818EAA72F3}"/>
              </a:ext>
            </a:extLst>
          </p:cNvPr>
          <p:cNvSpPr>
            <a:spLocks noGrp="1"/>
          </p:cNvSpPr>
          <p:nvPr>
            <p:ph type="title"/>
          </p:nvPr>
        </p:nvSpPr>
        <p:spPr/>
        <p:txBody>
          <a:bodyPr/>
          <a:lstStyle/>
          <a:p>
            <a:r>
              <a:rPr lang="cs-CZ" dirty="0"/>
              <a:t>Pocitová mapa</a:t>
            </a:r>
          </a:p>
        </p:txBody>
      </p:sp>
      <p:sp>
        <p:nvSpPr>
          <p:cNvPr id="2" name="Zástupný symbol pro obsah 1">
            <a:extLst>
              <a:ext uri="{FF2B5EF4-FFF2-40B4-BE49-F238E27FC236}">
                <a16:creationId xmlns:a16="http://schemas.microsoft.com/office/drawing/2014/main" id="{24B4EEF1-09C3-4735-8881-01070BC72A85}"/>
              </a:ext>
            </a:extLst>
          </p:cNvPr>
          <p:cNvSpPr>
            <a:spLocks noGrp="1"/>
          </p:cNvSpPr>
          <p:nvPr>
            <p:ph idx="1"/>
          </p:nvPr>
        </p:nvSpPr>
        <p:spPr/>
        <p:txBody>
          <a:bodyPr/>
          <a:lstStyle/>
          <a:p>
            <a:endParaRPr lang="cs-CZ"/>
          </a:p>
        </p:txBody>
      </p:sp>
      <p:pic>
        <p:nvPicPr>
          <p:cNvPr id="4" name="Obrázek 3">
            <a:extLst>
              <a:ext uri="{FF2B5EF4-FFF2-40B4-BE49-F238E27FC236}">
                <a16:creationId xmlns:a16="http://schemas.microsoft.com/office/drawing/2014/main" id="{C0052F84-0F85-4A8D-A125-EC601BDB4D2A}"/>
              </a:ext>
            </a:extLst>
          </p:cNvPr>
          <p:cNvPicPr>
            <a:picLocks noChangeAspect="1"/>
          </p:cNvPicPr>
          <p:nvPr/>
        </p:nvPicPr>
        <p:blipFill>
          <a:blip r:embed="rId2"/>
          <a:stretch>
            <a:fillRect/>
          </a:stretch>
        </p:blipFill>
        <p:spPr>
          <a:xfrm>
            <a:off x="0" y="2144160"/>
            <a:ext cx="9144000" cy="4513309"/>
          </a:xfrm>
          <a:prstGeom prst="rect">
            <a:avLst/>
          </a:prstGeom>
        </p:spPr>
      </p:pic>
    </p:spTree>
    <p:extLst>
      <p:ext uri="{BB962C8B-B14F-4D97-AF65-F5344CB8AC3E}">
        <p14:creationId xmlns:p14="http://schemas.microsoft.com/office/powerpoint/2010/main" val="370446038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Tištěná a netištěná média</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4226" y="1303137"/>
            <a:ext cx="4860032" cy="2746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Obrázek 3"/>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9334" r="3333" b="11555"/>
          <a:stretch/>
        </p:blipFill>
        <p:spPr>
          <a:xfrm rot="5400000">
            <a:off x="-648234" y="2544975"/>
            <a:ext cx="4788386" cy="3132894"/>
          </a:xfrm>
          <a:prstGeom prst="rect">
            <a:avLst/>
          </a:prstGeom>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920" y="4209533"/>
            <a:ext cx="4275382" cy="2648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7363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4067944" y="5661248"/>
            <a:ext cx="4860528" cy="896962"/>
          </a:xfrm>
        </p:spPr>
        <p:txBody>
          <a:bodyPr/>
          <a:lstStyle/>
          <a:p>
            <a:pPr marL="0" indent="0" algn="ctr">
              <a:buNone/>
            </a:pPr>
            <a:r>
              <a:rPr lang="cs-CZ" dirty="0"/>
              <a:t>RNDr. Hana Svobodová, Ph.D.</a:t>
            </a:r>
          </a:p>
          <a:p>
            <a:pPr marL="0" indent="0" algn="ctr">
              <a:buNone/>
            </a:pPr>
            <a:r>
              <a:rPr lang="cs-CZ" dirty="0">
                <a:hlinkClick r:id="rId2"/>
              </a:rPr>
              <a:t>67632@mail.muni.cz</a:t>
            </a:r>
            <a:r>
              <a:rPr lang="cs-CZ" dirty="0"/>
              <a:t> </a:t>
            </a:r>
          </a:p>
        </p:txBody>
      </p:sp>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4" y="840341"/>
            <a:ext cx="6106816" cy="41173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929951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a:t>Konceptuální mapa myšlení</a:t>
            </a:r>
          </a:p>
        </p:txBody>
      </p:sp>
      <p:pic>
        <p:nvPicPr>
          <p:cNvPr id="4" name="Zástupný symbol pro obsah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2732" t="11359" r="13194" b="5390"/>
          <a:stretch/>
        </p:blipFill>
        <p:spPr>
          <a:xfrm>
            <a:off x="1187624" y="1831087"/>
            <a:ext cx="6768752" cy="5026913"/>
          </a:xfrm>
        </p:spPr>
      </p:pic>
    </p:spTree>
    <p:extLst>
      <p:ext uri="{BB962C8B-B14F-4D97-AF65-F5344CB8AC3E}">
        <p14:creationId xmlns:p14="http://schemas.microsoft.com/office/powerpoint/2010/main" val="3323513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ln w="57150">
            <a:noFill/>
          </a:ln>
        </p:spPr>
        <p:txBody>
          <a:bodyPr>
            <a:normAutofit/>
          </a:bodyPr>
          <a:lstStyle/>
          <a:p>
            <a:r>
              <a:rPr lang="cs-CZ" sz="4400" dirty="0"/>
              <a:t>Kvantitativní (statistické) metody</a:t>
            </a:r>
          </a:p>
        </p:txBody>
      </p:sp>
      <p:sp>
        <p:nvSpPr>
          <p:cNvPr id="2" name="Zástupný symbol pro obsah 1"/>
          <p:cNvSpPr>
            <a:spLocks noGrp="1"/>
          </p:cNvSpPr>
          <p:nvPr>
            <p:ph idx="1"/>
          </p:nvPr>
        </p:nvSpPr>
        <p:spPr>
          <a:xfrm>
            <a:off x="323529" y="2132857"/>
            <a:ext cx="8568952" cy="4032448"/>
          </a:xfrm>
        </p:spPr>
        <p:txBody>
          <a:bodyPr>
            <a:normAutofit/>
          </a:bodyPr>
          <a:lstStyle/>
          <a:p>
            <a:r>
              <a:rPr lang="cs-CZ" sz="2400" dirty="0"/>
              <a:t>Název vznikl z latinského „status“ = stát, protože původně byl používán pro označení vědy zabývající se sběrem informací o státu, počtu obyvatel, ekonomice apod.</a:t>
            </a:r>
          </a:p>
          <a:p>
            <a:r>
              <a:rPr lang="cs-CZ" altLang="cs-CZ" sz="2400" dirty="0">
                <a:cs typeface="Arial" pitchFamily="34" charset="0"/>
              </a:rPr>
              <a:t>Statistika je vědní </a:t>
            </a:r>
            <a:r>
              <a:rPr lang="cs-CZ" altLang="cs-CZ" sz="2400" b="1" dirty="0">
                <a:cs typeface="Arial" pitchFamily="34" charset="0"/>
              </a:rPr>
              <a:t>obor zabývající se zkoumáním jevů, které mají hromadný charakter.</a:t>
            </a:r>
            <a:endParaRPr lang="cs-CZ" altLang="cs-CZ" sz="2400" b="1" dirty="0"/>
          </a:p>
          <a:p>
            <a:r>
              <a:rPr lang="cs-CZ" altLang="cs-CZ" sz="2400" dirty="0">
                <a:cs typeface="Times New Roman" pitchFamily="18" charset="0"/>
              </a:rPr>
              <a:t>Statistika je v ur</a:t>
            </a:r>
            <a:r>
              <a:rPr lang="cs-CZ" altLang="cs-CZ" sz="2400" dirty="0"/>
              <a:t>č</a:t>
            </a:r>
            <a:r>
              <a:rPr lang="cs-CZ" altLang="cs-CZ" sz="2400" dirty="0">
                <a:cs typeface="Times New Roman" pitchFamily="18" charset="0"/>
              </a:rPr>
              <a:t>itém smyslu jazykem pro shroma</a:t>
            </a:r>
            <a:r>
              <a:rPr lang="cs-CZ" altLang="cs-CZ" sz="2400" dirty="0"/>
              <a:t>žď</a:t>
            </a:r>
            <a:r>
              <a:rPr lang="cs-CZ" altLang="cs-CZ" sz="2400" dirty="0">
                <a:cs typeface="Times New Roman" pitchFamily="18" charset="0"/>
              </a:rPr>
              <a:t>ování</a:t>
            </a:r>
            <a:r>
              <a:rPr lang="cs-CZ" altLang="cs-CZ" sz="2400" dirty="0"/>
              <a:t>,</a:t>
            </a:r>
            <a:r>
              <a:rPr lang="cs-CZ" altLang="cs-CZ" sz="2400" dirty="0">
                <a:cs typeface="Times New Roman" pitchFamily="18" charset="0"/>
              </a:rPr>
              <a:t> </a:t>
            </a:r>
            <a:r>
              <a:rPr lang="cs-CZ" altLang="cs-CZ" sz="2400" dirty="0">
                <a:cs typeface="Arial" pitchFamily="34" charset="0"/>
              </a:rPr>
              <a:t>zpracování, rozbor, hodnocení a </a:t>
            </a:r>
            <a:r>
              <a:rPr lang="cs-CZ" altLang="cs-CZ" sz="2400" dirty="0"/>
              <a:t>interpretaci hromadných jevů.</a:t>
            </a:r>
          </a:p>
          <a:p>
            <a:r>
              <a:rPr lang="cs-CZ" sz="2400" dirty="0"/>
              <a:t>Statistika se prolíná všemi dílčími geografickými disciplínami.</a:t>
            </a:r>
          </a:p>
        </p:txBody>
      </p:sp>
    </p:spTree>
    <p:extLst>
      <p:ext uri="{BB962C8B-B14F-4D97-AF65-F5344CB8AC3E}">
        <p14:creationId xmlns:p14="http://schemas.microsoft.com/office/powerpoint/2010/main" val="408430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pl-PL" dirty="0"/>
              <a:t>Co je typické pro statistiku</a:t>
            </a:r>
            <a:endParaRPr lang="cs-CZ" dirty="0"/>
          </a:p>
        </p:txBody>
      </p:sp>
      <p:sp>
        <p:nvSpPr>
          <p:cNvPr id="2" name="Zástupný symbol pro obsah 1"/>
          <p:cNvSpPr>
            <a:spLocks noGrp="1"/>
          </p:cNvSpPr>
          <p:nvPr>
            <p:ph idx="1"/>
          </p:nvPr>
        </p:nvSpPr>
        <p:spPr>
          <a:xfrm>
            <a:off x="822959" y="1845734"/>
            <a:ext cx="7543801" cy="4319570"/>
          </a:xfrm>
        </p:spPr>
        <p:txBody>
          <a:bodyPr>
            <a:normAutofit/>
          </a:bodyPr>
          <a:lstStyle/>
          <a:p>
            <a:r>
              <a:rPr lang="cs-CZ" sz="2400" dirty="0"/>
              <a:t>Zkoumá hromadné jevy (</a:t>
            </a:r>
            <a:r>
              <a:rPr lang="cs-CZ" sz="2400" b="1" dirty="0">
                <a:solidFill>
                  <a:srgbClr val="00B050"/>
                </a:solidFill>
              </a:rPr>
              <a:t>hromadný jev </a:t>
            </a:r>
            <a:r>
              <a:rPr lang="cs-CZ" sz="2400" b="1" dirty="0"/>
              <a:t>= jev, který je výsledkem působení velkého množství příčin a jejichž vlastnosti se neprojevují v jednotlivých jevech, ale jen v souboru těchto jevů, a to prostřednictvím řady náhod</a:t>
            </a:r>
            <a:r>
              <a:rPr lang="cs-CZ" sz="2400" dirty="0"/>
              <a:t>). </a:t>
            </a:r>
          </a:p>
          <a:p>
            <a:r>
              <a:rPr lang="cs-CZ" sz="2400" dirty="0"/>
              <a:t>Zabývá se proměnlivými — variabilními — vlastnostmi. </a:t>
            </a:r>
          </a:p>
          <a:p>
            <a:r>
              <a:rPr lang="cs-CZ" sz="2400" dirty="0"/>
              <a:t>Pracuje s čísly a vyjadřuje se pomocí čísel — zajímá se především o kvantitativní stránku reality. </a:t>
            </a:r>
          </a:p>
          <a:p>
            <a:r>
              <a:rPr lang="cs-CZ" sz="2400" dirty="0"/>
              <a:t>Používá výpočtovou techniku na vytváření a správu statistických databází, na hromadné zpracování a analýzu dát a na komunikaci.</a:t>
            </a:r>
          </a:p>
        </p:txBody>
      </p:sp>
    </p:spTree>
    <p:extLst>
      <p:ext uri="{BB962C8B-B14F-4D97-AF65-F5344CB8AC3E}">
        <p14:creationId xmlns:p14="http://schemas.microsoft.com/office/powerpoint/2010/main" val="1976613243"/>
      </p:ext>
    </p:extLst>
  </p:cSld>
  <p:clrMapOvr>
    <a:masterClrMapping/>
  </p:clrMapOvr>
</p:sld>
</file>

<file path=ppt/theme/theme1.xml><?xml version="1.0" encoding="utf-8"?>
<a:theme xmlns:a="http://schemas.openxmlformats.org/drawingml/2006/main" name="Retrospektiva">
  <a:themeElements>
    <a:clrScheme name="Retrospektiva">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k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TM02900769[[fn=Retrospektiva]]</Template>
  <TotalTime>893</TotalTime>
  <Words>2688</Words>
  <Application>Microsoft Office PowerPoint</Application>
  <PresentationFormat>Předvádění na obrazovce (4:3)</PresentationFormat>
  <Paragraphs>324</Paragraphs>
  <Slides>69</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69</vt:i4>
      </vt:variant>
    </vt:vector>
  </HeadingPairs>
  <TitlesOfParts>
    <vt:vector size="74" baseType="lpstr">
      <vt:lpstr>Arial</vt:lpstr>
      <vt:lpstr>Calibri</vt:lpstr>
      <vt:lpstr>Calibri Light</vt:lpstr>
      <vt:lpstr>Symbol</vt:lpstr>
      <vt:lpstr>Retrospektiva</vt:lpstr>
      <vt:lpstr>Metody v geografii</vt:lpstr>
      <vt:lpstr>Literatura – kvalitativní metody</vt:lpstr>
      <vt:lpstr>Literatura –kvantitativní metody</vt:lpstr>
      <vt:lpstr>Geografie jako věda</vt:lpstr>
      <vt:lpstr>Geografie jako věda</vt:lpstr>
      <vt:lpstr>Paradigma</vt:lpstr>
      <vt:lpstr>Konceptuální mapa myšlení</vt:lpstr>
      <vt:lpstr>Kvantitativní (statistické) metody</vt:lpstr>
      <vt:lpstr>Co je typické pro statistiku</vt:lpstr>
      <vt:lpstr>Co „umí“statistika</vt:lpstr>
      <vt:lpstr>Co „neumí“ statistika</vt:lpstr>
      <vt:lpstr>Data – informace – znalosti</vt:lpstr>
      <vt:lpstr>Kvantitativní metody</vt:lpstr>
      <vt:lpstr>Kvalitativní metody</vt:lpstr>
      <vt:lpstr>Metody kvalitativního výzkumu</vt:lpstr>
      <vt:lpstr>Prezentace aplikace PowerPoint</vt:lpstr>
      <vt:lpstr>Rozdíly mezi kvantitativní a kvalitativním výzkumem</vt:lpstr>
      <vt:lpstr>Smíšený výzkum</vt:lpstr>
      <vt:lpstr>Model vztahů výzkumného projektu</vt:lpstr>
      <vt:lpstr>Rysy vědeckého myšlení a uvažování v běžném životě</vt:lpstr>
      <vt:lpstr>Výběr metody</vt:lpstr>
      <vt:lpstr>Primární zdroje dat</vt:lpstr>
      <vt:lpstr>Pozorování</vt:lpstr>
      <vt:lpstr>Pozorování</vt:lpstr>
      <vt:lpstr>Náčrt</vt:lpstr>
      <vt:lpstr>Panoramatický náčrt</vt:lpstr>
      <vt:lpstr>Prezentace aplikace PowerPoint</vt:lpstr>
      <vt:lpstr>Topografický náčrt</vt:lpstr>
      <vt:lpstr>Náčrt pochodové osy</vt:lpstr>
      <vt:lpstr>Měření v terénu</vt:lpstr>
      <vt:lpstr>Dotazníkové šetření</vt:lpstr>
      <vt:lpstr>Příprava dotazníku</vt:lpstr>
      <vt:lpstr>Dotazníkové šetření – kladení otázek</vt:lpstr>
      <vt:lpstr>Prezentace aplikace PowerPoint</vt:lpstr>
      <vt:lpstr>Sémantický diferenciál, škálování, Likertovy škály</vt:lpstr>
      <vt:lpstr>Dotazníkové šetření - realizace</vt:lpstr>
      <vt:lpstr>Dotazníkové šetření - vyhodnocení</vt:lpstr>
      <vt:lpstr>Dotazníkové šetření – zobrazení výsledků</vt:lpstr>
      <vt:lpstr>Prezentace aplikace PowerPoint</vt:lpstr>
      <vt:lpstr>Interview</vt:lpstr>
      <vt:lpstr>Skupinová diskuze, interview, vyprávění</vt:lpstr>
      <vt:lpstr>Rozhovor x dotazník</vt:lpstr>
      <vt:lpstr>Prezentace aplikace PowerPoint</vt:lpstr>
      <vt:lpstr>Delphi panel</vt:lpstr>
      <vt:lpstr>Brainstorming</vt:lpstr>
      <vt:lpstr>Případová studie</vt:lpstr>
      <vt:lpstr>Práce v terénu</vt:lpstr>
      <vt:lpstr>Prezentace aplikace PowerPoint</vt:lpstr>
      <vt:lpstr>Prezentace aplikace PowerPoint</vt:lpstr>
      <vt:lpstr>Prezentace aplikace PowerPoint</vt:lpstr>
      <vt:lpstr>Rizika práce v terénu</vt:lpstr>
      <vt:lpstr>Rizika práce v terénu</vt:lpstr>
      <vt:lpstr>Prezentace aplikace PowerPoint</vt:lpstr>
      <vt:lpstr>Fotografie</vt:lpstr>
      <vt:lpstr>Sekundární zdroje dat</vt:lpstr>
      <vt:lpstr>Rešerše</vt:lpstr>
      <vt:lpstr>Analýza map, grafů, tabulek…</vt:lpstr>
      <vt:lpstr>Prezentace aplikace PowerPoint</vt:lpstr>
      <vt:lpstr>Prezentace aplikace PowerPoint</vt:lpstr>
      <vt:lpstr>Letecké snímky</vt:lpstr>
      <vt:lpstr>Grafické znázornění rozdělení četností</vt:lpstr>
      <vt:lpstr>Základní typy grafů</vt:lpstr>
      <vt:lpstr>Prezentace aplikace PowerPoint</vt:lpstr>
      <vt:lpstr>Mentální mapa</vt:lpstr>
      <vt:lpstr>Základní prvky mentální mapy</vt:lpstr>
      <vt:lpstr>Prezentace aplikace PowerPoint</vt:lpstr>
      <vt:lpstr>Pocitová mapa</vt:lpstr>
      <vt:lpstr>Tištěná a netištěná média</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Kvalitativní metody v geografickém výzkumu: primární data</dc:title>
  <dc:creator>Klokan</dc:creator>
  <cp:lastModifiedBy>Hana Svobodová</cp:lastModifiedBy>
  <cp:revision>90</cp:revision>
  <dcterms:created xsi:type="dcterms:W3CDTF">2014-09-05T16:59:58Z</dcterms:created>
  <dcterms:modified xsi:type="dcterms:W3CDTF">2021-10-24T09:22:06Z</dcterms:modified>
</cp:coreProperties>
</file>