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  <p:sldMasterId id="2147484080" r:id="rId2"/>
  </p:sldMasterIdLst>
  <p:notesMasterIdLst>
    <p:notesMasterId r:id="rId36"/>
  </p:notesMasterIdLst>
  <p:sldIdLst>
    <p:sldId id="362" r:id="rId3"/>
    <p:sldId id="267" r:id="rId4"/>
    <p:sldId id="268" r:id="rId5"/>
    <p:sldId id="271" r:id="rId6"/>
    <p:sldId id="272" r:id="rId7"/>
    <p:sldId id="266" r:id="rId8"/>
    <p:sldId id="363" r:id="rId9"/>
    <p:sldId id="277" r:id="rId10"/>
    <p:sldId id="273" r:id="rId11"/>
    <p:sldId id="274" r:id="rId12"/>
    <p:sldId id="275" r:id="rId13"/>
    <p:sldId id="276" r:id="rId14"/>
    <p:sldId id="257" r:id="rId15"/>
    <p:sldId id="261" r:id="rId16"/>
    <p:sldId id="279" r:id="rId17"/>
    <p:sldId id="280" r:id="rId18"/>
    <p:sldId id="364" r:id="rId19"/>
    <p:sldId id="262" r:id="rId20"/>
    <p:sldId id="281" r:id="rId21"/>
    <p:sldId id="365" r:id="rId22"/>
    <p:sldId id="263" r:id="rId23"/>
    <p:sldId id="283" r:id="rId24"/>
    <p:sldId id="264" r:id="rId25"/>
    <p:sldId id="260" r:id="rId26"/>
    <p:sldId id="282" r:id="rId27"/>
    <p:sldId id="265" r:id="rId28"/>
    <p:sldId id="321" r:id="rId29"/>
    <p:sldId id="322" r:id="rId30"/>
    <p:sldId id="310" r:id="rId31"/>
    <p:sldId id="347" r:id="rId32"/>
    <p:sldId id="348" r:id="rId33"/>
    <p:sldId id="349" r:id="rId34"/>
    <p:sldId id="30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28" autoAdjust="0"/>
  </p:normalViewPr>
  <p:slideViewPr>
    <p:cSldViewPr>
      <p:cViewPr varScale="1">
        <p:scale>
          <a:sx n="95" d="100"/>
          <a:sy n="95" d="100"/>
        </p:scale>
        <p:origin x="19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8E6BB-0CD9-4D68-9F6F-17AA8315F40B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81504-3BA4-41F7-BA36-0863D05E8F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87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022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34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04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9018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924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5677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310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502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219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937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072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367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120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67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50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19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23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84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5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4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22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96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39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50E03B-F36E-4145-9092-69D0AD159718}" type="datetimeFigureOut">
              <a:rPr lang="cs-CZ" smtClean="0"/>
              <a:pPr/>
              <a:t>8. 11. 2021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05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ojdylosocialmedia.com/is-bring-your-own-device-byod-good-or-bad-for-education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ardian.co.tt/business-guardian/2012-12-06/why-businesses-are-embracing-bring-your-own-devic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oland.muni.cz/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://www.rvp.cz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://www.veskole.cz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mapy.cz/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play.google.com/store/apps/details?id=de.berlin.reality.augmented.landscapar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qrgenerator.cz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geographic.com/" TargetMode="External"/><Relationship Id="rId7" Type="http://schemas.openxmlformats.org/officeDocument/2006/relationships/image" Target="../media/image41.png"/><Relationship Id="rId2" Type="http://schemas.openxmlformats.org/officeDocument/2006/relationships/hyperlink" Target="http://www.geography.cz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rvp.cz/" TargetMode="External"/><Relationship Id="rId5" Type="http://schemas.openxmlformats.org/officeDocument/2006/relationships/hyperlink" Target="http://www.geoportal.gov.cz/" TargetMode="External"/><Relationship Id="rId4" Type="http://schemas.openxmlformats.org/officeDocument/2006/relationships/hyperlink" Target="http://herber.kvalitne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veskole.cz/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czso.cz/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a.gov/library/publications/the-world-factbook/" TargetMode="External"/><Relationship Id="rId2" Type="http://schemas.openxmlformats.org/officeDocument/2006/relationships/hyperlink" Target="http://ec.europa.eu/eurostat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.chmi.cz/" TargetMode="External"/><Relationship Id="rId2" Type="http://schemas.openxmlformats.org/officeDocument/2006/relationships/hyperlink" Target="http://www.portal.mpsv.cz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mailto:67632@mail.muni.cz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oz.to/" TargetMode="External"/><Relationship Id="rId2" Type="http://schemas.openxmlformats.org/officeDocument/2006/relationships/hyperlink" Target="http://www.seznam.cz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cloudcomputingcafe.com/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700809"/>
            <a:ext cx="7992888" cy="2088232"/>
          </a:xfrm>
        </p:spPr>
        <p:txBody>
          <a:bodyPr>
            <a:noAutofit/>
          </a:bodyPr>
          <a:lstStyle/>
          <a:p>
            <a:r>
              <a:rPr lang="cs-CZ" sz="3200" dirty="0">
                <a:solidFill>
                  <a:schemeClr val="tx1"/>
                </a:solidFill>
              </a:rPr>
              <a:t>Seminář</a:t>
            </a:r>
            <a:r>
              <a:rPr lang="cs-CZ" sz="3200" dirty="0"/>
              <a:t> č. 3: </a:t>
            </a:r>
            <a:br>
              <a:rPr lang="cs-CZ" sz="4400" dirty="0"/>
            </a:br>
            <a:r>
              <a:rPr lang="cs-CZ" sz="4400" b="1" dirty="0"/>
              <a:t>Technologie ve výuce geografie</a:t>
            </a:r>
            <a:endParaRPr lang="cs-CZ" sz="1100" b="1" dirty="0"/>
          </a:p>
        </p:txBody>
      </p:sp>
      <p:sp>
        <p:nvSpPr>
          <p:cNvPr id="3" name="Obdélník 2"/>
          <p:cNvSpPr/>
          <p:nvPr/>
        </p:nvSpPr>
        <p:spPr>
          <a:xfrm>
            <a:off x="323528" y="332656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Ze0127 Úvod do studia geografie Hana Svobodová, UČO 67632</a:t>
            </a:r>
          </a:p>
          <a:p>
            <a:r>
              <a:rPr lang="cs-CZ" dirty="0"/>
              <a:t>67632@mail.muni.cz</a:t>
            </a:r>
            <a:br>
              <a:rPr lang="cs-CZ" dirty="0"/>
            </a:br>
            <a:endParaRPr lang="cs-CZ" dirty="0"/>
          </a:p>
        </p:txBody>
      </p:sp>
      <p:pic>
        <p:nvPicPr>
          <p:cNvPr id="7" name="Obrázek 6" descr="Obsah obrázku interiér, tmavé&#10;&#10;Popis byl vytvořen automaticky">
            <a:extLst>
              <a:ext uri="{FF2B5EF4-FFF2-40B4-BE49-F238E27FC236}">
                <a16:creationId xmlns:a16="http://schemas.microsoft.com/office/drawing/2014/main" id="{4B4A8168-7981-416E-B59C-A71E14AF3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58925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01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Tablety, mobily – koncept BYOD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37361"/>
            <a:ext cx="7876356" cy="2943116"/>
          </a:xfrm>
        </p:spPr>
        <p:txBody>
          <a:bodyPr>
            <a:normAutofit/>
          </a:bodyPr>
          <a:lstStyle/>
          <a:p>
            <a:r>
              <a:rPr lang="cs-CZ" sz="1800" dirty="0"/>
              <a:t>Model BOYD / BYOD ("</a:t>
            </a:r>
            <a:r>
              <a:rPr lang="cs-CZ" sz="1800" dirty="0" err="1"/>
              <a:t>Bring</a:t>
            </a:r>
            <a:r>
              <a:rPr lang="cs-CZ" sz="1800" dirty="0"/>
              <a:t> </a:t>
            </a:r>
            <a:r>
              <a:rPr lang="cs-CZ" sz="1800" dirty="0" err="1"/>
              <a:t>Your</a:t>
            </a:r>
            <a:r>
              <a:rPr lang="cs-CZ" sz="1800" dirty="0"/>
              <a:t> </a:t>
            </a:r>
            <a:r>
              <a:rPr lang="cs-CZ" sz="1800" dirty="0" err="1"/>
              <a:t>Own</a:t>
            </a:r>
            <a:r>
              <a:rPr lang="cs-CZ" sz="1800" dirty="0"/>
              <a:t> Device“) znamená, že </a:t>
            </a:r>
            <a:r>
              <a:rPr lang="cs-CZ" sz="1800" b="1" dirty="0"/>
              <a:t>žáci nosí do školy svá chytrá zařízení (tablet, chytrý telefon). </a:t>
            </a:r>
          </a:p>
          <a:p>
            <a:r>
              <a:rPr lang="cs-CZ" sz="1800" dirty="0"/>
              <a:t>Protože zařízení budou využívat různé operační systémy, klade tento koncept největší nároky na znalosti i dovednosti pedagogů. Škola jim musí zajistit adekvátní proškolení a také fungující infrastrukturu. </a:t>
            </a:r>
          </a:p>
          <a:p>
            <a:r>
              <a:rPr lang="cs-CZ" sz="1800" dirty="0"/>
              <a:t>Na druhou stranu škole odpadá investice do samotných zařízení , neboť náklady na hardware pokrývá rodina.</a:t>
            </a:r>
          </a:p>
          <a:p>
            <a:r>
              <a:rPr lang="cs-CZ" sz="1800" dirty="0"/>
              <a:t>Pokud není rodina schopná zařízení pořídit, škola musí být připravena zařízení půjčit.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353089"/>
            <a:ext cx="4572000" cy="250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délník 6"/>
          <p:cNvSpPr/>
          <p:nvPr/>
        </p:nvSpPr>
        <p:spPr>
          <a:xfrm>
            <a:off x="0" y="6309786"/>
            <a:ext cx="3786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hlinkClick r:id="rId3"/>
              </a:rPr>
              <a:t>http://wojdylosocialmedia.com/is-bring-your-own-device-byod-good-or-bad-for-education/</a:t>
            </a: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8686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12" y="357166"/>
            <a:ext cx="9126088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bdélník 7"/>
          <p:cNvSpPr/>
          <p:nvPr/>
        </p:nvSpPr>
        <p:spPr>
          <a:xfrm>
            <a:off x="0" y="647880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hlinkClick r:id="rId3"/>
              </a:rPr>
              <a:t>http://www.</a:t>
            </a:r>
            <a:r>
              <a:rPr lang="cs-CZ" sz="1400" dirty="0" err="1">
                <a:hlinkClick r:id="rId3"/>
              </a:rPr>
              <a:t>guardian.co.tt</a:t>
            </a:r>
            <a:r>
              <a:rPr lang="cs-CZ" sz="1400" dirty="0">
                <a:hlinkClick r:id="rId3"/>
              </a:rPr>
              <a:t>/business-</a:t>
            </a:r>
            <a:r>
              <a:rPr lang="cs-CZ" sz="1400" dirty="0" err="1">
                <a:hlinkClick r:id="rId3"/>
              </a:rPr>
              <a:t>guardian</a:t>
            </a:r>
            <a:r>
              <a:rPr lang="cs-CZ" sz="1400" dirty="0">
                <a:hlinkClick r:id="rId3"/>
              </a:rPr>
              <a:t>/2012-12-06/</a:t>
            </a:r>
            <a:r>
              <a:rPr lang="cs-CZ" sz="1400" dirty="0" err="1">
                <a:hlinkClick r:id="rId3"/>
              </a:rPr>
              <a:t>why</a:t>
            </a:r>
            <a:r>
              <a:rPr lang="cs-CZ" sz="1400" dirty="0">
                <a:hlinkClick r:id="rId3"/>
              </a:rPr>
              <a:t>-</a:t>
            </a:r>
            <a:r>
              <a:rPr lang="cs-CZ" sz="1400" dirty="0" err="1">
                <a:hlinkClick r:id="rId3"/>
              </a:rPr>
              <a:t>businesses</a:t>
            </a:r>
            <a:r>
              <a:rPr lang="cs-CZ" sz="1400" dirty="0">
                <a:hlinkClick r:id="rId3"/>
              </a:rPr>
              <a:t>-are-</a:t>
            </a:r>
            <a:r>
              <a:rPr lang="cs-CZ" sz="1400" dirty="0" err="1">
                <a:hlinkClick r:id="rId3"/>
              </a:rPr>
              <a:t>embracing</a:t>
            </a:r>
            <a:r>
              <a:rPr lang="cs-CZ" sz="1400" dirty="0">
                <a:hlinkClick r:id="rId3"/>
              </a:rPr>
              <a:t>-</a:t>
            </a:r>
            <a:r>
              <a:rPr lang="cs-CZ" sz="1400" dirty="0" err="1">
                <a:hlinkClick r:id="rId3"/>
              </a:rPr>
              <a:t>bring</a:t>
            </a:r>
            <a:r>
              <a:rPr lang="cs-CZ" sz="1400" dirty="0">
                <a:hlinkClick r:id="rId3"/>
              </a:rPr>
              <a:t>-</a:t>
            </a:r>
            <a:r>
              <a:rPr lang="cs-CZ" sz="1400" dirty="0" err="1">
                <a:hlinkClick r:id="rId3"/>
              </a:rPr>
              <a:t>your</a:t>
            </a:r>
            <a:r>
              <a:rPr lang="cs-CZ" sz="1400" dirty="0">
                <a:hlinkClick r:id="rId3"/>
              </a:rPr>
              <a:t>-</a:t>
            </a:r>
            <a:r>
              <a:rPr lang="cs-CZ" sz="1400" dirty="0" err="1">
                <a:hlinkClick r:id="rId3"/>
              </a:rPr>
              <a:t>own</a:t>
            </a:r>
            <a:r>
              <a:rPr lang="cs-CZ" sz="1400" dirty="0">
                <a:hlinkClick r:id="rId3"/>
              </a:rPr>
              <a:t>-device</a:t>
            </a: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971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Kam pro nápady a aplikace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hlinkClick r:id="rId2"/>
              </a:rPr>
              <a:t>www.</a:t>
            </a:r>
            <a:r>
              <a:rPr lang="cs-CZ" sz="2000" dirty="0" err="1">
                <a:hlinkClick r:id="rId2"/>
              </a:rPr>
              <a:t>rvp.cz</a:t>
            </a:r>
            <a:r>
              <a:rPr lang="cs-CZ" sz="2000" dirty="0"/>
              <a:t> </a:t>
            </a:r>
          </a:p>
          <a:p>
            <a:r>
              <a:rPr lang="cs-CZ" sz="2000" dirty="0">
                <a:hlinkClick r:id="rId3"/>
              </a:rPr>
              <a:t>www.</a:t>
            </a:r>
            <a:r>
              <a:rPr lang="cs-CZ" sz="2000" dirty="0" err="1">
                <a:hlinkClick r:id="rId3"/>
              </a:rPr>
              <a:t>educoland.muni.cz</a:t>
            </a:r>
            <a:r>
              <a:rPr lang="cs-CZ" sz="2000" dirty="0"/>
              <a:t> </a:t>
            </a:r>
          </a:p>
          <a:p>
            <a:r>
              <a:rPr lang="cs-CZ" sz="2000" dirty="0">
                <a:hlinkClick r:id="rId4"/>
              </a:rPr>
              <a:t>www.</a:t>
            </a:r>
            <a:r>
              <a:rPr lang="cs-CZ" sz="2000" dirty="0" err="1">
                <a:hlinkClick r:id="rId4"/>
              </a:rPr>
              <a:t>veskole.cz</a:t>
            </a:r>
            <a:r>
              <a:rPr lang="cs-CZ" sz="2000" dirty="0"/>
              <a:t> </a:t>
            </a:r>
          </a:p>
          <a:p>
            <a:r>
              <a:rPr lang="cs-CZ" sz="2000" dirty="0"/>
              <a:t>Kam pro aplikace: </a:t>
            </a:r>
          </a:p>
          <a:p>
            <a:pPr lvl="1"/>
            <a:r>
              <a:rPr lang="cs-CZ" sz="2000" dirty="0" err="1"/>
              <a:t>Google</a:t>
            </a:r>
            <a:r>
              <a:rPr lang="cs-CZ" sz="2000" dirty="0"/>
              <a:t> Play</a:t>
            </a:r>
          </a:p>
          <a:p>
            <a:pPr lvl="1"/>
            <a:r>
              <a:rPr lang="cs-CZ" sz="2000" dirty="0"/>
              <a:t>Apple </a:t>
            </a:r>
            <a:r>
              <a:rPr lang="cs-CZ" sz="2000" dirty="0" err="1"/>
              <a:t>Store</a:t>
            </a:r>
            <a:endParaRPr lang="cs-CZ" sz="2000" dirty="0"/>
          </a:p>
          <a:p>
            <a:pPr lvl="1"/>
            <a:r>
              <a:rPr lang="cs-CZ" sz="2000" dirty="0"/>
              <a:t>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81D93D-6135-4658-8688-906B65BC2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410" y="2283750"/>
            <a:ext cx="4421328" cy="208732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AE1B1EF-609F-450A-845A-AAAEE2B94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463" y="4574250"/>
            <a:ext cx="4437872" cy="222644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BB8BFDA-C44D-493A-B6BE-9CCA03F21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981" y="4615468"/>
            <a:ext cx="4313047" cy="222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12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Aplikace pro geografy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844824"/>
            <a:ext cx="7804348" cy="4248472"/>
          </a:xfrm>
        </p:spPr>
        <p:txBody>
          <a:bodyPr>
            <a:noAutofit/>
          </a:bodyPr>
          <a:lstStyle/>
          <a:p>
            <a:r>
              <a:rPr lang="cs-CZ" sz="2400" dirty="0"/>
              <a:t>Mapy, navigace (auto / turistické) – on-line / off-line</a:t>
            </a:r>
          </a:p>
          <a:p>
            <a:r>
              <a:rPr lang="cs-CZ" sz="2400" dirty="0"/>
              <a:t>Hry s GPS</a:t>
            </a:r>
          </a:p>
          <a:p>
            <a:r>
              <a:rPr lang="cs-CZ" sz="2400" dirty="0"/>
              <a:t>Sluneční soustava</a:t>
            </a:r>
          </a:p>
          <a:p>
            <a:r>
              <a:rPr lang="cs-CZ" sz="2400" dirty="0"/>
              <a:t>Měřicí přístroje, čtečky</a:t>
            </a:r>
          </a:p>
          <a:p>
            <a:r>
              <a:rPr lang="cs-CZ" sz="2400" dirty="0"/>
              <a:t>Zeměpisné kvízy</a:t>
            </a:r>
          </a:p>
          <a:p>
            <a:r>
              <a:rPr lang="cs-CZ" sz="2400" dirty="0"/>
              <a:t>Předpověď počasí, radary</a:t>
            </a:r>
          </a:p>
          <a:p>
            <a:r>
              <a:rPr lang="cs-CZ" sz="2400" dirty="0"/>
              <a:t>Tabule</a:t>
            </a:r>
          </a:p>
          <a:p>
            <a:r>
              <a:rPr lang="cs-CZ" sz="2400" dirty="0"/>
              <a:t>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AD4170-07F2-4AA6-8D46-FD3A483A1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637" y="2420888"/>
            <a:ext cx="325381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1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365760"/>
            <a:ext cx="7520940" cy="54864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1"/>
                </a:solidFill>
              </a:rPr>
              <a:t>Mapy, navigace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2809875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Mapy.cz</a:t>
            </a:r>
          </a:p>
          <a:p>
            <a:r>
              <a:rPr lang="cs-CZ" dirty="0"/>
              <a:t>GPS status</a:t>
            </a:r>
          </a:p>
          <a:p>
            <a:r>
              <a:rPr lang="cs-CZ" dirty="0"/>
              <a:t>Maps.me</a:t>
            </a:r>
          </a:p>
          <a:p>
            <a:r>
              <a:rPr lang="cs-CZ" dirty="0" err="1"/>
              <a:t>Navigator</a:t>
            </a:r>
            <a:endParaRPr lang="cs-CZ" dirty="0"/>
          </a:p>
          <a:p>
            <a:r>
              <a:rPr lang="cs-CZ" dirty="0" err="1"/>
              <a:t>Sygic</a:t>
            </a:r>
            <a:endParaRPr lang="cs-CZ" dirty="0"/>
          </a:p>
          <a:p>
            <a:r>
              <a:rPr lang="cs-CZ" dirty="0" err="1"/>
              <a:t>Locus</a:t>
            </a:r>
            <a:r>
              <a:rPr lang="cs-CZ" dirty="0"/>
              <a:t> Map Free</a:t>
            </a:r>
          </a:p>
          <a:p>
            <a:r>
              <a:rPr lang="cs-CZ" dirty="0" err="1"/>
              <a:t>Google</a:t>
            </a:r>
            <a:r>
              <a:rPr lang="cs-CZ" dirty="0"/>
              <a:t> </a:t>
            </a:r>
            <a:r>
              <a:rPr lang="cs-CZ" dirty="0" err="1"/>
              <a:t>Earth</a:t>
            </a:r>
            <a:endParaRPr lang="cs-CZ" dirty="0"/>
          </a:p>
          <a:p>
            <a:r>
              <a:rPr lang="cs-CZ" dirty="0"/>
              <a:t>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143380"/>
            <a:ext cx="4047908" cy="244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6429" y="1009014"/>
            <a:ext cx="28098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3819" y="4714884"/>
            <a:ext cx="3372429" cy="212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5467" y="1196752"/>
            <a:ext cx="1935096" cy="32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Hry s GPS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53300"/>
            <a:ext cx="7520940" cy="3668361"/>
          </a:xfrm>
        </p:spPr>
        <p:txBody>
          <a:bodyPr/>
          <a:lstStyle/>
          <a:p>
            <a:r>
              <a:rPr lang="cs-CZ" dirty="0"/>
              <a:t>C: </a:t>
            </a:r>
            <a:r>
              <a:rPr lang="cs-CZ" dirty="0" err="1"/>
              <a:t>geo</a:t>
            </a:r>
            <a:r>
              <a:rPr lang="cs-CZ" dirty="0"/>
              <a:t> (</a:t>
            </a:r>
            <a:r>
              <a:rPr lang="cs-CZ" dirty="0" err="1"/>
              <a:t>geocaching</a:t>
            </a:r>
            <a:r>
              <a:rPr lang="cs-CZ" dirty="0"/>
              <a:t>)</a:t>
            </a:r>
          </a:p>
          <a:p>
            <a:r>
              <a:rPr lang="cs-CZ" dirty="0" err="1"/>
              <a:t>Whereyougo</a:t>
            </a:r>
            <a:endParaRPr lang="cs-CZ" dirty="0"/>
          </a:p>
          <a:p>
            <a:pPr>
              <a:buNone/>
            </a:pPr>
            <a:r>
              <a:rPr lang="cs-CZ" sz="1400" dirty="0"/>
              <a:t>	(</a:t>
            </a:r>
            <a:r>
              <a:rPr lang="cs-CZ" sz="1400" dirty="0" err="1"/>
              <a:t>Whereigo</a:t>
            </a:r>
            <a:r>
              <a:rPr lang="cs-CZ" sz="1400" dirty="0"/>
              <a:t> pro GPS </a:t>
            </a:r>
            <a:r>
              <a:rPr lang="cs-CZ" sz="1400" dirty="0" err="1"/>
              <a:t>Garmin</a:t>
            </a:r>
            <a:r>
              <a:rPr lang="cs-CZ" sz="1400" dirty="0"/>
              <a:t> Oregon)</a:t>
            </a:r>
          </a:p>
          <a:p>
            <a:r>
              <a:rPr lang="cs-CZ" dirty="0"/>
              <a:t>GPS Fox </a:t>
            </a:r>
            <a:r>
              <a:rPr lang="cs-CZ" dirty="0" err="1"/>
              <a:t>hunt</a:t>
            </a:r>
            <a:endParaRPr lang="cs-CZ" dirty="0"/>
          </a:p>
          <a:p>
            <a:r>
              <a:rPr lang="cs-CZ" dirty="0" err="1"/>
              <a:t>Woop</a:t>
            </a:r>
            <a:endParaRPr lang="cs-CZ" dirty="0"/>
          </a:p>
          <a:p>
            <a:r>
              <a:rPr lang="cs-CZ" dirty="0"/>
              <a:t>GPS </a:t>
            </a:r>
            <a:r>
              <a:rPr lang="cs-CZ" dirty="0" err="1"/>
              <a:t>drawing</a:t>
            </a:r>
            <a:endParaRPr lang="cs-CZ" dirty="0"/>
          </a:p>
          <a:p>
            <a:r>
              <a:rPr lang="cs-CZ" dirty="0"/>
              <a:t>…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0"/>
            <a:ext cx="2428887" cy="304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000108"/>
            <a:ext cx="2286016" cy="272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214818"/>
            <a:ext cx="19145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44519"/>
            <a:ext cx="3995743" cy="301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Záznam trasy s GPS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Nike</a:t>
            </a:r>
            <a:r>
              <a:rPr lang="cs-CZ" dirty="0"/>
              <a:t>+ </a:t>
            </a:r>
            <a:r>
              <a:rPr lang="cs-CZ" dirty="0" err="1"/>
              <a:t>Running</a:t>
            </a:r>
            <a:endParaRPr lang="cs-CZ" dirty="0"/>
          </a:p>
          <a:p>
            <a:r>
              <a:rPr lang="cs-CZ" dirty="0" err="1"/>
              <a:t>Endomondo</a:t>
            </a:r>
            <a:endParaRPr lang="cs-CZ" dirty="0"/>
          </a:p>
          <a:p>
            <a:r>
              <a:rPr lang="cs-CZ" dirty="0" err="1"/>
              <a:t>Runtastic</a:t>
            </a:r>
            <a:endParaRPr lang="cs-CZ" dirty="0"/>
          </a:p>
          <a:p>
            <a:r>
              <a:rPr lang="cs-CZ" dirty="0"/>
              <a:t>…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845734"/>
            <a:ext cx="5144676" cy="295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10" y="3717032"/>
            <a:ext cx="36759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BBAC0-473C-4A10-AD51-4662BC5D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342196"/>
          </a:xfrm>
        </p:spPr>
        <p:txBody>
          <a:bodyPr/>
          <a:lstStyle/>
          <a:p>
            <a:r>
              <a:rPr lang="cs-CZ" dirty="0">
                <a:hlinkClick r:id="rId2"/>
              </a:rPr>
              <a:t>www.mapy.cz</a:t>
            </a: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F35955F-54DB-48F3-B377-410B5DC94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0848"/>
            <a:ext cx="914400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1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Sluneční soustava v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 err="1">
                <a:solidFill>
                  <a:schemeClr val="tx1"/>
                </a:solidFill>
              </a:rPr>
              <a:t>Augmented</a:t>
            </a:r>
            <a:r>
              <a:rPr lang="cs-CZ" dirty="0">
                <a:solidFill>
                  <a:schemeClr val="tx1"/>
                </a:solidFill>
              </a:rPr>
              <a:t> reality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Star Chart</a:t>
            </a:r>
          </a:p>
          <a:p>
            <a:r>
              <a:rPr lang="cs-CZ" dirty="0" err="1"/>
              <a:t>Sky</a:t>
            </a:r>
            <a:r>
              <a:rPr lang="cs-CZ" dirty="0"/>
              <a:t> Map</a:t>
            </a:r>
          </a:p>
          <a:p>
            <a:r>
              <a:rPr lang="cs-CZ" dirty="0" err="1"/>
              <a:t>Google</a:t>
            </a:r>
            <a:r>
              <a:rPr lang="cs-CZ" dirty="0"/>
              <a:t> </a:t>
            </a:r>
            <a:r>
              <a:rPr lang="cs-CZ" dirty="0" err="1"/>
              <a:t>Sky</a:t>
            </a:r>
            <a:r>
              <a:rPr lang="cs-CZ" dirty="0"/>
              <a:t> Map</a:t>
            </a:r>
          </a:p>
          <a:p>
            <a:r>
              <a:rPr lang="cs-CZ" dirty="0"/>
              <a:t>NASA – </a:t>
            </a:r>
            <a:r>
              <a:rPr lang="cs-CZ" dirty="0" err="1"/>
              <a:t>Spacecraft</a:t>
            </a:r>
            <a:r>
              <a:rPr lang="cs-CZ" dirty="0"/>
              <a:t> 3D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9317" y="116632"/>
            <a:ext cx="2976568" cy="405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5" y="3643314"/>
            <a:ext cx="5822657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925504" cy="1450757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</a:rPr>
              <a:t>Vrstevnice v </a:t>
            </a:r>
            <a:r>
              <a:rPr lang="cs-CZ" sz="4000" dirty="0" err="1">
                <a:solidFill>
                  <a:schemeClr val="tx1"/>
                </a:solidFill>
              </a:rPr>
              <a:t>augmented</a:t>
            </a:r>
            <a:r>
              <a:rPr lang="cs-CZ" sz="4000" dirty="0">
                <a:solidFill>
                  <a:schemeClr val="tx1"/>
                </a:solidFill>
              </a:rPr>
              <a:t> reality (AR)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LandscapAR</a:t>
            </a:r>
            <a:endParaRPr lang="cs-CZ" dirty="0"/>
          </a:p>
          <a:p>
            <a:r>
              <a:rPr lang="cs-CZ" dirty="0">
                <a:hlinkClick r:id="rId2"/>
              </a:rPr>
              <a:t>https://play.google.com/store/apps/details?id=de.berlin.reality.augmented.landscapar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928934"/>
            <a:ext cx="6009343" cy="375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Nástroje, která má žákům nabídnout zábavnější a méně stereotypní formu výuky</a:t>
            </a:r>
          </a:p>
          <a:p>
            <a:r>
              <a:rPr lang="cs-CZ" sz="2000" dirty="0"/>
              <a:t>Mohou zapojit žáky do spoluvytváření samotné vyučovací hodiny, a tím zvýšit jejich motivaci k učení</a:t>
            </a:r>
          </a:p>
          <a:p>
            <a:r>
              <a:rPr lang="cs-CZ" sz="2000" dirty="0"/>
              <a:t>Zatímco v dřívějších dobách stačil učitelovi k dodržení zásady názornosti nástěnný obraz, meotar nebo diapozitiv, dnes tyto prostředky vystřídaly </a:t>
            </a:r>
            <a:r>
              <a:rPr lang="cs-CZ" dirty="0"/>
              <a:t>interaktivní tabule, počítače a chytrá mobilní zařízení</a:t>
            </a:r>
          </a:p>
          <a:p>
            <a:r>
              <a:rPr lang="cs-CZ" sz="2000" dirty="0"/>
              <a:t>V</a:t>
            </a:r>
            <a:r>
              <a:rPr lang="cs-CZ" dirty="0"/>
              <a:t>e výuce zeměpisu zejména GIT – GIS, GNSS a DPZ</a:t>
            </a:r>
            <a:endParaRPr lang="cs-CZ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4B755F-5698-4330-8C17-1B72B3FE1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realita</a:t>
            </a:r>
          </a:p>
        </p:txBody>
      </p:sp>
      <p:pic>
        <p:nvPicPr>
          <p:cNvPr id="6" name="Zástupný obsah 5" descr="Obsah obrázku box&#10;&#10;Popis byl vytvořen automaticky">
            <a:extLst>
              <a:ext uri="{FF2B5EF4-FFF2-40B4-BE49-F238E27FC236}">
                <a16:creationId xmlns:a16="http://schemas.microsoft.com/office/drawing/2014/main" id="{E4FAFD7E-031D-4685-82AF-C8B8408A4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20297"/>
            <a:ext cx="2773138" cy="1642517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7B7EBFC-765D-4E29-9DD9-A0CC526F7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8286"/>
            <a:ext cx="9144000" cy="3061427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6FFABBA8-D0A8-4255-96FA-304830D41C75}"/>
              </a:ext>
            </a:extLst>
          </p:cNvPr>
          <p:cNvSpPr txBox="1">
            <a:spLocks/>
          </p:cNvSpPr>
          <p:nvPr/>
        </p:nvSpPr>
        <p:spPr>
          <a:xfrm>
            <a:off x="3347865" y="5301208"/>
            <a:ext cx="1656184" cy="85591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Card</a:t>
            </a:r>
            <a:r>
              <a:rPr lang="cs-CZ" dirty="0"/>
              <a:t> </a:t>
            </a:r>
            <a:r>
              <a:rPr lang="cs-CZ" dirty="0" err="1"/>
              <a:t>board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4267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Měřicí přístroje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3971924" cy="4629128"/>
          </a:xfrm>
        </p:spPr>
        <p:txBody>
          <a:bodyPr/>
          <a:lstStyle/>
          <a:p>
            <a:r>
              <a:rPr lang="cs-CZ" dirty="0"/>
              <a:t>Ne každý mobil má všechna čidla!!!</a:t>
            </a:r>
          </a:p>
          <a:p>
            <a:r>
              <a:rPr lang="cs-CZ" dirty="0"/>
              <a:t>Kompas / </a:t>
            </a:r>
            <a:r>
              <a:rPr lang="cs-CZ" dirty="0" err="1"/>
              <a:t>compass</a:t>
            </a:r>
            <a:r>
              <a:rPr lang="cs-CZ" dirty="0"/>
              <a:t> – v mobilu digitální, klasický je magnetický</a:t>
            </a:r>
          </a:p>
          <a:p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Tools</a:t>
            </a:r>
            <a:r>
              <a:rPr lang="cs-CZ" dirty="0"/>
              <a:t>, </a:t>
            </a:r>
            <a:r>
              <a:rPr lang="cs-CZ" dirty="0" err="1"/>
              <a:t>Advance</a:t>
            </a:r>
            <a:r>
              <a:rPr lang="cs-CZ" dirty="0"/>
              <a:t> </a:t>
            </a:r>
            <a:r>
              <a:rPr lang="cs-CZ" dirty="0" err="1"/>
              <a:t>Toolkit</a:t>
            </a:r>
            <a:r>
              <a:rPr lang="cs-CZ" dirty="0"/>
              <a:t>,… (obdoba drahý přístrojů, např. Vernier)</a:t>
            </a:r>
          </a:p>
          <a:p>
            <a:r>
              <a:rPr lang="cs-CZ" dirty="0"/>
              <a:t>Stopky</a:t>
            </a:r>
          </a:p>
          <a:p>
            <a:r>
              <a:rPr lang="cs-CZ" dirty="0" err="1"/>
              <a:t>Magnify</a:t>
            </a:r>
            <a:r>
              <a:rPr lang="cs-CZ" dirty="0"/>
              <a:t> (lupy, mikroskop)</a:t>
            </a:r>
          </a:p>
          <a:p>
            <a:r>
              <a:rPr lang="cs-CZ" dirty="0"/>
              <a:t>Decibel X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85728"/>
            <a:ext cx="3548493" cy="634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Počasí, radary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969" t="24330" r="40744" b="29681"/>
          <a:stretch>
            <a:fillRect/>
          </a:stretch>
        </p:blipFill>
        <p:spPr bwMode="auto">
          <a:xfrm>
            <a:off x="4716016" y="404664"/>
            <a:ext cx="4032448" cy="358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7163" t="23540" r="40550" b="29840"/>
          <a:stretch>
            <a:fillRect/>
          </a:stretch>
        </p:blipFill>
        <p:spPr bwMode="auto">
          <a:xfrm>
            <a:off x="0" y="2564904"/>
            <a:ext cx="4392488" cy="396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4666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QR čtečky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QR droid</a:t>
            </a:r>
          </a:p>
          <a:p>
            <a:r>
              <a:rPr lang="cs-CZ" sz="1800" dirty="0" err="1"/>
              <a:t>Codee</a:t>
            </a:r>
            <a:r>
              <a:rPr lang="cs-CZ" sz="1800" dirty="0"/>
              <a:t> QR </a:t>
            </a:r>
            <a:r>
              <a:rPr lang="cs-CZ" sz="1800" dirty="0" err="1"/>
              <a:t>Code</a:t>
            </a:r>
            <a:r>
              <a:rPr lang="cs-CZ" sz="1800" dirty="0"/>
              <a:t> </a:t>
            </a:r>
            <a:r>
              <a:rPr lang="cs-CZ" sz="1800" dirty="0" err="1"/>
              <a:t>Reader</a:t>
            </a:r>
            <a:endParaRPr lang="cs-CZ" sz="1800" dirty="0"/>
          </a:p>
          <a:p>
            <a:endParaRPr lang="cs-CZ" sz="1800" dirty="0"/>
          </a:p>
          <a:p>
            <a:r>
              <a:rPr lang="cs-CZ" sz="1800" dirty="0"/>
              <a:t>Jak vytvořit QR kód? </a:t>
            </a:r>
            <a:r>
              <a:rPr lang="cs-CZ" sz="1800" dirty="0">
                <a:hlinkClick r:id="rId2"/>
              </a:rPr>
              <a:t>www.</a:t>
            </a:r>
            <a:r>
              <a:rPr lang="cs-CZ" sz="1800" dirty="0" err="1">
                <a:hlinkClick r:id="rId2"/>
              </a:rPr>
              <a:t>qrgenerator.cz</a:t>
            </a:r>
            <a:r>
              <a:rPr lang="cs-CZ" sz="1800" dirty="0"/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443216"/>
            <a:ext cx="4714908" cy="341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 descr="QRgenerator.cz_144818993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3643314"/>
            <a:ext cx="2786082" cy="278608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Zeměpisné kvízy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Globe Trot</a:t>
            </a:r>
          </a:p>
          <a:p>
            <a:r>
              <a:rPr lang="cs-CZ" dirty="0"/>
              <a:t>Státní vlajky</a:t>
            </a:r>
          </a:p>
          <a:p>
            <a:r>
              <a:rPr lang="cs-CZ" dirty="0"/>
              <a:t>…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737361"/>
            <a:ext cx="5757874" cy="501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6408712" cy="145075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Učebnice, atlasy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85838"/>
            <a:ext cx="6159058" cy="49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Tabule a další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4043362" cy="4629128"/>
          </a:xfrm>
        </p:spPr>
        <p:txBody>
          <a:bodyPr>
            <a:normAutofit/>
          </a:bodyPr>
          <a:lstStyle/>
          <a:p>
            <a:r>
              <a:rPr lang="cs-CZ" dirty="0" err="1"/>
              <a:t>Whiteboard</a:t>
            </a:r>
            <a:r>
              <a:rPr lang="cs-CZ" dirty="0"/>
              <a:t>, </a:t>
            </a:r>
            <a:r>
              <a:rPr lang="cs-CZ" dirty="0" err="1"/>
              <a:t>Sketch</a:t>
            </a:r>
            <a:r>
              <a:rPr lang="cs-CZ" dirty="0"/>
              <a:t>…</a:t>
            </a:r>
          </a:p>
          <a:p>
            <a:r>
              <a:rPr lang="cs-CZ" dirty="0" err="1"/>
              <a:t>Cam</a:t>
            </a:r>
            <a:r>
              <a:rPr lang="cs-CZ" dirty="0"/>
              <a:t> Scanner – </a:t>
            </a:r>
            <a:r>
              <a:rPr lang="cs-CZ" dirty="0" err="1"/>
              <a:t>Phone</a:t>
            </a:r>
            <a:r>
              <a:rPr lang="cs-CZ" dirty="0"/>
              <a:t> PDF </a:t>
            </a:r>
            <a:r>
              <a:rPr lang="cs-CZ" dirty="0" err="1"/>
              <a:t>Creator</a:t>
            </a:r>
            <a:endParaRPr lang="cs-CZ" dirty="0"/>
          </a:p>
          <a:p>
            <a:r>
              <a:rPr lang="cs-CZ" dirty="0" err="1"/>
              <a:t>Google</a:t>
            </a:r>
            <a:r>
              <a:rPr lang="cs-CZ" dirty="0"/>
              <a:t> </a:t>
            </a:r>
            <a:r>
              <a:rPr lang="cs-CZ" dirty="0" err="1"/>
              <a:t>Googles</a:t>
            </a:r>
            <a:endParaRPr lang="cs-CZ" dirty="0"/>
          </a:p>
          <a:p>
            <a:r>
              <a:rPr lang="cs-CZ" dirty="0"/>
              <a:t>…</a:t>
            </a:r>
          </a:p>
          <a:p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7166"/>
            <a:ext cx="3843402" cy="638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Geografie ve škole a v praxi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Síla „geografického myšlení“ spočívá v tom, že přináší do výuky zeměpisu na základní škole využitelnost dosavadních zkušeností žáků pro učení se novým poznatkům o světě, ve kterém žijí. To je to, co nazýváme </a:t>
            </a:r>
            <a:r>
              <a:rPr lang="cs-CZ" b="1" dirty="0"/>
              <a:t>geografií života</a:t>
            </a:r>
            <a:r>
              <a:rPr lang="cs-CZ" dirty="0"/>
              <a:t>.</a:t>
            </a:r>
          </a:p>
          <a:p>
            <a:r>
              <a:rPr lang="cs-CZ" b="1" dirty="0"/>
              <a:t>Užitečná geografie</a:t>
            </a:r>
            <a:r>
              <a:rPr lang="cs-CZ" dirty="0"/>
              <a:t> = taková geografie, kterou lze použít každý den </a:t>
            </a:r>
            <a:r>
              <a:rPr lang="cs-CZ" i="1" dirty="0"/>
              <a:t>(J. Kolejka)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Geografie v praxi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jakých profesích se využívá geografie?</a:t>
            </a:r>
          </a:p>
          <a:p>
            <a:pPr lvl="1"/>
            <a:r>
              <a:rPr lang="cs-CZ" dirty="0"/>
              <a:t>………………</a:t>
            </a:r>
          </a:p>
          <a:p>
            <a:pPr lvl="1"/>
            <a:r>
              <a:rPr lang="cs-CZ" dirty="0"/>
              <a:t>………………</a:t>
            </a:r>
          </a:p>
          <a:p>
            <a:pPr lvl="1"/>
            <a:r>
              <a:rPr lang="cs-CZ" dirty="0"/>
              <a:t>………………</a:t>
            </a:r>
          </a:p>
          <a:p>
            <a:pPr lvl="1"/>
            <a:r>
              <a:rPr lang="cs-CZ" dirty="0"/>
              <a:t>………………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Weby pro geografy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1916832"/>
            <a:ext cx="7408333" cy="4137323"/>
          </a:xfrm>
        </p:spPr>
        <p:txBody>
          <a:bodyPr>
            <a:normAutofit/>
          </a:bodyPr>
          <a:lstStyle/>
          <a:p>
            <a:r>
              <a:rPr lang="cs-CZ" dirty="0"/>
              <a:t>ČGS: </a:t>
            </a:r>
            <a:r>
              <a:rPr lang="cs-CZ" dirty="0">
                <a:hlinkClick r:id="rId2"/>
              </a:rPr>
              <a:t>www.</a:t>
            </a:r>
            <a:r>
              <a:rPr lang="cs-CZ" dirty="0" err="1">
                <a:hlinkClick r:id="rId2"/>
              </a:rPr>
              <a:t>geography.cz</a:t>
            </a:r>
            <a:r>
              <a:rPr lang="cs-CZ" dirty="0"/>
              <a:t> </a:t>
            </a:r>
          </a:p>
          <a:p>
            <a:r>
              <a:rPr lang="cs-CZ" dirty="0">
                <a:hlinkClick r:id="rId3"/>
              </a:rPr>
              <a:t>http://www.</a:t>
            </a:r>
            <a:r>
              <a:rPr lang="cs-CZ" dirty="0" err="1">
                <a:hlinkClick r:id="rId3"/>
              </a:rPr>
              <a:t>nationalgeographic.com</a:t>
            </a:r>
            <a:r>
              <a:rPr lang="cs-CZ" dirty="0">
                <a:hlinkClick r:id="rId3"/>
              </a:rPr>
              <a:t>/</a:t>
            </a:r>
            <a:endParaRPr lang="cs-CZ" dirty="0"/>
          </a:p>
          <a:p>
            <a:r>
              <a:rPr lang="cs-CZ" dirty="0">
                <a:hlinkClick r:id="rId4"/>
              </a:rPr>
              <a:t>http://herber.kvalitne.cz/</a:t>
            </a:r>
            <a:r>
              <a:rPr lang="cs-CZ" dirty="0"/>
              <a:t> </a:t>
            </a:r>
          </a:p>
          <a:p>
            <a:r>
              <a:rPr lang="cs-CZ" dirty="0"/>
              <a:t>Národní </a:t>
            </a:r>
            <a:r>
              <a:rPr lang="cs-CZ" dirty="0" err="1"/>
              <a:t>geoportál</a:t>
            </a:r>
            <a:r>
              <a:rPr lang="cs-CZ" dirty="0"/>
              <a:t> INSPIRE: </a:t>
            </a:r>
            <a:r>
              <a:rPr lang="cs-CZ" dirty="0" err="1">
                <a:hlinkClick r:id="rId5"/>
              </a:rPr>
              <a:t>geoportal.gov.cz</a:t>
            </a:r>
            <a:r>
              <a:rPr lang="cs-CZ" dirty="0"/>
              <a:t> </a:t>
            </a:r>
          </a:p>
          <a:p>
            <a:r>
              <a:rPr lang="cs-CZ" dirty="0"/>
              <a:t>Metodický portál inspirace a zkušeností učitelů: </a:t>
            </a:r>
            <a:r>
              <a:rPr lang="cs-CZ" dirty="0">
                <a:hlinkClick r:id="rId6"/>
              </a:rPr>
              <a:t>www.rvp.cz</a:t>
            </a:r>
            <a:r>
              <a:rPr lang="cs-CZ" dirty="0"/>
              <a:t> </a:t>
            </a:r>
          </a:p>
          <a:p>
            <a:r>
              <a:rPr lang="cs-CZ" dirty="0"/>
              <a:t>…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4211455"/>
            <a:ext cx="4788024" cy="264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511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Interaktivní tabule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Velká dotyková obrazovka, ke které je připojen počítač a datový projektor</a:t>
            </a:r>
          </a:p>
          <a:p>
            <a:r>
              <a:rPr lang="cs-CZ" sz="2400" dirty="0"/>
              <a:t>Projektor promítá obraz z počítače na povrch tabule a přes ni můžeme prstem, speciálními fixy nebo dalšími nástroji ovládat počítač. </a:t>
            </a:r>
          </a:p>
          <a:p>
            <a:r>
              <a:rPr lang="cs-CZ" sz="2400" dirty="0">
                <a:hlinkClick r:id="rId2"/>
              </a:rPr>
              <a:t>http://www.</a:t>
            </a:r>
            <a:r>
              <a:rPr lang="cs-CZ" sz="2400" dirty="0" err="1">
                <a:hlinkClick r:id="rId2"/>
              </a:rPr>
              <a:t>veskole.cz</a:t>
            </a:r>
            <a:r>
              <a:rPr lang="cs-CZ" sz="2400" dirty="0">
                <a:hlinkClick r:id="rId2"/>
              </a:rPr>
              <a:t>/</a:t>
            </a:r>
            <a:r>
              <a:rPr lang="cs-CZ" sz="2400" dirty="0"/>
              <a:t>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EDFBFE-C2AC-42BF-B57B-70D65CA8B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602" y="3826807"/>
            <a:ext cx="5076056" cy="236363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dat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2204864"/>
            <a:ext cx="3888432" cy="406531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1800" dirty="0"/>
              <a:t>Základním zdrojem statistických dat jsou (národní) </a:t>
            </a:r>
            <a:r>
              <a:rPr lang="cs-CZ" sz="1800" b="1" dirty="0"/>
              <a:t>statistické úřady</a:t>
            </a:r>
            <a:r>
              <a:rPr lang="cs-CZ" sz="1800" dirty="0"/>
              <a:t>.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V  ČR je to </a:t>
            </a:r>
            <a:r>
              <a:rPr lang="cs-CZ" sz="1800" b="1" dirty="0"/>
              <a:t>Český statistický úřad </a:t>
            </a:r>
            <a:r>
              <a:rPr lang="cs-CZ" sz="1800" dirty="0"/>
              <a:t>(ČSÚ), </a:t>
            </a:r>
            <a:r>
              <a:rPr lang="cs-CZ" sz="1800" dirty="0">
                <a:hlinkClick r:id="rId2"/>
              </a:rPr>
              <a:t>www.</a:t>
            </a:r>
            <a:r>
              <a:rPr lang="cs-CZ" sz="1800" dirty="0" err="1">
                <a:hlinkClick r:id="rId2"/>
              </a:rPr>
              <a:t>czso.cz</a:t>
            </a:r>
            <a:r>
              <a:rPr lang="cs-CZ" sz="1800" dirty="0"/>
              <a:t>  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Základními sledovanými tématy jsou: demografie,hospodářství, zaměstnanost, daňová výtěžnost, doprava a komunikace a další. 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Významných zdrojem statistických údajů je </a:t>
            </a:r>
            <a:r>
              <a:rPr lang="cs-CZ" sz="1400" b="1" dirty="0"/>
              <a:t>Sčítání lidu, domů a bytů</a:t>
            </a:r>
            <a:r>
              <a:rPr lang="cs-CZ" sz="1400" dirty="0"/>
              <a:t> (poslední 2011)</a:t>
            </a:r>
            <a:endParaRPr lang="cs-CZ" sz="2000" dirty="0"/>
          </a:p>
          <a:p>
            <a:pPr lvl="1">
              <a:lnSpc>
                <a:spcPct val="80000"/>
              </a:lnSpc>
            </a:pPr>
            <a:r>
              <a:rPr lang="cs-CZ" sz="1400" dirty="0"/>
              <a:t>Poskytuje uživatelům informace o vydávaných publikacích v členění podle tematických skupin – metodika, souborné informace, životní prostředí a zemědělství, práce a sociální statistiky, obyvatelstvo, makroekonomika, zahraniční obchod, ceny, průmysl a stavebnictví, služby.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76872"/>
            <a:ext cx="447445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Zdroje dat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72067" y="2675467"/>
            <a:ext cx="3411901" cy="3450696"/>
          </a:xfrm>
        </p:spPr>
        <p:txBody>
          <a:bodyPr>
            <a:normAutofit/>
          </a:bodyPr>
          <a:lstStyle/>
          <a:p>
            <a:r>
              <a:rPr lang="cs-CZ" b="1" dirty="0" err="1"/>
              <a:t>Eurostat</a:t>
            </a:r>
            <a:r>
              <a:rPr lang="cs-CZ" dirty="0"/>
              <a:t> – státy Evropské unie sdružují i své statistické úřady do jednoho, </a:t>
            </a:r>
            <a:r>
              <a:rPr lang="cs-CZ" dirty="0">
                <a:hlinkClick r:id="rId2"/>
              </a:rPr>
              <a:t>http://ec.europa.eu/eurostat</a:t>
            </a:r>
            <a:endParaRPr lang="cs-CZ" dirty="0"/>
          </a:p>
          <a:p>
            <a:endParaRPr lang="cs-CZ" dirty="0"/>
          </a:p>
          <a:p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World</a:t>
            </a:r>
            <a:r>
              <a:rPr lang="cs-CZ" b="1" dirty="0"/>
              <a:t> </a:t>
            </a:r>
            <a:r>
              <a:rPr lang="cs-CZ" b="1" dirty="0" err="1"/>
              <a:t>Factbook</a:t>
            </a:r>
            <a:r>
              <a:rPr lang="cs-CZ" b="1" dirty="0"/>
              <a:t>, </a:t>
            </a:r>
            <a:r>
              <a:rPr lang="cs-CZ" dirty="0"/>
              <a:t>CIA, </a:t>
            </a:r>
            <a:r>
              <a:rPr lang="cs-CZ" dirty="0">
                <a:hlinkClick r:id="rId3"/>
              </a:rPr>
              <a:t>https://www.cia.gov/library/publications/the-world-factbook/</a:t>
            </a:r>
            <a:r>
              <a:rPr lang="cs-CZ" dirty="0"/>
              <a:t> </a:t>
            </a:r>
          </a:p>
          <a:p>
            <a:pPr>
              <a:lnSpc>
                <a:spcPct val="80000"/>
              </a:lnSpc>
            </a:pP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8273" y="0"/>
            <a:ext cx="375572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9280" y="3399244"/>
            <a:ext cx="3571530" cy="344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Zdroje dat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2204864"/>
            <a:ext cx="3960440" cy="39212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endParaRPr lang="cs-CZ" dirty="0"/>
          </a:p>
          <a:p>
            <a:pPr>
              <a:lnSpc>
                <a:spcPct val="80000"/>
              </a:lnSpc>
            </a:pPr>
            <a:r>
              <a:rPr lang="cs-CZ" dirty="0"/>
              <a:t>Kromě statistických úřadů mohou být zdroji dat na internetu i instituce s  prověřenými, a tudíž správnými informacemi a jednak specializované stránky:</a:t>
            </a:r>
          </a:p>
          <a:p>
            <a:pPr lvl="1">
              <a:lnSpc>
                <a:spcPct val="80000"/>
              </a:lnSpc>
            </a:pPr>
            <a:r>
              <a:rPr lang="cs-CZ" dirty="0" err="1">
                <a:hlinkClick r:id="rId2"/>
              </a:rPr>
              <a:t>portal.mpsv.cz</a:t>
            </a:r>
            <a:endParaRPr lang="cs-CZ" dirty="0"/>
          </a:p>
          <a:p>
            <a:pPr lvl="1">
              <a:lnSpc>
                <a:spcPct val="80000"/>
              </a:lnSpc>
            </a:pPr>
            <a:r>
              <a:rPr lang="cs-CZ" dirty="0" err="1">
                <a:hlinkClick r:id="rId3"/>
              </a:rPr>
              <a:t>portal.chmi.cz</a:t>
            </a:r>
            <a:r>
              <a:rPr lang="cs-CZ" dirty="0"/>
              <a:t>   </a:t>
            </a:r>
          </a:p>
          <a:p>
            <a:pPr>
              <a:lnSpc>
                <a:spcPct val="80000"/>
              </a:lnSpc>
            </a:pPr>
            <a:endParaRPr lang="cs-CZ" dirty="0"/>
          </a:p>
          <a:p>
            <a:pPr>
              <a:lnSpc>
                <a:spcPct val="80000"/>
              </a:lnSpc>
            </a:pPr>
            <a:r>
              <a:rPr lang="cs-CZ" dirty="0"/>
              <a:t>Údaje jsou buď zobrazeny v tabulce nebo zakresleny v grafu, případně si lze soubor s příslušnou stáhnout (*.</a:t>
            </a:r>
            <a:r>
              <a:rPr lang="cs-CZ" dirty="0" err="1"/>
              <a:t>xls</a:t>
            </a:r>
            <a:r>
              <a:rPr lang="cs-CZ" dirty="0"/>
              <a:t>, *.</a:t>
            </a:r>
            <a:r>
              <a:rPr lang="cs-CZ" dirty="0" err="1"/>
              <a:t>csv</a:t>
            </a:r>
            <a:r>
              <a:rPr lang="cs-CZ" dirty="0"/>
              <a:t>). </a:t>
            </a:r>
          </a:p>
          <a:p>
            <a:pPr>
              <a:lnSpc>
                <a:spcPct val="80000"/>
              </a:lnSpc>
            </a:pPr>
            <a:r>
              <a:rPr lang="cs-CZ" dirty="0"/>
              <a:t>V některých případech je třeba pro přístup k datům instalovat speciální software.</a:t>
            </a:r>
          </a:p>
          <a:p>
            <a:pPr>
              <a:lnSpc>
                <a:spcPct val="80000"/>
              </a:lnSpc>
            </a:pPr>
            <a:r>
              <a:rPr lang="cs-CZ" dirty="0"/>
              <a:t>Ne všechna data jsou veřejně dostupná a je nutné je </a:t>
            </a:r>
            <a:r>
              <a:rPr lang="cs-CZ" b="1" dirty="0"/>
              <a:t>objednat</a:t>
            </a:r>
            <a:r>
              <a:rPr lang="cs-CZ" dirty="0"/>
              <a:t>. </a:t>
            </a:r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-1"/>
            <a:ext cx="4608512" cy="35154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717032"/>
            <a:ext cx="4716016" cy="2922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067944" y="5661248"/>
            <a:ext cx="4860528" cy="896962"/>
          </a:xfrm>
        </p:spPr>
        <p:txBody>
          <a:bodyPr/>
          <a:lstStyle/>
          <a:p>
            <a:pPr marL="0" indent="0" algn="r">
              <a:buNone/>
            </a:pPr>
            <a:r>
              <a:rPr lang="cs-CZ" dirty="0"/>
              <a:t>Hana Svobodová</a:t>
            </a:r>
          </a:p>
          <a:p>
            <a:pPr marL="0" indent="0" algn="r">
              <a:buNone/>
            </a:pPr>
            <a:r>
              <a:rPr lang="cs-CZ" dirty="0">
                <a:hlinkClick r:id="rId2"/>
              </a:rPr>
              <a:t>67632@mail.muni.cz</a:t>
            </a:r>
            <a:r>
              <a:rPr lang="cs-CZ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0"/>
            <a:ext cx="87439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951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Cloud</a:t>
            </a:r>
            <a:r>
              <a:rPr lang="cs-CZ" dirty="0">
                <a:solidFill>
                  <a:schemeClr val="tx1"/>
                </a:solidFill>
              </a:rPr>
              <a:t> ve škole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err="1"/>
              <a:t>Cloud</a:t>
            </a:r>
            <a:endParaRPr lang="cs-CZ" sz="2400" dirty="0"/>
          </a:p>
          <a:p>
            <a:pPr lvl="1"/>
            <a:r>
              <a:rPr lang="cs-CZ" sz="2000" dirty="0"/>
              <a:t>místa na internetu, kam je možné ukládat nejrůznější druhy informací (cokoli, co se chová jako soubor)</a:t>
            </a:r>
          </a:p>
          <a:p>
            <a:pPr lvl="1"/>
            <a:r>
              <a:rPr lang="cs-CZ" sz="2000" dirty="0"/>
              <a:t>Např. mail na </a:t>
            </a:r>
            <a:r>
              <a:rPr lang="cs-CZ" sz="2000" dirty="0">
                <a:hlinkClick r:id="rId2"/>
              </a:rPr>
              <a:t>www.seznam.</a:t>
            </a:r>
            <a:r>
              <a:rPr lang="cs-CZ" sz="2000" dirty="0" err="1">
                <a:hlinkClick r:id="rId2"/>
              </a:rPr>
              <a:t>cz</a:t>
            </a:r>
            <a:r>
              <a:rPr lang="cs-CZ" sz="2000" dirty="0"/>
              <a:t>, </a:t>
            </a:r>
            <a:r>
              <a:rPr lang="cs-CZ" sz="2000" dirty="0">
                <a:hlinkClick r:id="rId3"/>
              </a:rPr>
              <a:t>www.</a:t>
            </a:r>
            <a:r>
              <a:rPr lang="cs-CZ" sz="2000" dirty="0" err="1">
                <a:hlinkClick r:id="rId3"/>
              </a:rPr>
              <a:t>uloz.to</a:t>
            </a:r>
            <a:r>
              <a:rPr lang="cs-CZ" sz="2000" dirty="0"/>
              <a:t>, </a:t>
            </a:r>
            <a:r>
              <a:rPr lang="cs-CZ" sz="2000" dirty="0" err="1"/>
              <a:t>Google</a:t>
            </a:r>
            <a:r>
              <a:rPr lang="cs-CZ" sz="2000" dirty="0"/>
              <a:t> Disk, </a:t>
            </a:r>
            <a:r>
              <a:rPr lang="cs-CZ" sz="2000" dirty="0" err="1"/>
              <a:t>Dropbox</a:t>
            </a:r>
            <a:r>
              <a:rPr lang="cs-CZ" sz="2000" dirty="0"/>
              <a:t>…</a:t>
            </a:r>
          </a:p>
          <a:p>
            <a:pPr lvl="1"/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243164"/>
            <a:ext cx="5072098" cy="346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6433001" y="6550223"/>
            <a:ext cx="2710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5"/>
              </a:rPr>
              <a:t>http://cloudcomputingcafe.com/</a:t>
            </a:r>
            <a:r>
              <a:rPr lang="cs-CZ" sz="1400" dirty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Cloud</a:t>
            </a:r>
            <a:r>
              <a:rPr lang="cs-CZ" dirty="0">
                <a:solidFill>
                  <a:schemeClr val="tx1"/>
                </a:solidFill>
              </a:rPr>
              <a:t> ve škole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00496" y="1916832"/>
            <a:ext cx="4819976" cy="4248472"/>
          </a:xfrm>
          <a:ln w="38100">
            <a:solidFill>
              <a:srgbClr val="FF0000"/>
            </a:solidFill>
          </a:ln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cs-CZ" sz="4200" dirty="0">
                <a:solidFill>
                  <a:srgbClr val="FF0000"/>
                </a:solidFill>
              </a:rPr>
              <a:t>Nevýhody:</a:t>
            </a:r>
          </a:p>
          <a:p>
            <a:pPr marL="355600" lvl="1" indent="-266700">
              <a:buFont typeface="Arial" pitchFamily="34" charset="0"/>
              <a:buChar char="•"/>
            </a:pPr>
            <a:r>
              <a:rPr lang="cs-CZ" sz="4200" dirty="0"/>
              <a:t>Závislost na poskytovateli – společnosti/školy využívající </a:t>
            </a:r>
            <a:r>
              <a:rPr lang="cs-CZ" sz="4200" dirty="0" err="1"/>
              <a:t>cloud</a:t>
            </a:r>
            <a:r>
              <a:rPr lang="cs-CZ" sz="4200" dirty="0"/>
              <a:t> ztrácí možnost rozhodovat, který software a kterou verzi používat. Čím větší společností je poskytovatel, tím hůře se s ním komunikuje a vyjednává podmínky. Uživatelé též musí počítat s tím, že poskytovatel může zdražit ceny svých služeb.</a:t>
            </a:r>
          </a:p>
          <a:p>
            <a:pPr marL="355600" lvl="1" indent="-266700">
              <a:buFont typeface="Arial" pitchFamily="34" charset="0"/>
              <a:buChar char="•"/>
            </a:pPr>
            <a:r>
              <a:rPr lang="cs-CZ" sz="4200" dirty="0"/>
              <a:t>Méně funkcí a horší stabilita – méně funkcí v porovnání s </a:t>
            </a:r>
            <a:r>
              <a:rPr lang="cs-CZ" sz="4200" dirty="0" err="1"/>
              <a:t>desktopovými</a:t>
            </a:r>
            <a:r>
              <a:rPr lang="cs-CZ" sz="4200" dirty="0"/>
              <a:t>. Online software může občas běžet pomaleji nebo zcela nefungovat v případě, že selže internetové připojení.</a:t>
            </a:r>
          </a:p>
          <a:p>
            <a:pPr marL="355600" lvl="1" indent="-266700">
              <a:buFont typeface="Arial" pitchFamily="34" charset="0"/>
              <a:buChar char="•"/>
            </a:pPr>
            <a:r>
              <a:rPr lang="cs-CZ" sz="4200" dirty="0"/>
              <a:t>Vyžaduje připojení k internetu</a:t>
            </a:r>
          </a:p>
          <a:p>
            <a:pPr marL="355600" lvl="1" indent="-266700">
              <a:buFont typeface="Arial" pitchFamily="34" charset="0"/>
              <a:buChar char="•"/>
            </a:pPr>
            <a:r>
              <a:rPr lang="cs-CZ" sz="4200" dirty="0"/>
              <a:t>Bezpečnost</a:t>
            </a:r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1"/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00034" y="1916832"/>
            <a:ext cx="3357586" cy="4248472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85750">
              <a:spcBef>
                <a:spcPct val="20000"/>
              </a:spcBef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Výhody:</a:t>
            </a:r>
          </a:p>
          <a:p>
            <a:pPr marL="444500" lvl="1" indent="-355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Zdarma</a:t>
            </a:r>
          </a:p>
          <a:p>
            <a:pPr marL="444500" lvl="1" indent="-355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Vždy aktuální verze SW</a:t>
            </a:r>
          </a:p>
          <a:p>
            <a:pPr marL="444500" lvl="1" indent="-355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Snadný přístup z počítače, telefonu, televizoru nebo jiného zařízení s připojením k internetu</a:t>
            </a:r>
          </a:p>
          <a:p>
            <a:pPr marL="444500" lvl="1" indent="-355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Jednoduché uživatelské rozhraní </a:t>
            </a:r>
          </a:p>
          <a:p>
            <a:pPr marL="444500" lvl="1" indent="-355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Zabezpečení dat</a:t>
            </a:r>
          </a:p>
          <a:p>
            <a:pPr marL="444500" lvl="1" indent="-355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Růst produktivity práce</a:t>
            </a:r>
          </a:p>
          <a:p>
            <a:pPr marL="444500" indent="-3556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\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Co umí IS?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CFD69E1-DFEE-4076-895E-658C199BE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5" y="2929568"/>
            <a:ext cx="3276600" cy="207645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843F97-0174-425B-80EB-3CFB5AAF7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829561"/>
            <a:ext cx="5525176" cy="57534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Co umí IS?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7502" y="1988840"/>
            <a:ext cx="5715040" cy="406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458" y="2204864"/>
            <a:ext cx="2928958" cy="2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1689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79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4654" y="3047934"/>
            <a:ext cx="3629346" cy="380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41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1073</Words>
  <Application>Microsoft Office PowerPoint</Application>
  <PresentationFormat>Předvádění na obrazovce (4:3)</PresentationFormat>
  <Paragraphs>154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Wingdings 2</vt:lpstr>
      <vt:lpstr>HDOfficeLightV0</vt:lpstr>
      <vt:lpstr>Retrospektiva</vt:lpstr>
      <vt:lpstr>Seminář č. 3:  Technologie ve výuce geografie</vt:lpstr>
      <vt:lpstr>Technologie</vt:lpstr>
      <vt:lpstr>Interaktivní tabule</vt:lpstr>
      <vt:lpstr>Cloud ve škole</vt:lpstr>
      <vt:lpstr>Cloud ve škole</vt:lpstr>
      <vt:lpstr>Co umí IS?</vt:lpstr>
      <vt:lpstr>Co umí IS?</vt:lpstr>
      <vt:lpstr>Prezentace aplikace PowerPoint</vt:lpstr>
      <vt:lpstr>Prezentace aplikace PowerPoint</vt:lpstr>
      <vt:lpstr>Tablety, mobily – koncept BYOD</vt:lpstr>
      <vt:lpstr>Prezentace aplikace PowerPoint</vt:lpstr>
      <vt:lpstr>Kam pro nápady a aplikace</vt:lpstr>
      <vt:lpstr>Aplikace pro geografy</vt:lpstr>
      <vt:lpstr>Mapy, navigace</vt:lpstr>
      <vt:lpstr>Hry s GPS</vt:lpstr>
      <vt:lpstr>Záznam trasy s GPS</vt:lpstr>
      <vt:lpstr>www.mapy.cz </vt:lpstr>
      <vt:lpstr>Sluneční soustava v  Augmented reality</vt:lpstr>
      <vt:lpstr>Vrstevnice v augmented reality (AR)</vt:lpstr>
      <vt:lpstr>Virtuální realita</vt:lpstr>
      <vt:lpstr>Měřicí přístroje</vt:lpstr>
      <vt:lpstr>Počasí, radary</vt:lpstr>
      <vt:lpstr>QR čtečky</vt:lpstr>
      <vt:lpstr>Zeměpisné kvízy</vt:lpstr>
      <vt:lpstr>Učebnice, atlasy</vt:lpstr>
      <vt:lpstr>Tabule a další</vt:lpstr>
      <vt:lpstr>Geografie ve škole a v praxi</vt:lpstr>
      <vt:lpstr>Geografie v praxi</vt:lpstr>
      <vt:lpstr>Weby pro geografy</vt:lpstr>
      <vt:lpstr>Zdroje dat</vt:lpstr>
      <vt:lpstr>Zdroje dat</vt:lpstr>
      <vt:lpstr>Zdroje dat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Seminář č. 1:  Úvod do studia geografie, postavení geografie v systému věd</dc:title>
  <dc:creator>Hana Svobodová</dc:creator>
  <cp:lastModifiedBy>Rec1</cp:lastModifiedBy>
  <cp:revision>28</cp:revision>
  <dcterms:created xsi:type="dcterms:W3CDTF">2019-07-27T09:52:28Z</dcterms:created>
  <dcterms:modified xsi:type="dcterms:W3CDTF">2021-11-08T06:33:42Z</dcterms:modified>
</cp:coreProperties>
</file>