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348" r:id="rId2"/>
    <p:sldId id="460" r:id="rId3"/>
    <p:sldId id="458" r:id="rId4"/>
    <p:sldId id="459" r:id="rId5"/>
    <p:sldId id="461" r:id="rId6"/>
    <p:sldId id="464" r:id="rId7"/>
    <p:sldId id="463" r:id="rId8"/>
    <p:sldId id="478" r:id="rId9"/>
    <p:sldId id="466" r:id="rId10"/>
    <p:sldId id="467"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114"/>
    <a:srgbClr val="F89108"/>
    <a:srgbClr val="FFFFFF"/>
    <a:srgbClr val="A67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4" autoAdjust="0"/>
    <p:restoredTop sz="94660"/>
  </p:normalViewPr>
  <p:slideViewPr>
    <p:cSldViewPr snapToGrid="0">
      <p:cViewPr varScale="1">
        <p:scale>
          <a:sx n="156" d="100"/>
          <a:sy n="156" d="100"/>
        </p:scale>
        <p:origin x="460" y="8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E050F-ADA0-4A34-963C-4F3E471E2F1E}" type="datetimeFigureOut">
              <a:rPr lang="cs-CZ" smtClean="0"/>
              <a:t>2.11.2021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3E052-455E-4D61-BE90-B66E3F772855}" type="slidenum">
              <a:rPr lang="cs-CZ" smtClean="0"/>
              <a:t>‹#›</a:t>
            </a:fld>
            <a:endParaRPr lang="cs-CZ"/>
          </a:p>
        </p:txBody>
      </p:sp>
    </p:spTree>
    <p:extLst>
      <p:ext uri="{BB962C8B-B14F-4D97-AF65-F5344CB8AC3E}">
        <p14:creationId xmlns:p14="http://schemas.microsoft.com/office/powerpoint/2010/main" val="263968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E1BEC6AC-9C4A-4B76-8BB2-F079D6DAC7BD}" type="datetime1">
              <a:rPr lang="cs-CZ" smtClean="0"/>
              <a:t>2.11.2021</a:t>
            </a:fld>
            <a:endParaRPr lang="cs-CZ"/>
          </a:p>
        </p:txBody>
      </p:sp>
      <p:sp>
        <p:nvSpPr>
          <p:cNvPr id="5" name="Zástupný symbol pro zápatí 4"/>
          <p:cNvSpPr>
            <a:spLocks noGrp="1"/>
          </p:cNvSpPr>
          <p:nvPr>
            <p:ph type="ftr" sz="quarter" idx="11"/>
          </p:nvPr>
        </p:nvSpPr>
        <p:spPr/>
        <p:txBody>
          <a:bodyPr/>
          <a:lstStyle/>
          <a:p>
            <a:r>
              <a:rPr lang="cs-CZ"/>
              <a:t>Ze0128 Kartografie </a:t>
            </a:r>
          </a:p>
        </p:txBody>
      </p:sp>
      <p:sp>
        <p:nvSpPr>
          <p:cNvPr id="6" name="Zástupný symbol pro číslo snímku 5"/>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401313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9120232-5D50-4F88-B187-ED8BA4AB07D0}" type="datetime1">
              <a:rPr lang="cs-CZ" smtClean="0"/>
              <a:t>2.11.2021</a:t>
            </a:fld>
            <a:endParaRPr lang="cs-CZ"/>
          </a:p>
        </p:txBody>
      </p:sp>
      <p:sp>
        <p:nvSpPr>
          <p:cNvPr id="5" name="Zástupný symbol pro zápatí 4"/>
          <p:cNvSpPr>
            <a:spLocks noGrp="1"/>
          </p:cNvSpPr>
          <p:nvPr>
            <p:ph type="ftr" sz="quarter" idx="11"/>
          </p:nvPr>
        </p:nvSpPr>
        <p:spPr/>
        <p:txBody>
          <a:bodyPr/>
          <a:lstStyle/>
          <a:p>
            <a:r>
              <a:rPr lang="cs-CZ"/>
              <a:t>Ze0128 Kartografie </a:t>
            </a:r>
          </a:p>
        </p:txBody>
      </p:sp>
      <p:sp>
        <p:nvSpPr>
          <p:cNvPr id="6" name="Zástupný symbol pro číslo snímku 5"/>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1733678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0D2BC09-8520-4F2B-85D8-7C7C09B17287}" type="datetime1">
              <a:rPr lang="cs-CZ" smtClean="0"/>
              <a:t>2.11.2021</a:t>
            </a:fld>
            <a:endParaRPr lang="cs-CZ"/>
          </a:p>
        </p:txBody>
      </p:sp>
      <p:sp>
        <p:nvSpPr>
          <p:cNvPr id="5" name="Zástupný symbol pro zápatí 4"/>
          <p:cNvSpPr>
            <a:spLocks noGrp="1"/>
          </p:cNvSpPr>
          <p:nvPr>
            <p:ph type="ftr" sz="quarter" idx="11"/>
          </p:nvPr>
        </p:nvSpPr>
        <p:spPr/>
        <p:txBody>
          <a:bodyPr/>
          <a:lstStyle/>
          <a:p>
            <a:r>
              <a:rPr lang="cs-CZ"/>
              <a:t>Ze0128 Kartografie </a:t>
            </a:r>
          </a:p>
        </p:txBody>
      </p:sp>
      <p:sp>
        <p:nvSpPr>
          <p:cNvPr id="6" name="Zástupný symbol pro číslo snímku 5"/>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334999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646A661-083B-482E-88CE-B8E67DCCD268}" type="datetime1">
              <a:rPr lang="cs-CZ" smtClean="0"/>
              <a:t>2.11.2021</a:t>
            </a:fld>
            <a:endParaRPr lang="cs-CZ"/>
          </a:p>
        </p:txBody>
      </p:sp>
      <p:sp>
        <p:nvSpPr>
          <p:cNvPr id="5" name="Zástupný symbol pro zápatí 4"/>
          <p:cNvSpPr>
            <a:spLocks noGrp="1"/>
          </p:cNvSpPr>
          <p:nvPr>
            <p:ph type="ftr" sz="quarter" idx="11"/>
          </p:nvPr>
        </p:nvSpPr>
        <p:spPr/>
        <p:txBody>
          <a:bodyPr/>
          <a:lstStyle/>
          <a:p>
            <a:r>
              <a:rPr lang="cs-CZ"/>
              <a:t>Ze0128 Kartografie </a:t>
            </a:r>
          </a:p>
        </p:txBody>
      </p:sp>
      <p:sp>
        <p:nvSpPr>
          <p:cNvPr id="6" name="Zástupný symbol pro číslo snímku 5"/>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355840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AE642316-1EC9-4EBF-BA86-FD23FCF6CE9D}" type="datetime1">
              <a:rPr lang="cs-CZ" smtClean="0"/>
              <a:t>2.11.2021</a:t>
            </a:fld>
            <a:endParaRPr lang="cs-CZ"/>
          </a:p>
        </p:txBody>
      </p:sp>
      <p:sp>
        <p:nvSpPr>
          <p:cNvPr id="5" name="Zástupný symbol pro zápatí 4"/>
          <p:cNvSpPr>
            <a:spLocks noGrp="1"/>
          </p:cNvSpPr>
          <p:nvPr>
            <p:ph type="ftr" sz="quarter" idx="11"/>
          </p:nvPr>
        </p:nvSpPr>
        <p:spPr/>
        <p:txBody>
          <a:bodyPr/>
          <a:lstStyle/>
          <a:p>
            <a:r>
              <a:rPr lang="cs-CZ"/>
              <a:t>Ze0128 Kartografie </a:t>
            </a:r>
          </a:p>
        </p:txBody>
      </p:sp>
      <p:sp>
        <p:nvSpPr>
          <p:cNvPr id="6" name="Zástupný symbol pro číslo snímku 5"/>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388900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805CF63-45CE-40EC-A1A9-9399E852CFC2}" type="datetime1">
              <a:rPr lang="cs-CZ" smtClean="0"/>
              <a:t>2.11.2021</a:t>
            </a:fld>
            <a:endParaRPr lang="cs-CZ"/>
          </a:p>
        </p:txBody>
      </p:sp>
      <p:sp>
        <p:nvSpPr>
          <p:cNvPr id="6" name="Zástupný symbol pro zápatí 5"/>
          <p:cNvSpPr>
            <a:spLocks noGrp="1"/>
          </p:cNvSpPr>
          <p:nvPr>
            <p:ph type="ftr" sz="quarter" idx="11"/>
          </p:nvPr>
        </p:nvSpPr>
        <p:spPr/>
        <p:txBody>
          <a:bodyPr/>
          <a:lstStyle/>
          <a:p>
            <a:r>
              <a:rPr lang="cs-CZ"/>
              <a:t>Ze0128 Kartografie </a:t>
            </a:r>
          </a:p>
        </p:txBody>
      </p:sp>
      <p:sp>
        <p:nvSpPr>
          <p:cNvPr id="7" name="Zástupný symbol pro číslo snímku 6"/>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347234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F8529C9-4331-4CA1-BB86-6ECD35C10CA6}" type="datetime1">
              <a:rPr lang="cs-CZ" smtClean="0"/>
              <a:t>2.11.2021</a:t>
            </a:fld>
            <a:endParaRPr lang="cs-CZ"/>
          </a:p>
        </p:txBody>
      </p:sp>
      <p:sp>
        <p:nvSpPr>
          <p:cNvPr id="8" name="Zástupný symbol pro zápatí 7"/>
          <p:cNvSpPr>
            <a:spLocks noGrp="1"/>
          </p:cNvSpPr>
          <p:nvPr>
            <p:ph type="ftr" sz="quarter" idx="11"/>
          </p:nvPr>
        </p:nvSpPr>
        <p:spPr/>
        <p:txBody>
          <a:bodyPr/>
          <a:lstStyle/>
          <a:p>
            <a:r>
              <a:rPr lang="cs-CZ"/>
              <a:t>Ze0128 Kartografie </a:t>
            </a:r>
          </a:p>
        </p:txBody>
      </p:sp>
      <p:sp>
        <p:nvSpPr>
          <p:cNvPr id="9" name="Zástupný symbol pro číslo snímku 8"/>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331681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377DA0A-7F96-41AA-93A1-5C05DE2E63E6}" type="datetime1">
              <a:rPr lang="cs-CZ" smtClean="0"/>
              <a:t>2.11.2021</a:t>
            </a:fld>
            <a:endParaRPr lang="cs-CZ"/>
          </a:p>
        </p:txBody>
      </p:sp>
      <p:sp>
        <p:nvSpPr>
          <p:cNvPr id="4" name="Zástupný symbol pro zápatí 3"/>
          <p:cNvSpPr>
            <a:spLocks noGrp="1"/>
          </p:cNvSpPr>
          <p:nvPr>
            <p:ph type="ftr" sz="quarter" idx="11"/>
          </p:nvPr>
        </p:nvSpPr>
        <p:spPr/>
        <p:txBody>
          <a:bodyPr/>
          <a:lstStyle/>
          <a:p>
            <a:r>
              <a:rPr lang="cs-CZ"/>
              <a:t>Ze0128 Kartografie </a:t>
            </a:r>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99603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39BA02B-5056-482A-A976-7EDA1DAEBD34}" type="datetime1">
              <a:rPr lang="cs-CZ" smtClean="0"/>
              <a:t>2.11.2021</a:t>
            </a:fld>
            <a:endParaRPr lang="cs-CZ"/>
          </a:p>
        </p:txBody>
      </p:sp>
      <p:sp>
        <p:nvSpPr>
          <p:cNvPr id="3" name="Zástupný symbol pro zápatí 2"/>
          <p:cNvSpPr>
            <a:spLocks noGrp="1"/>
          </p:cNvSpPr>
          <p:nvPr>
            <p:ph type="ftr" sz="quarter" idx="11"/>
          </p:nvPr>
        </p:nvSpPr>
        <p:spPr/>
        <p:txBody>
          <a:bodyPr/>
          <a:lstStyle/>
          <a:p>
            <a:r>
              <a:rPr lang="cs-CZ"/>
              <a:t>Ze0128 Kartografie </a:t>
            </a:r>
          </a:p>
        </p:txBody>
      </p:sp>
      <p:sp>
        <p:nvSpPr>
          <p:cNvPr id="4" name="Zástupný symbol pro číslo snímku 3"/>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225894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E4677D9D-89BC-4EAE-9AB3-21425B8B9E68}" type="datetime1">
              <a:rPr lang="cs-CZ" smtClean="0"/>
              <a:t>2.11.2021</a:t>
            </a:fld>
            <a:endParaRPr lang="cs-CZ"/>
          </a:p>
        </p:txBody>
      </p:sp>
      <p:sp>
        <p:nvSpPr>
          <p:cNvPr id="6" name="Zástupný symbol pro zápatí 5"/>
          <p:cNvSpPr>
            <a:spLocks noGrp="1"/>
          </p:cNvSpPr>
          <p:nvPr>
            <p:ph type="ftr" sz="quarter" idx="11"/>
          </p:nvPr>
        </p:nvSpPr>
        <p:spPr/>
        <p:txBody>
          <a:bodyPr/>
          <a:lstStyle/>
          <a:p>
            <a:r>
              <a:rPr lang="cs-CZ"/>
              <a:t>Ze0128 Kartografie </a:t>
            </a:r>
          </a:p>
        </p:txBody>
      </p:sp>
      <p:sp>
        <p:nvSpPr>
          <p:cNvPr id="7" name="Zástupný symbol pro číslo snímku 6"/>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103197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DCDA66E-279C-4B98-AEC7-B158FBD9D750}" type="datetime1">
              <a:rPr lang="cs-CZ" smtClean="0"/>
              <a:t>2.11.2021</a:t>
            </a:fld>
            <a:endParaRPr lang="cs-CZ"/>
          </a:p>
        </p:txBody>
      </p:sp>
      <p:sp>
        <p:nvSpPr>
          <p:cNvPr id="6" name="Zástupný symbol pro zápatí 5"/>
          <p:cNvSpPr>
            <a:spLocks noGrp="1"/>
          </p:cNvSpPr>
          <p:nvPr>
            <p:ph type="ftr" sz="quarter" idx="11"/>
          </p:nvPr>
        </p:nvSpPr>
        <p:spPr/>
        <p:txBody>
          <a:bodyPr/>
          <a:lstStyle/>
          <a:p>
            <a:r>
              <a:rPr lang="cs-CZ"/>
              <a:t>Ze0128 Kartografie </a:t>
            </a:r>
          </a:p>
        </p:txBody>
      </p:sp>
      <p:sp>
        <p:nvSpPr>
          <p:cNvPr id="7" name="Zástupný symbol pro číslo snímku 6"/>
          <p:cNvSpPr>
            <a:spLocks noGrp="1"/>
          </p:cNvSpPr>
          <p:nvPr>
            <p:ph type="sldNum" sz="quarter" idx="12"/>
          </p:nvPr>
        </p:nvSpPr>
        <p:spPr/>
        <p:txBody>
          <a:bodyPr/>
          <a:lstStyle/>
          <a:p>
            <a:fld id="{F0678A12-236D-4544-8C8C-A8F78A28A6A6}" type="slidenum">
              <a:rPr lang="cs-CZ" smtClean="0"/>
              <a:t>‹#›</a:t>
            </a:fld>
            <a:endParaRPr lang="cs-CZ"/>
          </a:p>
        </p:txBody>
      </p:sp>
    </p:spTree>
    <p:extLst>
      <p:ext uri="{BB962C8B-B14F-4D97-AF65-F5344CB8AC3E}">
        <p14:creationId xmlns:p14="http://schemas.microsoft.com/office/powerpoint/2010/main" val="350115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BA22B-FBEB-42C9-8B7D-6D7882484698}" type="datetime1">
              <a:rPr lang="cs-CZ" smtClean="0"/>
              <a:t>2.11.2021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Ze0128 Kartografie </a:t>
            </a:r>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78A12-236D-4544-8C8C-A8F78A28A6A6}" type="slidenum">
              <a:rPr lang="cs-CZ" smtClean="0"/>
              <a:t>‹#›</a:t>
            </a:fld>
            <a:endParaRPr lang="cs-CZ"/>
          </a:p>
        </p:txBody>
      </p:sp>
    </p:spTree>
    <p:extLst>
      <p:ext uri="{BB962C8B-B14F-4D97-AF65-F5344CB8AC3E}">
        <p14:creationId xmlns:p14="http://schemas.microsoft.com/office/powerpoint/2010/main" val="248990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6.pn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8" Type="http://schemas.openxmlformats.org/officeDocument/2006/relationships/hyperlink" Target="https://cs.wikipedia.org/wiki/Poledn%C3%ADk" TargetMode="External"/><Relationship Id="rId13" Type="http://schemas.openxmlformats.org/officeDocument/2006/relationships/hyperlink" Target="https://cs.wikipedia.org/wiki/Z%C3%A1padn%C3%AD_polokoule" TargetMode="External"/><Relationship Id="rId18" Type="http://schemas.openxmlformats.org/officeDocument/2006/relationships/image" Target="../media/image17.png"/><Relationship Id="rId3" Type="http://schemas.openxmlformats.org/officeDocument/2006/relationships/hyperlink" Target="https://cs.wikipedia.org/w/index.php?title=%C3%9Ahlov%C3%A1_vzd%C3%A1lenost&amp;action=edit&amp;redlink=1" TargetMode="External"/><Relationship Id="rId7" Type="http://schemas.openxmlformats.org/officeDocument/2006/relationships/hyperlink" Target="https://cs.wikipedia.org/wiki/Ji%C5%BEn%C3%AD_polokoule" TargetMode="External"/><Relationship Id="rId12" Type="http://schemas.openxmlformats.org/officeDocument/2006/relationships/hyperlink" Target="https://cs.wikipedia.org/wiki/V%C3%BDchodn%C3%AD_polokoule" TargetMode="External"/><Relationship Id="rId17" Type="http://schemas.openxmlformats.org/officeDocument/2006/relationships/hyperlink" Target="https://cs.wikipedia.org/wiki/Polohov%C3%BD_vektor" TargetMode="External"/><Relationship Id="rId2" Type="http://schemas.openxmlformats.org/officeDocument/2006/relationships/hyperlink" Target="https://cs.wikipedia.org/wiki/Rovnob%C4%9B%C5%BEka" TargetMode="External"/><Relationship Id="rId16" Type="http://schemas.openxmlformats.org/officeDocument/2006/relationships/hyperlink" Target="https://cs.wikipedia.org/wiki/Sf%C3%A9rick%C3%A1_soustava_sou%C5%99adnic" TargetMode="External"/><Relationship Id="rId1" Type="http://schemas.openxmlformats.org/officeDocument/2006/relationships/slideLayout" Target="../slideLayouts/slideLayout2.xml"/><Relationship Id="rId6" Type="http://schemas.openxmlformats.org/officeDocument/2006/relationships/hyperlink" Target="https://cs.wikipedia.org/wiki/Severn%C3%AD_polokoule" TargetMode="External"/><Relationship Id="rId11" Type="http://schemas.openxmlformats.org/officeDocument/2006/relationships/hyperlink" Target="https://cs.wikipedia.org/wiki/Datov%C3%A1_hranice" TargetMode="External"/><Relationship Id="rId5" Type="http://schemas.openxmlformats.org/officeDocument/2006/relationships/hyperlink" Target="https://cs.wikipedia.org/wiki/Zem%C4%9Bpisn%C3%BD_p%C3%B3l" TargetMode="External"/><Relationship Id="rId15" Type="http://schemas.openxmlformats.org/officeDocument/2006/relationships/hyperlink" Target="https://cs.wikipedia.org/wiki/Stopa_(jednotka_d%C3%A9lky)" TargetMode="External"/><Relationship Id="rId10" Type="http://schemas.openxmlformats.org/officeDocument/2006/relationships/hyperlink" Target="https://cs.wikipedia.org/wiki/Kr%C3%A1lovsk%C3%A1_greenwichsk%C3%A1_observato%C5%99" TargetMode="External"/><Relationship Id="rId4" Type="http://schemas.openxmlformats.org/officeDocument/2006/relationships/hyperlink" Target="https://cs.wikipedia.org/wiki/Rovn%C3%ADk" TargetMode="External"/><Relationship Id="rId9" Type="http://schemas.openxmlformats.org/officeDocument/2006/relationships/hyperlink" Target="https://cs.wikipedia.org/wiki/Z%C3%A1kladn%C3%AD_poledn%C3%ADk" TargetMode="External"/><Relationship Id="rId14" Type="http://schemas.openxmlformats.org/officeDocument/2006/relationships/hyperlink" Target="https://cs.wikipedia.org/wiki/Hladina_mo%C5%99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cs.wikipedia.org/wiki/Kru%C5%BEnice" TargetMode="External"/><Relationship Id="rId13" Type="http://schemas.openxmlformats.org/officeDocument/2006/relationships/hyperlink" Target="https://cs.wikipedia.org/wiki/Obratn%C3%ADk_Raka" TargetMode="External"/><Relationship Id="rId3" Type="http://schemas.openxmlformats.org/officeDocument/2006/relationships/hyperlink" Target="https://cs.wikipedia.org/wiki/Zem%C4%9B" TargetMode="External"/><Relationship Id="rId7" Type="http://schemas.openxmlformats.org/officeDocument/2006/relationships/hyperlink" Target="https://cs.wikipedia.org/wiki/Referen%C4%8Dn%C3%AD_elipsoid" TargetMode="External"/><Relationship Id="rId12" Type="http://schemas.openxmlformats.org/officeDocument/2006/relationships/hyperlink" Target="https://cs.wikipedia.org/wiki/Severn%C3%AD_pol%C3%A1rn%C3%AD_kruh" TargetMode="External"/><Relationship Id="rId17" Type="http://schemas.openxmlformats.org/officeDocument/2006/relationships/hyperlink" Target="https://cs.wikipedia.org/wiki/Polorovina" TargetMode="External"/><Relationship Id="rId2" Type="http://schemas.openxmlformats.org/officeDocument/2006/relationships/image" Target="../media/image18.png"/><Relationship Id="rId16" Type="http://schemas.openxmlformats.org/officeDocument/2006/relationships/hyperlink" Target="https://cs.wikipedia.org/wiki/Ji%C5%BEn%C3%AD_p%C3%B3l" TargetMode="External"/><Relationship Id="rId1" Type="http://schemas.openxmlformats.org/officeDocument/2006/relationships/slideLayout" Target="../slideLayouts/slideLayout2.xml"/><Relationship Id="rId6" Type="http://schemas.openxmlformats.org/officeDocument/2006/relationships/hyperlink" Target="https://cs.wikipedia.org/wiki/Koule" TargetMode="External"/><Relationship Id="rId11" Type="http://schemas.openxmlformats.org/officeDocument/2006/relationships/hyperlink" Target="https://cs.wikipedia.org/wiki/Severn%C3%AD_p%C3%B3l" TargetMode="External"/><Relationship Id="rId5" Type="http://schemas.openxmlformats.org/officeDocument/2006/relationships/hyperlink" Target="https://cs.wikipedia.org/wiki/Zemsk%C3%A1_osa" TargetMode="External"/><Relationship Id="rId15" Type="http://schemas.openxmlformats.org/officeDocument/2006/relationships/hyperlink" Target="https://cs.wikipedia.org/wiki/Ji%C5%BEn%C3%AD_pol%C3%A1rn%C3%AD_kruh" TargetMode="External"/><Relationship Id="rId10" Type="http://schemas.openxmlformats.org/officeDocument/2006/relationships/hyperlink" Target="https://cs.wikipedia.org/wiki/Zem%C4%9Bpisn%C3%A1_%C5%A1%C3%AD%C5%99ka" TargetMode="External"/><Relationship Id="rId4" Type="http://schemas.openxmlformats.org/officeDocument/2006/relationships/hyperlink" Target="https://cs.wikipedia.org/wiki/Rota%C4%8Dn%C3%AD_ku%C5%BEel" TargetMode="External"/><Relationship Id="rId9" Type="http://schemas.openxmlformats.org/officeDocument/2006/relationships/hyperlink" Target="https://cs.wikipedia.org/wiki/Zemsk%C3%BD_rovn%C3%ADk" TargetMode="External"/><Relationship Id="rId14" Type="http://schemas.openxmlformats.org/officeDocument/2006/relationships/hyperlink" Target="https://cs.wikipedia.org/wiki/Obratn%C3%ADk_Kozoroh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BCB3A59-7707-4942-894E-2FB324139E61}"/>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CC6600"/>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cs-CZ" altLang="cs-CZ" sz="1200" b="0" i="0" u="none" strike="noStrike" kern="1200" cap="none" spc="0" normalizeH="0" baseline="0" noProof="0" dirty="0">
              <a:ln>
                <a:noFill/>
              </a:ln>
              <a:solidFill>
                <a:srgbClr val="CC6600"/>
              </a:solidFill>
              <a:effectLst/>
              <a:uLnTx/>
              <a:uFillTx/>
              <a:latin typeface="Arial"/>
              <a:ea typeface="+mn-ea"/>
              <a:cs typeface="+mn-cs"/>
            </a:endParaRPr>
          </a:p>
        </p:txBody>
      </p:sp>
      <p:sp>
        <p:nvSpPr>
          <p:cNvPr id="4" name="Nadpis 3">
            <a:extLst>
              <a:ext uri="{FF2B5EF4-FFF2-40B4-BE49-F238E27FC236}">
                <a16:creationId xmlns:a16="http://schemas.microsoft.com/office/drawing/2014/main" id="{C5F3C141-C2EF-4705-8834-CC6155A81DD1}"/>
              </a:ext>
            </a:extLst>
          </p:cNvPr>
          <p:cNvSpPr>
            <a:spLocks noGrp="1"/>
          </p:cNvSpPr>
          <p:nvPr>
            <p:ph type="title"/>
          </p:nvPr>
        </p:nvSpPr>
        <p:spPr>
          <a:xfrm>
            <a:off x="0" y="233954"/>
            <a:ext cx="10515600" cy="1325563"/>
          </a:xfrm>
        </p:spPr>
        <p:txBody>
          <a:bodyPr/>
          <a:lstStyle/>
          <a:p>
            <a:pPr algn="ctr"/>
            <a:r>
              <a:rPr lang="cs-CZ" sz="3600" b="1" dirty="0">
                <a:solidFill>
                  <a:srgbClr val="00B050"/>
                </a:solidFill>
              </a:rPr>
              <a:t>Kartografie pro geografy</a:t>
            </a:r>
            <a:br>
              <a:rPr lang="cs-CZ" sz="3600" b="1" dirty="0">
                <a:solidFill>
                  <a:srgbClr val="00B050"/>
                </a:solidFill>
              </a:rPr>
            </a:br>
            <a:r>
              <a:rPr lang="cs-CZ" sz="3600" b="1" dirty="0">
                <a:solidFill>
                  <a:srgbClr val="00B050"/>
                </a:solidFill>
              </a:rPr>
              <a:t> </a:t>
            </a:r>
            <a:r>
              <a:rPr lang="cs-CZ" sz="2800" b="1" i="1" dirty="0">
                <a:solidFill>
                  <a:srgbClr val="00B050"/>
                </a:solidFill>
                <a:effectLst>
                  <a:outerShdw blurRad="38100" dist="38100" dir="2700000" algn="tl">
                    <a:srgbClr val="C0C0C0"/>
                  </a:outerShdw>
                </a:effectLst>
              </a:rPr>
              <a:t>podzim</a:t>
            </a:r>
            <a:r>
              <a:rPr lang="cs-CZ" sz="2800" b="1" dirty="0">
                <a:solidFill>
                  <a:srgbClr val="00B050"/>
                </a:solidFill>
                <a:effectLst>
                  <a:outerShdw blurRad="38100" dist="38100" dir="2700000" algn="tl">
                    <a:srgbClr val="C0C0C0"/>
                  </a:outerShdw>
                </a:effectLst>
              </a:rPr>
              <a:t> </a:t>
            </a:r>
            <a:r>
              <a:rPr lang="cs-CZ" sz="2800" b="1" i="1" dirty="0">
                <a:solidFill>
                  <a:srgbClr val="00B050"/>
                </a:solidFill>
                <a:effectLst>
                  <a:outerShdw blurRad="38100" dist="38100" dir="2700000" algn="tl">
                    <a:srgbClr val="C0C0C0"/>
                  </a:outerShdw>
                </a:effectLst>
              </a:rPr>
              <a:t>2021</a:t>
            </a:r>
            <a:endParaRPr lang="cs-CZ" sz="2800" b="1" dirty="0">
              <a:solidFill>
                <a:srgbClr val="00B050"/>
              </a:solidFill>
              <a:latin typeface="+mn-lt"/>
              <a:ea typeface="Cambria" panose="02040503050406030204" pitchFamily="18" charset="0"/>
            </a:endParaRPr>
          </a:p>
        </p:txBody>
      </p:sp>
      <p:sp>
        <p:nvSpPr>
          <p:cNvPr id="5" name="Zástupný obsah 4">
            <a:extLst>
              <a:ext uri="{FF2B5EF4-FFF2-40B4-BE49-F238E27FC236}">
                <a16:creationId xmlns:a16="http://schemas.microsoft.com/office/drawing/2014/main" id="{09117C70-8C62-4DD8-ABFA-279FE9EA82CC}"/>
              </a:ext>
            </a:extLst>
          </p:cNvPr>
          <p:cNvSpPr>
            <a:spLocks noGrp="1"/>
          </p:cNvSpPr>
          <p:nvPr>
            <p:ph idx="1"/>
          </p:nvPr>
        </p:nvSpPr>
        <p:spPr>
          <a:xfrm>
            <a:off x="720000" y="1629789"/>
            <a:ext cx="10753200" cy="4139998"/>
          </a:xfrm>
        </p:spPr>
        <p:txBody>
          <a:bodyPr/>
          <a:lstStyle/>
          <a:p>
            <a:pPr>
              <a:spcBef>
                <a:spcPct val="50000"/>
              </a:spcBef>
              <a:buClr>
                <a:schemeClr val="bg2"/>
              </a:buClr>
            </a:pPr>
            <a:r>
              <a:rPr lang="cs-CZ" sz="2000" dirty="0">
                <a:solidFill>
                  <a:srgbClr val="00B050"/>
                </a:solidFill>
                <a:effectLst>
                  <a:outerShdw blurRad="38100" dist="38100" dir="2700000" algn="tl">
                    <a:srgbClr val="C0C0C0"/>
                  </a:outerShdw>
                </a:effectLst>
              </a:rPr>
              <a:t>Přednášející:  doc. PhDr. Hana Svatoňová, PhD.</a:t>
            </a:r>
          </a:p>
          <a:p>
            <a:pPr>
              <a:spcBef>
                <a:spcPct val="50000"/>
              </a:spcBef>
              <a:buClr>
                <a:schemeClr val="bg2"/>
              </a:buClr>
            </a:pPr>
            <a:r>
              <a:rPr lang="cs-CZ" sz="2000" dirty="0">
                <a:solidFill>
                  <a:srgbClr val="00B050"/>
                </a:solidFill>
                <a:effectLst>
                  <a:outerShdw blurRad="38100" dist="38100" dir="2700000" algn="tl">
                    <a:srgbClr val="C0C0C0"/>
                  </a:outerShdw>
                </a:effectLst>
              </a:rPr>
              <a:t>Cvičící: Mgr. Denisa Simerská</a:t>
            </a:r>
          </a:p>
          <a:p>
            <a:pPr>
              <a:spcBef>
                <a:spcPct val="50000"/>
              </a:spcBef>
              <a:buClr>
                <a:schemeClr val="bg2"/>
              </a:buClr>
            </a:pPr>
            <a:r>
              <a:rPr lang="cs-CZ" sz="2000" dirty="0">
                <a:solidFill>
                  <a:srgbClr val="00B050"/>
                </a:solidFill>
                <a:effectLst>
                  <a:outerShdw blurRad="38100" dist="38100" dir="2700000" algn="tl">
                    <a:srgbClr val="C0C0C0"/>
                  </a:outerShdw>
                </a:effectLst>
              </a:rPr>
              <a:t> </a:t>
            </a:r>
          </a:p>
          <a:p>
            <a:endParaRPr lang="cs-CZ" dirty="0">
              <a:solidFill>
                <a:srgbClr val="00B050"/>
              </a:solidFill>
            </a:endParaRPr>
          </a:p>
        </p:txBody>
      </p:sp>
      <p:pic>
        <p:nvPicPr>
          <p:cNvPr id="6" name="Obrázek 5">
            <a:extLst>
              <a:ext uri="{FF2B5EF4-FFF2-40B4-BE49-F238E27FC236}">
                <a16:creationId xmlns:a16="http://schemas.microsoft.com/office/drawing/2014/main" id="{3EEEC44E-76EE-4B9C-9ED7-2218E1C09D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838" y="2617670"/>
            <a:ext cx="4830088" cy="3222389"/>
          </a:xfrm>
          <a:prstGeom prst="rect">
            <a:avLst/>
          </a:prstGeom>
        </p:spPr>
      </p:pic>
      <p:pic>
        <p:nvPicPr>
          <p:cNvPr id="7" name="Picture 16">
            <a:extLst>
              <a:ext uri="{FF2B5EF4-FFF2-40B4-BE49-F238E27FC236}">
                <a16:creationId xmlns:a16="http://schemas.microsoft.com/office/drawing/2014/main" id="{CA51B00D-B2FF-4799-90BE-FFC798820E4B}"/>
              </a:ext>
            </a:extLst>
          </p:cNvPr>
          <p:cNvPicPr>
            <a:picLocks noChangeAspect="1" noChangeArrowheads="1"/>
          </p:cNvPicPr>
          <p:nvPr/>
        </p:nvPicPr>
        <p:blipFill>
          <a:blip r:embed="rId3" cstate="print"/>
          <a:srcRect/>
          <a:stretch>
            <a:fillRect/>
          </a:stretch>
        </p:blipFill>
        <p:spPr bwMode="auto">
          <a:xfrm>
            <a:off x="5907787" y="2794144"/>
            <a:ext cx="4965953" cy="2869440"/>
          </a:xfrm>
          <a:prstGeom prst="rect">
            <a:avLst/>
          </a:prstGeom>
          <a:noFill/>
          <a:ln w="9525">
            <a:noFill/>
            <a:miter lim="800000"/>
            <a:headEnd/>
            <a:tailEnd/>
          </a:ln>
          <a:effectLst/>
        </p:spPr>
      </p:pic>
      <p:sp>
        <p:nvSpPr>
          <p:cNvPr id="9" name="Obdélník 8">
            <a:extLst>
              <a:ext uri="{FF2B5EF4-FFF2-40B4-BE49-F238E27FC236}">
                <a16:creationId xmlns:a16="http://schemas.microsoft.com/office/drawing/2014/main" id="{828A24D8-DE9B-4E11-B6E6-E34206872B76}"/>
              </a:ext>
            </a:extLst>
          </p:cNvPr>
          <p:cNvSpPr/>
          <p:nvPr/>
        </p:nvSpPr>
        <p:spPr bwMode="auto">
          <a:xfrm>
            <a:off x="10873740" y="5840059"/>
            <a:ext cx="1153541" cy="925672"/>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2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 name="Zástupný symbol pro zápatí 1"/>
          <p:cNvSpPr>
            <a:spLocks noGrp="1"/>
          </p:cNvSpPr>
          <p:nvPr>
            <p:ph type="ftr" sz="quarter" idx="11"/>
          </p:nvPr>
        </p:nvSpPr>
        <p:spPr/>
        <p:txBody>
          <a:bodyPr/>
          <a:lstStyle/>
          <a:p>
            <a:r>
              <a:rPr lang="cs-CZ"/>
              <a:t>Ze0128 Kartografie </a:t>
            </a:r>
          </a:p>
        </p:txBody>
      </p:sp>
    </p:spTree>
    <p:extLst>
      <p:ext uri="{BB962C8B-B14F-4D97-AF65-F5344CB8AC3E}">
        <p14:creationId xmlns:p14="http://schemas.microsoft.com/office/powerpoint/2010/main" val="136635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0062" y="0"/>
            <a:ext cx="10515600" cy="1325563"/>
          </a:xfrm>
        </p:spPr>
        <p:txBody>
          <a:bodyPr/>
          <a:lstStyle/>
          <a:p>
            <a:r>
              <a:rPr lang="cs-CZ" dirty="0"/>
              <a:t>Souřadnice v prostoru a v rovině</a:t>
            </a:r>
          </a:p>
        </p:txBody>
      </p:sp>
      <p:sp>
        <p:nvSpPr>
          <p:cNvPr id="3" name="Zástupný symbol pro obsah 2"/>
          <p:cNvSpPr>
            <a:spLocks noGrp="1"/>
          </p:cNvSpPr>
          <p:nvPr>
            <p:ph idx="1"/>
          </p:nvPr>
        </p:nvSpPr>
        <p:spPr>
          <a:xfrm>
            <a:off x="590062" y="1083163"/>
            <a:ext cx="10515600" cy="1417759"/>
          </a:xfrm>
        </p:spPr>
        <p:txBody>
          <a:bodyPr>
            <a:normAutofit/>
          </a:bodyPr>
          <a:lstStyle/>
          <a:p>
            <a:r>
              <a:rPr lang="cs-CZ" sz="1800" dirty="0"/>
              <a:t> Přehled viz </a:t>
            </a:r>
          </a:p>
          <a:p>
            <a:r>
              <a:rPr lang="cs-CZ" sz="1800" dirty="0"/>
              <a:t>https://training.gismentors.eu/open-source-gis/soursystemy/souradnice.html</a:t>
            </a:r>
          </a:p>
        </p:txBody>
      </p:sp>
      <p:sp>
        <p:nvSpPr>
          <p:cNvPr id="4" name="Zástupný symbol pro zápatí 3"/>
          <p:cNvSpPr>
            <a:spLocks noGrp="1"/>
          </p:cNvSpPr>
          <p:nvPr>
            <p:ph type="ftr" sz="quarter" idx="11"/>
          </p:nvPr>
        </p:nvSpPr>
        <p:spPr/>
        <p:txBody>
          <a:bodyPr/>
          <a:lstStyle/>
          <a:p>
            <a:r>
              <a:rPr lang="cs-CZ"/>
              <a:t>Ze0128 Kartografie </a:t>
            </a:r>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10</a:t>
            </a:fld>
            <a:endParaRPr lang="cs-CZ"/>
          </a:p>
        </p:txBody>
      </p:sp>
      <p:sp>
        <p:nvSpPr>
          <p:cNvPr id="9" name="TextovéPole 8"/>
          <p:cNvSpPr txBox="1"/>
          <p:nvPr/>
        </p:nvSpPr>
        <p:spPr>
          <a:xfrm>
            <a:off x="-5427233" y="7935119"/>
            <a:ext cx="1054814" cy="369332"/>
          </a:xfrm>
          <a:prstGeom prst="rect">
            <a:avLst/>
          </a:prstGeom>
          <a:noFill/>
        </p:spPr>
        <p:txBody>
          <a:bodyPr wrap="square" rtlCol="0">
            <a:spAutoFit/>
          </a:bodyPr>
          <a:lstStyle/>
          <a:p>
            <a:endParaRPr lang="cs-CZ" dirty="0"/>
          </a:p>
        </p:txBody>
      </p:sp>
      <p:sp>
        <p:nvSpPr>
          <p:cNvPr id="10" name="Rectangle 3"/>
          <p:cNvSpPr>
            <a:spLocks noChangeArrowheads="1"/>
          </p:cNvSpPr>
          <p:nvPr/>
        </p:nvSpPr>
        <p:spPr bwMode="auto">
          <a:xfrm>
            <a:off x="532423" y="2953566"/>
            <a:ext cx="7267331" cy="16619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a:ln>
                  <a:noFill/>
                </a:ln>
                <a:solidFill>
                  <a:srgbClr val="000000"/>
                </a:solidFill>
                <a:effectLst/>
                <a:latin typeface="Verdana" panose="020B0604030504040204" pitchFamily="34" charset="0"/>
              </a:rPr>
              <a:t>Pravoúhlé souřadnice</a:t>
            </a:r>
            <a:r>
              <a:rPr kumimoji="0" lang="cs-CZ" altLang="cs-CZ" b="0" i="0" u="none" strike="noStrike" cap="none" normalizeH="0" baseline="0" dirty="0">
                <a:ln>
                  <a:noFill/>
                </a:ln>
                <a:solidFill>
                  <a:srgbClr val="000000"/>
                </a:solidFill>
                <a:effectLst/>
                <a:latin typeface="Verdana" panose="020B0604030504040204" pitchFamily="34" charset="0"/>
              </a:rPr>
              <a:t> </a:t>
            </a:r>
            <a:r>
              <a:rPr kumimoji="0" lang="cs-CZ" altLang="cs-CZ" b="0" i="0" u="none" strike="noStrike" cap="none" normalizeH="0" baseline="0" dirty="0" err="1">
                <a:ln>
                  <a:noFill/>
                </a:ln>
                <a:solidFill>
                  <a:srgbClr val="000000"/>
                </a:solidFill>
                <a:effectLst/>
                <a:latin typeface="MathJax_Math-italic"/>
              </a:rPr>
              <a:t>x</a:t>
            </a:r>
            <a:r>
              <a:rPr kumimoji="0" lang="cs-CZ" altLang="cs-CZ" b="0" i="0" u="none" strike="noStrike" cap="none" normalizeH="0" baseline="0" dirty="0" err="1">
                <a:ln>
                  <a:noFill/>
                </a:ln>
                <a:solidFill>
                  <a:srgbClr val="000000"/>
                </a:solidFill>
                <a:effectLst/>
                <a:latin typeface="MathJax_Main"/>
              </a:rPr>
              <a:t>,</a:t>
            </a:r>
            <a:r>
              <a:rPr kumimoji="0" lang="cs-CZ" altLang="cs-CZ" b="0" i="0" u="none" strike="noStrike" cap="none" normalizeH="0" baseline="0" dirty="0" err="1">
                <a:ln>
                  <a:noFill/>
                </a:ln>
                <a:solidFill>
                  <a:srgbClr val="000000"/>
                </a:solidFill>
                <a:effectLst/>
                <a:latin typeface="MathJax_Math-italic"/>
              </a:rPr>
              <a:t>y</a:t>
            </a:r>
            <a:r>
              <a:rPr kumimoji="0" lang="cs-CZ" altLang="cs-CZ" b="0" i="0" u="none" strike="noStrike" cap="none" normalizeH="0" baseline="0" dirty="0">
                <a:ln>
                  <a:noFill/>
                </a:ln>
                <a:solidFill>
                  <a:srgbClr val="000000"/>
                </a:solidFill>
                <a:effectLst/>
                <a:latin typeface="Verdana" panose="020B0604030504040204" pitchFamily="34" charset="0"/>
              </a:rPr>
              <a:t> v zobrazovací rovině</a:t>
            </a:r>
            <a:endParaRPr kumimoji="0" lang="cs-CZ" altLang="cs-CZ"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b="0" i="0" u="none" strike="noStrike" cap="none" normalizeH="0" baseline="0" dirty="0">
                <a:ln>
                  <a:noFill/>
                </a:ln>
                <a:solidFill>
                  <a:srgbClr val="000000"/>
                </a:solidFill>
                <a:effectLst/>
                <a:latin typeface="Verdana" panose="020B0604030504040204" pitchFamily="34" charset="0"/>
              </a:rPr>
              <a:t>Pravoúhlá souřadnicová soustava je dána začátkem soustavy v bodě </a:t>
            </a:r>
            <a:r>
              <a:rPr kumimoji="0" lang="cs-CZ" altLang="cs-CZ" b="0" i="0" u="none" strike="noStrike" cap="none" normalizeH="0" baseline="0" dirty="0">
                <a:ln>
                  <a:noFill/>
                </a:ln>
                <a:solidFill>
                  <a:srgbClr val="000000"/>
                </a:solidFill>
                <a:effectLst/>
                <a:latin typeface="MathJax_Math-italic"/>
              </a:rPr>
              <a:t>O</a:t>
            </a:r>
            <a:r>
              <a:rPr kumimoji="0" lang="cs-CZ" altLang="cs-CZ" b="0" i="0" u="none" strike="noStrike" cap="none" normalizeH="0" baseline="0" dirty="0">
                <a:ln>
                  <a:noFill/>
                </a:ln>
                <a:solidFill>
                  <a:srgbClr val="000000"/>
                </a:solidFill>
                <a:effectLst/>
                <a:latin typeface="Verdana" panose="020B0604030504040204" pitchFamily="34" charset="0"/>
              </a:rPr>
              <a:t> a osami </a:t>
            </a:r>
            <a:r>
              <a:rPr kumimoji="0" lang="cs-CZ" altLang="cs-CZ" b="0" i="0" u="none" strike="noStrike" cap="none" normalizeH="0" baseline="0" dirty="0">
                <a:ln>
                  <a:noFill/>
                </a:ln>
                <a:solidFill>
                  <a:srgbClr val="000000"/>
                </a:solidFill>
                <a:effectLst/>
                <a:latin typeface="MathJax_Math-italic"/>
              </a:rPr>
              <a:t>x</a:t>
            </a:r>
            <a:r>
              <a:rPr kumimoji="0" lang="cs-CZ" altLang="cs-CZ" b="0" i="0" u="none" strike="noStrike" cap="none" normalizeH="0" baseline="0" dirty="0">
                <a:ln>
                  <a:noFill/>
                </a:ln>
                <a:solidFill>
                  <a:srgbClr val="000000"/>
                </a:solidFill>
                <a:effectLst/>
                <a:latin typeface="Verdana" panose="020B0604030504040204" pitchFamily="34" charset="0"/>
              </a:rPr>
              <a:t> a </a:t>
            </a:r>
            <a:r>
              <a:rPr kumimoji="0" lang="cs-CZ" altLang="cs-CZ" b="0" i="0" u="none" strike="noStrike" cap="none" normalizeH="0" baseline="0" dirty="0">
                <a:ln>
                  <a:noFill/>
                </a:ln>
                <a:solidFill>
                  <a:srgbClr val="000000"/>
                </a:solidFill>
                <a:effectLst/>
                <a:latin typeface="MathJax_Math-italic"/>
              </a:rPr>
              <a:t>y</a:t>
            </a:r>
            <a:r>
              <a:rPr kumimoji="0" lang="cs-CZ" altLang="cs-CZ" b="0" i="0" u="none" strike="noStrike" cap="none" normalizeH="0" baseline="0" dirty="0">
                <a:ln>
                  <a:noFill/>
                </a:ln>
                <a:solidFill>
                  <a:srgbClr val="000000"/>
                </a:solidFill>
                <a:effectLst/>
                <a:latin typeface="Verdana" panose="020B0604030504040204" pitchFamily="34" charset="0"/>
              </a:rPr>
              <a:t>. Kvadranty se pak číslují od kladné poloosy </a:t>
            </a:r>
            <a:r>
              <a:rPr kumimoji="0" lang="cs-CZ" altLang="cs-CZ" b="0" i="0" u="none" strike="noStrike" cap="none" normalizeH="0" baseline="0" dirty="0">
                <a:ln>
                  <a:noFill/>
                </a:ln>
                <a:solidFill>
                  <a:srgbClr val="000000"/>
                </a:solidFill>
                <a:effectLst/>
                <a:latin typeface="MathJax_Math-italic"/>
              </a:rPr>
              <a:t>x</a:t>
            </a:r>
            <a:r>
              <a:rPr kumimoji="0" lang="cs-CZ" altLang="cs-CZ" b="0" i="0" u="none" strike="noStrike" cap="none" normalizeH="0" baseline="0" dirty="0">
                <a:ln>
                  <a:noFill/>
                </a:ln>
                <a:solidFill>
                  <a:srgbClr val="000000"/>
                </a:solidFill>
                <a:effectLst/>
                <a:latin typeface="Verdana" panose="020B0604030504040204" pitchFamily="34" charset="0"/>
              </a:rPr>
              <a:t> proti směru otáčení hodinových ručiček jako </a:t>
            </a:r>
            <a:r>
              <a:rPr kumimoji="0" lang="cs-CZ" altLang="cs-CZ" b="0" i="1" u="none" strike="noStrike" cap="none" normalizeH="0" baseline="0" dirty="0">
                <a:ln>
                  <a:noFill/>
                </a:ln>
                <a:solidFill>
                  <a:srgbClr val="000000"/>
                </a:solidFill>
                <a:effectLst/>
                <a:latin typeface="Verdana" panose="020B0604030504040204" pitchFamily="34" charset="0"/>
              </a:rPr>
              <a:t>první</a:t>
            </a:r>
            <a:r>
              <a:rPr kumimoji="0" lang="cs-CZ" altLang="cs-CZ" b="0" i="0" u="none" strike="noStrike" cap="none" normalizeH="0" baseline="0" dirty="0">
                <a:ln>
                  <a:noFill/>
                </a:ln>
                <a:solidFill>
                  <a:srgbClr val="000000"/>
                </a:solidFill>
                <a:effectLst/>
                <a:latin typeface="Verdana" panose="020B0604030504040204" pitchFamily="34" charset="0"/>
              </a:rPr>
              <a:t> až </a:t>
            </a:r>
            <a:r>
              <a:rPr kumimoji="0" lang="cs-CZ" altLang="cs-CZ" b="0" i="1" u="none" strike="noStrike" cap="none" normalizeH="0" baseline="0" dirty="0">
                <a:ln>
                  <a:noFill/>
                </a:ln>
                <a:solidFill>
                  <a:srgbClr val="000000"/>
                </a:solidFill>
                <a:effectLst/>
                <a:latin typeface="Verdana" panose="020B0604030504040204" pitchFamily="34" charset="0"/>
              </a:rPr>
              <a:t>čtvrtý</a:t>
            </a:r>
            <a:r>
              <a:rPr kumimoji="0" lang="cs-CZ" altLang="cs-CZ" b="0" i="0" u="none" strike="noStrike" cap="none" normalizeH="0" baseline="0" dirty="0">
                <a:ln>
                  <a:noFill/>
                </a:ln>
                <a:solidFill>
                  <a:srgbClr val="000000"/>
                </a:solidFill>
                <a:effectLst/>
                <a:latin typeface="Verdana" panose="020B0604030504040204" pitchFamily="34" charset="0"/>
              </a:rPr>
              <a:t>. Obě souřadnice bodů v prvním kvadrantu jsou tedy kladné, ve třetím kvadrantu obě záporné.</a:t>
            </a:r>
            <a:endParaRPr kumimoji="0" lang="cs-CZ" altLang="cs-CZ" b="0" i="0" u="none" strike="noStrike" cap="none" normalizeH="0" baseline="0" dirty="0">
              <a:ln>
                <a:noFill/>
              </a:ln>
              <a:solidFill>
                <a:schemeClr val="tx1"/>
              </a:solidFill>
              <a:effectLst/>
            </a:endParaRPr>
          </a:p>
        </p:txBody>
      </p:sp>
      <p:pic>
        <p:nvPicPr>
          <p:cNvPr id="11" name="Obrázek 10"/>
          <p:cNvPicPr>
            <a:picLocks noChangeAspect="1"/>
          </p:cNvPicPr>
          <p:nvPr/>
        </p:nvPicPr>
        <p:blipFill>
          <a:blip r:embed="rId2"/>
          <a:stretch>
            <a:fillRect/>
          </a:stretch>
        </p:blipFill>
        <p:spPr>
          <a:xfrm>
            <a:off x="8446119" y="2867022"/>
            <a:ext cx="3581133" cy="1835083"/>
          </a:xfrm>
          <a:prstGeom prst="rect">
            <a:avLst/>
          </a:prstGeom>
        </p:spPr>
      </p:pic>
    </p:spTree>
    <p:extLst>
      <p:ext uri="{BB962C8B-B14F-4D97-AF65-F5344CB8AC3E}">
        <p14:creationId xmlns:p14="http://schemas.microsoft.com/office/powerpoint/2010/main" val="876560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881158" y="357167"/>
            <a:ext cx="6215106" cy="830997"/>
          </a:xfrm>
          <a:prstGeom prst="rect">
            <a:avLst/>
          </a:prstGeom>
        </p:spPr>
        <p:txBody>
          <a:bodyPr wrap="square">
            <a:spAutoFit/>
          </a:bodyPr>
          <a:lstStyle/>
          <a:p>
            <a:pPr lvl="0" eaLnBrk="0" hangingPunct="0"/>
            <a:r>
              <a:rPr lang="cs-CZ" sz="2400" b="1" dirty="0">
                <a:solidFill>
                  <a:srgbClr val="000000"/>
                </a:solidFill>
                <a:latin typeface="Arial" pitchFamily="34" charset="0"/>
                <a:ea typeface="Calibri" pitchFamily="34" charset="0"/>
                <a:cs typeface="Arial" pitchFamily="34" charset="0"/>
              </a:rPr>
              <a:t>Referenční vztažné plochy aproximující tvar Země - geoid, elipsoid,  koule</a:t>
            </a:r>
            <a:endParaRPr lang="cs-CZ" sz="2400" dirty="0">
              <a:latin typeface="Arial" pitchFamily="34" charset="0"/>
              <a:cs typeface="Arial" pitchFamily="34" charset="0"/>
            </a:endParaRPr>
          </a:p>
        </p:txBody>
      </p:sp>
      <p:pic>
        <p:nvPicPr>
          <p:cNvPr id="70658" name="Picture 2"/>
          <p:cNvPicPr>
            <a:picLocks noChangeAspect="1" noChangeArrowheads="1"/>
          </p:cNvPicPr>
          <p:nvPr/>
        </p:nvPicPr>
        <p:blipFill>
          <a:blip r:embed="rId2" cstate="print"/>
          <a:srcRect l="24609" t="23958" r="25000" b="29167"/>
          <a:stretch>
            <a:fillRect/>
          </a:stretch>
        </p:blipFill>
        <p:spPr bwMode="auto">
          <a:xfrm>
            <a:off x="1524000" y="3500439"/>
            <a:ext cx="4000528" cy="2093311"/>
          </a:xfrm>
          <a:prstGeom prst="rect">
            <a:avLst/>
          </a:prstGeom>
          <a:noFill/>
          <a:ln w="9525">
            <a:noFill/>
            <a:miter lim="800000"/>
            <a:headEnd/>
            <a:tailEnd/>
          </a:ln>
          <a:effectLst/>
        </p:spPr>
      </p:pic>
      <p:pic>
        <p:nvPicPr>
          <p:cNvPr id="70659" name="Picture 3" descr="G:\MU - zima 2016\2Prednaska\Image4.png"/>
          <p:cNvPicPr>
            <a:picLocks noChangeAspect="1" noChangeArrowheads="1"/>
          </p:cNvPicPr>
          <p:nvPr/>
        </p:nvPicPr>
        <p:blipFill>
          <a:blip r:embed="rId3" cstate="print"/>
          <a:srcRect/>
          <a:stretch>
            <a:fillRect/>
          </a:stretch>
        </p:blipFill>
        <p:spPr bwMode="auto">
          <a:xfrm>
            <a:off x="3952860" y="1500174"/>
            <a:ext cx="3932250" cy="2094586"/>
          </a:xfrm>
          <a:prstGeom prst="rect">
            <a:avLst/>
          </a:prstGeom>
          <a:noFill/>
        </p:spPr>
      </p:pic>
      <p:pic>
        <p:nvPicPr>
          <p:cNvPr id="8" name="Picture 7" descr="G:\MU - zima 2016\2Prednaska\koule.png"/>
          <p:cNvPicPr>
            <a:picLocks noChangeAspect="1" noChangeArrowheads="1"/>
          </p:cNvPicPr>
          <p:nvPr/>
        </p:nvPicPr>
        <p:blipFill>
          <a:blip r:embed="rId4" cstate="print"/>
          <a:srcRect/>
          <a:stretch>
            <a:fillRect/>
          </a:stretch>
        </p:blipFill>
        <p:spPr bwMode="auto">
          <a:xfrm>
            <a:off x="7881950" y="214290"/>
            <a:ext cx="2643206" cy="2643206"/>
          </a:xfrm>
          <a:prstGeom prst="rect">
            <a:avLst/>
          </a:prstGeom>
          <a:noFill/>
        </p:spPr>
      </p:pic>
      <p:grpSp>
        <p:nvGrpSpPr>
          <p:cNvPr id="2" name="Skupina 9"/>
          <p:cNvGrpSpPr/>
          <p:nvPr/>
        </p:nvGrpSpPr>
        <p:grpSpPr>
          <a:xfrm rot="19653489">
            <a:off x="5448855" y="3905665"/>
            <a:ext cx="857256" cy="500066"/>
            <a:chOff x="2716186" y="590857"/>
            <a:chExt cx="230893" cy="270102"/>
          </a:xfrm>
        </p:grpSpPr>
        <p:sp>
          <p:nvSpPr>
            <p:cNvPr id="11" name="Šipka doprava 10"/>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3"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cs-CZ" sz="900" dirty="0"/>
            </a:p>
          </p:txBody>
        </p:sp>
      </p:grpSp>
      <p:grpSp>
        <p:nvGrpSpPr>
          <p:cNvPr id="3" name="Skupina 13"/>
          <p:cNvGrpSpPr/>
          <p:nvPr/>
        </p:nvGrpSpPr>
        <p:grpSpPr>
          <a:xfrm rot="19653489">
            <a:off x="3019963" y="2976973"/>
            <a:ext cx="857256" cy="500066"/>
            <a:chOff x="2716186" y="590857"/>
            <a:chExt cx="230893" cy="270102"/>
          </a:xfrm>
        </p:grpSpPr>
        <p:sp>
          <p:nvSpPr>
            <p:cNvPr id="15" name="Šipka doprava 14"/>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6"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cs-CZ" sz="900" dirty="0"/>
            </a:p>
          </p:txBody>
        </p:sp>
      </p:grpSp>
      <p:grpSp>
        <p:nvGrpSpPr>
          <p:cNvPr id="4" name="Skupina 16"/>
          <p:cNvGrpSpPr/>
          <p:nvPr/>
        </p:nvGrpSpPr>
        <p:grpSpPr>
          <a:xfrm rot="19653489">
            <a:off x="6520425" y="1333897"/>
            <a:ext cx="857256" cy="500066"/>
            <a:chOff x="2716186" y="590857"/>
            <a:chExt cx="230893" cy="270102"/>
          </a:xfrm>
        </p:grpSpPr>
        <p:sp>
          <p:nvSpPr>
            <p:cNvPr id="18" name="Šipka doprava 17"/>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9"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cs-CZ" sz="900" dirty="0"/>
            </a:p>
          </p:txBody>
        </p:sp>
      </p:grpSp>
      <p:grpSp>
        <p:nvGrpSpPr>
          <p:cNvPr id="6" name="Skupina 19"/>
          <p:cNvGrpSpPr/>
          <p:nvPr/>
        </p:nvGrpSpPr>
        <p:grpSpPr>
          <a:xfrm rot="19653489">
            <a:off x="7734871" y="2905534"/>
            <a:ext cx="857256" cy="500066"/>
            <a:chOff x="2716186" y="590857"/>
            <a:chExt cx="230893" cy="270102"/>
          </a:xfrm>
        </p:grpSpPr>
        <p:sp>
          <p:nvSpPr>
            <p:cNvPr id="21" name="Šipka doprava 20"/>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2"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cs-CZ" sz="900" dirty="0"/>
            </a:p>
          </p:txBody>
        </p:sp>
      </p:grpSp>
    </p:spTree>
    <p:extLst>
      <p:ext uri="{BB962C8B-B14F-4D97-AF65-F5344CB8AC3E}">
        <p14:creationId xmlns:p14="http://schemas.microsoft.com/office/powerpoint/2010/main" val="665401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852220" y="285729"/>
            <a:ext cx="9244308" cy="954107"/>
          </a:xfrm>
          <a:prstGeom prst="rect">
            <a:avLst/>
          </a:prstGeom>
        </p:spPr>
        <p:txBody>
          <a:bodyPr wrap="square">
            <a:spAutoFit/>
          </a:bodyPr>
          <a:lstStyle/>
          <a:p>
            <a:r>
              <a:rPr lang="cs-CZ" sz="2800" b="1" dirty="0"/>
              <a:t>Základní úkol matematické kartografie je vyřešení způsobu zobrazení bodů a čar ze zakřiveného povrchu Země do roviny</a:t>
            </a:r>
          </a:p>
        </p:txBody>
      </p:sp>
      <p:sp>
        <p:nvSpPr>
          <p:cNvPr id="7" name="Obdélník 6"/>
          <p:cNvSpPr/>
          <p:nvPr/>
        </p:nvSpPr>
        <p:spPr>
          <a:xfrm>
            <a:off x="991961" y="4461524"/>
            <a:ext cx="9747504" cy="1754326"/>
          </a:xfrm>
          <a:prstGeom prst="rect">
            <a:avLst/>
          </a:prstGeom>
        </p:spPr>
        <p:txBody>
          <a:bodyPr wrap="square">
            <a:spAutoFit/>
          </a:bodyPr>
          <a:lstStyle/>
          <a:p>
            <a:endParaRPr lang="cs-CZ" dirty="0"/>
          </a:p>
          <a:p>
            <a:pPr algn="just"/>
            <a:r>
              <a:rPr lang="cs-CZ" dirty="0"/>
              <a:t>Matematická kartografie  hledá </a:t>
            </a:r>
            <a:r>
              <a:rPr lang="cs-CZ" b="1" dirty="0"/>
              <a:t>matematický vztah</a:t>
            </a:r>
            <a:r>
              <a:rPr lang="cs-CZ" dirty="0"/>
              <a:t> mezi zeměpisnými souřadnicemi φ,λ na referenční ploše a pravoúhlými souřadnicemi x,y v zobrazovací rovině a to při co nejmenším zkreslení zobrazovaných objektů.</a:t>
            </a:r>
          </a:p>
          <a:p>
            <a:pPr algn="just"/>
            <a:r>
              <a:rPr lang="cs-CZ" dirty="0"/>
              <a:t>Řeší způsoby zobrazení referenčních ploch (koule, elipsoid) do roviny mapy  a vysvětluje vlastnosti těchto zobrazení. </a:t>
            </a:r>
          </a:p>
        </p:txBody>
      </p:sp>
      <p:graphicFrame>
        <p:nvGraphicFramePr>
          <p:cNvPr id="39939" name="Object 3"/>
          <p:cNvGraphicFramePr>
            <a:graphicFrameLocks noChangeAspect="1"/>
          </p:cNvGraphicFramePr>
          <p:nvPr/>
        </p:nvGraphicFramePr>
        <p:xfrm>
          <a:off x="3809984" y="1785927"/>
          <a:ext cx="1428760" cy="964413"/>
        </p:xfrm>
        <a:graphic>
          <a:graphicData uri="http://schemas.openxmlformats.org/presentationml/2006/ole">
            <mc:AlternateContent xmlns:mc="http://schemas.openxmlformats.org/markup-compatibility/2006">
              <mc:Choice xmlns:v="urn:schemas-microsoft-com:vml" Requires="v">
                <p:oleObj spid="_x0000_s2068" name="Rovnice" r:id="rId3" imgW="507780" imgH="393529" progId="">
                  <p:embed/>
                </p:oleObj>
              </mc:Choice>
              <mc:Fallback>
                <p:oleObj name="Rovnice" r:id="rId3" imgW="507780" imgH="393529" progId="">
                  <p:embed/>
                  <p:pic>
                    <p:nvPicPr>
                      <p:cNvPr id="399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84" y="1785927"/>
                        <a:ext cx="1428760" cy="96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7" name="Object 1"/>
          <p:cNvGraphicFramePr>
            <a:graphicFrameLocks noChangeAspect="1"/>
          </p:cNvGraphicFramePr>
          <p:nvPr/>
        </p:nvGraphicFramePr>
        <p:xfrm>
          <a:off x="3667108" y="3571877"/>
          <a:ext cx="2000264" cy="784417"/>
        </p:xfrm>
        <a:graphic>
          <a:graphicData uri="http://schemas.openxmlformats.org/presentationml/2006/ole">
            <mc:AlternateContent xmlns:mc="http://schemas.openxmlformats.org/markup-compatibility/2006">
              <mc:Choice xmlns:v="urn:schemas-microsoft-com:vml" Requires="v">
                <p:oleObj spid="_x0000_s2069" name="Rovnice" r:id="rId5" imgW="647419" imgH="253890" progId="">
                  <p:embed/>
                </p:oleObj>
              </mc:Choice>
              <mc:Fallback>
                <p:oleObj name="Rovnice" r:id="rId5" imgW="647419" imgH="253890" progId="">
                  <p:embed/>
                  <p:pic>
                    <p:nvPicPr>
                      <p:cNvPr id="39937"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108" y="3571877"/>
                        <a:ext cx="2000264" cy="7844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0" name="Rectangle 4"/>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9941" name="Rectangle 5"/>
          <p:cNvSpPr>
            <a:spLocks noChangeArrowheads="1"/>
          </p:cNvSpPr>
          <p:nvPr/>
        </p:nvSpPr>
        <p:spPr bwMode="auto">
          <a:xfrm>
            <a:off x="5915502" y="712402"/>
            <a:ext cx="36099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cs-CZ" sz="1200" dirty="0">
                <a:latin typeface="Arial" pitchFamily="34" charset="0"/>
                <a:ea typeface="Times New Roman" pitchFamily="18" charset="0"/>
                <a:cs typeface="Arial" pitchFamily="34" charset="0"/>
              </a:rPr>
              <a:t> = </a:t>
            </a:r>
            <a:endParaRPr lang="cs-CZ" dirty="0">
              <a:latin typeface="Arial" pitchFamily="34" charset="0"/>
              <a:cs typeface="Arial" pitchFamily="34" charset="0"/>
            </a:endParaRPr>
          </a:p>
        </p:txBody>
      </p:sp>
      <p:pic>
        <p:nvPicPr>
          <p:cNvPr id="39943" name="Picture 7" descr="G:\MU - zima 2016\2Prednaska\koule.png"/>
          <p:cNvPicPr>
            <a:picLocks noChangeAspect="1" noChangeArrowheads="1"/>
          </p:cNvPicPr>
          <p:nvPr/>
        </p:nvPicPr>
        <p:blipFill>
          <a:blip r:embed="rId7" cstate="print"/>
          <a:srcRect/>
          <a:stretch>
            <a:fillRect/>
          </a:stretch>
        </p:blipFill>
        <p:spPr bwMode="auto">
          <a:xfrm>
            <a:off x="5167306" y="1928802"/>
            <a:ext cx="2143140" cy="2143140"/>
          </a:xfrm>
          <a:prstGeom prst="rect">
            <a:avLst/>
          </a:prstGeom>
          <a:noFill/>
        </p:spPr>
      </p:pic>
      <p:pic>
        <p:nvPicPr>
          <p:cNvPr id="39944" name="Picture 8" descr="G:\MU - zima 2016\2Prednaska\radonova-mapa-cr.gif"/>
          <p:cNvPicPr>
            <a:picLocks noChangeAspect="1" noChangeArrowheads="1"/>
          </p:cNvPicPr>
          <p:nvPr/>
        </p:nvPicPr>
        <p:blipFill>
          <a:blip r:embed="rId8" cstate="print"/>
          <a:srcRect/>
          <a:stretch>
            <a:fillRect/>
          </a:stretch>
        </p:blipFill>
        <p:spPr bwMode="auto">
          <a:xfrm>
            <a:off x="7739075" y="2143116"/>
            <a:ext cx="2756153" cy="1692278"/>
          </a:xfrm>
          <a:prstGeom prst="rect">
            <a:avLst/>
          </a:prstGeom>
          <a:noFill/>
        </p:spPr>
      </p:pic>
      <p:pic>
        <p:nvPicPr>
          <p:cNvPr id="8" name="Picture 2" descr="G:\MU - zima 2016\2Prednaska\slide_7.jpg"/>
          <p:cNvPicPr>
            <a:picLocks noChangeAspect="1" noChangeArrowheads="1"/>
          </p:cNvPicPr>
          <p:nvPr/>
        </p:nvPicPr>
        <p:blipFill>
          <a:blip r:embed="rId9" cstate="print"/>
          <a:srcRect t="3125" r="15624"/>
          <a:stretch>
            <a:fillRect/>
          </a:stretch>
        </p:blipFill>
        <p:spPr bwMode="auto">
          <a:xfrm>
            <a:off x="916745" y="1668463"/>
            <a:ext cx="2500330" cy="2153046"/>
          </a:xfrm>
          <a:prstGeom prst="rect">
            <a:avLst/>
          </a:prstGeom>
          <a:noFill/>
        </p:spPr>
      </p:pic>
      <p:grpSp>
        <p:nvGrpSpPr>
          <p:cNvPr id="2" name="Skupina 8"/>
          <p:cNvGrpSpPr/>
          <p:nvPr/>
        </p:nvGrpSpPr>
        <p:grpSpPr>
          <a:xfrm>
            <a:off x="3924055" y="2793472"/>
            <a:ext cx="857256" cy="500066"/>
            <a:chOff x="2716186" y="590857"/>
            <a:chExt cx="230893" cy="270102"/>
          </a:xfrm>
        </p:grpSpPr>
        <p:sp>
          <p:nvSpPr>
            <p:cNvPr id="10" name="Šipka doprava 9"/>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1"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cs-CZ" sz="900" dirty="0"/>
            </a:p>
          </p:txBody>
        </p:sp>
      </p:grpSp>
      <p:grpSp>
        <p:nvGrpSpPr>
          <p:cNvPr id="3" name="Skupina 18"/>
          <p:cNvGrpSpPr/>
          <p:nvPr/>
        </p:nvGrpSpPr>
        <p:grpSpPr>
          <a:xfrm>
            <a:off x="7381884" y="2786058"/>
            <a:ext cx="857256" cy="500066"/>
            <a:chOff x="2716186" y="590857"/>
            <a:chExt cx="230893" cy="270102"/>
          </a:xfrm>
        </p:grpSpPr>
        <p:sp>
          <p:nvSpPr>
            <p:cNvPr id="20" name="Šipka doprava 19"/>
            <p:cNvSpPr/>
            <p:nvPr/>
          </p:nvSpPr>
          <p:spPr>
            <a:xfrm>
              <a:off x="2716186" y="590857"/>
              <a:ext cx="230893" cy="270102"/>
            </a:xfrm>
            <a:prstGeom prst="rightArrow">
              <a:avLst>
                <a:gd name="adj1" fmla="val 60000"/>
                <a:gd name="adj2" fmla="val 50000"/>
              </a:avLst>
            </a:prstGeom>
            <a:solidFill>
              <a:srgbClr val="9E0000"/>
            </a:solidFill>
            <a:ln>
              <a:solidFill>
                <a:srgbClr val="9E0000"/>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1" name="Šipka doprava 4"/>
            <p:cNvSpPr/>
            <p:nvPr/>
          </p:nvSpPr>
          <p:spPr>
            <a:xfrm>
              <a:off x="2716186" y="644877"/>
              <a:ext cx="161625" cy="162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cs-CZ" sz="900" dirty="0"/>
            </a:p>
          </p:txBody>
        </p:sp>
      </p:grpSp>
      <p:sp>
        <p:nvSpPr>
          <p:cNvPr id="23" name="Obdélník 22"/>
          <p:cNvSpPr/>
          <p:nvPr/>
        </p:nvSpPr>
        <p:spPr>
          <a:xfrm>
            <a:off x="5738811" y="2571745"/>
            <a:ext cx="1113897" cy="769441"/>
          </a:xfrm>
          <a:prstGeom prst="rect">
            <a:avLst/>
          </a:prstGeom>
        </p:spPr>
        <p:txBody>
          <a:bodyPr wrap="square">
            <a:spAutoFit/>
          </a:bodyPr>
          <a:lstStyle/>
          <a:p>
            <a:r>
              <a:rPr lang="cs-CZ" sz="4400" dirty="0"/>
              <a:t>φ,λ</a:t>
            </a:r>
          </a:p>
        </p:txBody>
      </p:sp>
      <p:sp>
        <p:nvSpPr>
          <p:cNvPr id="24" name="Obdélník 23"/>
          <p:cNvSpPr/>
          <p:nvPr/>
        </p:nvSpPr>
        <p:spPr>
          <a:xfrm>
            <a:off x="8667768" y="2500306"/>
            <a:ext cx="1214446" cy="923330"/>
          </a:xfrm>
          <a:prstGeom prst="rect">
            <a:avLst/>
          </a:prstGeom>
        </p:spPr>
        <p:txBody>
          <a:bodyPr wrap="square">
            <a:spAutoFit/>
          </a:bodyPr>
          <a:lstStyle/>
          <a:p>
            <a:r>
              <a:rPr lang="cs-CZ" sz="5400" dirty="0"/>
              <a:t>x,y</a:t>
            </a:r>
          </a:p>
        </p:txBody>
      </p:sp>
    </p:spTree>
    <p:extLst>
      <p:ext uri="{BB962C8B-B14F-4D97-AF65-F5344CB8AC3E}">
        <p14:creationId xmlns:p14="http://schemas.microsoft.com/office/powerpoint/2010/main" val="229835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809720" y="428604"/>
            <a:ext cx="3929090" cy="1785104"/>
          </a:xfrm>
          <a:prstGeom prst="rect">
            <a:avLst/>
          </a:prstGeom>
        </p:spPr>
        <p:txBody>
          <a:bodyPr wrap="square">
            <a:spAutoFit/>
          </a:bodyPr>
          <a:lstStyle/>
          <a:p>
            <a:pPr lvl="0"/>
            <a:r>
              <a:rPr lang="cs-CZ" b="1" dirty="0"/>
              <a:t>Tvar Země je dán dvěma silami -</a:t>
            </a:r>
          </a:p>
          <a:p>
            <a:pPr lvl="0" eaLnBrk="0" hangingPunct="0"/>
            <a:r>
              <a:rPr lang="cs-CZ" b="1" dirty="0"/>
              <a:t>gravitací a rotací Země, geomorfologickými tvary Země, plasticitou  materiálu tvořícím zemský plášť  a  nerovnoměrným rozložením materiálu v něm</a:t>
            </a:r>
          </a:p>
        </p:txBody>
      </p:sp>
      <p:pic>
        <p:nvPicPr>
          <p:cNvPr id="6" name="Picture 2" descr="G:\MU - zima 2016\2Prednaska\image029.png"/>
          <p:cNvPicPr>
            <a:picLocks noChangeAspect="1" noChangeArrowheads="1"/>
          </p:cNvPicPr>
          <p:nvPr/>
        </p:nvPicPr>
        <p:blipFill>
          <a:blip r:embed="rId2" cstate="print"/>
          <a:srcRect/>
          <a:stretch>
            <a:fillRect/>
          </a:stretch>
        </p:blipFill>
        <p:spPr bwMode="auto">
          <a:xfrm>
            <a:off x="2166910" y="2357431"/>
            <a:ext cx="2143140" cy="2796537"/>
          </a:xfrm>
          <a:prstGeom prst="rect">
            <a:avLst/>
          </a:prstGeom>
          <a:noFill/>
        </p:spPr>
      </p:pic>
      <p:pic>
        <p:nvPicPr>
          <p:cNvPr id="58371" name="Picture 3"/>
          <p:cNvPicPr>
            <a:picLocks noChangeAspect="1" noChangeArrowheads="1"/>
          </p:cNvPicPr>
          <p:nvPr/>
        </p:nvPicPr>
        <p:blipFill>
          <a:blip r:embed="rId3" cstate="print"/>
          <a:srcRect l="35742" t="25000" r="5078" b="20833"/>
          <a:stretch>
            <a:fillRect/>
          </a:stretch>
        </p:blipFill>
        <p:spPr bwMode="auto">
          <a:xfrm>
            <a:off x="5381620" y="3429000"/>
            <a:ext cx="4856410" cy="2500330"/>
          </a:xfrm>
          <a:prstGeom prst="rect">
            <a:avLst/>
          </a:prstGeom>
          <a:noFill/>
          <a:ln w="9525">
            <a:noFill/>
            <a:miter lim="800000"/>
            <a:headEnd/>
            <a:tailEnd/>
          </a:ln>
          <a:effectLst/>
        </p:spPr>
      </p:pic>
      <p:pic>
        <p:nvPicPr>
          <p:cNvPr id="58372" name="Picture 4" descr="G:\MU - zima 2016\2Prednaska\01.jpg"/>
          <p:cNvPicPr>
            <a:picLocks noChangeAspect="1" noChangeArrowheads="1"/>
          </p:cNvPicPr>
          <p:nvPr/>
        </p:nvPicPr>
        <p:blipFill>
          <a:blip r:embed="rId4" cstate="print"/>
          <a:srcRect/>
          <a:stretch>
            <a:fillRect/>
          </a:stretch>
        </p:blipFill>
        <p:spPr bwMode="auto">
          <a:xfrm>
            <a:off x="6381752" y="142853"/>
            <a:ext cx="3071834" cy="1839725"/>
          </a:xfrm>
          <a:prstGeom prst="rect">
            <a:avLst/>
          </a:prstGeom>
          <a:noFill/>
        </p:spPr>
      </p:pic>
      <p:sp>
        <p:nvSpPr>
          <p:cNvPr id="3" name="Obdélník 2"/>
          <p:cNvSpPr/>
          <p:nvPr/>
        </p:nvSpPr>
        <p:spPr>
          <a:xfrm>
            <a:off x="5638733" y="2030854"/>
            <a:ext cx="5000692" cy="1477328"/>
          </a:xfrm>
          <a:prstGeom prst="rect">
            <a:avLst/>
          </a:prstGeom>
        </p:spPr>
        <p:txBody>
          <a:bodyPr wrap="square">
            <a:spAutoFit/>
          </a:bodyPr>
          <a:lstStyle/>
          <a:p>
            <a:r>
              <a:rPr lang="cs-CZ" b="1" dirty="0"/>
              <a:t>Geoid</a:t>
            </a:r>
            <a:r>
              <a:rPr lang="cs-CZ" dirty="0"/>
              <a:t> </a:t>
            </a:r>
            <a:r>
              <a:rPr lang="cs-CZ" b="1" dirty="0"/>
              <a:t>je fyzikální model povrchu Země při střední hladině světových oceánů. Je definován jako ekvipotenciální plocha vůči gravitaci, to jest plocha se stejnou úrovní tíhového potenciálu, na kterou je vektor tíhového zrychlení kolmý.</a:t>
            </a:r>
          </a:p>
        </p:txBody>
      </p:sp>
    </p:spTree>
    <p:extLst>
      <p:ext uri="{BB962C8B-B14F-4D97-AF65-F5344CB8AC3E}">
        <p14:creationId xmlns:p14="http://schemas.microsoft.com/office/powerpoint/2010/main" val="215670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descr="G:\MU - zima 2016\2Prednaska\Image4.png"/>
          <p:cNvPicPr>
            <a:picLocks noChangeAspect="1" noChangeArrowheads="1"/>
          </p:cNvPicPr>
          <p:nvPr/>
        </p:nvPicPr>
        <p:blipFill>
          <a:blip r:embed="rId2" cstate="print"/>
          <a:srcRect/>
          <a:stretch>
            <a:fillRect/>
          </a:stretch>
        </p:blipFill>
        <p:spPr bwMode="auto">
          <a:xfrm>
            <a:off x="6735750" y="571480"/>
            <a:ext cx="3932250" cy="2094586"/>
          </a:xfrm>
          <a:prstGeom prst="rect">
            <a:avLst/>
          </a:prstGeom>
          <a:noFill/>
        </p:spPr>
      </p:pic>
      <p:sp>
        <p:nvSpPr>
          <p:cNvPr id="5" name="Obdélník 4"/>
          <p:cNvSpPr/>
          <p:nvPr/>
        </p:nvSpPr>
        <p:spPr>
          <a:xfrm>
            <a:off x="1881158" y="357167"/>
            <a:ext cx="6215106" cy="830997"/>
          </a:xfrm>
          <a:prstGeom prst="rect">
            <a:avLst/>
          </a:prstGeom>
        </p:spPr>
        <p:txBody>
          <a:bodyPr wrap="square">
            <a:spAutoFit/>
          </a:bodyPr>
          <a:lstStyle/>
          <a:p>
            <a:pPr lvl="0" eaLnBrk="0" hangingPunct="0"/>
            <a:r>
              <a:rPr lang="cs-CZ" sz="2400" b="1" dirty="0">
                <a:solidFill>
                  <a:srgbClr val="000000"/>
                </a:solidFill>
                <a:latin typeface="Arial" pitchFamily="34" charset="0"/>
                <a:ea typeface="Calibri" pitchFamily="34" charset="0"/>
                <a:cs typeface="Arial" pitchFamily="34" charset="0"/>
              </a:rPr>
              <a:t>Referenční vztažné plochy aproximující tvar Země - geoid, elipsoid,  koule</a:t>
            </a:r>
            <a:endParaRPr lang="cs-CZ" sz="2400" dirty="0">
              <a:latin typeface="Arial" pitchFamily="34" charset="0"/>
              <a:cs typeface="Arial" pitchFamily="34" charset="0"/>
            </a:endParaRPr>
          </a:p>
        </p:txBody>
      </p:sp>
      <p:graphicFrame>
        <p:nvGraphicFramePr>
          <p:cNvPr id="23" name="Tabulka 22"/>
          <p:cNvGraphicFramePr>
            <a:graphicFrameLocks noGrp="1"/>
          </p:cNvGraphicFramePr>
          <p:nvPr/>
        </p:nvGraphicFramePr>
        <p:xfrm>
          <a:off x="1524000" y="2571744"/>
          <a:ext cx="9143998" cy="2802556"/>
        </p:xfrm>
        <a:graphic>
          <a:graphicData uri="http://schemas.openxmlformats.org/drawingml/2006/table">
            <a:tbl>
              <a:tblPr/>
              <a:tblGrid>
                <a:gridCol w="1071538">
                  <a:extLst>
                    <a:ext uri="{9D8B030D-6E8A-4147-A177-3AD203B41FA5}">
                      <a16:colId xmlns:a16="http://schemas.microsoft.com/office/drawing/2014/main" val="20000"/>
                    </a:ext>
                  </a:extLst>
                </a:gridCol>
                <a:gridCol w="1714512">
                  <a:extLst>
                    <a:ext uri="{9D8B030D-6E8A-4147-A177-3AD203B41FA5}">
                      <a16:colId xmlns:a16="http://schemas.microsoft.com/office/drawing/2014/main" val="20001"/>
                    </a:ext>
                  </a:extLst>
                </a:gridCol>
                <a:gridCol w="1643074">
                  <a:extLst>
                    <a:ext uri="{9D8B030D-6E8A-4147-A177-3AD203B41FA5}">
                      <a16:colId xmlns:a16="http://schemas.microsoft.com/office/drawing/2014/main" val="20002"/>
                    </a:ext>
                  </a:extLst>
                </a:gridCol>
                <a:gridCol w="1665552">
                  <a:extLst>
                    <a:ext uri="{9D8B030D-6E8A-4147-A177-3AD203B41FA5}">
                      <a16:colId xmlns:a16="http://schemas.microsoft.com/office/drawing/2014/main" val="20003"/>
                    </a:ext>
                  </a:extLst>
                </a:gridCol>
                <a:gridCol w="1549158">
                  <a:extLst>
                    <a:ext uri="{9D8B030D-6E8A-4147-A177-3AD203B41FA5}">
                      <a16:colId xmlns:a16="http://schemas.microsoft.com/office/drawing/2014/main" val="20004"/>
                    </a:ext>
                  </a:extLst>
                </a:gridCol>
                <a:gridCol w="1500164">
                  <a:extLst>
                    <a:ext uri="{9D8B030D-6E8A-4147-A177-3AD203B41FA5}">
                      <a16:colId xmlns:a16="http://schemas.microsoft.com/office/drawing/2014/main" val="20005"/>
                    </a:ext>
                  </a:extLst>
                </a:gridCol>
              </a:tblGrid>
              <a:tr h="464347">
                <a:tc gridSpan="6">
                  <a:txBody>
                    <a:bodyPr/>
                    <a:lstStyle/>
                    <a:p>
                      <a:pPr algn="ctr">
                        <a:lnSpc>
                          <a:spcPct val="150000"/>
                        </a:lnSpc>
                        <a:spcAft>
                          <a:spcPts val="0"/>
                        </a:spcAft>
                      </a:pPr>
                      <a:r>
                        <a:rPr lang="cs-CZ" sz="2400" b="1" dirty="0">
                          <a:latin typeface="Arial" pitchFamily="34" charset="0"/>
                          <a:ea typeface="Times New Roman"/>
                          <a:cs typeface="Arial" pitchFamily="34" charset="0"/>
                        </a:rPr>
                        <a:t>Elipsoid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928693">
                <a:tc>
                  <a:txBody>
                    <a:bodyPr/>
                    <a:lstStyle/>
                    <a:p>
                      <a:pPr algn="ctr">
                        <a:lnSpc>
                          <a:spcPct val="150000"/>
                        </a:lnSpc>
                        <a:spcAft>
                          <a:spcPts val="0"/>
                        </a:spcAft>
                      </a:pPr>
                      <a:r>
                        <a:rPr lang="cs-CZ" sz="1800" b="1" dirty="0">
                          <a:latin typeface="Arial" pitchFamily="34" charset="0"/>
                          <a:ea typeface="Times New Roman"/>
                          <a:cs typeface="Arial" pitchFamily="34" charset="0"/>
                        </a:rPr>
                        <a:t>Veličina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Bessel</a:t>
                      </a:r>
                    </a:p>
                    <a:p>
                      <a:pPr algn="ctr">
                        <a:lnSpc>
                          <a:spcPct val="150000"/>
                        </a:lnSpc>
                        <a:spcAft>
                          <a:spcPts val="0"/>
                        </a:spcAft>
                      </a:pPr>
                      <a:r>
                        <a:rPr lang="cs-CZ" sz="1800" b="1">
                          <a:latin typeface="Arial" pitchFamily="34" charset="0"/>
                          <a:ea typeface="Times New Roman"/>
                          <a:cs typeface="Arial" pitchFamily="34" charset="0"/>
                        </a:rPr>
                        <a:t>1841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Hayford</a:t>
                      </a:r>
                    </a:p>
                    <a:p>
                      <a:pPr algn="ctr">
                        <a:lnSpc>
                          <a:spcPct val="150000"/>
                        </a:lnSpc>
                        <a:spcAft>
                          <a:spcPts val="0"/>
                        </a:spcAft>
                      </a:pPr>
                      <a:r>
                        <a:rPr lang="cs-CZ" sz="1800" b="1">
                          <a:latin typeface="Arial" pitchFamily="34" charset="0"/>
                          <a:ea typeface="Times New Roman"/>
                          <a:cs typeface="Arial" pitchFamily="34" charset="0"/>
                        </a:rPr>
                        <a:t>1910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dirty="0" err="1">
                          <a:latin typeface="Arial" pitchFamily="34" charset="0"/>
                          <a:ea typeface="Times New Roman"/>
                          <a:cs typeface="Arial" pitchFamily="34" charset="0"/>
                        </a:rPr>
                        <a:t>Krasovskij</a:t>
                      </a:r>
                      <a:endParaRPr lang="cs-CZ" sz="1800" b="1" dirty="0">
                        <a:latin typeface="Arial" pitchFamily="34" charset="0"/>
                        <a:ea typeface="Times New Roman"/>
                        <a:cs typeface="Arial" pitchFamily="34" charset="0"/>
                      </a:endParaRPr>
                    </a:p>
                    <a:p>
                      <a:pPr algn="ctr">
                        <a:lnSpc>
                          <a:spcPct val="150000"/>
                        </a:lnSpc>
                        <a:spcAft>
                          <a:spcPts val="0"/>
                        </a:spcAft>
                      </a:pPr>
                      <a:r>
                        <a:rPr lang="cs-CZ" sz="1800" b="1" dirty="0">
                          <a:latin typeface="Arial" pitchFamily="34" charset="0"/>
                          <a:ea typeface="Times New Roman"/>
                          <a:cs typeface="Arial" pitchFamily="34" charset="0"/>
                        </a:rPr>
                        <a:t>1940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dirty="0">
                          <a:latin typeface="Arial" pitchFamily="34" charset="0"/>
                          <a:ea typeface="Times New Roman"/>
                          <a:cs typeface="Arial" pitchFamily="34" charset="0"/>
                        </a:rPr>
                        <a:t>1967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WGS-84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4347">
                <a:tc>
                  <a:txBody>
                    <a:bodyPr/>
                    <a:lstStyle/>
                    <a:p>
                      <a:pPr algn="ctr">
                        <a:lnSpc>
                          <a:spcPct val="150000"/>
                        </a:lnSpc>
                        <a:spcAft>
                          <a:spcPts val="0"/>
                        </a:spcAft>
                      </a:pPr>
                      <a:r>
                        <a:rPr lang="cs-CZ" sz="1800" b="1">
                          <a:latin typeface="Arial" pitchFamily="34" charset="0"/>
                          <a:ea typeface="Times New Roman"/>
                          <a:cs typeface="Arial" pitchFamily="34"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6 377 397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6 378 388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6 378 245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dirty="0">
                          <a:latin typeface="Arial" pitchFamily="34" charset="0"/>
                          <a:ea typeface="Times New Roman"/>
                          <a:cs typeface="Arial" pitchFamily="34" charset="0"/>
                        </a:rPr>
                        <a:t>6 378 160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6 378 137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4347">
                <a:tc>
                  <a:txBody>
                    <a:bodyPr/>
                    <a:lstStyle/>
                    <a:p>
                      <a:pPr algn="ctr">
                        <a:lnSpc>
                          <a:spcPct val="150000"/>
                        </a:lnSpc>
                        <a:spcAft>
                          <a:spcPts val="0"/>
                        </a:spcAft>
                      </a:pPr>
                      <a:r>
                        <a:rPr lang="cs-CZ" sz="1800" b="1">
                          <a:latin typeface="Arial" pitchFamily="34" charset="0"/>
                          <a:ea typeface="Times New Roman"/>
                          <a:cs typeface="Arial" pitchFamily="34" charset="0"/>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6 356 079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6 356 912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6 356 863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dirty="0">
                          <a:latin typeface="Arial" pitchFamily="34" charset="0"/>
                          <a:ea typeface="Times New Roman"/>
                          <a:cs typeface="Arial" pitchFamily="34" charset="0"/>
                        </a:rPr>
                        <a:t>6 356 744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6 356 752 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4347">
                <a:tc>
                  <a:txBody>
                    <a:bodyPr/>
                    <a:lstStyle/>
                    <a:p>
                      <a:pPr algn="ctr">
                        <a:lnSpc>
                          <a:spcPct val="150000"/>
                        </a:lnSpc>
                        <a:spcAft>
                          <a:spcPts val="0"/>
                        </a:spcAft>
                      </a:pPr>
                      <a:r>
                        <a:rPr lang="cs-CZ" sz="1800" b="1" i="1">
                          <a:latin typeface="Arial" pitchFamily="34" charset="0"/>
                          <a:ea typeface="Times New Roman"/>
                          <a:cs typeface="Arial" pitchFamily="34" charset="0"/>
                        </a:rPr>
                        <a:t>f</a:t>
                      </a:r>
                      <a:endParaRPr lang="cs-CZ" sz="1800" b="1">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1 : 299,15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1 : 297,0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1 : 298,30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a:latin typeface="Arial" pitchFamily="34" charset="0"/>
                          <a:ea typeface="Times New Roman"/>
                          <a:cs typeface="Arial" pitchFamily="34" charset="0"/>
                        </a:rPr>
                        <a:t>1 : 298,25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cs-CZ" sz="1800" b="1" dirty="0">
                          <a:latin typeface="Arial" pitchFamily="34" charset="0"/>
                          <a:ea typeface="Times New Roman"/>
                          <a:cs typeface="Arial" pitchFamily="34" charset="0"/>
                        </a:rPr>
                        <a:t>1 : 298,26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410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nahradni_koule_1_new"/>
          <p:cNvPicPr>
            <a:picLocks noChangeAspect="1" noChangeArrowheads="1"/>
          </p:cNvPicPr>
          <p:nvPr/>
        </p:nvPicPr>
        <p:blipFill>
          <a:blip r:embed="rId3" cstate="print"/>
          <a:srcRect/>
          <a:stretch>
            <a:fillRect/>
          </a:stretch>
        </p:blipFill>
        <p:spPr bwMode="auto">
          <a:xfrm>
            <a:off x="523836" y="1962000"/>
            <a:ext cx="3500462" cy="3241960"/>
          </a:xfrm>
          <a:prstGeom prst="rect">
            <a:avLst/>
          </a:prstGeom>
          <a:noFill/>
          <a:ln w="9525">
            <a:noFill/>
            <a:miter lim="800000"/>
            <a:headEnd/>
            <a:tailEnd/>
          </a:ln>
        </p:spPr>
      </p:pic>
      <p:sp>
        <p:nvSpPr>
          <p:cNvPr id="5" name="Obdélník 4"/>
          <p:cNvSpPr/>
          <p:nvPr/>
        </p:nvSpPr>
        <p:spPr>
          <a:xfrm>
            <a:off x="1738282" y="285729"/>
            <a:ext cx="7429552" cy="954107"/>
          </a:xfrm>
          <a:prstGeom prst="rect">
            <a:avLst/>
          </a:prstGeom>
        </p:spPr>
        <p:txBody>
          <a:bodyPr wrap="square">
            <a:spAutoFit/>
          </a:bodyPr>
          <a:lstStyle/>
          <a:p>
            <a:r>
              <a:rPr lang="cs-CZ" sz="2800" b="1" dirty="0"/>
              <a:t>Přechod z referenčního elipsoidu na kouli </a:t>
            </a:r>
            <a:endParaRPr lang="cs-CZ" sz="2800" dirty="0"/>
          </a:p>
          <a:p>
            <a:pPr lvl="0"/>
            <a:endParaRPr lang="cs-CZ" sz="2800" dirty="0"/>
          </a:p>
        </p:txBody>
      </p:sp>
      <p:sp>
        <p:nvSpPr>
          <p:cNvPr id="74774" name="Rectangle 22"/>
          <p:cNvSpPr>
            <a:spLocks noChangeArrowheads="1"/>
          </p:cNvSpPr>
          <p:nvPr/>
        </p:nvSpPr>
        <p:spPr bwMode="auto">
          <a:xfrm>
            <a:off x="3241222" y="971634"/>
            <a:ext cx="6600173"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cs-CZ" dirty="0">
                <a:latin typeface="Arial" pitchFamily="34" charset="0"/>
                <a:ea typeface="Times New Roman" pitchFamily="18" charset="0"/>
                <a:cs typeface="Arial" pitchFamily="34" charset="0"/>
              </a:rPr>
              <a:t>Nahrazení elipsoidu koulí o vhodném poloměru.</a:t>
            </a:r>
          </a:p>
          <a:p>
            <a:pPr fontAlgn="base">
              <a:spcBef>
                <a:spcPct val="0"/>
              </a:spcBef>
              <a:spcAft>
                <a:spcPct val="0"/>
              </a:spcAft>
            </a:pPr>
            <a:r>
              <a:rPr lang="cs-CZ" dirty="0">
                <a:latin typeface="Arial" pitchFamily="34" charset="0"/>
                <a:ea typeface="Times New Roman" pitchFamily="18" charset="0"/>
                <a:cs typeface="Arial" pitchFamily="34" charset="0"/>
              </a:rPr>
              <a:t>S je střed referenční koule odvozené od elipsoidu. P</a:t>
            </a:r>
            <a:r>
              <a:rPr lang="cs-CZ" baseline="-30000" dirty="0">
                <a:latin typeface="Arial" pitchFamily="34" charset="0"/>
                <a:ea typeface="Times New Roman" pitchFamily="18" charset="0"/>
                <a:cs typeface="Arial" pitchFamily="34" charset="0"/>
              </a:rPr>
              <a:t>0</a:t>
            </a:r>
            <a:r>
              <a:rPr lang="cs-CZ" dirty="0">
                <a:latin typeface="Arial" pitchFamily="34" charset="0"/>
                <a:ea typeface="Times New Roman" pitchFamily="18" charset="0"/>
                <a:cs typeface="Arial" pitchFamily="34" charset="0"/>
              </a:rPr>
              <a:t> je bod, kde se přesně ztotožňuje elipsoid a referenční koule. Poloměr se určí ze vztahu:</a:t>
            </a:r>
            <a:endParaRPr lang="cs-CZ" dirty="0">
              <a:latin typeface="Arial" pitchFamily="34" charset="0"/>
              <a:cs typeface="Arial" pitchFamily="34" charset="0"/>
            </a:endParaRPr>
          </a:p>
          <a:p>
            <a:pPr eaLnBrk="0" fontAlgn="base" hangingPunct="0">
              <a:spcBef>
                <a:spcPct val="0"/>
              </a:spcBef>
              <a:spcAft>
                <a:spcPct val="0"/>
              </a:spcAft>
            </a:pPr>
            <a:r>
              <a:rPr lang="cs-CZ" dirty="0">
                <a:latin typeface="Arial" pitchFamily="34" charset="0"/>
                <a:ea typeface="Times New Roman" pitchFamily="18" charset="0"/>
                <a:cs typeface="Arial" pitchFamily="34" charset="0"/>
              </a:rPr>
              <a:t> </a:t>
            </a:r>
            <a:endParaRPr lang="cs-CZ" dirty="0">
              <a:latin typeface="Arial" pitchFamily="34" charset="0"/>
              <a:cs typeface="Arial" pitchFamily="34" charset="0"/>
            </a:endParaRPr>
          </a:p>
          <a:p>
            <a:pPr eaLnBrk="0" fontAlgn="base" hangingPunct="0">
              <a:spcBef>
                <a:spcPct val="0"/>
              </a:spcBef>
              <a:spcAft>
                <a:spcPct val="0"/>
              </a:spcAft>
            </a:pPr>
            <a:endParaRPr lang="cs-CZ" dirty="0">
              <a:latin typeface="Arial" pitchFamily="34" charset="0"/>
              <a:cs typeface="Arial" pitchFamily="34" charset="0"/>
            </a:endParaRPr>
          </a:p>
        </p:txBody>
      </p:sp>
      <p:graphicFrame>
        <p:nvGraphicFramePr>
          <p:cNvPr id="74773" name="Object 21"/>
          <p:cNvGraphicFramePr>
            <a:graphicFrameLocks noChangeAspect="1"/>
          </p:cNvGraphicFramePr>
          <p:nvPr/>
        </p:nvGraphicFramePr>
        <p:xfrm>
          <a:off x="6453190" y="2000240"/>
          <a:ext cx="2286016" cy="725720"/>
        </p:xfrm>
        <a:graphic>
          <a:graphicData uri="http://schemas.openxmlformats.org/presentationml/2006/ole">
            <mc:AlternateContent xmlns:mc="http://schemas.openxmlformats.org/markup-compatibility/2006">
              <mc:Choice xmlns:v="urn:schemas-microsoft-com:vml" Requires="v">
                <p:oleObj spid="_x0000_s3104" name="Rovnice" r:id="rId4" imgW="799753" imgH="253890" progId="">
                  <p:embed/>
                </p:oleObj>
              </mc:Choice>
              <mc:Fallback>
                <p:oleObj name="Rovnice" r:id="rId4" imgW="799753" imgH="253890" progId="">
                  <p:embed/>
                  <p:pic>
                    <p:nvPicPr>
                      <p:cNvPr id="74773"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190" y="2000240"/>
                        <a:ext cx="2286016" cy="7257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75" name="Rectangle 23"/>
          <p:cNvSpPr>
            <a:spLocks noChangeArrowheads="1"/>
          </p:cNvSpPr>
          <p:nvPr/>
        </p:nvSpPr>
        <p:spPr bwMode="auto">
          <a:xfrm>
            <a:off x="5986034" y="580395"/>
            <a:ext cx="219932"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cs-CZ" sz="1100" i="1">
                <a:latin typeface="Calibri" pitchFamily="34" charset="0"/>
                <a:ea typeface="Times New Roman" pitchFamily="18" charset="0"/>
                <a:cs typeface="Calibri" pitchFamily="34" charset="0"/>
              </a:rPr>
              <a:t>.</a:t>
            </a:r>
            <a:endParaRPr lang="cs-CZ">
              <a:latin typeface="Arial" pitchFamily="34" charset="0"/>
              <a:cs typeface="Arial" pitchFamily="34" charset="0"/>
            </a:endParaRPr>
          </a:p>
        </p:txBody>
      </p:sp>
      <p:graphicFrame>
        <p:nvGraphicFramePr>
          <p:cNvPr id="74777" name="Object 25"/>
          <p:cNvGraphicFramePr>
            <a:graphicFrameLocks noChangeAspect="1"/>
          </p:cNvGraphicFramePr>
          <p:nvPr/>
        </p:nvGraphicFramePr>
        <p:xfrm>
          <a:off x="5881687" y="3429000"/>
          <a:ext cx="3487189" cy="965204"/>
        </p:xfrm>
        <a:graphic>
          <a:graphicData uri="http://schemas.openxmlformats.org/presentationml/2006/ole">
            <mc:AlternateContent xmlns:mc="http://schemas.openxmlformats.org/markup-compatibility/2006">
              <mc:Choice xmlns:v="urn:schemas-microsoft-com:vml" Requires="v">
                <p:oleObj spid="_x0000_s3105" name="Rovnice" r:id="rId6" imgW="1422400" imgH="393700" progId="">
                  <p:embed/>
                </p:oleObj>
              </mc:Choice>
              <mc:Fallback>
                <p:oleObj name="Rovnice" r:id="rId6" imgW="1422400" imgH="393700" progId="">
                  <p:embed/>
                  <p:pic>
                    <p:nvPicPr>
                      <p:cNvPr id="74777"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1687" y="3429000"/>
                        <a:ext cx="3487189" cy="9652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76" name="Object 24"/>
          <p:cNvGraphicFramePr>
            <a:graphicFrameLocks noChangeAspect="1"/>
          </p:cNvGraphicFramePr>
          <p:nvPr>
            <p:extLst>
              <p:ext uri="{D42A27DB-BD31-4B8C-83A1-F6EECF244321}">
                <p14:modId xmlns:p14="http://schemas.microsoft.com/office/powerpoint/2010/main" val="1683657854"/>
              </p:ext>
            </p:extLst>
          </p:nvPr>
        </p:nvGraphicFramePr>
        <p:xfrm>
          <a:off x="4263120" y="5014922"/>
          <a:ext cx="2786082" cy="1121027"/>
        </p:xfrm>
        <a:graphic>
          <a:graphicData uri="http://schemas.openxmlformats.org/presentationml/2006/ole">
            <mc:AlternateContent xmlns:mc="http://schemas.openxmlformats.org/markup-compatibility/2006">
              <mc:Choice xmlns:v="urn:schemas-microsoft-com:vml" Requires="v">
                <p:oleObj spid="_x0000_s3106" name="Rovnice" r:id="rId8" imgW="990600" imgH="457200" progId="">
                  <p:embed/>
                </p:oleObj>
              </mc:Choice>
              <mc:Fallback>
                <p:oleObj name="Rovnice" r:id="rId8" imgW="990600" imgH="457200" progId="">
                  <p:embed/>
                  <p:pic>
                    <p:nvPicPr>
                      <p:cNvPr id="74776"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3120" y="5014922"/>
                        <a:ext cx="2786082" cy="11210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78" name="Rectangle 26"/>
          <p:cNvSpPr>
            <a:spLocks noChangeArrowheads="1"/>
          </p:cNvSpPr>
          <p:nvPr/>
        </p:nvSpPr>
        <p:spPr bwMode="auto">
          <a:xfrm>
            <a:off x="3882118" y="2618940"/>
            <a:ext cx="6543025"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cs-CZ" sz="2000" b="1" dirty="0">
                <a:latin typeface="Arial" pitchFamily="34" charset="0"/>
                <a:ea typeface="Times New Roman" pitchFamily="18" charset="0"/>
                <a:cs typeface="Arial" pitchFamily="34" charset="0"/>
              </a:rPr>
              <a:t>Nejčastěji se používá </a:t>
            </a:r>
            <a:r>
              <a:rPr lang="cs-CZ" sz="2000" b="1" u="sng" dirty="0">
                <a:latin typeface="Arial" pitchFamily="34" charset="0"/>
                <a:ea typeface="Times New Roman" pitchFamily="18" charset="0"/>
                <a:cs typeface="Arial" pitchFamily="34" charset="0"/>
              </a:rPr>
              <a:t>náhradní koule, která má stejný povrch jako elipsoid</a:t>
            </a:r>
            <a:r>
              <a:rPr lang="cs-CZ" sz="2000" b="1" dirty="0">
                <a:latin typeface="Arial" pitchFamily="34" charset="0"/>
                <a:ea typeface="Times New Roman" pitchFamily="18" charset="0"/>
                <a:cs typeface="Arial" pitchFamily="34" charset="0"/>
              </a:rPr>
              <a:t>. </a:t>
            </a:r>
          </a:p>
          <a:p>
            <a:pPr fontAlgn="base">
              <a:spcBef>
                <a:spcPct val="0"/>
              </a:spcBef>
              <a:spcAft>
                <a:spcPct val="0"/>
              </a:spcAft>
            </a:pPr>
            <a:r>
              <a:rPr lang="cs-CZ" sz="2000" b="1" dirty="0">
                <a:latin typeface="Arial" pitchFamily="34" charset="0"/>
                <a:ea typeface="Times New Roman" pitchFamily="18" charset="0"/>
                <a:cs typeface="Arial" pitchFamily="34" charset="0"/>
              </a:rPr>
              <a:t>Platí: </a:t>
            </a:r>
            <a:endParaRPr lang="cs-CZ" sz="2000" b="1" dirty="0">
              <a:latin typeface="Arial" pitchFamily="34" charset="0"/>
              <a:cs typeface="Arial" pitchFamily="34" charset="0"/>
            </a:endParaRPr>
          </a:p>
          <a:p>
            <a:pPr eaLnBrk="0" fontAlgn="base" hangingPunct="0">
              <a:spcBef>
                <a:spcPct val="0"/>
              </a:spcBef>
              <a:spcAft>
                <a:spcPct val="0"/>
              </a:spcAft>
            </a:pPr>
            <a:endParaRPr lang="cs-CZ" dirty="0">
              <a:latin typeface="Arial" pitchFamily="34" charset="0"/>
              <a:cs typeface="Arial" pitchFamily="34" charset="0"/>
            </a:endParaRPr>
          </a:p>
        </p:txBody>
      </p:sp>
      <p:sp>
        <p:nvSpPr>
          <p:cNvPr id="74779" name="Rectangle 27"/>
          <p:cNvSpPr>
            <a:spLocks noChangeArrowheads="1"/>
          </p:cNvSpPr>
          <p:nvPr/>
        </p:nvSpPr>
        <p:spPr bwMode="auto">
          <a:xfrm>
            <a:off x="3710669" y="4394204"/>
            <a:ext cx="521497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r>
              <a:rPr lang="cs-CZ" sz="2000" b="1" dirty="0">
                <a:latin typeface="Arial" pitchFamily="34" charset="0"/>
                <a:ea typeface="Times New Roman" pitchFamily="18" charset="0"/>
                <a:cs typeface="Arial" pitchFamily="34" charset="0"/>
              </a:rPr>
              <a:t>Poloměr koule je pak dán vztahem </a:t>
            </a:r>
            <a:endParaRPr lang="cs-CZ" sz="2000" b="1" dirty="0">
              <a:latin typeface="Arial" pitchFamily="34" charset="0"/>
              <a:cs typeface="Arial" pitchFamily="34" charset="0"/>
            </a:endParaRPr>
          </a:p>
        </p:txBody>
      </p:sp>
    </p:spTree>
    <p:extLst>
      <p:ext uri="{BB962C8B-B14F-4D97-AF65-F5344CB8AC3E}">
        <p14:creationId xmlns:p14="http://schemas.microsoft.com/office/powerpoint/2010/main" val="193820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606045" y="301591"/>
            <a:ext cx="9578395" cy="954107"/>
          </a:xfrm>
          <a:prstGeom prst="rect">
            <a:avLst/>
          </a:prstGeom>
        </p:spPr>
        <p:txBody>
          <a:bodyPr wrap="square">
            <a:spAutoFit/>
          </a:bodyPr>
          <a:lstStyle/>
          <a:p>
            <a:r>
              <a:rPr lang="cs-CZ" sz="2800" b="1" dirty="0"/>
              <a:t>Souřadnicové soustavy na referenčním elipsoidu a  kouli </a:t>
            </a:r>
            <a:endParaRPr lang="cs-CZ" sz="2800" dirty="0"/>
          </a:p>
          <a:p>
            <a:pPr lvl="0"/>
            <a:endParaRPr lang="cs-CZ" sz="2800" dirty="0"/>
          </a:p>
        </p:txBody>
      </p:sp>
      <p:sp>
        <p:nvSpPr>
          <p:cNvPr id="2" name="TextovéPole 1"/>
          <p:cNvSpPr txBox="1"/>
          <p:nvPr/>
        </p:nvSpPr>
        <p:spPr>
          <a:xfrm>
            <a:off x="3956901" y="1643887"/>
            <a:ext cx="7695837" cy="3970318"/>
          </a:xfrm>
          <a:prstGeom prst="rect">
            <a:avLst/>
          </a:prstGeom>
          <a:noFill/>
        </p:spPr>
        <p:txBody>
          <a:bodyPr wrap="square" rtlCol="0">
            <a:spAutoFit/>
          </a:bodyPr>
          <a:lstStyle/>
          <a:p>
            <a:r>
              <a:rPr lang="cs-CZ" sz="1400" b="1" dirty="0"/>
              <a:t>Zeměpisná šířka</a:t>
            </a:r>
            <a:r>
              <a:rPr lang="cs-CZ" sz="1400" dirty="0"/>
              <a:t> udává, na jaké </a:t>
            </a:r>
            <a:r>
              <a:rPr lang="cs-CZ" sz="1400" dirty="0">
                <a:hlinkClick r:id="rId2" tooltip="Rovnoběžka">
                  <a:extLst>
                    <a:ext uri="{A12FA001-AC4F-418D-AE19-62706E023703}">
                      <ahyp:hlinkClr xmlns:ahyp="http://schemas.microsoft.com/office/drawing/2018/hyperlinkcolor" val="tx"/>
                    </a:ext>
                  </a:extLst>
                </a:hlinkClick>
              </a:rPr>
              <a:t>rovnoběžce</a:t>
            </a:r>
            <a:r>
              <a:rPr lang="cs-CZ" sz="1400" dirty="0"/>
              <a:t> se dané místo nachází a tedy jaká je jeho </a:t>
            </a:r>
            <a:r>
              <a:rPr lang="cs-CZ" sz="1400" dirty="0">
                <a:hlinkClick r:id="rId3" tooltip="Úhlová vzdálenost (stránka neexistuje)">
                  <a:extLst>
                    <a:ext uri="{A12FA001-AC4F-418D-AE19-62706E023703}">
                      <ahyp:hlinkClr xmlns:ahyp="http://schemas.microsoft.com/office/drawing/2018/hyperlinkcolor" val="tx"/>
                    </a:ext>
                  </a:extLst>
                </a:hlinkClick>
              </a:rPr>
              <a:t>úhlová vzdálenost</a:t>
            </a:r>
            <a:r>
              <a:rPr lang="cs-CZ" sz="1400" dirty="0"/>
              <a:t> od </a:t>
            </a:r>
            <a:r>
              <a:rPr lang="cs-CZ" sz="1400" dirty="0">
                <a:hlinkClick r:id="rId4" tooltip="Rovník">
                  <a:extLst>
                    <a:ext uri="{A12FA001-AC4F-418D-AE19-62706E023703}">
                      <ahyp:hlinkClr xmlns:ahyp="http://schemas.microsoft.com/office/drawing/2018/hyperlinkcolor" val="tx"/>
                    </a:ext>
                  </a:extLst>
                </a:hlinkClick>
              </a:rPr>
              <a:t>rovníku</a:t>
            </a:r>
            <a:r>
              <a:rPr lang="cs-CZ" sz="1400" dirty="0"/>
              <a:t>.</a:t>
            </a:r>
          </a:p>
          <a:p>
            <a:r>
              <a:rPr lang="cs-CZ" sz="1400" dirty="0"/>
              <a:t> Zeměpisná šířka se pohybuje mezi 0° (rovník) a 90° (</a:t>
            </a:r>
            <a:r>
              <a:rPr lang="cs-CZ" sz="1400" dirty="0">
                <a:hlinkClick r:id="rId5" tooltip="Zeměpisný pól">
                  <a:extLst>
                    <a:ext uri="{A12FA001-AC4F-418D-AE19-62706E023703}">
                      <ahyp:hlinkClr xmlns:ahyp="http://schemas.microsoft.com/office/drawing/2018/hyperlinkcolor" val="tx"/>
                    </a:ext>
                  </a:extLst>
                </a:hlinkClick>
              </a:rPr>
              <a:t>zemské póly</a:t>
            </a:r>
            <a:r>
              <a:rPr lang="cs-CZ" sz="1400" dirty="0"/>
              <a:t>) a rozlišuje se severní a jižní podle </a:t>
            </a:r>
            <a:r>
              <a:rPr lang="cs-CZ" sz="1400" dirty="0">
                <a:hlinkClick r:id="rId6" tooltip="Severní polokoule">
                  <a:extLst>
                    <a:ext uri="{A12FA001-AC4F-418D-AE19-62706E023703}">
                      <ahyp:hlinkClr xmlns:ahyp="http://schemas.microsoft.com/office/drawing/2018/hyperlinkcolor" val="tx"/>
                    </a:ext>
                  </a:extLst>
                </a:hlinkClick>
              </a:rPr>
              <a:t>severní</a:t>
            </a:r>
            <a:r>
              <a:rPr lang="cs-CZ" sz="1400" dirty="0"/>
              <a:t> a </a:t>
            </a:r>
            <a:r>
              <a:rPr lang="cs-CZ" sz="1400" dirty="0">
                <a:hlinkClick r:id="rId7" tooltip="Jižní polokoule">
                  <a:extLst>
                    <a:ext uri="{A12FA001-AC4F-418D-AE19-62706E023703}">
                      <ahyp:hlinkClr xmlns:ahyp="http://schemas.microsoft.com/office/drawing/2018/hyperlinkcolor" val="tx"/>
                    </a:ext>
                  </a:extLst>
                </a:hlinkClick>
              </a:rPr>
              <a:t>jižní polokoule</a:t>
            </a:r>
            <a:r>
              <a:rPr lang="cs-CZ" sz="1400" dirty="0"/>
              <a:t>. Zápis souřadnic pak vypadá např. 50.0764133N (N - </a:t>
            </a:r>
            <a:r>
              <a:rPr lang="cs-CZ" sz="1400" dirty="0" err="1"/>
              <a:t>North</a:t>
            </a:r>
            <a:r>
              <a:rPr lang="cs-CZ" sz="1400" dirty="0"/>
              <a:t>, označuje severní polokouli. S - </a:t>
            </a:r>
            <a:r>
              <a:rPr lang="cs-CZ" sz="1400" dirty="0" err="1"/>
              <a:t>South</a:t>
            </a:r>
            <a:r>
              <a:rPr lang="cs-CZ" sz="1400" dirty="0"/>
              <a:t> pro jižní polokouli) nebo N 50°4.58480', případně 50°4'35.088"N.</a:t>
            </a:r>
          </a:p>
          <a:p>
            <a:endParaRPr lang="cs-CZ" sz="1400" dirty="0"/>
          </a:p>
          <a:p>
            <a:r>
              <a:rPr lang="cs-CZ" sz="1400" b="1" dirty="0"/>
              <a:t>Zeměpisná délka</a:t>
            </a:r>
            <a:r>
              <a:rPr lang="cs-CZ" sz="1400" dirty="0"/>
              <a:t> udává, na jakém </a:t>
            </a:r>
            <a:r>
              <a:rPr lang="cs-CZ" sz="1400" dirty="0">
                <a:hlinkClick r:id="rId8" tooltip="Poledník">
                  <a:extLst>
                    <a:ext uri="{A12FA001-AC4F-418D-AE19-62706E023703}">
                      <ahyp:hlinkClr xmlns:ahyp="http://schemas.microsoft.com/office/drawing/2018/hyperlinkcolor" val="tx"/>
                    </a:ext>
                  </a:extLst>
                </a:hlinkClick>
              </a:rPr>
              <a:t>poledníku</a:t>
            </a:r>
            <a:r>
              <a:rPr lang="cs-CZ" sz="1400" dirty="0"/>
              <a:t> se místo nachází, tedy jaká je jeho úhlová vzdálenost od </a:t>
            </a:r>
            <a:r>
              <a:rPr lang="cs-CZ" sz="1400" dirty="0">
                <a:hlinkClick r:id="rId9" tooltip="Základní poledník">
                  <a:extLst>
                    <a:ext uri="{A12FA001-AC4F-418D-AE19-62706E023703}">
                      <ahyp:hlinkClr xmlns:ahyp="http://schemas.microsoft.com/office/drawing/2018/hyperlinkcolor" val="tx"/>
                    </a:ext>
                  </a:extLst>
                </a:hlinkClick>
              </a:rPr>
              <a:t>základního poledníku</a:t>
            </a:r>
            <a:r>
              <a:rPr lang="cs-CZ" sz="1400" dirty="0"/>
              <a:t>. Zeměpisná délka se pohybuje mezi 0° (nultý poledník procházející </a:t>
            </a:r>
            <a:r>
              <a:rPr lang="cs-CZ" sz="1400" dirty="0">
                <a:hlinkClick r:id="rId10" tooltip="Královská greenwichská observatoř">
                  <a:extLst>
                    <a:ext uri="{A12FA001-AC4F-418D-AE19-62706E023703}">
                      <ahyp:hlinkClr xmlns:ahyp="http://schemas.microsoft.com/office/drawing/2018/hyperlinkcolor" val="tx"/>
                    </a:ext>
                  </a:extLst>
                </a:hlinkClick>
              </a:rPr>
              <a:t>Greenwichem</a:t>
            </a:r>
            <a:r>
              <a:rPr lang="cs-CZ" sz="1400" dirty="0"/>
              <a:t>) a 180° (protilehlý poledník, kterým prochází </a:t>
            </a:r>
            <a:r>
              <a:rPr lang="cs-CZ" sz="1400" dirty="0">
                <a:hlinkClick r:id="rId11" tooltip="Datová hranice">
                  <a:extLst>
                    <a:ext uri="{A12FA001-AC4F-418D-AE19-62706E023703}">
                      <ahyp:hlinkClr xmlns:ahyp="http://schemas.microsoft.com/office/drawing/2018/hyperlinkcolor" val="tx"/>
                    </a:ext>
                  </a:extLst>
                </a:hlinkClick>
              </a:rPr>
              <a:t>datová hranice</a:t>
            </a:r>
            <a:r>
              <a:rPr lang="cs-CZ" sz="1400" dirty="0"/>
              <a:t>). Rozlišuje se východní a západní podle </a:t>
            </a:r>
            <a:r>
              <a:rPr lang="cs-CZ" sz="1400" dirty="0">
                <a:hlinkClick r:id="rId12" tooltip="Východní polokoule">
                  <a:extLst>
                    <a:ext uri="{A12FA001-AC4F-418D-AE19-62706E023703}">
                      <ahyp:hlinkClr xmlns:ahyp="http://schemas.microsoft.com/office/drawing/2018/hyperlinkcolor" val="tx"/>
                    </a:ext>
                  </a:extLst>
                </a:hlinkClick>
              </a:rPr>
              <a:t>východní</a:t>
            </a:r>
            <a:r>
              <a:rPr lang="cs-CZ" sz="1400" dirty="0"/>
              <a:t> a </a:t>
            </a:r>
            <a:r>
              <a:rPr lang="cs-CZ" sz="1400" dirty="0">
                <a:hlinkClick r:id="rId13" tooltip="Západní polokoule">
                  <a:extLst>
                    <a:ext uri="{A12FA001-AC4F-418D-AE19-62706E023703}">
                      <ahyp:hlinkClr xmlns:ahyp="http://schemas.microsoft.com/office/drawing/2018/hyperlinkcolor" val="tx"/>
                    </a:ext>
                  </a:extLst>
                </a:hlinkClick>
              </a:rPr>
              <a:t>západní polokoule</a:t>
            </a:r>
            <a:r>
              <a:rPr lang="cs-CZ" sz="1400" dirty="0"/>
              <a:t>. </a:t>
            </a:r>
          </a:p>
          <a:p>
            <a:endParaRPr lang="cs-CZ" sz="1400" dirty="0"/>
          </a:p>
          <a:p>
            <a:r>
              <a:rPr lang="cs-CZ" sz="1400" dirty="0"/>
              <a:t>Zápis souřadnic pak vypadá např. 14.4233839E (E - East, označuje východní polokouli. W - </a:t>
            </a:r>
            <a:r>
              <a:rPr lang="cs-CZ" sz="1400" dirty="0" err="1"/>
              <a:t>West</a:t>
            </a:r>
            <a:r>
              <a:rPr lang="cs-CZ" sz="1400" dirty="0"/>
              <a:t> pro západní polokouli) nebo E 14°25.40303', případně 14°25'24.182"E.</a:t>
            </a:r>
          </a:p>
          <a:p>
            <a:endParaRPr lang="cs-CZ" sz="1400" dirty="0"/>
          </a:p>
          <a:p>
            <a:r>
              <a:rPr lang="cs-CZ" sz="1400" b="1" dirty="0"/>
              <a:t>Nadmořská výška</a:t>
            </a:r>
            <a:r>
              <a:rPr lang="cs-CZ" sz="1400" dirty="0"/>
              <a:t> udává svislou vzdálenost od střední </a:t>
            </a:r>
            <a:r>
              <a:rPr lang="cs-CZ" sz="1400" dirty="0">
                <a:hlinkClick r:id="rId14" tooltip="Hladina moře">
                  <a:extLst>
                    <a:ext uri="{A12FA001-AC4F-418D-AE19-62706E023703}">
                      <ahyp:hlinkClr xmlns:ahyp="http://schemas.microsoft.com/office/drawing/2018/hyperlinkcolor" val="tx"/>
                    </a:ext>
                  </a:extLst>
                </a:hlinkClick>
              </a:rPr>
              <a:t>hladiny moře</a:t>
            </a:r>
            <a:r>
              <a:rPr lang="cs-CZ" sz="1400" dirty="0"/>
              <a:t>. Ta je teoreticky stanovena jako nulová výška nad zemským povrchem. Udává se v </a:t>
            </a:r>
            <a:r>
              <a:rPr lang="cs-CZ" sz="1400" i="1" dirty="0"/>
              <a:t>metrech nad mořem</a:t>
            </a:r>
            <a:r>
              <a:rPr lang="cs-CZ" sz="1400" dirty="0"/>
              <a:t> (m n. m.) nebo </a:t>
            </a:r>
            <a:r>
              <a:rPr lang="cs-CZ" sz="1400" i="1" dirty="0"/>
              <a:t>metrech pod hladinou moře</a:t>
            </a:r>
            <a:r>
              <a:rPr lang="cs-CZ" sz="1400" dirty="0"/>
              <a:t>, případně, např. v letectví, ve </a:t>
            </a:r>
            <a:r>
              <a:rPr lang="cs-CZ" sz="1400" dirty="0">
                <a:hlinkClick r:id="rId15" tooltip="Stopa (jednotka délky)">
                  <a:extLst>
                    <a:ext uri="{A12FA001-AC4F-418D-AE19-62706E023703}">
                      <ahyp:hlinkClr xmlns:ahyp="http://schemas.microsoft.com/office/drawing/2018/hyperlinkcolor" val="tx"/>
                    </a:ext>
                  </a:extLst>
                </a:hlinkClick>
              </a:rPr>
              <a:t>stopách</a:t>
            </a:r>
            <a:r>
              <a:rPr lang="cs-CZ" sz="1400" dirty="0"/>
              <a:t>.</a:t>
            </a:r>
          </a:p>
          <a:p>
            <a:endParaRPr lang="cs-CZ" sz="1400" dirty="0"/>
          </a:p>
        </p:txBody>
      </p:sp>
      <p:sp>
        <p:nvSpPr>
          <p:cNvPr id="5" name="TextovéPole 4"/>
          <p:cNvSpPr txBox="1"/>
          <p:nvPr/>
        </p:nvSpPr>
        <p:spPr>
          <a:xfrm>
            <a:off x="2758830" y="1125416"/>
            <a:ext cx="6971324" cy="646331"/>
          </a:xfrm>
          <a:prstGeom prst="rect">
            <a:avLst/>
          </a:prstGeom>
          <a:noFill/>
        </p:spPr>
        <p:txBody>
          <a:bodyPr wrap="square" rtlCol="0">
            <a:spAutoFit/>
          </a:bodyPr>
          <a:lstStyle/>
          <a:p>
            <a:pPr lvl="0"/>
            <a:r>
              <a:rPr lang="cs-CZ" dirty="0"/>
              <a:t>Sférická zeměpisná šířka </a:t>
            </a:r>
            <a:r>
              <a:rPr lang="cs-CZ" b="1" dirty="0"/>
              <a:t>φ </a:t>
            </a:r>
            <a:r>
              <a:rPr lang="cs-CZ" dirty="0"/>
              <a:t>a sférická zeměpisná délka </a:t>
            </a:r>
            <a:r>
              <a:rPr lang="cs-CZ" b="1" dirty="0"/>
              <a:t>λ</a:t>
            </a:r>
            <a:r>
              <a:rPr lang="cs-CZ" dirty="0"/>
              <a:t> </a:t>
            </a:r>
          </a:p>
          <a:p>
            <a:endParaRPr lang="cs-CZ" dirty="0"/>
          </a:p>
        </p:txBody>
      </p:sp>
      <p:sp>
        <p:nvSpPr>
          <p:cNvPr id="7" name="TextovéPole 6"/>
          <p:cNvSpPr txBox="1"/>
          <p:nvPr/>
        </p:nvSpPr>
        <p:spPr>
          <a:xfrm>
            <a:off x="3956901" y="5533292"/>
            <a:ext cx="7969376" cy="769441"/>
          </a:xfrm>
          <a:prstGeom prst="rect">
            <a:avLst/>
          </a:prstGeom>
          <a:noFill/>
        </p:spPr>
        <p:txBody>
          <a:bodyPr wrap="square" rtlCol="0">
            <a:spAutoFit/>
          </a:bodyPr>
          <a:lstStyle/>
          <a:p>
            <a:r>
              <a:rPr lang="cs-CZ" sz="1100" dirty="0"/>
              <a:t>Zeměpisné souřadnice jsou v podstatě </a:t>
            </a:r>
            <a:r>
              <a:rPr lang="cs-CZ" sz="1100" dirty="0">
                <a:hlinkClick r:id="rId16" tooltip="Sférická soustava souřadnic"/>
              </a:rPr>
              <a:t>sférické souřadnice</a:t>
            </a:r>
            <a:r>
              <a:rPr lang="cs-CZ" sz="1100" dirty="0"/>
              <a:t> s počátkem ve středu Země. Zeměpisná šířka a délka určují </a:t>
            </a:r>
            <a:r>
              <a:rPr lang="cs-CZ" sz="1100" dirty="0">
                <a:hlinkClick r:id="rId17" tooltip="Polohový vektor"/>
              </a:rPr>
              <a:t>polohový vektor</a:t>
            </a:r>
            <a:r>
              <a:rPr lang="cs-CZ" sz="1100" dirty="0"/>
              <a:t>, směr od počátku souřadnic, ve kterém se dané místo nachází (na zemském povrchu). Třetí sférickou souřadnicí by byla vzdálenost daného místa od počátku souřadnic, tedy poloměr Země v daném místě neboli vzdálenost od středu Země. Z praktických důvodů je však místo toho měřena od mezinárodně určené „nulové“ výšky na povrchu Země.</a:t>
            </a:r>
          </a:p>
        </p:txBody>
      </p:sp>
      <p:pic>
        <p:nvPicPr>
          <p:cNvPr id="8" name="Obrázek 7"/>
          <p:cNvPicPr>
            <a:picLocks noChangeAspect="1"/>
          </p:cNvPicPr>
          <p:nvPr/>
        </p:nvPicPr>
        <p:blipFill>
          <a:blip r:embed="rId18"/>
          <a:stretch>
            <a:fillRect/>
          </a:stretch>
        </p:blipFill>
        <p:spPr>
          <a:xfrm>
            <a:off x="139090" y="1643887"/>
            <a:ext cx="3548378" cy="3267065"/>
          </a:xfrm>
          <a:prstGeom prst="rect">
            <a:avLst/>
          </a:prstGeom>
        </p:spPr>
      </p:pic>
      <p:sp>
        <p:nvSpPr>
          <p:cNvPr id="9" name="TextovéPole 8"/>
          <p:cNvSpPr txBox="1"/>
          <p:nvPr/>
        </p:nvSpPr>
        <p:spPr>
          <a:xfrm>
            <a:off x="337544" y="4853802"/>
            <a:ext cx="3242495" cy="1169551"/>
          </a:xfrm>
          <a:prstGeom prst="rect">
            <a:avLst/>
          </a:prstGeom>
          <a:noFill/>
        </p:spPr>
        <p:txBody>
          <a:bodyPr wrap="square" rtlCol="0">
            <a:spAutoFit/>
          </a:bodyPr>
          <a:lstStyle/>
          <a:p>
            <a:r>
              <a:rPr lang="cs-CZ" sz="1400" dirty="0"/>
              <a:t>Zeměpisná soustava souřadnic: </a:t>
            </a:r>
            <a:r>
              <a:rPr lang="cs-CZ" sz="1400" i="1" dirty="0"/>
              <a:t>Prime </a:t>
            </a:r>
            <a:r>
              <a:rPr lang="cs-CZ" sz="1400" i="1" dirty="0" err="1"/>
              <a:t>Meridian</a:t>
            </a:r>
            <a:r>
              <a:rPr lang="cs-CZ" sz="1400" dirty="0"/>
              <a:t> je základní poledník, souřadnicemi bodu jsou zeměpisná délka </a:t>
            </a:r>
            <a:r>
              <a:rPr lang="el-GR" sz="1400" dirty="0"/>
              <a:t>λ </a:t>
            </a:r>
            <a:r>
              <a:rPr lang="cs-CZ" sz="1400" dirty="0"/>
              <a:t>a šířka </a:t>
            </a:r>
            <a:r>
              <a:rPr lang="el-GR" sz="1400" dirty="0"/>
              <a:t>φ. </a:t>
            </a:r>
            <a:r>
              <a:rPr lang="cs-CZ" sz="1400" dirty="0"/>
              <a:t>Zelený čtvereček naznačuje list mapy.</a:t>
            </a:r>
          </a:p>
        </p:txBody>
      </p:sp>
    </p:spTree>
    <p:extLst>
      <p:ext uri="{BB962C8B-B14F-4D97-AF65-F5344CB8AC3E}">
        <p14:creationId xmlns:p14="http://schemas.microsoft.com/office/powerpoint/2010/main" val="311563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a:stretch>
            <a:fillRect/>
          </a:stretch>
        </p:blipFill>
        <p:spPr>
          <a:xfrm>
            <a:off x="332593" y="365125"/>
            <a:ext cx="5541733" cy="6306471"/>
          </a:xfrm>
          <a:prstGeom prst="rect">
            <a:avLst/>
          </a:prstGeom>
        </p:spPr>
      </p:pic>
      <p:sp>
        <p:nvSpPr>
          <p:cNvPr id="4" name="Zástupný symbol pro zápatí 3"/>
          <p:cNvSpPr>
            <a:spLocks noGrp="1"/>
          </p:cNvSpPr>
          <p:nvPr>
            <p:ph type="ftr" sz="quarter" idx="11"/>
          </p:nvPr>
        </p:nvSpPr>
        <p:spPr/>
        <p:txBody>
          <a:bodyPr/>
          <a:lstStyle/>
          <a:p>
            <a:r>
              <a:rPr lang="cs-CZ"/>
              <a:t>Ze0128 Kartografie </a:t>
            </a:r>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8</a:t>
            </a:fld>
            <a:endParaRPr lang="cs-CZ"/>
          </a:p>
        </p:txBody>
      </p:sp>
      <p:sp>
        <p:nvSpPr>
          <p:cNvPr id="3" name="TextovéPole 2">
            <a:extLst>
              <a:ext uri="{FF2B5EF4-FFF2-40B4-BE49-F238E27FC236}">
                <a16:creationId xmlns:a16="http://schemas.microsoft.com/office/drawing/2014/main" id="{F0C00BB3-4665-4DC6-9444-92F39A620DDF}"/>
              </a:ext>
            </a:extLst>
          </p:cNvPr>
          <p:cNvSpPr txBox="1"/>
          <p:nvPr/>
        </p:nvSpPr>
        <p:spPr>
          <a:xfrm>
            <a:off x="6355898" y="449036"/>
            <a:ext cx="3960272" cy="2246769"/>
          </a:xfrm>
          <a:prstGeom prst="rect">
            <a:avLst/>
          </a:prstGeom>
          <a:noFill/>
        </p:spPr>
        <p:txBody>
          <a:bodyPr wrap="square" rtlCol="0">
            <a:spAutoFit/>
          </a:bodyPr>
          <a:lstStyle/>
          <a:p>
            <a:r>
              <a:rPr lang="en-US" sz="1400" b="1" i="0" dirty="0" err="1">
                <a:solidFill>
                  <a:srgbClr val="202122"/>
                </a:solidFill>
                <a:effectLst/>
                <a:latin typeface="Arial" panose="020B0604020202020204" pitchFamily="34" charset="0"/>
              </a:rPr>
              <a:t>Rovnoběžka</a:t>
            </a:r>
            <a:r>
              <a:rPr lang="en-US" sz="1400" b="0" i="0" dirty="0">
                <a:solidFill>
                  <a:srgbClr val="202122"/>
                </a:solidFill>
                <a:effectLst/>
                <a:latin typeface="Arial" panose="020B0604020202020204" pitchFamily="34" charset="0"/>
              </a:rPr>
              <a:t> je </a:t>
            </a:r>
            <a:r>
              <a:rPr lang="en-US" sz="1400" b="0" i="0" dirty="0" err="1">
                <a:solidFill>
                  <a:srgbClr val="202122"/>
                </a:solidFill>
                <a:effectLst/>
                <a:latin typeface="Arial" panose="020B0604020202020204" pitchFamily="34" charset="0"/>
              </a:rPr>
              <a:t>pomyslná</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čára</a:t>
            </a:r>
            <a:r>
              <a:rPr lang="en-US" sz="1400" b="0" i="0" dirty="0">
                <a:solidFill>
                  <a:srgbClr val="202122"/>
                </a:solidFill>
                <a:effectLst/>
                <a:latin typeface="Arial" panose="020B0604020202020204" pitchFamily="34" charset="0"/>
              </a:rPr>
              <a:t> na </a:t>
            </a:r>
            <a:r>
              <a:rPr lang="en-US" sz="1400" b="0" i="0" dirty="0" err="1">
                <a:solidFill>
                  <a:srgbClr val="202122"/>
                </a:solidFill>
                <a:effectLst/>
                <a:latin typeface="Arial" panose="020B0604020202020204" pitchFamily="34" charset="0"/>
              </a:rPr>
              <a:t>zemském</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povrchu</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vzniklá</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průnikem</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povrchu</a:t>
            </a:r>
            <a:r>
              <a:rPr lang="en-US" sz="1400" b="0" i="0" dirty="0">
                <a:solidFill>
                  <a:srgbClr val="202122"/>
                </a:solidFill>
                <a:effectLst/>
                <a:latin typeface="Arial" panose="020B0604020202020204" pitchFamily="34" charset="0"/>
              </a:rPr>
              <a:t> </a:t>
            </a:r>
            <a:r>
              <a:rPr lang="en-US" sz="1400" b="0" i="0" u="none" strike="noStrike" dirty="0" err="1">
                <a:solidFill>
                  <a:srgbClr val="0645AD"/>
                </a:solidFill>
                <a:effectLst/>
                <a:latin typeface="Arial" panose="020B0604020202020204" pitchFamily="34" charset="0"/>
                <a:hlinkClick r:id="rId3" tooltip="Země"/>
              </a:rPr>
              <a:t>Země</a:t>
            </a:r>
            <a:r>
              <a:rPr lang="en-US" sz="1400" b="0" i="0" dirty="0">
                <a:solidFill>
                  <a:srgbClr val="202122"/>
                </a:solidFill>
                <a:effectLst/>
                <a:latin typeface="Arial" panose="020B0604020202020204" pitchFamily="34" charset="0"/>
              </a:rPr>
              <a:t> a </a:t>
            </a:r>
            <a:r>
              <a:rPr lang="en-US" sz="1400" b="0" i="0" u="none" strike="noStrike" dirty="0" err="1">
                <a:solidFill>
                  <a:srgbClr val="0645AD"/>
                </a:solidFill>
                <a:effectLst/>
                <a:latin typeface="Arial" panose="020B0604020202020204" pitchFamily="34" charset="0"/>
                <a:hlinkClick r:id="rId4" tooltip="Rotační kužel"/>
              </a:rPr>
              <a:t>rotačního</a:t>
            </a:r>
            <a:r>
              <a:rPr lang="en-US" sz="1400" b="0" i="0" u="none" strike="noStrike" dirty="0">
                <a:solidFill>
                  <a:srgbClr val="0645AD"/>
                </a:solidFill>
                <a:effectLst/>
                <a:latin typeface="Arial" panose="020B0604020202020204" pitchFamily="34" charset="0"/>
                <a:hlinkClick r:id="rId4" tooltip="Rotační kužel"/>
              </a:rPr>
              <a:t> </a:t>
            </a:r>
            <a:r>
              <a:rPr lang="en-US" sz="1400" b="0" i="0" u="none" strike="noStrike" dirty="0" err="1">
                <a:solidFill>
                  <a:srgbClr val="0645AD"/>
                </a:solidFill>
                <a:effectLst/>
                <a:latin typeface="Arial" panose="020B0604020202020204" pitchFamily="34" charset="0"/>
                <a:hlinkClick r:id="rId4" tooltip="Rotační kužel"/>
              </a:rPr>
              <a:t>kuželu</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jehož</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vrchol</a:t>
            </a:r>
            <a:r>
              <a:rPr lang="en-US" sz="1400" b="0" i="0" dirty="0">
                <a:solidFill>
                  <a:srgbClr val="202122"/>
                </a:solidFill>
                <a:effectLst/>
                <a:latin typeface="Arial" panose="020B0604020202020204" pitchFamily="34" charset="0"/>
              </a:rPr>
              <a:t> je v </a:t>
            </a:r>
            <a:r>
              <a:rPr lang="en-US" sz="1400" b="0" i="0" dirty="0" err="1">
                <a:solidFill>
                  <a:srgbClr val="202122"/>
                </a:solidFill>
                <a:effectLst/>
                <a:latin typeface="Arial" panose="020B0604020202020204" pitchFamily="34" charset="0"/>
              </a:rPr>
              <a:t>zemském</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středu</a:t>
            </a:r>
            <a:r>
              <a:rPr lang="en-US" sz="1400" b="0" i="0" dirty="0">
                <a:solidFill>
                  <a:srgbClr val="202122"/>
                </a:solidFill>
                <a:effectLst/>
                <a:latin typeface="Arial" panose="020B0604020202020204" pitchFamily="34" charset="0"/>
              </a:rPr>
              <a:t> a </a:t>
            </a:r>
            <a:r>
              <a:rPr lang="en-US" sz="1400" b="0" i="0" dirty="0" err="1">
                <a:solidFill>
                  <a:srgbClr val="202122"/>
                </a:solidFill>
                <a:effectLst/>
                <a:latin typeface="Arial" panose="020B0604020202020204" pitchFamily="34" charset="0"/>
              </a:rPr>
              <a:t>jeho</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osa</a:t>
            </a:r>
            <a:r>
              <a:rPr lang="en-US" sz="1400" b="0" i="0" dirty="0">
                <a:solidFill>
                  <a:srgbClr val="202122"/>
                </a:solidFill>
                <a:effectLst/>
                <a:latin typeface="Arial" panose="020B0604020202020204" pitchFamily="34" charset="0"/>
              </a:rPr>
              <a:t> je </a:t>
            </a:r>
            <a:r>
              <a:rPr lang="en-US" sz="1400" b="0" i="0" dirty="0" err="1">
                <a:solidFill>
                  <a:srgbClr val="202122"/>
                </a:solidFill>
                <a:effectLst/>
                <a:latin typeface="Arial" panose="020B0604020202020204" pitchFamily="34" charset="0"/>
              </a:rPr>
              <a:t>shodná</a:t>
            </a:r>
            <a:r>
              <a:rPr lang="en-US" sz="1400" b="0" i="0" dirty="0">
                <a:solidFill>
                  <a:srgbClr val="202122"/>
                </a:solidFill>
                <a:effectLst/>
                <a:latin typeface="Arial" panose="020B0604020202020204" pitchFamily="34" charset="0"/>
              </a:rPr>
              <a:t> se </a:t>
            </a:r>
            <a:r>
              <a:rPr lang="en-US" sz="1400" b="0" i="0" u="none" strike="noStrike" dirty="0" err="1">
                <a:solidFill>
                  <a:srgbClr val="0645AD"/>
                </a:solidFill>
                <a:effectLst/>
                <a:latin typeface="Arial" panose="020B0604020202020204" pitchFamily="34" charset="0"/>
                <a:hlinkClick r:id="rId5" tooltip="Zemská osa"/>
              </a:rPr>
              <a:t>zemskou</a:t>
            </a:r>
            <a:r>
              <a:rPr lang="en-US" sz="1400" b="0" i="0" u="none" strike="noStrike" dirty="0">
                <a:solidFill>
                  <a:srgbClr val="0645AD"/>
                </a:solidFill>
                <a:effectLst/>
                <a:latin typeface="Arial" panose="020B0604020202020204" pitchFamily="34" charset="0"/>
                <a:hlinkClick r:id="rId5" tooltip="Zemská osa"/>
              </a:rPr>
              <a:t> </a:t>
            </a:r>
            <a:r>
              <a:rPr lang="en-US" sz="1400" b="0" i="0" u="none" strike="noStrike" dirty="0" err="1">
                <a:solidFill>
                  <a:srgbClr val="0645AD"/>
                </a:solidFill>
                <a:effectLst/>
                <a:latin typeface="Arial" panose="020B0604020202020204" pitchFamily="34" charset="0"/>
                <a:hlinkClick r:id="rId5" tooltip="Zemská osa"/>
              </a:rPr>
              <a:t>osou</a:t>
            </a:r>
            <a:r>
              <a:rPr lang="en-US" sz="1400" b="0" i="0" dirty="0">
                <a:solidFill>
                  <a:srgbClr val="202122"/>
                </a:solidFill>
                <a:effectLst/>
                <a:latin typeface="Arial" panose="020B0604020202020204" pitchFamily="34" charset="0"/>
              </a:rPr>
              <a:t>. Na </a:t>
            </a:r>
            <a:r>
              <a:rPr lang="en-US" sz="1400" b="0" i="0" dirty="0" err="1">
                <a:solidFill>
                  <a:srgbClr val="202122"/>
                </a:solidFill>
                <a:effectLst/>
                <a:latin typeface="Arial" panose="020B0604020202020204" pitchFamily="34" charset="0"/>
              </a:rPr>
              <a:t>zjednodušeném</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modelu</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Země</a:t>
            </a:r>
            <a:r>
              <a:rPr lang="en-US" sz="1400" b="0" i="0" dirty="0">
                <a:solidFill>
                  <a:srgbClr val="202122"/>
                </a:solidFill>
                <a:effectLst/>
                <a:latin typeface="Arial" panose="020B0604020202020204" pitchFamily="34" charset="0"/>
              </a:rPr>
              <a:t> (na </a:t>
            </a:r>
            <a:r>
              <a:rPr lang="en-US" sz="1400" b="0" i="0" u="none" strike="noStrike" dirty="0" err="1">
                <a:solidFill>
                  <a:srgbClr val="0645AD"/>
                </a:solidFill>
                <a:effectLst/>
                <a:latin typeface="Arial" panose="020B0604020202020204" pitchFamily="34" charset="0"/>
                <a:hlinkClick r:id="rId6" tooltip="Koule"/>
              </a:rPr>
              <a:t>kouli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nebo</a:t>
            </a:r>
            <a:r>
              <a:rPr lang="en-US" sz="1400" b="0" i="0" dirty="0">
                <a:solidFill>
                  <a:srgbClr val="202122"/>
                </a:solidFill>
                <a:effectLst/>
                <a:latin typeface="Arial" panose="020B0604020202020204" pitchFamily="34" charset="0"/>
              </a:rPr>
              <a:t> </a:t>
            </a:r>
            <a:r>
              <a:rPr lang="en-US" sz="1400" b="0" i="0" u="none" strike="noStrike" dirty="0" err="1">
                <a:solidFill>
                  <a:srgbClr val="0645AD"/>
                </a:solidFill>
                <a:effectLst/>
                <a:latin typeface="Arial" panose="020B0604020202020204" pitchFamily="34" charset="0"/>
                <a:hlinkClick r:id="rId7" tooltip="Referenční elipsoid"/>
              </a:rPr>
              <a:t>referenčním</a:t>
            </a:r>
            <a:r>
              <a:rPr lang="en-US" sz="1400" b="0" i="0" u="none" strike="noStrike" dirty="0">
                <a:solidFill>
                  <a:srgbClr val="0645AD"/>
                </a:solidFill>
                <a:effectLst/>
                <a:latin typeface="Arial" panose="020B0604020202020204" pitchFamily="34" charset="0"/>
                <a:hlinkClick r:id="rId7" tooltip="Referenční elipsoid"/>
              </a:rPr>
              <a:t> </a:t>
            </a:r>
            <a:r>
              <a:rPr lang="en-US" sz="1400" b="0" i="0" u="none" strike="noStrike" dirty="0" err="1">
                <a:solidFill>
                  <a:srgbClr val="0645AD"/>
                </a:solidFill>
                <a:effectLst/>
                <a:latin typeface="Arial" panose="020B0604020202020204" pitchFamily="34" charset="0"/>
                <a:hlinkClick r:id="rId7" tooltip="Referenční elipsoid"/>
              </a:rPr>
              <a:t>elipsoidu</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mají</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rovnoběžky</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tvar</a:t>
            </a:r>
            <a:r>
              <a:rPr lang="en-US" sz="1400" b="0" i="0" dirty="0">
                <a:solidFill>
                  <a:srgbClr val="202122"/>
                </a:solidFill>
                <a:effectLst/>
                <a:latin typeface="Arial" panose="020B0604020202020204" pitchFamily="34" charset="0"/>
              </a:rPr>
              <a:t> </a:t>
            </a:r>
            <a:r>
              <a:rPr lang="en-US" sz="1400" b="0" i="0" u="none" strike="noStrike" dirty="0" err="1">
                <a:solidFill>
                  <a:srgbClr val="0645AD"/>
                </a:solidFill>
                <a:effectLst/>
                <a:latin typeface="Arial" panose="020B0604020202020204" pitchFamily="34" charset="0"/>
                <a:hlinkClick r:id="rId8" tooltip="Kružnice"/>
              </a:rPr>
              <a:t>kružnice</a:t>
            </a:r>
            <a:r>
              <a:rPr lang="en-US" sz="1400" b="0" i="0" dirty="0">
                <a:solidFill>
                  <a:srgbClr val="202122"/>
                </a:solidFill>
                <a:effectLst/>
                <a:latin typeface="Arial" panose="020B0604020202020204" pitchFamily="34" charset="0"/>
              </a:rPr>
              <a:t> a </a:t>
            </a:r>
            <a:r>
              <a:rPr lang="en-US" sz="1400" b="0" i="0" dirty="0" err="1">
                <a:solidFill>
                  <a:srgbClr val="202122"/>
                </a:solidFill>
                <a:effectLst/>
                <a:latin typeface="Arial" panose="020B0604020202020204" pitchFamily="34" charset="0"/>
              </a:rPr>
              <a:t>jsou</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rovnoběžné</a:t>
            </a:r>
            <a:r>
              <a:rPr lang="en-US" sz="1400" b="0" i="0" dirty="0">
                <a:solidFill>
                  <a:srgbClr val="202122"/>
                </a:solidFill>
                <a:effectLst/>
                <a:latin typeface="Arial" panose="020B0604020202020204" pitchFamily="34" charset="0"/>
              </a:rPr>
              <a:t> s </a:t>
            </a:r>
            <a:r>
              <a:rPr lang="en-US" sz="1400" b="0" i="0" u="none" strike="noStrike" dirty="0" err="1">
                <a:solidFill>
                  <a:srgbClr val="0645AD"/>
                </a:solidFill>
                <a:effectLst/>
                <a:latin typeface="Arial" panose="020B0604020202020204" pitchFamily="34" charset="0"/>
                <a:hlinkClick r:id="rId9" tooltip="Zemský rovník"/>
              </a:rPr>
              <a:t>rovníkem</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Rovnoběžky</a:t>
            </a:r>
            <a:r>
              <a:rPr lang="en-US" sz="1400" b="0" i="0" dirty="0">
                <a:solidFill>
                  <a:srgbClr val="202122"/>
                </a:solidFill>
                <a:effectLst/>
                <a:latin typeface="Arial" panose="020B0604020202020204" pitchFamily="34" charset="0"/>
              </a:rPr>
              <a:t> se </a:t>
            </a:r>
            <a:r>
              <a:rPr lang="en-US" sz="1400" b="0" i="0" dirty="0" err="1">
                <a:solidFill>
                  <a:srgbClr val="202122"/>
                </a:solidFill>
                <a:effectLst/>
                <a:latin typeface="Arial" panose="020B0604020202020204" pitchFamily="34" charset="0"/>
              </a:rPr>
              <a:t>označují</a:t>
            </a:r>
            <a:r>
              <a:rPr lang="en-US" sz="1400" b="0" i="0" dirty="0">
                <a:solidFill>
                  <a:srgbClr val="202122"/>
                </a:solidFill>
                <a:effectLst/>
                <a:latin typeface="Arial" panose="020B0604020202020204" pitchFamily="34" charset="0"/>
              </a:rPr>
              <a:t> </a:t>
            </a:r>
            <a:r>
              <a:rPr lang="en-US" sz="1400" b="0" i="0" u="none" strike="noStrike" dirty="0" err="1">
                <a:solidFill>
                  <a:srgbClr val="0645AD"/>
                </a:solidFill>
                <a:effectLst/>
                <a:latin typeface="Arial" panose="020B0604020202020204" pitchFamily="34" charset="0"/>
                <a:hlinkClick r:id="rId10" tooltip="Zeměpisná šířka"/>
              </a:rPr>
              <a:t>zeměpisnou</a:t>
            </a:r>
            <a:r>
              <a:rPr lang="en-US" sz="1400" b="0" i="0" u="none" strike="noStrike" dirty="0">
                <a:solidFill>
                  <a:srgbClr val="0645AD"/>
                </a:solidFill>
                <a:effectLst/>
                <a:latin typeface="Arial" panose="020B0604020202020204" pitchFamily="34" charset="0"/>
                <a:hlinkClick r:id="rId10" tooltip="Zeměpisná šířka"/>
              </a:rPr>
              <a:t> </a:t>
            </a:r>
            <a:r>
              <a:rPr lang="en-US" sz="1400" b="0" i="0" u="none" strike="noStrike" dirty="0" err="1">
                <a:solidFill>
                  <a:srgbClr val="0645AD"/>
                </a:solidFill>
                <a:effectLst/>
                <a:latin typeface="Arial" panose="020B0604020202020204" pitchFamily="34" charset="0"/>
                <a:hlinkClick r:id="rId10" tooltip="Zeměpisná šířka"/>
              </a:rPr>
              <a:t>šířkou</a:t>
            </a:r>
            <a:r>
              <a:rPr lang="en-US" sz="1400" b="0" i="0" dirty="0">
                <a:solidFill>
                  <a:srgbClr val="202122"/>
                </a:solidFill>
                <a:effectLst/>
                <a:latin typeface="Arial" panose="020B0604020202020204" pitchFamily="34" charset="0"/>
              </a:rPr>
              <a:t> </a:t>
            </a:r>
            <a:r>
              <a:rPr lang="el-GR" sz="1400" b="0" i="1" dirty="0">
                <a:solidFill>
                  <a:srgbClr val="202122"/>
                </a:solidFill>
                <a:effectLst/>
                <a:latin typeface="Arial" panose="020B0604020202020204" pitchFamily="34" charset="0"/>
              </a:rPr>
              <a:t>φ</a:t>
            </a:r>
            <a:r>
              <a:rPr lang="el-GR"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měřenou</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ve</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stupních</a:t>
            </a:r>
            <a:r>
              <a:rPr lang="en-US" sz="1400" b="0" i="0" dirty="0">
                <a:solidFill>
                  <a:srgbClr val="202122"/>
                </a:solidFill>
                <a:effectLst/>
                <a:latin typeface="Arial" panose="020B0604020202020204" pitchFamily="34" charset="0"/>
              </a:rPr>
              <a:t>.</a:t>
            </a:r>
            <a:endParaRPr lang="en-US" sz="1400" dirty="0"/>
          </a:p>
        </p:txBody>
      </p:sp>
      <p:sp>
        <p:nvSpPr>
          <p:cNvPr id="7" name="TextovéPole 6">
            <a:extLst>
              <a:ext uri="{FF2B5EF4-FFF2-40B4-BE49-F238E27FC236}">
                <a16:creationId xmlns:a16="http://schemas.microsoft.com/office/drawing/2014/main" id="{2E6E521F-B688-48AB-A0B9-FC17ADCF7634}"/>
              </a:ext>
            </a:extLst>
          </p:cNvPr>
          <p:cNvSpPr txBox="1"/>
          <p:nvPr/>
        </p:nvSpPr>
        <p:spPr>
          <a:xfrm>
            <a:off x="6388552" y="2877910"/>
            <a:ext cx="5437416" cy="1323439"/>
          </a:xfrm>
          <a:prstGeom prst="rect">
            <a:avLst/>
          </a:prstGeom>
          <a:noFill/>
        </p:spPr>
        <p:txBody>
          <a:bodyPr wrap="square" rtlCol="0">
            <a:spAutoFit/>
          </a:bodyPr>
          <a:lstStyle/>
          <a:p>
            <a:pPr algn="l"/>
            <a:r>
              <a:rPr lang="en-US" sz="800" b="0" i="0" dirty="0" err="1">
                <a:solidFill>
                  <a:srgbClr val="202122"/>
                </a:solidFill>
                <a:effectLst/>
                <a:latin typeface="Arial" panose="020B0604020202020204" pitchFamily="34" charset="0"/>
              </a:rPr>
              <a:t>Rovnoběžky</a:t>
            </a:r>
            <a:r>
              <a:rPr lang="en-US" sz="800" b="0" i="0" dirty="0">
                <a:solidFill>
                  <a:srgbClr val="202122"/>
                </a:solidFill>
                <a:effectLst/>
                <a:latin typeface="Arial" panose="020B0604020202020204" pitchFamily="34" charset="0"/>
              </a:rPr>
              <a:t> se </a:t>
            </a:r>
            <a:r>
              <a:rPr lang="en-US" sz="800" b="0" i="0" dirty="0" err="1">
                <a:solidFill>
                  <a:srgbClr val="202122"/>
                </a:solidFill>
                <a:effectLst/>
                <a:latin typeface="Arial" panose="020B0604020202020204" pitchFamily="34" charset="0"/>
              </a:rPr>
              <a:t>standardně</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označují</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podle</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své</a:t>
            </a:r>
            <a:r>
              <a:rPr lang="en-US" sz="800" b="0" i="0" dirty="0">
                <a:solidFill>
                  <a:srgbClr val="202122"/>
                </a:solidFill>
                <a:effectLst/>
                <a:latin typeface="Arial" panose="020B0604020202020204" pitchFamily="34" charset="0"/>
              </a:rPr>
              <a:t> </a:t>
            </a:r>
            <a:r>
              <a:rPr lang="en-US" sz="800" b="0" i="0" u="none" strike="noStrike" dirty="0" err="1">
                <a:solidFill>
                  <a:srgbClr val="0645AD"/>
                </a:solidFill>
                <a:effectLst/>
                <a:latin typeface="Arial" panose="020B0604020202020204" pitchFamily="34" charset="0"/>
                <a:hlinkClick r:id="rId10" tooltip="Zeměpisná šířka"/>
              </a:rPr>
              <a:t>zeměpisné</a:t>
            </a:r>
            <a:r>
              <a:rPr lang="en-US" sz="800" b="0" i="0" u="none" strike="noStrike" dirty="0">
                <a:solidFill>
                  <a:srgbClr val="0645AD"/>
                </a:solidFill>
                <a:effectLst/>
                <a:latin typeface="Arial" panose="020B0604020202020204" pitchFamily="34" charset="0"/>
                <a:hlinkClick r:id="rId10" tooltip="Zeměpisná šířka"/>
              </a:rPr>
              <a:t> </a:t>
            </a:r>
            <a:r>
              <a:rPr lang="en-US" sz="800" b="0" i="0" u="none" strike="noStrike" dirty="0" err="1">
                <a:solidFill>
                  <a:srgbClr val="0645AD"/>
                </a:solidFill>
                <a:effectLst/>
                <a:latin typeface="Arial" panose="020B0604020202020204" pitchFamily="34" charset="0"/>
                <a:hlinkClick r:id="rId10" tooltip="Zeměpisná šířka"/>
              </a:rPr>
              <a:t>šířky</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jako</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např</a:t>
            </a:r>
            <a:r>
              <a:rPr lang="en-US" sz="800" b="0" i="0" dirty="0">
                <a:solidFill>
                  <a:srgbClr val="202122"/>
                </a:solidFill>
                <a:effectLst/>
                <a:latin typeface="Arial" panose="020B0604020202020204" pitchFamily="34" charset="0"/>
              </a:rPr>
              <a:t>. 10. </a:t>
            </a:r>
            <a:r>
              <a:rPr lang="en-US" sz="800" b="0" i="0" dirty="0" err="1">
                <a:solidFill>
                  <a:srgbClr val="202122"/>
                </a:solidFill>
                <a:effectLst/>
                <a:latin typeface="Arial" panose="020B0604020202020204" pitchFamily="34" charset="0"/>
              </a:rPr>
              <a:t>rovnoběžka</a:t>
            </a:r>
            <a:r>
              <a:rPr lang="en-US" sz="800" b="0" i="0" dirty="0">
                <a:solidFill>
                  <a:srgbClr val="202122"/>
                </a:solidFill>
                <a:effectLst/>
                <a:latin typeface="Arial" panose="020B0604020202020204" pitchFamily="34" charset="0"/>
              </a:rPr>
              <a:t> s. š., </a:t>
            </a:r>
            <a:r>
              <a:rPr lang="en-US" sz="800" b="0" i="0" dirty="0" err="1">
                <a:solidFill>
                  <a:srgbClr val="202122"/>
                </a:solidFill>
                <a:effectLst/>
                <a:latin typeface="Arial" panose="020B0604020202020204" pitchFamily="34" charset="0"/>
              </a:rPr>
              <a:t>ovšem</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některé</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význačné</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mají</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svá</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vlastní</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jména</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Jsou</a:t>
            </a:r>
            <a:r>
              <a:rPr lang="en-US" sz="800" b="0" i="0" dirty="0">
                <a:solidFill>
                  <a:srgbClr val="202122"/>
                </a:solidFill>
                <a:effectLst/>
                <a:latin typeface="Arial" panose="020B0604020202020204" pitchFamily="34" charset="0"/>
              </a:rPr>
              <a:t> to </a:t>
            </a:r>
            <a:r>
              <a:rPr lang="en-US" sz="800" b="0" i="0" dirty="0" err="1">
                <a:solidFill>
                  <a:srgbClr val="202122"/>
                </a:solidFill>
                <a:effectLst/>
                <a:latin typeface="Arial" panose="020B0604020202020204" pitchFamily="34" charset="0"/>
              </a:rPr>
              <a:t>např</a:t>
            </a:r>
            <a:r>
              <a:rPr lang="en-US" sz="800" b="0" i="0" dirty="0">
                <a:solidFill>
                  <a:srgbClr val="202122"/>
                </a:solidFill>
                <a:effectLst/>
                <a:latin typeface="Arial" panose="020B0604020202020204" pitchFamily="34" charset="0"/>
              </a:rPr>
              <a:t>.</a:t>
            </a:r>
          </a:p>
          <a:p>
            <a:pPr algn="l">
              <a:buFont typeface="Arial" panose="020B0604020202020204" pitchFamily="34" charset="0"/>
              <a:buChar char="•"/>
            </a:pPr>
            <a:r>
              <a:rPr lang="en-US" sz="800" b="0" i="0" u="none" strike="noStrike" dirty="0" err="1">
                <a:solidFill>
                  <a:srgbClr val="0645AD"/>
                </a:solidFill>
                <a:effectLst/>
                <a:latin typeface="Arial" panose="020B0604020202020204" pitchFamily="34" charset="0"/>
                <a:hlinkClick r:id="rId11" tooltip="Severní pól"/>
              </a:rPr>
              <a:t>severní</a:t>
            </a:r>
            <a:r>
              <a:rPr lang="en-US" sz="800" b="0" i="0" u="none" strike="noStrike" dirty="0">
                <a:solidFill>
                  <a:srgbClr val="0645AD"/>
                </a:solidFill>
                <a:effectLst/>
                <a:latin typeface="Arial" panose="020B0604020202020204" pitchFamily="34" charset="0"/>
                <a:hlinkClick r:id="rId11" tooltip="Severní pól"/>
              </a:rPr>
              <a:t> </a:t>
            </a:r>
            <a:r>
              <a:rPr lang="en-US" sz="800" b="0" i="0" u="none" strike="noStrike" dirty="0" err="1">
                <a:solidFill>
                  <a:srgbClr val="0645AD"/>
                </a:solidFill>
                <a:effectLst/>
                <a:latin typeface="Arial" panose="020B0604020202020204" pitchFamily="34" charset="0"/>
                <a:hlinkClick r:id="rId11" tooltip="Severní pól"/>
              </a:rPr>
              <a:t>pól</a:t>
            </a:r>
            <a:r>
              <a:rPr lang="en-US" sz="800" b="0" i="0" dirty="0">
                <a:solidFill>
                  <a:srgbClr val="202122"/>
                </a:solidFill>
                <a:effectLst/>
                <a:latin typeface="Arial" panose="020B0604020202020204" pitchFamily="34" charset="0"/>
              </a:rPr>
              <a:t> (90° </a:t>
            </a:r>
            <a:r>
              <a:rPr lang="en-US" sz="800" b="0" i="0" dirty="0" err="1">
                <a:solidFill>
                  <a:srgbClr val="202122"/>
                </a:solidFill>
                <a:effectLst/>
                <a:latin typeface="Arial" panose="020B0604020202020204" pitchFamily="34" charset="0"/>
              </a:rPr>
              <a:t>severní</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šířky</a:t>
            </a:r>
            <a:r>
              <a:rPr lang="en-US" sz="800" b="0" i="0" dirty="0">
                <a:solidFill>
                  <a:srgbClr val="202122"/>
                </a:solidFill>
                <a:effectLst/>
                <a:latin typeface="Arial" panose="020B0604020202020204" pitchFamily="34" charset="0"/>
              </a:rPr>
              <a:t>),</a:t>
            </a:r>
          </a:p>
          <a:p>
            <a:pPr algn="l">
              <a:buFont typeface="Arial" panose="020B0604020202020204" pitchFamily="34" charset="0"/>
              <a:buChar char="•"/>
            </a:pPr>
            <a:r>
              <a:rPr lang="en-US" sz="800" b="0" i="0" u="none" strike="noStrike" dirty="0" err="1">
                <a:solidFill>
                  <a:srgbClr val="0645AD"/>
                </a:solidFill>
                <a:effectLst/>
                <a:latin typeface="Arial" panose="020B0604020202020204" pitchFamily="34" charset="0"/>
                <a:hlinkClick r:id="rId12" tooltip="Severní polární kruh"/>
              </a:rPr>
              <a:t>severní</a:t>
            </a:r>
            <a:r>
              <a:rPr lang="en-US" sz="800" b="0" i="0" u="none" strike="noStrike" dirty="0">
                <a:solidFill>
                  <a:srgbClr val="0645AD"/>
                </a:solidFill>
                <a:effectLst/>
                <a:latin typeface="Arial" panose="020B0604020202020204" pitchFamily="34" charset="0"/>
                <a:hlinkClick r:id="rId12" tooltip="Severní polární kruh"/>
              </a:rPr>
              <a:t> </a:t>
            </a:r>
            <a:r>
              <a:rPr lang="en-US" sz="800" b="0" i="0" u="none" strike="noStrike" dirty="0" err="1">
                <a:solidFill>
                  <a:srgbClr val="0645AD"/>
                </a:solidFill>
                <a:effectLst/>
                <a:latin typeface="Arial" panose="020B0604020202020204" pitchFamily="34" charset="0"/>
                <a:hlinkClick r:id="rId12" tooltip="Severní polární kruh"/>
              </a:rPr>
              <a:t>polární</a:t>
            </a:r>
            <a:r>
              <a:rPr lang="en-US" sz="800" b="0" i="0" u="none" strike="noStrike" dirty="0">
                <a:solidFill>
                  <a:srgbClr val="0645AD"/>
                </a:solidFill>
                <a:effectLst/>
                <a:latin typeface="Arial" panose="020B0604020202020204" pitchFamily="34" charset="0"/>
                <a:hlinkClick r:id="rId12" tooltip="Severní polární kruh"/>
              </a:rPr>
              <a:t> </a:t>
            </a:r>
            <a:r>
              <a:rPr lang="en-US" sz="800" b="0" i="0" u="none" strike="noStrike" dirty="0" err="1">
                <a:solidFill>
                  <a:srgbClr val="0645AD"/>
                </a:solidFill>
                <a:effectLst/>
                <a:latin typeface="Arial" panose="020B0604020202020204" pitchFamily="34" charset="0"/>
                <a:hlinkClick r:id="rId12" tooltip="Severní polární kruh"/>
              </a:rPr>
              <a:t>kruh</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rovnoběžka</a:t>
            </a:r>
            <a:r>
              <a:rPr lang="en-US" sz="800" b="0" i="0" dirty="0">
                <a:solidFill>
                  <a:srgbClr val="202122"/>
                </a:solidFill>
                <a:effectLst/>
                <a:latin typeface="Arial" panose="020B0604020202020204" pitchFamily="34" charset="0"/>
              </a:rPr>
              <a:t> 66°33′ </a:t>
            </a:r>
            <a:r>
              <a:rPr lang="en-US" sz="800" b="0" i="0" dirty="0" err="1">
                <a:solidFill>
                  <a:srgbClr val="202122"/>
                </a:solidFill>
                <a:effectLst/>
                <a:latin typeface="Arial" panose="020B0604020202020204" pitchFamily="34" charset="0"/>
              </a:rPr>
              <a:t>severní</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šířky</a:t>
            </a:r>
            <a:r>
              <a:rPr lang="en-US" sz="800" b="0" i="0" dirty="0">
                <a:solidFill>
                  <a:srgbClr val="202122"/>
                </a:solidFill>
                <a:effectLst/>
                <a:latin typeface="Arial" panose="020B0604020202020204" pitchFamily="34" charset="0"/>
              </a:rPr>
              <a:t>),</a:t>
            </a:r>
          </a:p>
          <a:p>
            <a:pPr algn="l">
              <a:buFont typeface="Arial" panose="020B0604020202020204" pitchFamily="34" charset="0"/>
              <a:buChar char="•"/>
            </a:pPr>
            <a:r>
              <a:rPr lang="en-US" sz="800" b="0" i="0" u="none" strike="noStrike" dirty="0" err="1">
                <a:solidFill>
                  <a:srgbClr val="0645AD"/>
                </a:solidFill>
                <a:effectLst/>
                <a:latin typeface="Arial" panose="020B0604020202020204" pitchFamily="34" charset="0"/>
                <a:hlinkClick r:id="rId13" tooltip="Obratník Raka"/>
              </a:rPr>
              <a:t>obratník</a:t>
            </a:r>
            <a:r>
              <a:rPr lang="en-US" sz="800" b="0" i="0" u="none" strike="noStrike" dirty="0">
                <a:solidFill>
                  <a:srgbClr val="0645AD"/>
                </a:solidFill>
                <a:effectLst/>
                <a:latin typeface="Arial" panose="020B0604020202020204" pitchFamily="34" charset="0"/>
                <a:hlinkClick r:id="rId13" tooltip="Obratník Raka"/>
              </a:rPr>
              <a:t> </a:t>
            </a:r>
            <a:r>
              <a:rPr lang="en-US" sz="800" b="0" i="0" u="none" strike="noStrike" dirty="0" err="1">
                <a:solidFill>
                  <a:srgbClr val="0645AD"/>
                </a:solidFill>
                <a:effectLst/>
                <a:latin typeface="Arial" panose="020B0604020202020204" pitchFamily="34" charset="0"/>
                <a:hlinkClick r:id="rId13" tooltip="Obratník Raka"/>
              </a:rPr>
              <a:t>Raka</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rovnoběžka</a:t>
            </a:r>
            <a:r>
              <a:rPr lang="en-US" sz="800" b="0" i="0" dirty="0">
                <a:solidFill>
                  <a:srgbClr val="202122"/>
                </a:solidFill>
                <a:effectLst/>
                <a:latin typeface="Arial" panose="020B0604020202020204" pitchFamily="34" charset="0"/>
              </a:rPr>
              <a:t> 23°27′ </a:t>
            </a:r>
            <a:r>
              <a:rPr lang="en-US" sz="800" b="0" i="0" dirty="0" err="1">
                <a:solidFill>
                  <a:srgbClr val="202122"/>
                </a:solidFill>
                <a:effectLst/>
                <a:latin typeface="Arial" panose="020B0604020202020204" pitchFamily="34" charset="0"/>
              </a:rPr>
              <a:t>severní</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šířky</a:t>
            </a:r>
            <a:r>
              <a:rPr lang="en-US" sz="800" b="0" i="0" dirty="0">
                <a:solidFill>
                  <a:srgbClr val="202122"/>
                </a:solidFill>
                <a:effectLst/>
                <a:latin typeface="Arial" panose="020B0604020202020204" pitchFamily="34" charset="0"/>
              </a:rPr>
              <a:t>),</a:t>
            </a:r>
          </a:p>
          <a:p>
            <a:pPr algn="l">
              <a:buFont typeface="Arial" panose="020B0604020202020204" pitchFamily="34" charset="0"/>
              <a:buChar char="•"/>
            </a:pPr>
            <a:r>
              <a:rPr lang="en-US" sz="800" b="0" i="0" u="none" strike="noStrike" dirty="0" err="1">
                <a:solidFill>
                  <a:srgbClr val="0645AD"/>
                </a:solidFill>
                <a:effectLst/>
                <a:latin typeface="Arial" panose="020B0604020202020204" pitchFamily="34" charset="0"/>
                <a:hlinkClick r:id="rId9" tooltip="Zemský rovník"/>
              </a:rPr>
              <a:t>rovník</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rovnoběžka</a:t>
            </a:r>
            <a:r>
              <a:rPr lang="en-US" sz="800" b="0" i="0" dirty="0">
                <a:solidFill>
                  <a:srgbClr val="202122"/>
                </a:solidFill>
                <a:effectLst/>
                <a:latin typeface="Arial" panose="020B0604020202020204" pitchFamily="34" charset="0"/>
              </a:rPr>
              <a:t> 0°),</a:t>
            </a:r>
          </a:p>
          <a:p>
            <a:pPr algn="l">
              <a:buFont typeface="Arial" panose="020B0604020202020204" pitchFamily="34" charset="0"/>
              <a:buChar char="•"/>
            </a:pPr>
            <a:r>
              <a:rPr lang="en-US" sz="800" b="0" i="0" u="none" strike="noStrike" dirty="0" err="1">
                <a:solidFill>
                  <a:srgbClr val="0645AD"/>
                </a:solidFill>
                <a:effectLst/>
                <a:latin typeface="Arial" panose="020B0604020202020204" pitchFamily="34" charset="0"/>
                <a:hlinkClick r:id="rId14" tooltip="Obratník Kozoroha"/>
              </a:rPr>
              <a:t>obratník</a:t>
            </a:r>
            <a:r>
              <a:rPr lang="en-US" sz="800" b="0" i="0" u="none" strike="noStrike" dirty="0">
                <a:solidFill>
                  <a:srgbClr val="0645AD"/>
                </a:solidFill>
                <a:effectLst/>
                <a:latin typeface="Arial" panose="020B0604020202020204" pitchFamily="34" charset="0"/>
                <a:hlinkClick r:id="rId14" tooltip="Obratník Kozoroha"/>
              </a:rPr>
              <a:t> </a:t>
            </a:r>
            <a:r>
              <a:rPr lang="en-US" sz="800" b="0" i="0" u="none" strike="noStrike" dirty="0" err="1">
                <a:solidFill>
                  <a:srgbClr val="0645AD"/>
                </a:solidFill>
                <a:effectLst/>
                <a:latin typeface="Arial" panose="020B0604020202020204" pitchFamily="34" charset="0"/>
                <a:hlinkClick r:id="rId14" tooltip="Obratník Kozoroha"/>
              </a:rPr>
              <a:t>Kozoroha</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rovnoběžka</a:t>
            </a:r>
            <a:r>
              <a:rPr lang="en-US" sz="800" b="0" i="0" dirty="0">
                <a:solidFill>
                  <a:srgbClr val="202122"/>
                </a:solidFill>
                <a:effectLst/>
                <a:latin typeface="Arial" panose="020B0604020202020204" pitchFamily="34" charset="0"/>
              </a:rPr>
              <a:t> 23°27′ </a:t>
            </a:r>
            <a:r>
              <a:rPr lang="en-US" sz="800" b="0" i="0" dirty="0" err="1">
                <a:solidFill>
                  <a:srgbClr val="202122"/>
                </a:solidFill>
                <a:effectLst/>
                <a:latin typeface="Arial" panose="020B0604020202020204" pitchFamily="34" charset="0"/>
              </a:rPr>
              <a:t>jižní</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šířky</a:t>
            </a:r>
            <a:r>
              <a:rPr lang="en-US" sz="800" b="0" i="0" dirty="0">
                <a:solidFill>
                  <a:srgbClr val="202122"/>
                </a:solidFill>
                <a:effectLst/>
                <a:latin typeface="Arial" panose="020B0604020202020204" pitchFamily="34" charset="0"/>
              </a:rPr>
              <a:t>),</a:t>
            </a:r>
          </a:p>
          <a:p>
            <a:pPr algn="l">
              <a:buFont typeface="Arial" panose="020B0604020202020204" pitchFamily="34" charset="0"/>
              <a:buChar char="•"/>
            </a:pPr>
            <a:r>
              <a:rPr lang="en-US" sz="800" b="0" i="0" u="none" strike="noStrike" dirty="0" err="1">
                <a:solidFill>
                  <a:srgbClr val="0645AD"/>
                </a:solidFill>
                <a:effectLst/>
                <a:latin typeface="Arial" panose="020B0604020202020204" pitchFamily="34" charset="0"/>
                <a:hlinkClick r:id="rId15" tooltip="Jižní polární kruh"/>
              </a:rPr>
              <a:t>jižní</a:t>
            </a:r>
            <a:r>
              <a:rPr lang="en-US" sz="800" b="0" i="0" u="none" strike="noStrike" dirty="0">
                <a:solidFill>
                  <a:srgbClr val="0645AD"/>
                </a:solidFill>
                <a:effectLst/>
                <a:latin typeface="Arial" panose="020B0604020202020204" pitchFamily="34" charset="0"/>
                <a:hlinkClick r:id="rId15" tooltip="Jižní polární kruh"/>
              </a:rPr>
              <a:t> </a:t>
            </a:r>
            <a:r>
              <a:rPr lang="en-US" sz="800" b="0" i="0" u="none" strike="noStrike" dirty="0" err="1">
                <a:solidFill>
                  <a:srgbClr val="0645AD"/>
                </a:solidFill>
                <a:effectLst/>
                <a:latin typeface="Arial" panose="020B0604020202020204" pitchFamily="34" charset="0"/>
                <a:hlinkClick r:id="rId15" tooltip="Jižní polární kruh"/>
              </a:rPr>
              <a:t>polární</a:t>
            </a:r>
            <a:r>
              <a:rPr lang="en-US" sz="800" b="0" i="0" u="none" strike="noStrike" dirty="0">
                <a:solidFill>
                  <a:srgbClr val="0645AD"/>
                </a:solidFill>
                <a:effectLst/>
                <a:latin typeface="Arial" panose="020B0604020202020204" pitchFamily="34" charset="0"/>
                <a:hlinkClick r:id="rId15" tooltip="Jižní polární kruh"/>
              </a:rPr>
              <a:t> </a:t>
            </a:r>
            <a:r>
              <a:rPr lang="en-US" sz="800" b="0" i="0" u="none" strike="noStrike" dirty="0" err="1">
                <a:solidFill>
                  <a:srgbClr val="0645AD"/>
                </a:solidFill>
                <a:effectLst/>
                <a:latin typeface="Arial" panose="020B0604020202020204" pitchFamily="34" charset="0"/>
                <a:hlinkClick r:id="rId15" tooltip="Jižní polární kruh"/>
              </a:rPr>
              <a:t>kruh</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rovnoběžka</a:t>
            </a:r>
            <a:r>
              <a:rPr lang="en-US" sz="800" b="0" i="0" dirty="0">
                <a:solidFill>
                  <a:srgbClr val="202122"/>
                </a:solidFill>
                <a:effectLst/>
                <a:latin typeface="Arial" panose="020B0604020202020204" pitchFamily="34" charset="0"/>
              </a:rPr>
              <a:t> 66°33′ </a:t>
            </a:r>
            <a:r>
              <a:rPr lang="en-US" sz="800" b="0" i="0" dirty="0" err="1">
                <a:solidFill>
                  <a:srgbClr val="202122"/>
                </a:solidFill>
                <a:effectLst/>
                <a:latin typeface="Arial" panose="020B0604020202020204" pitchFamily="34" charset="0"/>
              </a:rPr>
              <a:t>jižní</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šířky</a:t>
            </a:r>
            <a:r>
              <a:rPr lang="en-US" sz="800" b="0" i="0" dirty="0">
                <a:solidFill>
                  <a:srgbClr val="202122"/>
                </a:solidFill>
                <a:effectLst/>
                <a:latin typeface="Arial" panose="020B0604020202020204" pitchFamily="34" charset="0"/>
              </a:rPr>
              <a:t>)</a:t>
            </a:r>
          </a:p>
          <a:p>
            <a:pPr algn="l">
              <a:buFont typeface="Arial" panose="020B0604020202020204" pitchFamily="34" charset="0"/>
              <a:buChar char="•"/>
            </a:pPr>
            <a:r>
              <a:rPr lang="en-US" sz="800" b="0" i="0" u="none" strike="noStrike" dirty="0" err="1">
                <a:solidFill>
                  <a:srgbClr val="0645AD"/>
                </a:solidFill>
                <a:effectLst/>
                <a:latin typeface="Arial" panose="020B0604020202020204" pitchFamily="34" charset="0"/>
                <a:hlinkClick r:id="rId16" tooltip="Jižní pól"/>
              </a:rPr>
              <a:t>jižní</a:t>
            </a:r>
            <a:r>
              <a:rPr lang="en-US" sz="800" b="0" i="0" u="none" strike="noStrike" dirty="0">
                <a:solidFill>
                  <a:srgbClr val="0645AD"/>
                </a:solidFill>
                <a:effectLst/>
                <a:latin typeface="Arial" panose="020B0604020202020204" pitchFamily="34" charset="0"/>
                <a:hlinkClick r:id="rId16" tooltip="Jižní pól"/>
              </a:rPr>
              <a:t> </a:t>
            </a:r>
            <a:r>
              <a:rPr lang="en-US" sz="800" b="0" i="0" u="none" strike="noStrike" dirty="0" err="1">
                <a:solidFill>
                  <a:srgbClr val="0645AD"/>
                </a:solidFill>
                <a:effectLst/>
                <a:latin typeface="Arial" panose="020B0604020202020204" pitchFamily="34" charset="0"/>
                <a:hlinkClick r:id="rId16" tooltip="Jižní pól"/>
              </a:rPr>
              <a:t>pól</a:t>
            </a:r>
            <a:r>
              <a:rPr lang="en-US" sz="800" b="0" i="0" dirty="0">
                <a:solidFill>
                  <a:srgbClr val="202122"/>
                </a:solidFill>
                <a:effectLst/>
                <a:latin typeface="Arial" panose="020B0604020202020204" pitchFamily="34" charset="0"/>
              </a:rPr>
              <a:t> (90° </a:t>
            </a:r>
            <a:r>
              <a:rPr lang="en-US" sz="800" b="0" i="0" dirty="0" err="1">
                <a:solidFill>
                  <a:srgbClr val="202122"/>
                </a:solidFill>
                <a:effectLst/>
                <a:latin typeface="Arial" panose="020B0604020202020204" pitchFamily="34" charset="0"/>
              </a:rPr>
              <a:t>jižní</a:t>
            </a:r>
            <a:r>
              <a:rPr lang="en-US" sz="800" b="0" i="0" dirty="0">
                <a:solidFill>
                  <a:srgbClr val="202122"/>
                </a:solidFill>
                <a:effectLst/>
                <a:latin typeface="Arial" panose="020B0604020202020204" pitchFamily="34" charset="0"/>
              </a:rPr>
              <a:t> </a:t>
            </a:r>
            <a:r>
              <a:rPr lang="en-US" sz="800" b="0" i="0" dirty="0" err="1">
                <a:solidFill>
                  <a:srgbClr val="202122"/>
                </a:solidFill>
                <a:effectLst/>
                <a:latin typeface="Arial" panose="020B0604020202020204" pitchFamily="34" charset="0"/>
              </a:rPr>
              <a:t>šířky</a:t>
            </a:r>
            <a:r>
              <a:rPr lang="en-US" sz="800" b="0" i="0" dirty="0">
                <a:solidFill>
                  <a:srgbClr val="202122"/>
                </a:solidFill>
                <a:effectLst/>
                <a:latin typeface="Arial" panose="020B0604020202020204" pitchFamily="34" charset="0"/>
              </a:rPr>
              <a:t>)</a:t>
            </a:r>
          </a:p>
          <a:p>
            <a:endParaRPr lang="en-US" sz="800" dirty="0"/>
          </a:p>
        </p:txBody>
      </p:sp>
      <p:sp>
        <p:nvSpPr>
          <p:cNvPr id="8" name="TextovéPole 7">
            <a:extLst>
              <a:ext uri="{FF2B5EF4-FFF2-40B4-BE49-F238E27FC236}">
                <a16:creationId xmlns:a16="http://schemas.microsoft.com/office/drawing/2014/main" id="{E3738297-D9BF-44FC-AA60-60C2D0B0AF8F}"/>
              </a:ext>
            </a:extLst>
          </p:cNvPr>
          <p:cNvSpPr txBox="1"/>
          <p:nvPr/>
        </p:nvSpPr>
        <p:spPr>
          <a:xfrm>
            <a:off x="6511018" y="4201349"/>
            <a:ext cx="2960335" cy="2031325"/>
          </a:xfrm>
          <a:prstGeom prst="rect">
            <a:avLst/>
          </a:prstGeom>
          <a:noFill/>
        </p:spPr>
        <p:txBody>
          <a:bodyPr wrap="square" rtlCol="0">
            <a:spAutoFit/>
          </a:bodyPr>
          <a:lstStyle/>
          <a:p>
            <a:r>
              <a:rPr lang="en-US" sz="1400" b="1" i="0" dirty="0" err="1">
                <a:solidFill>
                  <a:srgbClr val="202122"/>
                </a:solidFill>
                <a:effectLst/>
                <a:latin typeface="Arial" panose="020B0604020202020204" pitchFamily="34" charset="0"/>
              </a:rPr>
              <a:t>Poledník</a:t>
            </a:r>
            <a:r>
              <a:rPr lang="en-US" sz="1400" b="0" i="0" dirty="0">
                <a:solidFill>
                  <a:srgbClr val="202122"/>
                </a:solidFill>
                <a:effectLst/>
                <a:latin typeface="Arial" panose="020B0604020202020204" pitchFamily="34" charset="0"/>
              </a:rPr>
              <a:t> je </a:t>
            </a:r>
            <a:r>
              <a:rPr lang="en-US" sz="1400" b="0" i="0" dirty="0" err="1">
                <a:solidFill>
                  <a:srgbClr val="202122"/>
                </a:solidFill>
                <a:effectLst/>
                <a:latin typeface="Arial" panose="020B0604020202020204" pitchFamily="34" charset="0"/>
              </a:rPr>
              <a:t>pomyslná</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čára</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vzniklá</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průnikem</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nějaké</a:t>
            </a:r>
            <a:r>
              <a:rPr lang="en-US" sz="1400" b="0" i="0" dirty="0">
                <a:solidFill>
                  <a:srgbClr val="202122"/>
                </a:solidFill>
                <a:effectLst/>
                <a:latin typeface="Arial" panose="020B0604020202020204" pitchFamily="34" charset="0"/>
              </a:rPr>
              <a:t> </a:t>
            </a:r>
            <a:r>
              <a:rPr lang="en-US" sz="1400" b="0" i="0" u="none" strike="noStrike" dirty="0" err="1">
                <a:solidFill>
                  <a:srgbClr val="0645AD"/>
                </a:solidFill>
                <a:effectLst/>
                <a:latin typeface="Arial" panose="020B0604020202020204" pitchFamily="34" charset="0"/>
                <a:hlinkClick r:id="rId17" tooltip="Polorovina"/>
              </a:rPr>
              <a:t>poloroviny</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určené</a:t>
            </a:r>
            <a:r>
              <a:rPr lang="en-US" sz="1400" b="0" i="0" dirty="0">
                <a:solidFill>
                  <a:srgbClr val="202122"/>
                </a:solidFill>
                <a:effectLst/>
                <a:latin typeface="Arial" panose="020B0604020202020204" pitchFamily="34" charset="0"/>
              </a:rPr>
              <a:t> </a:t>
            </a:r>
            <a:r>
              <a:rPr lang="en-US" sz="1400" b="0" i="0" u="none" strike="noStrike" dirty="0" err="1">
                <a:solidFill>
                  <a:srgbClr val="0645AD"/>
                </a:solidFill>
                <a:effectLst/>
                <a:latin typeface="Arial" panose="020B0604020202020204" pitchFamily="34" charset="0"/>
                <a:hlinkClick r:id="rId5" tooltip="Zemská osa"/>
              </a:rPr>
              <a:t>zemskou</a:t>
            </a:r>
            <a:r>
              <a:rPr lang="en-US" sz="1400" b="0" i="0" u="none" strike="noStrike" dirty="0">
                <a:solidFill>
                  <a:srgbClr val="0645AD"/>
                </a:solidFill>
                <a:effectLst/>
                <a:latin typeface="Arial" panose="020B0604020202020204" pitchFamily="34" charset="0"/>
                <a:hlinkClick r:id="rId5" tooltip="Zemská osa"/>
              </a:rPr>
              <a:t> </a:t>
            </a:r>
            <a:r>
              <a:rPr lang="en-US" sz="1400" b="0" i="0" u="none" strike="noStrike" dirty="0" err="1">
                <a:solidFill>
                  <a:srgbClr val="0645AD"/>
                </a:solidFill>
                <a:effectLst/>
                <a:latin typeface="Arial" panose="020B0604020202020204" pitchFamily="34" charset="0"/>
                <a:hlinkClick r:id="rId5" tooltip="Zemská osa"/>
              </a:rPr>
              <a:t>osou</a:t>
            </a:r>
            <a:r>
              <a:rPr lang="en-US" sz="1400" b="0" i="0" dirty="0">
                <a:solidFill>
                  <a:srgbClr val="202122"/>
                </a:solidFill>
                <a:effectLst/>
                <a:latin typeface="Arial" panose="020B0604020202020204" pitchFamily="34" charset="0"/>
              </a:rPr>
              <a:t>, a </a:t>
            </a:r>
            <a:r>
              <a:rPr lang="en-US" sz="1400" b="0" i="0" dirty="0" err="1">
                <a:solidFill>
                  <a:srgbClr val="202122"/>
                </a:solidFill>
                <a:effectLst/>
                <a:latin typeface="Arial" panose="020B0604020202020204" pitchFamily="34" charset="0"/>
              </a:rPr>
              <a:t>povrchu</a:t>
            </a:r>
            <a:r>
              <a:rPr lang="en-US" sz="1400" b="0" i="0" dirty="0">
                <a:solidFill>
                  <a:srgbClr val="202122"/>
                </a:solidFill>
                <a:effectLst/>
                <a:latin typeface="Arial" panose="020B0604020202020204" pitchFamily="34" charset="0"/>
              </a:rPr>
              <a:t> </a:t>
            </a:r>
            <a:r>
              <a:rPr lang="en-US" sz="1400" b="0" i="0" u="none" strike="noStrike" dirty="0" err="1">
                <a:solidFill>
                  <a:srgbClr val="0645AD"/>
                </a:solidFill>
                <a:effectLst/>
                <a:latin typeface="Arial" panose="020B0604020202020204" pitchFamily="34" charset="0"/>
                <a:hlinkClick r:id="rId3" tooltip="Země"/>
              </a:rPr>
              <a:t>Země</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Poledníky</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jsou</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také</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nejkratšími</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spojnicemi</a:t>
            </a:r>
            <a:r>
              <a:rPr lang="en-US" sz="1400" b="0" i="0" dirty="0">
                <a:solidFill>
                  <a:srgbClr val="202122"/>
                </a:solidFill>
                <a:effectLst/>
                <a:latin typeface="Arial" panose="020B0604020202020204" pitchFamily="34" charset="0"/>
              </a:rPr>
              <a:t> </a:t>
            </a:r>
            <a:r>
              <a:rPr lang="en-US" sz="1400" b="0" i="0" u="none" strike="noStrike" dirty="0" err="1">
                <a:solidFill>
                  <a:srgbClr val="0645AD"/>
                </a:solidFill>
                <a:effectLst/>
                <a:latin typeface="Arial" panose="020B0604020202020204" pitchFamily="34" charset="0"/>
                <a:hlinkClick r:id="rId11" tooltip="Severní pól"/>
              </a:rPr>
              <a:t>severního</a:t>
            </a:r>
            <a:r>
              <a:rPr lang="en-US" sz="1400" b="0" i="0" dirty="0">
                <a:solidFill>
                  <a:srgbClr val="202122"/>
                </a:solidFill>
                <a:effectLst/>
                <a:latin typeface="Arial" panose="020B0604020202020204" pitchFamily="34" charset="0"/>
              </a:rPr>
              <a:t> a </a:t>
            </a:r>
            <a:r>
              <a:rPr lang="en-US" sz="1400" b="0" i="0" u="none" strike="noStrike" dirty="0" err="1">
                <a:solidFill>
                  <a:srgbClr val="0645AD"/>
                </a:solidFill>
                <a:effectLst/>
                <a:latin typeface="Arial" panose="020B0604020202020204" pitchFamily="34" charset="0"/>
                <a:hlinkClick r:id="rId16" tooltip="Jižní pól"/>
              </a:rPr>
              <a:t>jižního</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pólu</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vedoucími</a:t>
            </a:r>
            <a:r>
              <a:rPr lang="en-US" sz="1400" b="0" i="0" dirty="0">
                <a:solidFill>
                  <a:srgbClr val="202122"/>
                </a:solidFill>
                <a:effectLst/>
                <a:latin typeface="Arial" panose="020B0604020202020204" pitchFamily="34" charset="0"/>
              </a:rPr>
              <a:t> po </a:t>
            </a:r>
            <a:r>
              <a:rPr lang="en-US" sz="1400" b="0" i="0" dirty="0" err="1">
                <a:solidFill>
                  <a:srgbClr val="202122"/>
                </a:solidFill>
                <a:effectLst/>
                <a:latin typeface="Arial" panose="020B0604020202020204" pitchFamily="34" charset="0"/>
              </a:rPr>
              <a:t>povrchu</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Země</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Stejně</a:t>
            </a:r>
            <a:r>
              <a:rPr lang="en-US" sz="1400" b="0" i="0" dirty="0">
                <a:solidFill>
                  <a:srgbClr val="202122"/>
                </a:solidFill>
                <a:effectLst/>
                <a:latin typeface="Arial" panose="020B0604020202020204" pitchFamily="34" charset="0"/>
              </a:rPr>
              <a:t> se </a:t>
            </a:r>
            <a:r>
              <a:rPr lang="en-US" sz="1400" b="0" i="0" dirty="0" err="1">
                <a:solidFill>
                  <a:srgbClr val="202122"/>
                </a:solidFill>
                <a:effectLst/>
                <a:latin typeface="Arial" panose="020B0604020202020204" pitchFamily="34" charset="0"/>
              </a:rPr>
              <a:t>dá</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poledník</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definovat</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i</a:t>
            </a:r>
            <a:r>
              <a:rPr lang="en-US" sz="1400" b="0" i="0" dirty="0">
                <a:solidFill>
                  <a:srgbClr val="202122"/>
                </a:solidFill>
                <a:effectLst/>
                <a:latin typeface="Arial" panose="020B0604020202020204" pitchFamily="34" charset="0"/>
              </a:rPr>
              <a:t> pro </a:t>
            </a:r>
            <a:r>
              <a:rPr lang="en-US" sz="1400" b="0" i="0" dirty="0" err="1">
                <a:solidFill>
                  <a:srgbClr val="202122"/>
                </a:solidFill>
                <a:effectLst/>
                <a:latin typeface="Arial" panose="020B0604020202020204" pitchFamily="34" charset="0"/>
              </a:rPr>
              <a:t>jiná</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vesmírná</a:t>
            </a:r>
            <a:r>
              <a:rPr lang="en-US" sz="1400" b="0" i="0" dirty="0">
                <a:solidFill>
                  <a:srgbClr val="202122"/>
                </a:solidFill>
                <a:effectLst/>
                <a:latin typeface="Arial" panose="020B0604020202020204" pitchFamily="34" charset="0"/>
              </a:rPr>
              <a:t> </a:t>
            </a:r>
            <a:r>
              <a:rPr lang="en-US" sz="1400" b="0" i="0" dirty="0" err="1">
                <a:solidFill>
                  <a:srgbClr val="202122"/>
                </a:solidFill>
                <a:effectLst/>
                <a:latin typeface="Arial" panose="020B0604020202020204" pitchFamily="34" charset="0"/>
              </a:rPr>
              <a:t>tělesa</a:t>
            </a:r>
            <a:endParaRPr lang="en-US" sz="1400" dirty="0"/>
          </a:p>
        </p:txBody>
      </p:sp>
    </p:spTree>
    <p:extLst>
      <p:ext uri="{BB962C8B-B14F-4D97-AF65-F5344CB8AC3E}">
        <p14:creationId xmlns:p14="http://schemas.microsoft.com/office/powerpoint/2010/main" val="112882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Pravoúhlé zeměpisné souřadnice v prostoru</a:t>
            </a:r>
          </a:p>
        </p:txBody>
      </p:sp>
      <p:sp>
        <p:nvSpPr>
          <p:cNvPr id="4" name="Zástupný symbol pro zápatí 3"/>
          <p:cNvSpPr>
            <a:spLocks noGrp="1"/>
          </p:cNvSpPr>
          <p:nvPr>
            <p:ph type="ftr" sz="quarter" idx="11"/>
          </p:nvPr>
        </p:nvSpPr>
        <p:spPr/>
        <p:txBody>
          <a:bodyPr/>
          <a:lstStyle/>
          <a:p>
            <a:r>
              <a:rPr lang="cs-CZ"/>
              <a:t>Ze0128 Kartografie </a:t>
            </a:r>
          </a:p>
        </p:txBody>
      </p:sp>
      <p:sp>
        <p:nvSpPr>
          <p:cNvPr id="5" name="Zástupný symbol pro číslo snímku 4"/>
          <p:cNvSpPr>
            <a:spLocks noGrp="1"/>
          </p:cNvSpPr>
          <p:nvPr>
            <p:ph type="sldNum" sz="quarter" idx="12"/>
          </p:nvPr>
        </p:nvSpPr>
        <p:spPr/>
        <p:txBody>
          <a:bodyPr/>
          <a:lstStyle/>
          <a:p>
            <a:fld id="{F0678A12-236D-4544-8C8C-A8F78A28A6A6}" type="slidenum">
              <a:rPr lang="cs-CZ" smtClean="0"/>
              <a:t>9</a:t>
            </a:fld>
            <a:endParaRPr lang="cs-CZ"/>
          </a:p>
        </p:txBody>
      </p:sp>
      <p:sp>
        <p:nvSpPr>
          <p:cNvPr id="6" name="Obdélník 5"/>
          <p:cNvSpPr/>
          <p:nvPr/>
        </p:nvSpPr>
        <p:spPr>
          <a:xfrm>
            <a:off x="5087815" y="1522022"/>
            <a:ext cx="7429552" cy="1200329"/>
          </a:xfrm>
          <a:prstGeom prst="rect">
            <a:avLst/>
          </a:prstGeom>
        </p:spPr>
        <p:txBody>
          <a:bodyPr wrap="square">
            <a:spAutoFit/>
          </a:bodyPr>
          <a:lstStyle/>
          <a:p>
            <a:r>
              <a:rPr lang="cs-CZ" b="1" dirty="0"/>
              <a:t> </a:t>
            </a:r>
            <a:endParaRPr lang="cs-CZ" dirty="0"/>
          </a:p>
          <a:p>
            <a:pPr lvl="0"/>
            <a:endParaRPr lang="cs-CZ" dirty="0"/>
          </a:p>
          <a:p>
            <a:pPr lvl="0"/>
            <a:r>
              <a:rPr lang="cs-CZ" dirty="0"/>
              <a:t>Prostorové pravoúhlé souřadnice </a:t>
            </a:r>
          </a:p>
          <a:p>
            <a:pPr lvl="0"/>
            <a:r>
              <a:rPr lang="cs-CZ" b="1" dirty="0"/>
              <a:t>X,Y,Z</a:t>
            </a:r>
            <a:r>
              <a:rPr lang="cs-CZ" dirty="0"/>
              <a:t> bodu P</a:t>
            </a:r>
          </a:p>
        </p:txBody>
      </p:sp>
      <p:pic>
        <p:nvPicPr>
          <p:cNvPr id="22" name="Obrázek 21"/>
          <p:cNvPicPr>
            <a:picLocks noChangeAspect="1"/>
          </p:cNvPicPr>
          <p:nvPr/>
        </p:nvPicPr>
        <p:blipFill>
          <a:blip r:embed="rId2"/>
          <a:stretch>
            <a:fillRect/>
          </a:stretch>
        </p:blipFill>
        <p:spPr>
          <a:xfrm>
            <a:off x="5143866" y="1488673"/>
            <a:ext cx="5514975" cy="4800600"/>
          </a:xfrm>
          <a:prstGeom prst="rect">
            <a:avLst/>
          </a:prstGeom>
        </p:spPr>
      </p:pic>
      <p:pic>
        <p:nvPicPr>
          <p:cNvPr id="23" name="Obrázek 22"/>
          <p:cNvPicPr>
            <a:picLocks noChangeAspect="1"/>
          </p:cNvPicPr>
          <p:nvPr/>
        </p:nvPicPr>
        <p:blipFill>
          <a:blip r:embed="rId3"/>
          <a:stretch>
            <a:fillRect/>
          </a:stretch>
        </p:blipFill>
        <p:spPr>
          <a:xfrm>
            <a:off x="579436" y="2362320"/>
            <a:ext cx="4104247" cy="876336"/>
          </a:xfrm>
          <a:prstGeom prst="rect">
            <a:avLst/>
          </a:prstGeom>
        </p:spPr>
      </p:pic>
    </p:spTree>
    <p:extLst>
      <p:ext uri="{BB962C8B-B14F-4D97-AF65-F5344CB8AC3E}">
        <p14:creationId xmlns:p14="http://schemas.microsoft.com/office/powerpoint/2010/main" val="259542135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972</Words>
  <Application>Microsoft Office PowerPoint</Application>
  <PresentationFormat>Širokoúhlá obrazovka</PresentationFormat>
  <Paragraphs>92</Paragraphs>
  <Slides>10</Slides>
  <Notes>0</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10</vt:i4>
      </vt:variant>
    </vt:vector>
  </HeadingPairs>
  <TitlesOfParts>
    <vt:vector size="18" baseType="lpstr">
      <vt:lpstr>Arial</vt:lpstr>
      <vt:lpstr>Calibri</vt:lpstr>
      <vt:lpstr>Calibri Light</vt:lpstr>
      <vt:lpstr>MathJax_Main</vt:lpstr>
      <vt:lpstr>MathJax_Math-italic</vt:lpstr>
      <vt:lpstr>Verdana</vt:lpstr>
      <vt:lpstr>Motiv Office</vt:lpstr>
      <vt:lpstr>Rovnice</vt:lpstr>
      <vt:lpstr>Kartografie pro geografy  podzim 2021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Pravoúhlé zeměpisné souřadnice v prostoru</vt:lpstr>
      <vt:lpstr>Souřadnice v prostoru a v rovině</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Hana Svatoňová</dc:creator>
  <cp:lastModifiedBy>Hana Svatoňová</cp:lastModifiedBy>
  <cp:revision>130</cp:revision>
  <dcterms:created xsi:type="dcterms:W3CDTF">2021-09-04T11:28:06Z</dcterms:created>
  <dcterms:modified xsi:type="dcterms:W3CDTF">2021-11-02T08:55:37Z</dcterms:modified>
</cp:coreProperties>
</file>