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71"/>
  </p:notesMasterIdLst>
  <p:handoutMasterIdLst>
    <p:handoutMasterId r:id="rId72"/>
  </p:handoutMasterIdLst>
  <p:sldIdLst>
    <p:sldId id="256" r:id="rId5"/>
    <p:sldId id="261" r:id="rId6"/>
    <p:sldId id="258" r:id="rId7"/>
    <p:sldId id="260" r:id="rId8"/>
    <p:sldId id="259" r:id="rId9"/>
    <p:sldId id="262" r:id="rId10"/>
    <p:sldId id="263" r:id="rId11"/>
    <p:sldId id="264" r:id="rId12"/>
    <p:sldId id="277" r:id="rId13"/>
    <p:sldId id="280" r:id="rId14"/>
    <p:sldId id="278" r:id="rId15"/>
    <p:sldId id="279" r:id="rId16"/>
    <p:sldId id="276" r:id="rId17"/>
    <p:sldId id="281" r:id="rId18"/>
    <p:sldId id="282" r:id="rId19"/>
    <p:sldId id="283" r:id="rId20"/>
    <p:sldId id="284" r:id="rId21"/>
    <p:sldId id="285" r:id="rId22"/>
    <p:sldId id="324" r:id="rId23"/>
    <p:sldId id="319" r:id="rId24"/>
    <p:sldId id="317" r:id="rId25"/>
    <p:sldId id="286" r:id="rId26"/>
    <p:sldId id="320" r:id="rId27"/>
    <p:sldId id="266" r:id="rId28"/>
    <p:sldId id="287" r:id="rId29"/>
    <p:sldId id="288" r:id="rId30"/>
    <p:sldId id="321" r:id="rId31"/>
    <p:sldId id="322" r:id="rId32"/>
    <p:sldId id="323" r:id="rId33"/>
    <p:sldId id="267" r:id="rId34"/>
    <p:sldId id="315" r:id="rId35"/>
    <p:sldId id="316" r:id="rId36"/>
    <p:sldId id="290" r:id="rId37"/>
    <p:sldId id="268" r:id="rId38"/>
    <p:sldId id="291" r:id="rId39"/>
    <p:sldId id="292" r:id="rId40"/>
    <p:sldId id="293" r:id="rId41"/>
    <p:sldId id="294" r:id="rId42"/>
    <p:sldId id="295" r:id="rId43"/>
    <p:sldId id="296" r:id="rId44"/>
    <p:sldId id="270" r:id="rId45"/>
    <p:sldId id="272" r:id="rId46"/>
    <p:sldId id="302" r:id="rId47"/>
    <p:sldId id="303" r:id="rId48"/>
    <p:sldId id="271" r:id="rId49"/>
    <p:sldId id="308" r:id="rId50"/>
    <p:sldId id="310" r:id="rId51"/>
    <p:sldId id="273" r:id="rId52"/>
    <p:sldId id="299" r:id="rId53"/>
    <p:sldId id="300" r:id="rId54"/>
    <p:sldId id="297" r:id="rId55"/>
    <p:sldId id="301" r:id="rId56"/>
    <p:sldId id="274" r:id="rId57"/>
    <p:sldId id="298" r:id="rId58"/>
    <p:sldId id="306" r:id="rId59"/>
    <p:sldId id="307" r:id="rId60"/>
    <p:sldId id="309" r:id="rId61"/>
    <p:sldId id="304" r:id="rId62"/>
    <p:sldId id="305" r:id="rId63"/>
    <p:sldId id="325" r:id="rId64"/>
    <p:sldId id="311" r:id="rId65"/>
    <p:sldId id="312" r:id="rId66"/>
    <p:sldId id="313" r:id="rId67"/>
    <p:sldId id="314" r:id="rId68"/>
    <p:sldId id="275" r:id="rId69"/>
    <p:sldId id="257" r:id="rId70"/>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1F20"/>
    <a:srgbClr val="F0CCA8"/>
    <a:srgbClr val="FDBB70"/>
    <a:srgbClr val="0000DC"/>
    <a:srgbClr val="4E6085"/>
    <a:srgbClr val="D8D6CA"/>
    <a:srgbClr val="E6DDA6"/>
    <a:srgbClr val="DDDDDD"/>
    <a:srgbClr val="D67072"/>
    <a:srgbClr val="FF7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199124-7CFF-46A8-8C50-BCF4F087F39A}" v="1" dt="2021-09-17T17:11:41.393"/>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5768" autoAdjust="0"/>
  </p:normalViewPr>
  <p:slideViewPr>
    <p:cSldViewPr snapToGrid="0">
      <p:cViewPr varScale="1">
        <p:scale>
          <a:sx n="114" d="100"/>
          <a:sy n="114" d="100"/>
        </p:scale>
        <p:origin x="486" y="102"/>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a Simerská" userId="S::442002@muni.cz::f1733452-7856-4ff0-82d7-562ed81be114" providerId="AD" clId="Web-{3D199124-7CFF-46A8-8C50-BCF4F087F39A}"/>
    <pc:docChg chg="modSld">
      <pc:chgData name="Denisa Simerská" userId="S::442002@muni.cz::f1733452-7856-4ff0-82d7-562ed81be114" providerId="AD" clId="Web-{3D199124-7CFF-46A8-8C50-BCF4F087F39A}" dt="2021-09-17T17:11:41.393" v="0" actId="20577"/>
      <pc:docMkLst>
        <pc:docMk/>
      </pc:docMkLst>
      <pc:sldChg chg="modSp">
        <pc:chgData name="Denisa Simerská" userId="S::442002@muni.cz::f1733452-7856-4ff0-82d7-562ed81be114" providerId="AD" clId="Web-{3D199124-7CFF-46A8-8C50-BCF4F087F39A}" dt="2021-09-17T17:11:41.393" v="0" actId="20577"/>
        <pc:sldMkLst>
          <pc:docMk/>
          <pc:sldMk cId="3263342447" sldId="256"/>
        </pc:sldMkLst>
        <pc:spChg chg="mod">
          <ac:chgData name="Denisa Simerská" userId="S::442002@muni.cz::f1733452-7856-4ff0-82d7-562ed81be114" providerId="AD" clId="Web-{3D199124-7CFF-46A8-8C50-BCF4F087F39A}" dt="2021-09-17T17:11:41.393" v="0" actId="20577"/>
          <ac:spMkLst>
            <pc:docMk/>
            <pc:sldMk cId="3263342447" sldId="256"/>
            <ac:spMk id="5" creationId="{BDA74EBB-06F9-2F42-BBA7-49358111EC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A9039D6B-799E-F449-83E9-C13BAA09AF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DD6941B3-7740-5745-9EAD-9C3115979A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FF7300"/>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6CF9942-BE26-4A4C-A2D8-ABA21EDF53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FF7300"/>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883B3136-B228-D44A-AB43-48B383AAACD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FF7300"/>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PED slide">
    <p:bg>
      <p:bgPr>
        <a:solidFill>
          <a:srgbClr val="FF7300"/>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D544807-CCC8-C147-BC84-731878E3FF5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2B69AC62-8722-274E-BC02-F54E66A102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A8614ED3-CCC3-4849-B628-61C3AB8D12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672C6AD4-B64D-9447-94F1-1732886380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3" name="Obrázek 8">
            <a:extLst>
              <a:ext uri="{FF2B5EF4-FFF2-40B4-BE49-F238E27FC236}">
                <a16:creationId xmlns:a16="http://schemas.microsoft.com/office/drawing/2014/main" id="{BD079056-37C1-BB41-A10B-5467FD1004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81F1F6BC-132D-3746-8DEA-8E0070523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21663280-9DA9-6D46-9A85-58C09D41A6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4789C4D8-85B1-0E4B-80EB-3DD1C97BF8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9"/>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xml"/><Relationship Id="rId5" Type="http://schemas.openxmlformats.org/officeDocument/2006/relationships/image" Target="../media/image75.jpeg"/><Relationship Id="rId4" Type="http://schemas.openxmlformats.org/officeDocument/2006/relationships/image" Target="../media/image74.jpeg"/></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cs-CZ" dirty="0"/>
              <a:t>Kartografie </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p:txBody>
          <a:bodyPr/>
          <a:lstStyle/>
          <a:p>
            <a:r>
              <a:rPr lang="cs-CZ" dirty="0"/>
              <a:t>Historická kartografie</a:t>
            </a: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pPr>
              <a:lnSpc>
                <a:spcPct val="113999"/>
              </a:lnSpc>
            </a:pPr>
            <a:r>
              <a:rPr lang="cs-CZ" dirty="0">
                <a:ea typeface="+mj-lt"/>
                <a:cs typeface="+mj-lt"/>
              </a:rPr>
              <a:t>Kartografie (Ze0128)</a:t>
            </a:r>
            <a:endParaRPr lang="cs-CZ" dirty="0"/>
          </a:p>
          <a:p>
            <a:pPr>
              <a:lnSpc>
                <a:spcPct val="113999"/>
              </a:lnSpc>
            </a:pPr>
            <a:br>
              <a:rPr lang="en-US" dirty="0"/>
            </a:br>
            <a:endParaRPr lang="en-US" dirty="0"/>
          </a:p>
        </p:txBody>
      </p:sp>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br>
              <a:rPr lang="cs-CZ" b="0" dirty="0"/>
            </a:br>
            <a:br>
              <a:rPr lang="cs-CZ" b="0" dirty="0"/>
            </a:br>
            <a:endParaRPr lang="cs-CZ" sz="2400" i="1" dirty="0"/>
          </a:p>
        </p:txBody>
      </p:sp>
      <p:sp>
        <p:nvSpPr>
          <p:cNvPr id="5" name="Obdélník 4"/>
          <p:cNvSpPr/>
          <p:nvPr/>
        </p:nvSpPr>
        <p:spPr>
          <a:xfrm>
            <a:off x="4326800" y="1386542"/>
            <a:ext cx="7639752" cy="6001643"/>
          </a:xfrm>
          <a:prstGeom prst="rect">
            <a:avLst/>
          </a:prstGeom>
        </p:spPr>
        <p:txBody>
          <a:bodyPr wrap="square">
            <a:spAutoFit/>
          </a:bodyPr>
          <a:lstStyle/>
          <a:p>
            <a:pPr marL="342900" indent="-342900">
              <a:buFont typeface="Arial" panose="020B0604020202020204" pitchFamily="34" charset="0"/>
              <a:buChar char="•"/>
            </a:pPr>
            <a:r>
              <a:rPr lang="cs-CZ" dirty="0">
                <a:solidFill>
                  <a:srgbClr val="000000"/>
                </a:solidFill>
                <a:latin typeface="Verdana" panose="020B0604030504040204" pitchFamily="34" charset="0"/>
              </a:rPr>
              <a:t>Ze 6.století př. n. l. pochází hliněná destička, na níž je ztvárněna babylónská představa světa. Mapa znázorňuje Babylón a Asýrii, obklopené oceánem. Ve střední části je znázorněn Eufrat, na jehož obou březích leží Babylón. </a:t>
            </a:r>
          </a:p>
          <a:p>
            <a:pPr marL="342900" indent="-342900">
              <a:buFont typeface="Arial" panose="020B0604020202020204" pitchFamily="34" charset="0"/>
              <a:buChar char="•"/>
            </a:pPr>
            <a:endParaRPr lang="cs-CZ" dirty="0">
              <a:solidFill>
                <a:srgbClr val="000000"/>
              </a:solidFill>
              <a:latin typeface="Verdana" panose="020B0604030504040204" pitchFamily="34" charset="0"/>
            </a:endParaRPr>
          </a:p>
          <a:p>
            <a:pPr marL="342900" indent="-342900">
              <a:buFont typeface="Arial" panose="020B0604020202020204" pitchFamily="34" charset="0"/>
              <a:buChar char="•"/>
            </a:pPr>
            <a:endParaRPr lang="cs-CZ" dirty="0">
              <a:solidFill>
                <a:srgbClr val="000000"/>
              </a:solidFill>
              <a:latin typeface="Verdana" panose="020B0604030504040204" pitchFamily="34" charset="0"/>
            </a:endParaRPr>
          </a:p>
          <a:p>
            <a:pPr marL="342900" indent="-342900">
              <a:buFont typeface="Arial" panose="020B0604020202020204" pitchFamily="34" charset="0"/>
              <a:buChar char="•"/>
            </a:pPr>
            <a:endParaRPr lang="cs-CZ" dirty="0">
              <a:solidFill>
                <a:srgbClr val="000000"/>
              </a:solidFill>
              <a:latin typeface="Verdana" panose="020B0604030504040204" pitchFamily="34" charset="0"/>
            </a:endParaRPr>
          </a:p>
          <a:p>
            <a:pPr marL="342900" indent="-342900">
              <a:buFont typeface="Arial" panose="020B0604020202020204" pitchFamily="34" charset="0"/>
              <a:buChar char="•"/>
            </a:pPr>
            <a:endParaRPr lang="cs-CZ" dirty="0">
              <a:solidFill>
                <a:srgbClr val="000000"/>
              </a:solidFill>
              <a:latin typeface="Verdana" panose="020B0604030504040204" pitchFamily="34" charset="0"/>
            </a:endParaRPr>
          </a:p>
          <a:p>
            <a:pPr marL="342900" indent="-342900">
              <a:buFont typeface="Arial" panose="020B0604020202020204" pitchFamily="34" charset="0"/>
              <a:buChar char="•"/>
            </a:pPr>
            <a:endParaRPr lang="cs-CZ" dirty="0">
              <a:solidFill>
                <a:srgbClr val="000000"/>
              </a:solidFill>
              <a:latin typeface="Verdana" panose="020B0604030504040204" pitchFamily="34" charset="0"/>
            </a:endParaRPr>
          </a:p>
          <a:p>
            <a:pPr marL="342900" indent="-342900">
              <a:buFont typeface="Arial" panose="020B0604020202020204" pitchFamily="34" charset="0"/>
              <a:buChar char="•"/>
            </a:pPr>
            <a:r>
              <a:rPr lang="cs-CZ" dirty="0">
                <a:solidFill>
                  <a:srgbClr val="000000"/>
                </a:solidFill>
                <a:latin typeface="Verdana" panose="020B0604030504040204" pitchFamily="34" charset="0"/>
              </a:rPr>
              <a:t>kruhový tvar se velice podobá později </a:t>
            </a:r>
          </a:p>
          <a:p>
            <a:pPr marL="342900" indent="-342900">
              <a:buFont typeface="Arial" panose="020B0604020202020204" pitchFamily="34" charset="0"/>
              <a:buChar char="•"/>
            </a:pPr>
            <a:r>
              <a:rPr lang="cs-CZ" dirty="0">
                <a:solidFill>
                  <a:srgbClr val="000000"/>
                </a:solidFill>
                <a:latin typeface="Verdana" panose="020B0604030504040204" pitchFamily="34" charset="0"/>
              </a:rPr>
              <a:t>vytvořeným kruhovým mapám z </a:t>
            </a:r>
          </a:p>
          <a:p>
            <a:pPr marL="342900" indent="-342900">
              <a:buFont typeface="Arial" panose="020B0604020202020204" pitchFamily="34" charset="0"/>
              <a:buChar char="•"/>
            </a:pPr>
            <a:r>
              <a:rPr lang="cs-CZ" dirty="0">
                <a:solidFill>
                  <a:srgbClr val="000000"/>
                </a:solidFill>
                <a:latin typeface="Verdana" panose="020B0604030504040204" pitchFamily="34" charset="0"/>
              </a:rPr>
              <a:t>raného středověku, tzv. </a:t>
            </a:r>
            <a:r>
              <a:rPr lang="cs-CZ" dirty="0" err="1">
                <a:solidFill>
                  <a:srgbClr val="000000"/>
                </a:solidFill>
                <a:latin typeface="Verdana" panose="020B0604030504040204" pitchFamily="34" charset="0"/>
              </a:rPr>
              <a:t>Mappaemundi</a:t>
            </a:r>
            <a:r>
              <a:rPr lang="cs-CZ" dirty="0">
                <a:solidFill>
                  <a:srgbClr val="000000"/>
                </a:solidFill>
                <a:latin typeface="Verdana" panose="020B0604030504040204" pitchFamily="34" charset="0"/>
              </a:rPr>
              <a:t>.</a:t>
            </a:r>
          </a:p>
          <a:p>
            <a:br>
              <a:rPr lang="cs-CZ" dirty="0"/>
            </a:br>
            <a:endParaRPr lang="cs-CZ" dirty="0"/>
          </a:p>
        </p:txBody>
      </p:sp>
      <p:pic>
        <p:nvPicPr>
          <p:cNvPr id="10" name="Obráze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0" y="1386542"/>
            <a:ext cx="3606800" cy="5080000"/>
          </a:xfrm>
          <a:prstGeom prst="rect">
            <a:avLst/>
          </a:prstGeom>
        </p:spPr>
      </p:pic>
      <p:sp>
        <p:nvSpPr>
          <p:cNvPr id="6" name="TextovéPole 5">
            <a:extLst>
              <a:ext uri="{FF2B5EF4-FFF2-40B4-BE49-F238E27FC236}">
                <a16:creationId xmlns:a16="http://schemas.microsoft.com/office/drawing/2014/main" id="{31C6E218-E9F8-4722-A007-FA2341CE807A}"/>
              </a:ext>
            </a:extLst>
          </p:cNvPr>
          <p:cNvSpPr txBox="1"/>
          <p:nvPr/>
        </p:nvSpPr>
        <p:spPr>
          <a:xfrm>
            <a:off x="4735286" y="3926542"/>
            <a:ext cx="7231266" cy="830997"/>
          </a:xfrm>
          <a:prstGeom prst="rect">
            <a:avLst/>
          </a:prstGeom>
          <a:solidFill>
            <a:srgbClr val="E6DDA6"/>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rgbClr val="202124"/>
                </a:solidFill>
                <a:effectLst/>
                <a:latin typeface="inherit"/>
              </a:rPr>
              <a:t>Mapa ukazuje Babylon ve středu světa, který nepřesahuje okraje Mezopotámie. </a:t>
            </a:r>
            <a:endParaRPr kumimoji="0" lang="cs-CZ" altLang="cs-CZ" sz="2000" b="0" i="0" u="none" strike="noStrike" cap="none" normalizeH="0" baseline="0" dirty="0">
              <a:ln>
                <a:noFill/>
              </a:ln>
              <a:solidFill>
                <a:schemeClr val="tx1"/>
              </a:solidFill>
              <a:effectLst/>
              <a:latin typeface="Arial" panose="020B0604020202020204" pitchFamily="34" charset="0"/>
            </a:endParaRPr>
          </a:p>
        </p:txBody>
      </p:sp>
      <p:sp>
        <p:nvSpPr>
          <p:cNvPr id="7" name="Zástupný symbol pro číslo snímku 2">
            <a:extLst>
              <a:ext uri="{FF2B5EF4-FFF2-40B4-BE49-F238E27FC236}">
                <a16:creationId xmlns:a16="http://schemas.microsoft.com/office/drawing/2014/main" id="{0AA14C54-34ED-4770-A1A8-46887D197B10}"/>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10</a:t>
            </a:fld>
            <a:endParaRPr lang="cs-CZ" altLang="cs-CZ" dirty="0"/>
          </a:p>
        </p:txBody>
      </p:sp>
    </p:spTree>
    <p:extLst>
      <p:ext uri="{BB962C8B-B14F-4D97-AF65-F5344CB8AC3E}">
        <p14:creationId xmlns:p14="http://schemas.microsoft.com/office/powerpoint/2010/main" val="2115176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br>
              <a:rPr lang="cs-CZ" b="0" dirty="0"/>
            </a:br>
            <a:br>
              <a:rPr lang="cs-CZ" b="0" dirty="0"/>
            </a:br>
            <a:endParaRPr lang="cs-CZ" sz="2400" i="1" dirty="0"/>
          </a:p>
        </p:txBody>
      </p:sp>
      <p:pic>
        <p:nvPicPr>
          <p:cNvPr id="1026" name="Picture 2" descr="hliněná destička Ga-S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64" y="1378367"/>
            <a:ext cx="4091313" cy="47207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pret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052" y="1378367"/>
            <a:ext cx="4205772" cy="3967709"/>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4768148" y="5479634"/>
            <a:ext cx="4244410" cy="646331"/>
          </a:xfrm>
          <a:prstGeom prst="rect">
            <a:avLst/>
          </a:prstGeom>
        </p:spPr>
        <p:txBody>
          <a:bodyPr wrap="square">
            <a:spAutoFit/>
          </a:bodyPr>
          <a:lstStyle/>
          <a:p>
            <a:r>
              <a:rPr lang="cs-CZ" sz="1800" dirty="0">
                <a:solidFill>
                  <a:srgbClr val="000000"/>
                </a:solidFill>
                <a:latin typeface="Verdana" panose="020B0604030504040204" pitchFamily="34" charset="0"/>
              </a:rPr>
              <a:t>Hliněná destička s mapou severu Mezopotámie </a:t>
            </a:r>
            <a:endParaRPr lang="cs-CZ" sz="1800" dirty="0"/>
          </a:p>
        </p:txBody>
      </p:sp>
      <p:sp>
        <p:nvSpPr>
          <p:cNvPr id="9" name="Obdélník 8"/>
          <p:cNvSpPr/>
          <p:nvPr/>
        </p:nvSpPr>
        <p:spPr>
          <a:xfrm>
            <a:off x="6471623" y="525245"/>
            <a:ext cx="5523153" cy="646331"/>
          </a:xfrm>
          <a:prstGeom prst="rect">
            <a:avLst/>
          </a:prstGeom>
        </p:spPr>
        <p:txBody>
          <a:bodyPr wrap="square">
            <a:spAutoFit/>
          </a:bodyPr>
          <a:lstStyle/>
          <a:p>
            <a:r>
              <a:rPr lang="pl-PL" sz="1800" dirty="0">
                <a:solidFill>
                  <a:srgbClr val="000000"/>
                </a:solidFill>
                <a:latin typeface="Verdana" panose="020B0604030504040204" pitchFamily="34" charset="0"/>
              </a:rPr>
              <a:t>Z let 2500 až 2200 př. n. l. (podle některých autorů dokonce z doby kolem r. 3800 př. n. l.)</a:t>
            </a:r>
            <a:endParaRPr lang="cs-CZ" sz="1800" dirty="0"/>
          </a:p>
        </p:txBody>
      </p:sp>
      <p:sp>
        <p:nvSpPr>
          <p:cNvPr id="7" name="Zástupný symbol pro číslo snímku 2">
            <a:extLst>
              <a:ext uri="{FF2B5EF4-FFF2-40B4-BE49-F238E27FC236}">
                <a16:creationId xmlns:a16="http://schemas.microsoft.com/office/drawing/2014/main" id="{72F70C70-7A57-434E-BAF5-1C8A1B3D0A20}"/>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11</a:t>
            </a:fld>
            <a:endParaRPr lang="cs-CZ" altLang="cs-CZ" dirty="0"/>
          </a:p>
        </p:txBody>
      </p:sp>
    </p:spTree>
    <p:extLst>
      <p:ext uri="{BB962C8B-B14F-4D97-AF65-F5344CB8AC3E}">
        <p14:creationId xmlns:p14="http://schemas.microsoft.com/office/powerpoint/2010/main" val="166325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br>
              <a:rPr lang="cs-CZ" b="0" dirty="0"/>
            </a:br>
            <a:br>
              <a:rPr lang="cs-CZ" b="0" dirty="0"/>
            </a:br>
            <a:endParaRPr lang="cs-CZ" sz="2400" i="1" dirty="0"/>
          </a:p>
        </p:txBody>
      </p:sp>
      <p:pic>
        <p:nvPicPr>
          <p:cNvPr id="2050" name="Picture 2" descr="geometrický plán chrám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1559859"/>
            <a:ext cx="6923711" cy="454510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7794811" y="1559859"/>
            <a:ext cx="3579771" cy="584775"/>
          </a:xfrm>
          <a:prstGeom prst="rect">
            <a:avLst/>
          </a:prstGeom>
        </p:spPr>
        <p:txBody>
          <a:bodyPr wrap="square">
            <a:spAutoFit/>
          </a:bodyPr>
          <a:lstStyle/>
          <a:p>
            <a:r>
              <a:rPr lang="cs-CZ" sz="1600" dirty="0">
                <a:solidFill>
                  <a:srgbClr val="000000"/>
                </a:solidFill>
                <a:latin typeface="Verdana" panose="020B0604030504040204" pitchFamily="34" charset="0"/>
              </a:rPr>
              <a:t>Plán </a:t>
            </a:r>
            <a:r>
              <a:rPr lang="cs-CZ" sz="1600" dirty="0" err="1">
                <a:solidFill>
                  <a:srgbClr val="000000"/>
                </a:solidFill>
                <a:latin typeface="Verdana" panose="020B0604030504040204" pitchFamily="34" charset="0"/>
              </a:rPr>
              <a:t>novosumerského</a:t>
            </a:r>
            <a:r>
              <a:rPr lang="cs-CZ" sz="1600" dirty="0">
                <a:solidFill>
                  <a:srgbClr val="000000"/>
                </a:solidFill>
                <a:latin typeface="Verdana" panose="020B0604030504040204" pitchFamily="34" charset="0"/>
              </a:rPr>
              <a:t> chrámu na sošce knížete </a:t>
            </a:r>
            <a:r>
              <a:rPr lang="cs-CZ" sz="1600" dirty="0" err="1">
                <a:solidFill>
                  <a:srgbClr val="000000"/>
                </a:solidFill>
                <a:latin typeface="Verdana" panose="020B0604030504040204" pitchFamily="34" charset="0"/>
              </a:rPr>
              <a:t>Gudey</a:t>
            </a:r>
            <a:endParaRPr lang="cs-CZ" sz="1600" dirty="0"/>
          </a:p>
        </p:txBody>
      </p:sp>
      <p:sp>
        <p:nvSpPr>
          <p:cNvPr id="3" name="Obdélník 2"/>
          <p:cNvSpPr/>
          <p:nvPr/>
        </p:nvSpPr>
        <p:spPr>
          <a:xfrm>
            <a:off x="7643711" y="2532917"/>
            <a:ext cx="4189701" cy="1938992"/>
          </a:xfrm>
          <a:prstGeom prst="rect">
            <a:avLst/>
          </a:prstGeom>
        </p:spPr>
        <p:txBody>
          <a:bodyPr wrap="square">
            <a:spAutoFit/>
          </a:bodyPr>
          <a:lstStyle/>
          <a:p>
            <a:pPr marL="342900" indent="-342900">
              <a:buFont typeface="Arial" panose="020B0604020202020204" pitchFamily="34" charset="0"/>
              <a:buChar char="•"/>
            </a:pPr>
            <a:r>
              <a:rPr lang="cs-CZ" dirty="0">
                <a:solidFill>
                  <a:srgbClr val="000000"/>
                </a:solidFill>
                <a:latin typeface="Verdana" panose="020B0604030504040204" pitchFamily="34" charset="0"/>
              </a:rPr>
              <a:t>geometrický plán</a:t>
            </a:r>
          </a:p>
          <a:p>
            <a:pPr marL="342900" indent="-342900">
              <a:buFont typeface="Arial" panose="020B0604020202020204" pitchFamily="34" charset="0"/>
              <a:buChar char="•"/>
            </a:pPr>
            <a:r>
              <a:rPr lang="cs-CZ" dirty="0">
                <a:solidFill>
                  <a:srgbClr val="000000"/>
                </a:solidFill>
                <a:latin typeface="Verdana" panose="020B0604030504040204" pitchFamily="34" charset="0"/>
              </a:rPr>
              <a:t>Stáří je odhadováváno obdobně jako v případě hliněné destičky - Mezopotámie</a:t>
            </a:r>
            <a:endParaRPr lang="cs-CZ" dirty="0"/>
          </a:p>
        </p:txBody>
      </p:sp>
      <p:sp>
        <p:nvSpPr>
          <p:cNvPr id="6" name="Zástupný symbol pro číslo snímku 2">
            <a:extLst>
              <a:ext uri="{FF2B5EF4-FFF2-40B4-BE49-F238E27FC236}">
                <a16:creationId xmlns:a16="http://schemas.microsoft.com/office/drawing/2014/main" id="{CAFE4036-1575-4C9E-A273-CFD44642017A}"/>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12</a:t>
            </a:fld>
            <a:endParaRPr lang="cs-CZ" altLang="cs-CZ" dirty="0"/>
          </a:p>
        </p:txBody>
      </p:sp>
    </p:spTree>
    <p:extLst>
      <p:ext uri="{BB962C8B-B14F-4D97-AF65-F5344CB8AC3E}">
        <p14:creationId xmlns:p14="http://schemas.microsoft.com/office/powerpoint/2010/main" val="3349317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Čína</a:t>
            </a:r>
            <a:br>
              <a:rPr lang="cs-CZ" b="0" dirty="0"/>
            </a:br>
            <a:br>
              <a:rPr lang="cs-CZ" b="0" dirty="0"/>
            </a:br>
            <a:endParaRPr lang="cs-CZ" sz="2400" i="1" dirty="0"/>
          </a:p>
        </p:txBody>
      </p:sp>
      <p:sp>
        <p:nvSpPr>
          <p:cNvPr id="2" name="TextovéPole 1"/>
          <p:cNvSpPr txBox="1"/>
          <p:nvPr/>
        </p:nvSpPr>
        <p:spPr>
          <a:xfrm>
            <a:off x="720000" y="2030506"/>
            <a:ext cx="11167200" cy="3046988"/>
          </a:xfrm>
          <a:prstGeom prst="rect">
            <a:avLst/>
          </a:prstGeom>
          <a:noFill/>
        </p:spPr>
        <p:txBody>
          <a:bodyPr wrap="square" rtlCol="0">
            <a:spAutoFit/>
          </a:bodyPr>
          <a:lstStyle/>
          <a:p>
            <a:pPr marL="342900" indent="-342900">
              <a:buFont typeface="Arial" panose="020B0604020202020204" pitchFamily="34" charset="0"/>
              <a:buChar char="•"/>
            </a:pPr>
            <a:r>
              <a:rPr lang="cs-CZ" dirty="0"/>
              <a:t>Zprávy o dávných mapách a plánech zavodňovacích systémů tam sahají až do 20. stol. př. n. l. a ve 12. a 13.stol. př. n. l. byli v Číně pro mapové zobrazování ustanovováni zvláštní úředníci. Mapy byly kresleny na různé materiály – papír, hedvábí, dřevo, kámen. První čínská mapa vznikla v době kolem roku 2100 př. n. l. a byla objevena na vnější straně ding (nádoby na vaření).</a:t>
            </a:r>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r>
              <a:rPr lang="cs-CZ" dirty="0"/>
              <a:t>Číňané se zabývali i astronomií a mapováním hvězdné oblohy, jak se můžeme přesvědčit na Čínské mapě hvězdné oblohy</a:t>
            </a:r>
          </a:p>
        </p:txBody>
      </p:sp>
      <p:sp>
        <p:nvSpPr>
          <p:cNvPr id="5" name="Zástupný symbol pro číslo snímku 2">
            <a:extLst>
              <a:ext uri="{FF2B5EF4-FFF2-40B4-BE49-F238E27FC236}">
                <a16:creationId xmlns:a16="http://schemas.microsoft.com/office/drawing/2014/main" id="{59C6FB83-D3D7-4882-8405-42743890AE36}"/>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13</a:t>
            </a:fld>
            <a:endParaRPr lang="cs-CZ" altLang="cs-CZ" dirty="0"/>
          </a:p>
        </p:txBody>
      </p:sp>
    </p:spTree>
    <p:extLst>
      <p:ext uri="{BB962C8B-B14F-4D97-AF65-F5344CB8AC3E}">
        <p14:creationId xmlns:p14="http://schemas.microsoft.com/office/powerpoint/2010/main" val="1617990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Čína</a:t>
            </a:r>
            <a:br>
              <a:rPr lang="cs-CZ" b="0" dirty="0"/>
            </a:br>
            <a:br>
              <a:rPr lang="cs-CZ" b="0" dirty="0"/>
            </a:br>
            <a:endParaRPr lang="cs-CZ" sz="2400" i="1" dirty="0"/>
          </a:p>
        </p:txBody>
      </p:sp>
      <p:pic>
        <p:nvPicPr>
          <p:cNvPr id="4098" name="Picture 2" descr="https://upload.wikimedia.org/wikipedia/commons/thumb/4/42/Dunhuang_star_map.jpg/800px-Dunhuang_star_map.jpg?16322084777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1" y="1903237"/>
            <a:ext cx="4386982" cy="440343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720000" y="6306671"/>
            <a:ext cx="4697889" cy="369332"/>
          </a:xfrm>
          <a:prstGeom prst="rect">
            <a:avLst/>
          </a:prstGeom>
        </p:spPr>
        <p:txBody>
          <a:bodyPr wrap="none">
            <a:spAutoFit/>
          </a:bodyPr>
          <a:lstStyle/>
          <a:p>
            <a:r>
              <a:rPr lang="pl-PL" sz="1800" dirty="0"/>
              <a:t>Tunchuangova mapa oblohy z doby dynastie</a:t>
            </a:r>
            <a:endParaRPr lang="cs-CZ" sz="1800" dirty="0"/>
          </a:p>
        </p:txBody>
      </p:sp>
      <p:sp>
        <p:nvSpPr>
          <p:cNvPr id="5" name="Obdélník 4"/>
          <p:cNvSpPr/>
          <p:nvPr/>
        </p:nvSpPr>
        <p:spPr>
          <a:xfrm>
            <a:off x="5503654" y="1903237"/>
            <a:ext cx="6096000" cy="2677656"/>
          </a:xfrm>
          <a:prstGeom prst="rect">
            <a:avLst/>
          </a:prstGeom>
        </p:spPr>
        <p:txBody>
          <a:bodyPr>
            <a:spAutoFit/>
          </a:bodyPr>
          <a:lstStyle/>
          <a:p>
            <a:pPr algn="just"/>
            <a:r>
              <a:rPr lang="cs-CZ" dirty="0"/>
              <a:t>Čínské vynálezy jako tisk pomocí rytí na dřevěné destičky byly, zdá se, přejímány islámskými obchodníky a posléze přenášeny do Evropy. A tak západní mapování posledního půltisíciletí se všemi svými evropocentrickými názory alespoň částečně vycházelo z čínských kořenů.</a:t>
            </a:r>
          </a:p>
        </p:txBody>
      </p:sp>
      <p:sp>
        <p:nvSpPr>
          <p:cNvPr id="6" name="Zástupný symbol pro číslo snímku 2">
            <a:extLst>
              <a:ext uri="{FF2B5EF4-FFF2-40B4-BE49-F238E27FC236}">
                <a16:creationId xmlns:a16="http://schemas.microsoft.com/office/drawing/2014/main" id="{26E3DF3B-C8FD-485A-AB1D-37739F288F42}"/>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14</a:t>
            </a:fld>
            <a:endParaRPr lang="cs-CZ" altLang="cs-CZ" dirty="0"/>
          </a:p>
        </p:txBody>
      </p:sp>
    </p:spTree>
    <p:extLst>
      <p:ext uri="{BB962C8B-B14F-4D97-AF65-F5344CB8AC3E}">
        <p14:creationId xmlns:p14="http://schemas.microsoft.com/office/powerpoint/2010/main" val="12123013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Americké národy</a:t>
            </a:r>
            <a:br>
              <a:rPr lang="cs-CZ" b="0" dirty="0"/>
            </a:br>
            <a:br>
              <a:rPr lang="cs-CZ" b="0" dirty="0"/>
            </a:br>
            <a:endParaRPr lang="cs-CZ" sz="2400" i="1" dirty="0"/>
          </a:p>
        </p:txBody>
      </p:sp>
      <p:sp>
        <p:nvSpPr>
          <p:cNvPr id="2" name="Obdélník 1"/>
          <p:cNvSpPr/>
          <p:nvPr/>
        </p:nvSpPr>
        <p:spPr>
          <a:xfrm>
            <a:off x="720000" y="1989781"/>
            <a:ext cx="10753200" cy="2677656"/>
          </a:xfrm>
          <a:prstGeom prst="rect">
            <a:avLst/>
          </a:prstGeom>
        </p:spPr>
        <p:txBody>
          <a:bodyPr wrap="square">
            <a:spAutoFit/>
          </a:bodyPr>
          <a:lstStyle/>
          <a:p>
            <a:pPr algn="just"/>
            <a:r>
              <a:rPr lang="cs-CZ" dirty="0"/>
              <a:t>V Mexiku a Peru měly kulturní americké národy Mayové, </a:t>
            </a:r>
            <a:r>
              <a:rPr lang="cs-CZ" dirty="0" err="1"/>
              <a:t>Toltékové</a:t>
            </a:r>
            <a:r>
              <a:rPr lang="cs-CZ" dirty="0"/>
              <a:t> a později Aztékové a Inkové velmi dokonalé mapy, v mnoha směrech dokonalejší než středověké evropské mapy. Byly to dekorativní obrazově kreslené a znázorňující řeky, města, lesy, chrámy i vesnice a obsahující jejich popis.</a:t>
            </a:r>
          </a:p>
          <a:p>
            <a:pPr algn="just"/>
            <a:endParaRPr lang="cs-CZ" dirty="0"/>
          </a:p>
          <a:p>
            <a:pPr algn="just"/>
            <a:r>
              <a:rPr lang="cs-CZ" dirty="0"/>
              <a:t>Ale jen velmi málo se jich zachovalo, byly páleny všechny tzv. pohanské knihy a dokumenty</a:t>
            </a:r>
          </a:p>
        </p:txBody>
      </p:sp>
      <p:sp>
        <p:nvSpPr>
          <p:cNvPr id="5" name="Zástupný symbol pro číslo snímku 2">
            <a:extLst>
              <a:ext uri="{FF2B5EF4-FFF2-40B4-BE49-F238E27FC236}">
                <a16:creationId xmlns:a16="http://schemas.microsoft.com/office/drawing/2014/main" id="{2DE4EB1E-18C0-4F9B-8111-20F7228DD4F9}"/>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15</a:t>
            </a:fld>
            <a:endParaRPr lang="cs-CZ" altLang="cs-CZ" dirty="0"/>
          </a:p>
        </p:txBody>
      </p:sp>
    </p:spTree>
    <p:extLst>
      <p:ext uri="{BB962C8B-B14F-4D97-AF65-F5344CB8AC3E}">
        <p14:creationId xmlns:p14="http://schemas.microsoft.com/office/powerpoint/2010/main" val="17563293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Řecko</a:t>
            </a:r>
            <a:br>
              <a:rPr lang="cs-CZ" b="0" dirty="0"/>
            </a:br>
            <a:br>
              <a:rPr lang="cs-CZ" b="0" dirty="0"/>
            </a:br>
            <a:endParaRPr lang="cs-CZ" sz="2400" i="1" dirty="0"/>
          </a:p>
        </p:txBody>
      </p:sp>
      <p:sp>
        <p:nvSpPr>
          <p:cNvPr id="2" name="Obdélník 1"/>
          <p:cNvSpPr/>
          <p:nvPr/>
        </p:nvSpPr>
        <p:spPr>
          <a:xfrm>
            <a:off x="720000" y="1989781"/>
            <a:ext cx="10753200" cy="4154984"/>
          </a:xfrm>
          <a:prstGeom prst="rect">
            <a:avLst/>
          </a:prstGeom>
        </p:spPr>
        <p:txBody>
          <a:bodyPr wrap="square">
            <a:spAutoFit/>
          </a:bodyPr>
          <a:lstStyle/>
          <a:p>
            <a:pPr algn="just"/>
            <a:r>
              <a:rPr lang="cs-CZ" dirty="0"/>
              <a:t>Řekové, kteří rovněž hodně cestovali a obchodovali, po sobě zanechali více informací o svých znalostech světa za hranicemi své země. Informace získávali od navracejících se cestovatelů. Své znalosti ještě více rozšířili po expanzích Alexandra Makedonského, který bral sebou na výpravy geografy. Díky svému vysokému kulturnímu rozvoji nám zanechali mnoho teoretických principů, na kterých je založena současná kartografie.</a:t>
            </a:r>
          </a:p>
          <a:p>
            <a:pPr marL="342900" indent="-342900" algn="just">
              <a:buFont typeface="Arial" panose="020B0604020202020204" pitchFamily="34" charset="0"/>
              <a:buChar char="•"/>
            </a:pPr>
            <a:r>
              <a:rPr lang="cs-CZ" dirty="0"/>
              <a:t>Nejstarší řecký názor o tvaru Země se objevuje v Homérových a </a:t>
            </a:r>
            <a:r>
              <a:rPr lang="cs-CZ" dirty="0" err="1"/>
              <a:t>Hesiodových</a:t>
            </a:r>
            <a:r>
              <a:rPr lang="cs-CZ" dirty="0"/>
              <a:t> básních </a:t>
            </a:r>
            <a:r>
              <a:rPr lang="en-US" dirty="0"/>
              <a:t>( 9. a 8.stol. </a:t>
            </a:r>
            <a:r>
              <a:rPr lang="en-US" dirty="0" err="1"/>
              <a:t>př</a:t>
            </a:r>
            <a:r>
              <a:rPr lang="en-US" dirty="0"/>
              <a:t>. n. l.)</a:t>
            </a:r>
            <a:r>
              <a:rPr lang="cs-CZ" dirty="0"/>
              <a:t> - Země kruhovou deskou, ze všech stran obklopenou Okeánem</a:t>
            </a:r>
          </a:p>
          <a:p>
            <a:pPr marL="342900" indent="-342900" algn="just">
              <a:buFont typeface="Arial" panose="020B0604020202020204" pitchFamily="34" charset="0"/>
              <a:buChar char="•"/>
            </a:pPr>
            <a:r>
              <a:rPr lang="pl-PL" dirty="0"/>
              <a:t>U Anaximandra z Milétu (610 – 547 př. n. l.) - </a:t>
            </a:r>
            <a:r>
              <a:rPr lang="cs-CZ" dirty="0"/>
              <a:t>geocentrický systém před Koperníkovým heliocentrickým systémem</a:t>
            </a:r>
          </a:p>
        </p:txBody>
      </p:sp>
      <p:sp>
        <p:nvSpPr>
          <p:cNvPr id="5" name="Zástupný symbol pro číslo snímku 2">
            <a:extLst>
              <a:ext uri="{FF2B5EF4-FFF2-40B4-BE49-F238E27FC236}">
                <a16:creationId xmlns:a16="http://schemas.microsoft.com/office/drawing/2014/main" id="{E889B46A-696E-4656-B170-645FF1FE72A8}"/>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16</a:t>
            </a:fld>
            <a:endParaRPr lang="cs-CZ" altLang="cs-CZ" dirty="0"/>
          </a:p>
        </p:txBody>
      </p:sp>
      <p:sp>
        <p:nvSpPr>
          <p:cNvPr id="6" name="TextovéPole 5">
            <a:extLst>
              <a:ext uri="{FF2B5EF4-FFF2-40B4-BE49-F238E27FC236}">
                <a16:creationId xmlns:a16="http://schemas.microsoft.com/office/drawing/2014/main" id="{935113F6-3A43-4DAB-AAA6-A2881A60B0CB}"/>
              </a:ext>
            </a:extLst>
          </p:cNvPr>
          <p:cNvSpPr txBox="1"/>
          <p:nvPr/>
        </p:nvSpPr>
        <p:spPr>
          <a:xfrm>
            <a:off x="7583646" y="1135137"/>
            <a:ext cx="4256015" cy="738664"/>
          </a:xfrm>
          <a:prstGeom prst="rect">
            <a:avLst/>
          </a:prstGeom>
          <a:noFill/>
        </p:spPr>
        <p:txBody>
          <a:bodyPr wrap="square">
            <a:spAutoFit/>
          </a:bodyPr>
          <a:lstStyle/>
          <a:p>
            <a:pPr algn="just"/>
            <a:r>
              <a:rPr lang="cs-CZ" sz="1400" b="1" i="1" dirty="0" err="1"/>
              <a:t>Ókeanos</a:t>
            </a:r>
            <a:r>
              <a:rPr lang="cs-CZ" sz="1400" b="1" i="1" dirty="0"/>
              <a:t> je v řecké mytologii titán první generace, vládce stejnojmenné sladkovodní řeky obkružující svět a zdroj všech řek i moří</a:t>
            </a:r>
          </a:p>
        </p:txBody>
      </p:sp>
    </p:spTree>
    <p:extLst>
      <p:ext uri="{BB962C8B-B14F-4D97-AF65-F5344CB8AC3E}">
        <p14:creationId xmlns:p14="http://schemas.microsoft.com/office/powerpoint/2010/main" val="10289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Řecko</a:t>
            </a:r>
            <a:br>
              <a:rPr lang="cs-CZ" b="0" dirty="0"/>
            </a:br>
            <a:br>
              <a:rPr lang="cs-CZ" b="0" dirty="0"/>
            </a:br>
            <a:endParaRPr lang="cs-CZ" sz="2400" i="1" dirty="0"/>
          </a:p>
        </p:txBody>
      </p:sp>
      <p:sp>
        <p:nvSpPr>
          <p:cNvPr id="2" name="Obdélník 1"/>
          <p:cNvSpPr/>
          <p:nvPr/>
        </p:nvSpPr>
        <p:spPr>
          <a:xfrm>
            <a:off x="720000" y="1989781"/>
            <a:ext cx="11113412" cy="1938992"/>
          </a:xfrm>
          <a:prstGeom prst="rect">
            <a:avLst/>
          </a:prstGeom>
        </p:spPr>
        <p:txBody>
          <a:bodyPr wrap="square">
            <a:spAutoFit/>
          </a:bodyPr>
          <a:lstStyle/>
          <a:p>
            <a:pPr marL="342900" indent="-342900" algn="just">
              <a:buFont typeface="Arial" panose="020B0604020202020204" pitchFamily="34" charset="0"/>
              <a:buChar char="•"/>
            </a:pPr>
            <a:r>
              <a:rPr lang="cs-CZ" dirty="0" err="1"/>
              <a:t>Thalés</a:t>
            </a:r>
            <a:r>
              <a:rPr lang="cs-CZ" dirty="0"/>
              <a:t> z </a:t>
            </a:r>
            <a:r>
              <a:rPr lang="cs-CZ" dirty="0" err="1"/>
              <a:t>Milétu</a:t>
            </a:r>
            <a:r>
              <a:rPr lang="cs-CZ" dirty="0"/>
              <a:t> (624 – 543 př. n. l.) - jedno z nejstarších kartografických zobrazení.</a:t>
            </a:r>
          </a:p>
          <a:p>
            <a:pPr marL="342900" indent="-342900" algn="just">
              <a:buFont typeface="Arial" panose="020B0604020202020204" pitchFamily="34" charset="0"/>
              <a:buChar char="•"/>
            </a:pPr>
            <a:r>
              <a:rPr lang="cs-CZ" dirty="0"/>
              <a:t>Ve 3.stol. př. n. l. počaly první pokusy o změření obvodu Země</a:t>
            </a:r>
          </a:p>
          <a:p>
            <a:pPr marL="342900" indent="-342900" algn="just">
              <a:buFont typeface="Arial" panose="020B0604020202020204" pitchFamily="34" charset="0"/>
              <a:buChar char="•"/>
            </a:pPr>
            <a:r>
              <a:rPr lang="cs-CZ" dirty="0"/>
              <a:t>Tvorba hvězdného katalogu a zavedením stereografického zobrazení</a:t>
            </a:r>
          </a:p>
          <a:p>
            <a:pPr marL="342900" indent="-342900" algn="just">
              <a:buFont typeface="Arial" panose="020B0604020202020204" pitchFamily="34" charset="0"/>
              <a:buChar char="•"/>
            </a:pPr>
            <a:r>
              <a:rPr lang="cs-CZ" dirty="0"/>
              <a:t>Využívání zeměpisné šířky a délky a rozdělení světa na 360°</a:t>
            </a:r>
          </a:p>
        </p:txBody>
      </p:sp>
      <p:sp>
        <p:nvSpPr>
          <p:cNvPr id="5" name="TextovéPole 4">
            <a:extLst>
              <a:ext uri="{FF2B5EF4-FFF2-40B4-BE49-F238E27FC236}">
                <a16:creationId xmlns:a16="http://schemas.microsoft.com/office/drawing/2014/main" id="{0F36483D-7941-48AA-8F61-B7B74E10D23B}"/>
              </a:ext>
            </a:extLst>
          </p:cNvPr>
          <p:cNvSpPr txBox="1"/>
          <p:nvPr/>
        </p:nvSpPr>
        <p:spPr>
          <a:xfrm>
            <a:off x="857774" y="4491088"/>
            <a:ext cx="9536186" cy="1477328"/>
          </a:xfrm>
          <a:prstGeom prst="rect">
            <a:avLst/>
          </a:prstGeom>
          <a:solidFill>
            <a:schemeClr val="accent4">
              <a:lumMod val="40000"/>
              <a:lumOff val="60000"/>
            </a:schemeClr>
          </a:solidFill>
        </p:spPr>
        <p:txBody>
          <a:bodyPr wrap="square">
            <a:spAutoFit/>
          </a:bodyPr>
          <a:lstStyle/>
          <a:p>
            <a:pPr algn="just"/>
            <a:r>
              <a:rPr lang="cs-CZ" sz="1800" i="1" dirty="0"/>
              <a:t>První představy Řeků o zemi pochází od matematika a filozofa </a:t>
            </a:r>
            <a:r>
              <a:rPr lang="cs-CZ" sz="1800" i="1" dirty="0" err="1"/>
              <a:t>Thálese</a:t>
            </a:r>
            <a:r>
              <a:rPr lang="cs-CZ" sz="1800" i="1" dirty="0"/>
              <a:t> z </a:t>
            </a:r>
            <a:r>
              <a:rPr lang="cs-CZ" sz="1800" i="1" dirty="0" err="1"/>
              <a:t>Milétu</a:t>
            </a:r>
            <a:r>
              <a:rPr lang="cs-CZ" sz="1800" i="1" dirty="0"/>
              <a:t> v 6. st. př. n. l.. Popisoval zemi jako nízký válec plující po vodě. </a:t>
            </a:r>
            <a:r>
              <a:rPr lang="cs-CZ" sz="1800" i="1" dirty="0" err="1"/>
              <a:t>Tháles</a:t>
            </a:r>
            <a:r>
              <a:rPr lang="cs-CZ" sz="1800" i="1" dirty="0"/>
              <a:t> z </a:t>
            </a:r>
            <a:r>
              <a:rPr lang="cs-CZ" sz="1800" i="1" dirty="0" err="1"/>
              <a:t>Milétu</a:t>
            </a:r>
            <a:r>
              <a:rPr lang="cs-CZ" sz="1800" i="1" dirty="0"/>
              <a:t> je zakladatelem první řecké kosmologické soustavy. Zemi přisuzoval ústřední postavení v kosmu a Slunci dal stejný tvar jako Zemi. Jeho učení sepsal Aristoteles. </a:t>
            </a:r>
            <a:r>
              <a:rPr lang="cs-CZ" sz="1800" i="1" dirty="0" err="1"/>
              <a:t>Tháletův</a:t>
            </a:r>
            <a:r>
              <a:rPr lang="cs-CZ" sz="1800" i="1" dirty="0"/>
              <a:t> žák </a:t>
            </a:r>
            <a:r>
              <a:rPr lang="cs-CZ" sz="1800" i="1" dirty="0" err="1"/>
              <a:t>Anaximandros</a:t>
            </a:r>
            <a:r>
              <a:rPr lang="cs-CZ" sz="1800" i="1" dirty="0"/>
              <a:t> se domníval, že se Země pohybuje v centru nebeské sféry bez jakékoliv opory.</a:t>
            </a:r>
          </a:p>
        </p:txBody>
      </p:sp>
      <p:sp>
        <p:nvSpPr>
          <p:cNvPr id="6" name="Zástupný symbol pro číslo snímku 2">
            <a:extLst>
              <a:ext uri="{FF2B5EF4-FFF2-40B4-BE49-F238E27FC236}">
                <a16:creationId xmlns:a16="http://schemas.microsoft.com/office/drawing/2014/main" id="{C2A58F11-9D3D-49EC-801F-666328C78CAD}"/>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17</a:t>
            </a:fld>
            <a:endParaRPr lang="cs-CZ" altLang="cs-CZ" dirty="0"/>
          </a:p>
        </p:txBody>
      </p:sp>
    </p:spTree>
    <p:extLst>
      <p:ext uri="{BB962C8B-B14F-4D97-AF65-F5344CB8AC3E}">
        <p14:creationId xmlns:p14="http://schemas.microsoft.com/office/powerpoint/2010/main" val="2073074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Řecko</a:t>
            </a:r>
            <a:br>
              <a:rPr lang="cs-CZ" b="0" dirty="0"/>
            </a:br>
            <a:br>
              <a:rPr lang="cs-CZ" b="0" dirty="0"/>
            </a:br>
            <a:endParaRPr lang="cs-CZ" sz="2400" i="1" dirty="0"/>
          </a:p>
        </p:txBody>
      </p:sp>
      <p:sp>
        <p:nvSpPr>
          <p:cNvPr id="2" name="Obdélník 1"/>
          <p:cNvSpPr/>
          <p:nvPr/>
        </p:nvSpPr>
        <p:spPr>
          <a:xfrm>
            <a:off x="720000" y="1989781"/>
            <a:ext cx="11113412" cy="461665"/>
          </a:xfrm>
          <a:prstGeom prst="rect">
            <a:avLst/>
          </a:prstGeom>
        </p:spPr>
        <p:txBody>
          <a:bodyPr wrap="square">
            <a:spAutoFit/>
          </a:bodyPr>
          <a:lstStyle/>
          <a:p>
            <a:pPr marL="342900" indent="-342900" algn="just">
              <a:buFont typeface="Arial" panose="020B0604020202020204" pitchFamily="34" charset="0"/>
              <a:buChar char="•"/>
            </a:pPr>
            <a:endParaRPr lang="cs-CZ" dirty="0"/>
          </a:p>
        </p:txBody>
      </p:sp>
      <p:sp>
        <p:nvSpPr>
          <p:cNvPr id="7" name="Obdélník 6"/>
          <p:cNvSpPr/>
          <p:nvPr/>
        </p:nvSpPr>
        <p:spPr>
          <a:xfrm>
            <a:off x="605118" y="3888777"/>
            <a:ext cx="11228294" cy="2308324"/>
          </a:xfrm>
          <a:prstGeom prst="rect">
            <a:avLst/>
          </a:prstGeom>
        </p:spPr>
        <p:txBody>
          <a:bodyPr wrap="square">
            <a:spAutoFit/>
          </a:bodyPr>
          <a:lstStyle/>
          <a:p>
            <a:pPr marL="342900" indent="-342900" algn="just">
              <a:buFont typeface="Arial" panose="020B0604020202020204" pitchFamily="34" charset="0"/>
              <a:buChar char="•"/>
            </a:pPr>
            <a:r>
              <a:rPr lang="cs-CZ" dirty="0"/>
              <a:t>Je považován za tvůrce tří kartografických zobrazení, zejména lichoběžníkového a ekvidistantního kuželového zobrazení,</a:t>
            </a:r>
          </a:p>
          <a:p>
            <a:pPr marL="342900" indent="-342900" algn="just">
              <a:buFont typeface="Arial" panose="020B0604020202020204" pitchFamily="34" charset="0"/>
              <a:buChar char="•"/>
            </a:pPr>
            <a:r>
              <a:rPr lang="cs-CZ" dirty="0"/>
              <a:t>zavedl také kopečkové zobrazení reliéfu,</a:t>
            </a:r>
          </a:p>
          <a:p>
            <a:pPr marL="342900" indent="-342900" algn="just">
              <a:buFont typeface="Arial" panose="020B0604020202020204" pitchFamily="34" charset="0"/>
              <a:buChar char="•"/>
            </a:pPr>
            <a:r>
              <a:rPr lang="cs-CZ" dirty="0"/>
              <a:t>stanovil nultý (ferrský) poledník, jako západní hranici poznaného světa,</a:t>
            </a:r>
          </a:p>
          <a:p>
            <a:pPr marL="342900" indent="-342900" algn="just">
              <a:buFont typeface="Arial" panose="020B0604020202020204" pitchFamily="34" charset="0"/>
              <a:buChar char="•"/>
            </a:pPr>
            <a:r>
              <a:rPr lang="cs-CZ" dirty="0"/>
              <a:t>rozdělil stupně na minuty a vteřiny,</a:t>
            </a:r>
          </a:p>
          <a:p>
            <a:pPr marL="342900" indent="-342900" algn="just">
              <a:buFont typeface="Arial" panose="020B0604020202020204" pitchFamily="34" charset="0"/>
              <a:buChar char="•"/>
            </a:pPr>
            <a:r>
              <a:rPr lang="cs-CZ" dirty="0"/>
              <a:t>je také označován jako autor slov geografie a topografie.</a:t>
            </a:r>
          </a:p>
        </p:txBody>
      </p:sp>
      <p:pic>
        <p:nvPicPr>
          <p:cNvPr id="5128" name="Picture 8" descr="PSM V78 D326 Ptolem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8398" y="720000"/>
            <a:ext cx="2415014" cy="2876550"/>
          </a:xfrm>
          <a:prstGeom prst="rect">
            <a:avLst/>
          </a:prstGeom>
          <a:noFill/>
          <a:extLst>
            <a:ext uri="{909E8E84-426E-40DD-AFC4-6F175D3DCCD1}">
              <a14:hiddenFill xmlns:a14="http://schemas.microsoft.com/office/drawing/2010/main">
                <a:solidFill>
                  <a:srgbClr val="FFFFFF"/>
                </a:solidFill>
              </a14:hiddenFill>
            </a:ext>
          </a:extLst>
        </p:spPr>
      </p:pic>
      <p:sp>
        <p:nvSpPr>
          <p:cNvPr id="8" name="Obdélník 7"/>
          <p:cNvSpPr/>
          <p:nvPr/>
        </p:nvSpPr>
        <p:spPr>
          <a:xfrm>
            <a:off x="605118" y="1766322"/>
            <a:ext cx="8619564" cy="1938992"/>
          </a:xfrm>
          <a:prstGeom prst="rect">
            <a:avLst/>
          </a:prstGeom>
        </p:spPr>
        <p:txBody>
          <a:bodyPr wrap="square">
            <a:spAutoFit/>
          </a:bodyPr>
          <a:lstStyle/>
          <a:p>
            <a:pPr algn="just"/>
            <a:r>
              <a:rPr lang="cs-CZ" dirty="0"/>
              <a:t>Vrchol řecké geografie a kartografie tvoří dílo alexandrijského knihovníka Klaudia Ptolemaia (90 – 160 n. l.). Získal si uznání hlavně za shrnutí všech tehdejších matematických a astronomických vědomostí ve svém díle </a:t>
            </a:r>
            <a:r>
              <a:rPr lang="cs-CZ" dirty="0" err="1"/>
              <a:t>Megalé</a:t>
            </a:r>
            <a:r>
              <a:rPr lang="cs-CZ" dirty="0"/>
              <a:t> </a:t>
            </a:r>
            <a:r>
              <a:rPr lang="cs-CZ" dirty="0" err="1"/>
              <a:t>syntaxis</a:t>
            </a:r>
            <a:r>
              <a:rPr lang="cs-CZ" dirty="0"/>
              <a:t> (Velká soustava – 13 knih). </a:t>
            </a:r>
          </a:p>
        </p:txBody>
      </p:sp>
      <p:sp>
        <p:nvSpPr>
          <p:cNvPr id="10" name="Zástupný symbol pro číslo snímku 2">
            <a:extLst>
              <a:ext uri="{FF2B5EF4-FFF2-40B4-BE49-F238E27FC236}">
                <a16:creationId xmlns:a16="http://schemas.microsoft.com/office/drawing/2014/main" id="{18B3D4C7-350E-47B3-B149-56EFA15D5430}"/>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18</a:t>
            </a:fld>
            <a:endParaRPr lang="cs-CZ" altLang="cs-CZ" dirty="0"/>
          </a:p>
        </p:txBody>
      </p:sp>
    </p:spTree>
    <p:extLst>
      <p:ext uri="{BB962C8B-B14F-4D97-AF65-F5344CB8AC3E}">
        <p14:creationId xmlns:p14="http://schemas.microsoft.com/office/powerpoint/2010/main" val="2783161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16F55B2-30C9-468E-9512-A456D634E4A2}"/>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pic>
        <p:nvPicPr>
          <p:cNvPr id="20482" name="Picture 2">
            <a:extLst>
              <a:ext uri="{FF2B5EF4-FFF2-40B4-BE49-F238E27FC236}">
                <a16:creationId xmlns:a16="http://schemas.microsoft.com/office/drawing/2014/main" id="{1B0B3E6D-E1A8-42EB-A574-5ADFD2EF71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950" y="0"/>
            <a:ext cx="91821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544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a:t>Zápatí prezentace</a:t>
            </a:r>
            <a:endParaRPr lang="cs-CZ" dirty="0"/>
          </a:p>
        </p:txBody>
      </p:sp>
      <p:sp>
        <p:nvSpPr>
          <p:cNvPr id="4" name="Nadpis 3"/>
          <p:cNvSpPr>
            <a:spLocks noGrp="1"/>
          </p:cNvSpPr>
          <p:nvPr>
            <p:ph type="title"/>
          </p:nvPr>
        </p:nvSpPr>
        <p:spPr/>
        <p:txBody>
          <a:bodyPr/>
          <a:lstStyle/>
          <a:p>
            <a:r>
              <a:rPr lang="cs-CZ" sz="2800" dirty="0"/>
              <a:t>Vývoj</a:t>
            </a:r>
          </a:p>
        </p:txBody>
      </p:sp>
      <p:pic>
        <p:nvPicPr>
          <p:cNvPr id="1026" name="Picture 2" descr="Na 30 tisíc let starý mamutí kel je doma. Ukazuje možná nejstarší mapu  světa - Deník.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1396293"/>
            <a:ext cx="9152870" cy="5143043"/>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9458974" y="6141446"/>
            <a:ext cx="413896" cy="338554"/>
          </a:xfrm>
          <a:prstGeom prst="rect">
            <a:avLst/>
          </a:prstGeom>
          <a:noFill/>
        </p:spPr>
        <p:txBody>
          <a:bodyPr wrap="none" rtlCol="0">
            <a:spAutoFit/>
          </a:bodyPr>
          <a:lstStyle/>
          <a:p>
            <a:pPr algn="l"/>
            <a:r>
              <a:rPr lang="cs-CZ" sz="1600" dirty="0">
                <a:solidFill>
                  <a:srgbClr val="0000DC"/>
                </a:solidFill>
                <a:latin typeface="+mn-lt"/>
              </a:rPr>
              <a:t>[1]</a:t>
            </a:r>
          </a:p>
        </p:txBody>
      </p:sp>
    </p:spTree>
    <p:extLst>
      <p:ext uri="{BB962C8B-B14F-4D97-AF65-F5344CB8AC3E}">
        <p14:creationId xmlns:p14="http://schemas.microsoft.com/office/powerpoint/2010/main" val="1657925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BA21E639-6515-46FF-A718-E2BB8E2092AB}"/>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pic>
        <p:nvPicPr>
          <p:cNvPr id="15362" name="Picture 2" descr="Ptolemy Early World Maps">
            <a:extLst>
              <a:ext uri="{FF2B5EF4-FFF2-40B4-BE49-F238E27FC236}">
                <a16:creationId xmlns:a16="http://schemas.microsoft.com/office/drawing/2014/main" id="{44F8BFE4-BF8B-437C-8FF6-1A3C433DE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371475"/>
            <a:ext cx="8572500" cy="6115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6CE5202-0DEC-4264-B9ED-7DAC8C94A8F4}"/>
              </a:ext>
            </a:extLst>
          </p:cNvPr>
          <p:cNvSpPr txBox="1"/>
          <p:nvPr/>
        </p:nvSpPr>
        <p:spPr>
          <a:xfrm>
            <a:off x="414000" y="784448"/>
            <a:ext cx="3545604" cy="461665"/>
          </a:xfrm>
          <a:prstGeom prst="rect">
            <a:avLst/>
          </a:prstGeom>
          <a:solidFill>
            <a:srgbClr val="4E6085"/>
          </a:solidFill>
        </p:spPr>
        <p:txBody>
          <a:bodyPr wrap="square">
            <a:spAutoFit/>
          </a:bodyPr>
          <a:lstStyle/>
          <a:p>
            <a:r>
              <a:rPr lang="cs-CZ" dirty="0">
                <a:solidFill>
                  <a:schemeClr val="bg1"/>
                </a:solidFill>
              </a:rPr>
              <a:t>Ptolemaiova mapa světa</a:t>
            </a:r>
          </a:p>
        </p:txBody>
      </p:sp>
      <p:sp>
        <p:nvSpPr>
          <p:cNvPr id="10" name="TextovéPole 9">
            <a:extLst>
              <a:ext uri="{FF2B5EF4-FFF2-40B4-BE49-F238E27FC236}">
                <a16:creationId xmlns:a16="http://schemas.microsoft.com/office/drawing/2014/main" id="{CBB8CDC2-E3B0-4035-944C-7893B394D729}"/>
              </a:ext>
            </a:extLst>
          </p:cNvPr>
          <p:cNvSpPr txBox="1"/>
          <p:nvPr/>
        </p:nvSpPr>
        <p:spPr>
          <a:xfrm>
            <a:off x="10790340" y="5448514"/>
            <a:ext cx="6094602" cy="461665"/>
          </a:xfrm>
          <a:prstGeom prst="rect">
            <a:avLst/>
          </a:prstGeom>
          <a:noFill/>
        </p:spPr>
        <p:txBody>
          <a:bodyPr wrap="square">
            <a:spAutoFit/>
          </a:bodyPr>
          <a:lstStyle/>
          <a:p>
            <a:r>
              <a:rPr lang="cs-CZ" sz="2400" dirty="0">
                <a:solidFill>
                  <a:srgbClr val="0000DC"/>
                </a:solidFill>
              </a:rPr>
              <a:t>[6] </a:t>
            </a:r>
            <a:endParaRPr lang="cs-CZ" dirty="0"/>
          </a:p>
        </p:txBody>
      </p:sp>
    </p:spTree>
    <p:extLst>
      <p:ext uri="{BB962C8B-B14F-4D97-AF65-F5344CB8AC3E}">
        <p14:creationId xmlns:p14="http://schemas.microsoft.com/office/powerpoint/2010/main" val="3101641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Řecko</a:t>
            </a:r>
            <a:br>
              <a:rPr lang="cs-CZ" b="0" dirty="0"/>
            </a:br>
            <a:br>
              <a:rPr lang="cs-CZ" b="0" dirty="0"/>
            </a:br>
            <a:endParaRPr lang="cs-CZ" sz="2400" i="1" dirty="0"/>
          </a:p>
        </p:txBody>
      </p:sp>
      <p:sp>
        <p:nvSpPr>
          <p:cNvPr id="2" name="Obdélník 1"/>
          <p:cNvSpPr/>
          <p:nvPr/>
        </p:nvSpPr>
        <p:spPr>
          <a:xfrm>
            <a:off x="720000" y="1989781"/>
            <a:ext cx="11113412" cy="461665"/>
          </a:xfrm>
          <a:prstGeom prst="rect">
            <a:avLst/>
          </a:prstGeom>
        </p:spPr>
        <p:txBody>
          <a:bodyPr wrap="square">
            <a:spAutoFit/>
          </a:bodyPr>
          <a:lstStyle/>
          <a:p>
            <a:pPr marL="342900" indent="-342900" algn="just">
              <a:buFont typeface="Arial" panose="020B0604020202020204" pitchFamily="34" charset="0"/>
              <a:buChar char="•"/>
            </a:pPr>
            <a:endParaRPr lang="cs-CZ" dirty="0"/>
          </a:p>
        </p:txBody>
      </p:sp>
      <p:pic>
        <p:nvPicPr>
          <p:cNvPr id="12290" name="Picture 2" descr="Hecataeus Ancient World Maps">
            <a:extLst>
              <a:ext uri="{FF2B5EF4-FFF2-40B4-BE49-F238E27FC236}">
                <a16:creationId xmlns:a16="http://schemas.microsoft.com/office/drawing/2014/main" id="{FC908BD5-11A8-4127-B909-E8F537128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419" y="1735663"/>
            <a:ext cx="9408993" cy="489517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F5B2EF50-7BE4-426D-89D8-EAAB4E6A8001}"/>
              </a:ext>
            </a:extLst>
          </p:cNvPr>
          <p:cNvSpPr txBox="1"/>
          <p:nvPr/>
        </p:nvSpPr>
        <p:spPr>
          <a:xfrm>
            <a:off x="6276706" y="437956"/>
            <a:ext cx="5773780" cy="1015663"/>
          </a:xfrm>
          <a:prstGeom prst="rect">
            <a:avLst/>
          </a:prstGeom>
          <a:noFill/>
        </p:spPr>
        <p:txBody>
          <a:bodyPr wrap="square">
            <a:spAutoFit/>
          </a:bodyPr>
          <a:lstStyle/>
          <a:p>
            <a:r>
              <a:rPr lang="cs-CZ" sz="2000" dirty="0" err="1"/>
              <a:t>Hekataios</a:t>
            </a:r>
            <a:r>
              <a:rPr lang="cs-CZ" sz="2000" dirty="0"/>
              <a:t> z </a:t>
            </a:r>
            <a:r>
              <a:rPr lang="cs-CZ" sz="2000" dirty="0" err="1"/>
              <a:t>Milétu</a:t>
            </a:r>
            <a:r>
              <a:rPr lang="cs-CZ" sz="2000" dirty="0"/>
              <a:t>  </a:t>
            </a:r>
            <a:r>
              <a:rPr lang="el-GR" sz="2000" dirty="0"/>
              <a:t>(560 </a:t>
            </a:r>
            <a:r>
              <a:rPr lang="cs-CZ" sz="2000" dirty="0"/>
              <a:t>či 550 – 480 př. n. l.) byl nejvýznamnějším starověkým historikem a geografem. </a:t>
            </a:r>
          </a:p>
        </p:txBody>
      </p:sp>
      <p:sp>
        <p:nvSpPr>
          <p:cNvPr id="5" name="TextovéPole 4">
            <a:extLst>
              <a:ext uri="{FF2B5EF4-FFF2-40B4-BE49-F238E27FC236}">
                <a16:creationId xmlns:a16="http://schemas.microsoft.com/office/drawing/2014/main" id="{1F175763-A49A-4767-AC8A-2540CBD1A127}"/>
              </a:ext>
            </a:extLst>
          </p:cNvPr>
          <p:cNvSpPr txBox="1"/>
          <p:nvPr/>
        </p:nvSpPr>
        <p:spPr>
          <a:xfrm>
            <a:off x="817325" y="5876390"/>
            <a:ext cx="2160767" cy="523220"/>
          </a:xfrm>
          <a:prstGeom prst="rect">
            <a:avLst/>
          </a:prstGeom>
          <a:solidFill>
            <a:srgbClr val="D8D6CA"/>
          </a:solidFill>
          <a:ln>
            <a:solidFill>
              <a:schemeClr val="tx2">
                <a:lumMod val="85000"/>
                <a:lumOff val="15000"/>
              </a:schemeClr>
            </a:solidFill>
          </a:ln>
        </p:spPr>
        <p:txBody>
          <a:bodyPr wrap="square" rtlCol="0">
            <a:spAutoFit/>
          </a:bodyPr>
          <a:lstStyle/>
          <a:p>
            <a:pPr algn="l"/>
            <a:r>
              <a:rPr lang="cs-CZ" sz="2800" dirty="0">
                <a:latin typeface="+mn-lt"/>
              </a:rPr>
              <a:t>Mapa světa</a:t>
            </a:r>
          </a:p>
        </p:txBody>
      </p:sp>
      <p:sp>
        <p:nvSpPr>
          <p:cNvPr id="12" name="TextovéPole 11">
            <a:extLst>
              <a:ext uri="{FF2B5EF4-FFF2-40B4-BE49-F238E27FC236}">
                <a16:creationId xmlns:a16="http://schemas.microsoft.com/office/drawing/2014/main" id="{92786317-83CC-40E3-B87F-DF5E667F0A3D}"/>
              </a:ext>
            </a:extLst>
          </p:cNvPr>
          <p:cNvSpPr txBox="1"/>
          <p:nvPr/>
        </p:nvSpPr>
        <p:spPr>
          <a:xfrm>
            <a:off x="10983287" y="5958379"/>
            <a:ext cx="6094602" cy="461665"/>
          </a:xfrm>
          <a:prstGeom prst="rect">
            <a:avLst/>
          </a:prstGeom>
          <a:noFill/>
        </p:spPr>
        <p:txBody>
          <a:bodyPr wrap="square">
            <a:spAutoFit/>
          </a:bodyPr>
          <a:lstStyle/>
          <a:p>
            <a:r>
              <a:rPr lang="cs-CZ" sz="2400" dirty="0">
                <a:solidFill>
                  <a:srgbClr val="0000DC"/>
                </a:solidFill>
              </a:rPr>
              <a:t>[6] </a:t>
            </a:r>
            <a:endParaRPr lang="cs-CZ" dirty="0"/>
          </a:p>
        </p:txBody>
      </p:sp>
      <p:sp>
        <p:nvSpPr>
          <p:cNvPr id="13" name="Zástupný symbol pro číslo snímku 2">
            <a:extLst>
              <a:ext uri="{FF2B5EF4-FFF2-40B4-BE49-F238E27FC236}">
                <a16:creationId xmlns:a16="http://schemas.microsoft.com/office/drawing/2014/main" id="{F0C14201-0316-48D0-B7F9-F83D50312575}"/>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21</a:t>
            </a:fld>
            <a:endParaRPr lang="cs-CZ" altLang="cs-CZ" dirty="0"/>
          </a:p>
        </p:txBody>
      </p:sp>
    </p:spTree>
    <p:extLst>
      <p:ext uri="{BB962C8B-B14F-4D97-AF65-F5344CB8AC3E}">
        <p14:creationId xmlns:p14="http://schemas.microsoft.com/office/powerpoint/2010/main" val="3222706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r>
              <a:rPr lang="cs-CZ" sz="3200" b="0" i="1" dirty="0">
                <a:solidFill>
                  <a:schemeClr val="bg1">
                    <a:lumMod val="65000"/>
                  </a:schemeClr>
                </a:solidFill>
              </a:rPr>
              <a:t>Řím</a:t>
            </a:r>
            <a:br>
              <a:rPr lang="cs-CZ" b="0" dirty="0"/>
            </a:br>
            <a:br>
              <a:rPr lang="cs-CZ" b="0" dirty="0"/>
            </a:br>
            <a:endParaRPr lang="cs-CZ" sz="2400" i="1" dirty="0"/>
          </a:p>
        </p:txBody>
      </p:sp>
      <p:sp>
        <p:nvSpPr>
          <p:cNvPr id="2" name="Obdélník 1"/>
          <p:cNvSpPr/>
          <p:nvPr/>
        </p:nvSpPr>
        <p:spPr>
          <a:xfrm>
            <a:off x="720000" y="1989781"/>
            <a:ext cx="10753200" cy="3416320"/>
          </a:xfrm>
          <a:prstGeom prst="rect">
            <a:avLst/>
          </a:prstGeom>
        </p:spPr>
        <p:txBody>
          <a:bodyPr wrap="square">
            <a:spAutoFit/>
          </a:bodyPr>
          <a:lstStyle/>
          <a:p>
            <a:pPr marL="342900" indent="-342900" algn="just">
              <a:buFont typeface="Arial" panose="020B0604020202020204" pitchFamily="34" charset="0"/>
              <a:buChar char="•"/>
            </a:pPr>
            <a:r>
              <a:rPr lang="cs-CZ" dirty="0"/>
              <a:t>neměli zájem o matematickou geografii, astronomická měření a o otázku mapových sítí</a:t>
            </a:r>
          </a:p>
          <a:p>
            <a:pPr marL="342900" indent="-342900" algn="just">
              <a:buFont typeface="Arial" panose="020B0604020202020204" pitchFamily="34" charset="0"/>
              <a:buChar char="•"/>
            </a:pPr>
            <a:r>
              <a:rPr lang="cs-CZ" dirty="0"/>
              <a:t>zajímal je jen praktický, vojenský a administrativní význam map - vyměřovaly se silnice a cesty římského impéria a hlavním cílem těchto měření bylo získat vzdálenostní údaje pro vojenská tažení</a:t>
            </a:r>
          </a:p>
          <a:p>
            <a:pPr marL="342900" indent="-342900" algn="just">
              <a:buFont typeface="Arial" panose="020B0604020202020204" pitchFamily="34" charset="0"/>
              <a:buChar char="•"/>
            </a:pPr>
            <a:endParaRPr lang="cs-CZ" dirty="0"/>
          </a:p>
          <a:p>
            <a:pPr marL="342900" indent="-342900" algn="just">
              <a:buFont typeface="Arial" panose="020B0604020202020204" pitchFamily="34" charset="0"/>
              <a:buChar char="•"/>
            </a:pPr>
            <a:r>
              <a:rPr lang="cs-CZ" dirty="0"/>
              <a:t>rozhodnutím císaře Augusta (30. př. n. l. – 14 n. l.) bylo provedeno měření římské říše v celém jejím tehdejší rozsahu. Tato akce představuje jeden z největších technických výkonů, jimiž se může Antika pochlubit</a:t>
            </a:r>
          </a:p>
        </p:txBody>
      </p:sp>
      <p:sp>
        <p:nvSpPr>
          <p:cNvPr id="5" name="Zástupný symbol pro číslo snímku 2">
            <a:extLst>
              <a:ext uri="{FF2B5EF4-FFF2-40B4-BE49-F238E27FC236}">
                <a16:creationId xmlns:a16="http://schemas.microsoft.com/office/drawing/2014/main" id="{B0BEAB78-6044-454F-80FA-1BDCDCC41362}"/>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22</a:t>
            </a:fld>
            <a:endParaRPr lang="cs-CZ" altLang="cs-CZ" dirty="0"/>
          </a:p>
        </p:txBody>
      </p:sp>
    </p:spTree>
    <p:extLst>
      <p:ext uri="{BB962C8B-B14F-4D97-AF65-F5344CB8AC3E}">
        <p14:creationId xmlns:p14="http://schemas.microsoft.com/office/powerpoint/2010/main" val="102553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E4818F8D-B7E9-4E43-941A-1AE3AE5E4707}"/>
              </a:ext>
            </a:extLst>
          </p:cNvPr>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pic>
        <p:nvPicPr>
          <p:cNvPr id="16386" name="Picture 2" descr="Tabula Peutingeriana Roma">
            <a:extLst>
              <a:ext uri="{FF2B5EF4-FFF2-40B4-BE49-F238E27FC236}">
                <a16:creationId xmlns:a16="http://schemas.microsoft.com/office/drawing/2014/main" id="{548774EB-3011-4BB6-9B29-66DF741BD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110" y="612397"/>
            <a:ext cx="7355843" cy="6038064"/>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6DEDD795-A036-429D-8201-12A6F9799512}"/>
              </a:ext>
            </a:extLst>
          </p:cNvPr>
          <p:cNvSpPr txBox="1"/>
          <p:nvPr/>
        </p:nvSpPr>
        <p:spPr>
          <a:xfrm>
            <a:off x="247379" y="538095"/>
            <a:ext cx="4156841" cy="1938992"/>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cs-CZ" altLang="cs-CZ" dirty="0">
                <a:solidFill>
                  <a:srgbClr val="202124"/>
                </a:solidFill>
                <a:latin typeface="inherit"/>
              </a:rPr>
              <a:t>Ř</a:t>
            </a:r>
            <a:r>
              <a:rPr kumimoji="0" lang="cs-CZ" altLang="cs-CZ" sz="2400" b="0" i="0" u="none" strike="noStrike" cap="none" normalizeH="0" baseline="0" dirty="0">
                <a:ln>
                  <a:noFill/>
                </a:ln>
                <a:solidFill>
                  <a:srgbClr val="202124"/>
                </a:solidFill>
                <a:effectLst/>
                <a:latin typeface="inherit"/>
              </a:rPr>
              <a:t>ímská mapa ze 4. století, která nastiňuje silniční síť římské říše. Celá mapa je extrémně dlouhá, sahá od </a:t>
            </a:r>
            <a:r>
              <a:rPr kumimoji="0" lang="cs-CZ" altLang="cs-CZ" sz="2400" b="0" i="0" u="none" strike="noStrike" cap="none" normalizeH="0" baseline="0" dirty="0" err="1">
                <a:ln>
                  <a:noFill/>
                </a:ln>
                <a:solidFill>
                  <a:srgbClr val="202124"/>
                </a:solidFill>
                <a:effectLst/>
                <a:latin typeface="inherit"/>
              </a:rPr>
              <a:t>Iberie</a:t>
            </a:r>
            <a:r>
              <a:rPr kumimoji="0" lang="cs-CZ" altLang="cs-CZ" sz="2400" b="0" i="0" u="none" strike="noStrike" cap="none" normalizeH="0" baseline="0" dirty="0">
                <a:ln>
                  <a:noFill/>
                </a:ln>
                <a:solidFill>
                  <a:srgbClr val="202124"/>
                </a:solidFill>
                <a:effectLst/>
                <a:latin typeface="inherit"/>
              </a:rPr>
              <a:t> po Indii a středem světa je Řím.</a:t>
            </a:r>
            <a:r>
              <a:rPr kumimoji="0" lang="cs-CZ" altLang="cs-CZ" sz="900" b="0" i="0" u="none" strike="noStrike" cap="none" normalizeH="0" baseline="0" dirty="0">
                <a:ln>
                  <a:noFill/>
                </a:ln>
                <a:solidFill>
                  <a:schemeClr val="tx1"/>
                </a:solidFill>
                <a:effectLst/>
              </a:rPr>
              <a:t> </a:t>
            </a:r>
            <a:endParaRPr kumimoji="0" lang="cs-CZ" altLang="cs-CZ" sz="2000" b="0" i="0" u="none" strike="noStrike" cap="none" normalizeH="0" baseline="0" dirty="0">
              <a:ln>
                <a:noFill/>
              </a:ln>
              <a:solidFill>
                <a:schemeClr val="tx1"/>
              </a:solidFill>
              <a:effectLst/>
              <a:latin typeface="Arial" panose="020B0604020202020204" pitchFamily="34" charset="0"/>
            </a:endParaRPr>
          </a:p>
        </p:txBody>
      </p:sp>
      <p:sp>
        <p:nvSpPr>
          <p:cNvPr id="12" name="TextovéPole 11">
            <a:extLst>
              <a:ext uri="{FF2B5EF4-FFF2-40B4-BE49-F238E27FC236}">
                <a16:creationId xmlns:a16="http://schemas.microsoft.com/office/drawing/2014/main" id="{72EE4DD0-5983-4F0E-89E6-FF92F3F0C107}"/>
              </a:ext>
            </a:extLst>
          </p:cNvPr>
          <p:cNvSpPr txBox="1"/>
          <p:nvPr/>
        </p:nvSpPr>
        <p:spPr>
          <a:xfrm>
            <a:off x="3777144" y="6123167"/>
            <a:ext cx="6094602" cy="461665"/>
          </a:xfrm>
          <a:prstGeom prst="rect">
            <a:avLst/>
          </a:prstGeom>
          <a:noFill/>
        </p:spPr>
        <p:txBody>
          <a:bodyPr wrap="square">
            <a:spAutoFit/>
          </a:bodyPr>
          <a:lstStyle/>
          <a:p>
            <a:r>
              <a:rPr lang="cs-CZ" sz="2400" dirty="0">
                <a:solidFill>
                  <a:srgbClr val="0000DC"/>
                </a:solidFill>
              </a:rPr>
              <a:t>[6] </a:t>
            </a:r>
            <a:endParaRPr lang="cs-CZ" dirty="0"/>
          </a:p>
        </p:txBody>
      </p:sp>
    </p:spTree>
    <p:extLst>
      <p:ext uri="{BB962C8B-B14F-4D97-AF65-F5344CB8AC3E}">
        <p14:creationId xmlns:p14="http://schemas.microsoft.com/office/powerpoint/2010/main" val="3847231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solidFill>
                  <a:srgbClr val="FF0000"/>
                </a:solidFill>
              </a:rPr>
              <a:t>Středověká kartografie</a:t>
            </a:r>
            <a:br>
              <a:rPr lang="cs-CZ" dirty="0">
                <a:solidFill>
                  <a:srgbClr val="FF0000"/>
                </a:solidFill>
              </a:rPr>
            </a:br>
            <a:br>
              <a:rPr lang="cs-CZ" b="0" dirty="0">
                <a:solidFill>
                  <a:srgbClr val="FF0000"/>
                </a:solidFill>
              </a:rPr>
            </a:br>
            <a:endParaRPr lang="cs-CZ" sz="2400" i="1" dirty="0">
              <a:solidFill>
                <a:srgbClr val="FF0000"/>
              </a:solidFill>
            </a:endParaRPr>
          </a:p>
        </p:txBody>
      </p:sp>
      <p:sp>
        <p:nvSpPr>
          <p:cNvPr id="2" name="Obdélník 1"/>
          <p:cNvSpPr/>
          <p:nvPr/>
        </p:nvSpPr>
        <p:spPr>
          <a:xfrm>
            <a:off x="720000" y="1608589"/>
            <a:ext cx="10753201" cy="4339650"/>
          </a:xfrm>
          <a:prstGeom prst="rect">
            <a:avLst/>
          </a:prstGeom>
        </p:spPr>
        <p:txBody>
          <a:bodyPr wrap="square">
            <a:spAutoFit/>
          </a:bodyPr>
          <a:lstStyle/>
          <a:p>
            <a:endParaRPr lang="cs-CZ" dirty="0"/>
          </a:p>
          <a:p>
            <a:pPr marL="342900" indent="-342900">
              <a:buFont typeface="Arial" panose="020B0604020202020204" pitchFamily="34" charset="0"/>
              <a:buChar char="•"/>
            </a:pPr>
            <a:r>
              <a:rPr lang="cs-CZ" sz="2000" dirty="0"/>
              <a:t>V latinské oblasti, kde nositelkou vzdělanosti byla křesťanská církev, se vytváří nový biblický názor a kartografie se v podstatě omezuje na ilustrování teologických textů. </a:t>
            </a:r>
          </a:p>
          <a:p>
            <a:pPr marL="342900" indent="-342900">
              <a:buFont typeface="Arial" panose="020B0604020202020204" pitchFamily="34" charset="0"/>
              <a:buChar char="•"/>
            </a:pPr>
            <a:r>
              <a:rPr lang="cs-CZ" sz="2000" dirty="0"/>
              <a:t>arabsky mluvící svět nese i nadále kartografickou tradici řeckého starověku, třebaže časem také omezenou vlivem islámu. </a:t>
            </a:r>
          </a:p>
          <a:p>
            <a:pPr marL="342900" indent="-342900">
              <a:buFont typeface="Arial" panose="020B0604020202020204" pitchFamily="34" charset="0"/>
              <a:buChar char="•"/>
            </a:pPr>
            <a:r>
              <a:rPr lang="cs-CZ" sz="2000" dirty="0"/>
              <a:t>V byzantské oblasti byla (i přes silný odpor tzv. syrské školy) zachována představa o kulovém tvaru Země a souvislost s antickou kulturou nebyla přerušena tak jako v latinské oblasti. </a:t>
            </a:r>
          </a:p>
          <a:p>
            <a:pPr marL="342900" indent="-342900">
              <a:buFont typeface="Arial" panose="020B0604020202020204" pitchFamily="34" charset="0"/>
              <a:buChar char="•"/>
            </a:pPr>
            <a:r>
              <a:rPr lang="cs-CZ" sz="2000" dirty="0"/>
              <a:t>V Číně překračuje mapování hranice země a šíří se i do zahraničí.</a:t>
            </a:r>
          </a:p>
          <a:p>
            <a:pPr marL="342900" indent="-342900">
              <a:buFont typeface="Arial" panose="020B0604020202020204" pitchFamily="34" charset="0"/>
              <a:buChar char="•"/>
            </a:pPr>
            <a:r>
              <a:rPr lang="cs-CZ" sz="2000" dirty="0"/>
              <a:t>v Americe vznikl specifický způsob mapování, jenž se bohužel téměř nedochoval díky zásahu evropských kolonizátorů</a:t>
            </a:r>
            <a:r>
              <a:rPr lang="cs-CZ" dirty="0"/>
              <a:t>.</a:t>
            </a:r>
            <a:br>
              <a:rPr lang="cs-CZ" dirty="0"/>
            </a:br>
            <a:endParaRPr lang="cs-CZ" dirty="0"/>
          </a:p>
          <a:p>
            <a:pPr marL="342900" indent="-342900" algn="just">
              <a:buFont typeface="Arial" panose="020B0604020202020204" pitchFamily="34" charset="0"/>
              <a:buChar char="•"/>
            </a:pPr>
            <a:endParaRPr lang="cs-CZ" dirty="0"/>
          </a:p>
        </p:txBody>
      </p:sp>
      <p:sp>
        <p:nvSpPr>
          <p:cNvPr id="5" name="Zástupný symbol pro číslo snímku 2">
            <a:extLst>
              <a:ext uri="{FF2B5EF4-FFF2-40B4-BE49-F238E27FC236}">
                <a16:creationId xmlns:a16="http://schemas.microsoft.com/office/drawing/2014/main" id="{5B933927-ACD8-48BF-A22E-8C74313042BD}"/>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24</a:t>
            </a:fld>
            <a:endParaRPr lang="cs-CZ" altLang="cs-CZ" dirty="0"/>
          </a:p>
        </p:txBody>
      </p:sp>
    </p:spTree>
    <p:extLst>
      <p:ext uri="{BB962C8B-B14F-4D97-AF65-F5344CB8AC3E}">
        <p14:creationId xmlns:p14="http://schemas.microsoft.com/office/powerpoint/2010/main" val="916797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Středověká kartografie</a:t>
            </a:r>
            <a:br>
              <a:rPr lang="cs-CZ" dirty="0"/>
            </a:br>
            <a:r>
              <a:rPr lang="cs-CZ" sz="4000" b="0" i="1" dirty="0">
                <a:solidFill>
                  <a:schemeClr val="bg1">
                    <a:lumMod val="65000"/>
                  </a:schemeClr>
                </a:solidFill>
              </a:rPr>
              <a:t>Evropa</a:t>
            </a:r>
            <a:br>
              <a:rPr lang="cs-CZ" b="0" dirty="0"/>
            </a:br>
            <a:endParaRPr lang="cs-CZ" sz="2400" i="1" dirty="0"/>
          </a:p>
        </p:txBody>
      </p:sp>
      <p:sp>
        <p:nvSpPr>
          <p:cNvPr id="2" name="Obdélník 1"/>
          <p:cNvSpPr/>
          <p:nvPr/>
        </p:nvSpPr>
        <p:spPr>
          <a:xfrm>
            <a:off x="720000" y="2112549"/>
            <a:ext cx="10753200" cy="1938992"/>
          </a:xfrm>
          <a:prstGeom prst="rect">
            <a:avLst/>
          </a:prstGeom>
        </p:spPr>
        <p:txBody>
          <a:bodyPr wrap="square">
            <a:spAutoFit/>
          </a:bodyPr>
          <a:lstStyle/>
          <a:p>
            <a:pPr marL="342900" indent="-342900">
              <a:buFont typeface="Arial" panose="020B0604020202020204" pitchFamily="34" charset="0"/>
              <a:buChar char="•"/>
            </a:pPr>
            <a:r>
              <a:rPr lang="cs-CZ" dirty="0">
                <a:solidFill>
                  <a:srgbClr val="000000"/>
                </a:solidFill>
                <a:latin typeface="Verdana" panose="020B0604030504040204" pitchFamily="34" charset="0"/>
              </a:rPr>
              <a:t>značně zaostalá a silně závislá na křesťanském vnímání světa</a:t>
            </a:r>
          </a:p>
          <a:p>
            <a:pPr marL="342900" indent="-342900">
              <a:buFont typeface="Arial" panose="020B0604020202020204" pitchFamily="34" charset="0"/>
              <a:buChar char="•"/>
            </a:pPr>
            <a:r>
              <a:rPr lang="cs-CZ" dirty="0"/>
              <a:t>odkázala antika, upadly v zapomnění a byly znovuobjeveny až nalezením Ptolemaiovy Geografie</a:t>
            </a:r>
          </a:p>
          <a:p>
            <a:pPr marL="342900" indent="-342900">
              <a:buFont typeface="Arial" panose="020B0604020202020204" pitchFamily="34" charset="0"/>
              <a:buChar char="•"/>
            </a:pPr>
            <a:r>
              <a:rPr lang="cs-CZ" dirty="0"/>
              <a:t>při námořních plavbách a nástupem renesance se opět tvorba map stala vědeckým a uměleckým oborem</a:t>
            </a:r>
          </a:p>
        </p:txBody>
      </p:sp>
      <p:sp>
        <p:nvSpPr>
          <p:cNvPr id="5" name="Zástupný symbol pro číslo snímku 2">
            <a:extLst>
              <a:ext uri="{FF2B5EF4-FFF2-40B4-BE49-F238E27FC236}">
                <a16:creationId xmlns:a16="http://schemas.microsoft.com/office/drawing/2014/main" id="{153DF38F-931B-41C3-AE3A-C6755C8F97DD}"/>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25</a:t>
            </a:fld>
            <a:endParaRPr lang="cs-CZ" altLang="cs-CZ" dirty="0"/>
          </a:p>
        </p:txBody>
      </p:sp>
    </p:spTree>
    <p:extLst>
      <p:ext uri="{BB962C8B-B14F-4D97-AF65-F5344CB8AC3E}">
        <p14:creationId xmlns:p14="http://schemas.microsoft.com/office/powerpoint/2010/main" val="4122720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Středověká kartografie</a:t>
            </a:r>
            <a:br>
              <a:rPr lang="cs-CZ" dirty="0"/>
            </a:br>
            <a:r>
              <a:rPr lang="cs-CZ" sz="3200" b="0" i="1" dirty="0">
                <a:solidFill>
                  <a:schemeClr val="bg1">
                    <a:lumMod val="65000"/>
                  </a:schemeClr>
                </a:solidFill>
              </a:rPr>
              <a:t>Evropa</a:t>
            </a:r>
            <a:br>
              <a:rPr lang="cs-CZ" b="0" dirty="0"/>
            </a:br>
            <a:endParaRPr lang="cs-CZ" sz="2400" i="1" dirty="0"/>
          </a:p>
        </p:txBody>
      </p:sp>
      <p:sp>
        <p:nvSpPr>
          <p:cNvPr id="2" name="Obdélník 1"/>
          <p:cNvSpPr/>
          <p:nvPr/>
        </p:nvSpPr>
        <p:spPr>
          <a:xfrm>
            <a:off x="720000" y="1845236"/>
            <a:ext cx="10753200" cy="2000548"/>
          </a:xfrm>
          <a:prstGeom prst="rect">
            <a:avLst/>
          </a:prstGeom>
        </p:spPr>
        <p:txBody>
          <a:bodyPr wrap="square">
            <a:spAutoFit/>
          </a:bodyPr>
          <a:lstStyle/>
          <a:p>
            <a:r>
              <a:rPr lang="cs-CZ" sz="2000" dirty="0"/>
              <a:t>Evropské středověké mapy se v podstatě člení na mapy trojího druhu:</a:t>
            </a:r>
          </a:p>
          <a:p>
            <a:pPr marL="342900" indent="-342900">
              <a:buFont typeface="Arial" panose="020B0604020202020204" pitchFamily="34" charset="0"/>
              <a:buChar char="•"/>
            </a:pPr>
            <a:r>
              <a:rPr lang="cs-CZ" sz="2000" dirty="0"/>
              <a:t>tzv. mapy </a:t>
            </a:r>
            <a:r>
              <a:rPr lang="cs-CZ" sz="2000" dirty="0" err="1"/>
              <a:t>Mappaemundi</a:t>
            </a:r>
            <a:r>
              <a:rPr lang="cs-CZ" sz="2000" dirty="0"/>
              <a:t> (pásmové, </a:t>
            </a:r>
            <a:r>
              <a:rPr lang="cs-CZ" sz="2000" b="1" dirty="0">
                <a:solidFill>
                  <a:srgbClr val="0000DC"/>
                </a:solidFill>
              </a:rPr>
              <a:t>kruhové mapy</a:t>
            </a:r>
            <a:r>
              <a:rPr lang="cs-CZ" sz="2000" dirty="0"/>
              <a:t>)</a:t>
            </a:r>
          </a:p>
          <a:p>
            <a:pPr marL="342900" indent="-342900">
              <a:buFont typeface="Arial" panose="020B0604020202020204" pitchFamily="34" charset="0"/>
              <a:buChar char="•"/>
            </a:pPr>
            <a:r>
              <a:rPr lang="cs-CZ" sz="2000" dirty="0" err="1"/>
              <a:t>portolánové</a:t>
            </a:r>
            <a:r>
              <a:rPr lang="cs-CZ" sz="2000" dirty="0"/>
              <a:t> mapy - vztahující se k přístavům</a:t>
            </a:r>
          </a:p>
          <a:p>
            <a:pPr marL="342900" indent="-342900">
              <a:buFont typeface="Arial" panose="020B0604020202020204" pitchFamily="34" charset="0"/>
              <a:buChar char="•"/>
            </a:pPr>
            <a:r>
              <a:rPr lang="cs-CZ" sz="2000" dirty="0"/>
              <a:t>podrobné mapy jednotlivých území</a:t>
            </a:r>
          </a:p>
          <a:p>
            <a:br>
              <a:rPr lang="cs-CZ" sz="2000" dirty="0"/>
            </a:br>
            <a:endParaRPr lang="cs-CZ" sz="2000" dirty="0"/>
          </a:p>
        </p:txBody>
      </p:sp>
      <p:sp>
        <p:nvSpPr>
          <p:cNvPr id="3" name="AutoShape 2" descr="Islamic Medieval Mappaemundi - Cartography from Medieval Christian and  Islamic societies"/>
          <p:cNvSpPr>
            <a:spLocks noChangeAspect="1" noChangeArrowheads="1"/>
          </p:cNvSpPr>
          <p:nvPr/>
        </p:nvSpPr>
        <p:spPr bwMode="auto">
          <a:xfrm>
            <a:off x="720000" y="39972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9220" name="Picture 4" descr="Al-Sharif al-Idrisi, World Map, 1154 | A History of the World in Twelve  Maps | TIME.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3260467"/>
            <a:ext cx="3367906" cy="33679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ristian Medieval Mappaemundi - Cartography from Medieval Christian and  Islamic societies"/>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957" b="96641" l="2709" r="97667">
                        <a14:foregroundMark x1="2784" y1="43409" x2="43190" y2="6020"/>
                        <a14:foregroundMark x1="92024" y1="30925" x2="92400" y2="94297"/>
                        <a14:foregroundMark x1="8804" y1="73067" x2="8427" y2="92586"/>
                        <a14:foregroundMark x1="9631" y1="92586" x2="97667" y2="96641"/>
                      </a14:backgroundRemoval>
                    </a14:imgEffect>
                  </a14:imgLayer>
                </a14:imgProps>
              </a:ext>
              <a:ext uri="{28A0092B-C50C-407E-A947-70E740481C1C}">
                <a14:useLocalDpi xmlns:a14="http://schemas.microsoft.com/office/drawing/2010/main" val="0"/>
              </a:ext>
            </a:extLst>
          </a:blip>
          <a:srcRect/>
          <a:stretch>
            <a:fillRect/>
          </a:stretch>
        </p:blipFill>
        <p:spPr bwMode="auto">
          <a:xfrm>
            <a:off x="4351085" y="3115747"/>
            <a:ext cx="2958352" cy="351262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hristian Medieval Mappaemundi - Cartography from Medieval Christian and  Islamic societ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6298" y="2736659"/>
            <a:ext cx="2905498" cy="3891714"/>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Portolánová mapa - Wikiw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800" y="3219593"/>
            <a:ext cx="5017674" cy="3449653"/>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5. Portolánové ma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48725" y="330910"/>
            <a:ext cx="3343275" cy="251460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5. Portolánové ma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264" y="2782278"/>
            <a:ext cx="3505200" cy="38004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22C5C1D6-DCE1-475A-A495-06A544CF1FAE}"/>
              </a:ext>
            </a:extLst>
          </p:cNvPr>
          <p:cNvSpPr txBox="1"/>
          <p:nvPr/>
        </p:nvSpPr>
        <p:spPr>
          <a:xfrm>
            <a:off x="10723227" y="5498849"/>
            <a:ext cx="6094602" cy="461665"/>
          </a:xfrm>
          <a:prstGeom prst="rect">
            <a:avLst/>
          </a:prstGeom>
          <a:noFill/>
        </p:spPr>
        <p:txBody>
          <a:bodyPr wrap="square">
            <a:spAutoFit/>
          </a:bodyPr>
          <a:lstStyle/>
          <a:p>
            <a:r>
              <a:rPr lang="cs-CZ" sz="2400" dirty="0">
                <a:solidFill>
                  <a:srgbClr val="0000DC"/>
                </a:solidFill>
              </a:rPr>
              <a:t>[6] </a:t>
            </a:r>
            <a:endParaRPr lang="cs-CZ" dirty="0"/>
          </a:p>
        </p:txBody>
      </p:sp>
      <p:sp>
        <p:nvSpPr>
          <p:cNvPr id="13" name="Zástupný symbol pro číslo snímku 2">
            <a:extLst>
              <a:ext uri="{FF2B5EF4-FFF2-40B4-BE49-F238E27FC236}">
                <a16:creationId xmlns:a16="http://schemas.microsoft.com/office/drawing/2014/main" id="{40ABF152-3838-4052-B293-34CA660FD6F9}"/>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26</a:t>
            </a:fld>
            <a:endParaRPr lang="cs-CZ" altLang="cs-CZ" dirty="0"/>
          </a:p>
        </p:txBody>
      </p:sp>
    </p:spTree>
    <p:extLst>
      <p:ext uri="{BB962C8B-B14F-4D97-AF65-F5344CB8AC3E}">
        <p14:creationId xmlns:p14="http://schemas.microsoft.com/office/powerpoint/2010/main" val="179420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8"/>
                                        </p:tgtEl>
                                        <p:attrNameLst>
                                          <p:attrName>style.visibility</p:attrName>
                                        </p:attrNameLst>
                                      </p:cBhvr>
                                      <p:to>
                                        <p:strVal val="visible"/>
                                      </p:to>
                                    </p:set>
                                  </p:childTnLst>
                                </p:cTn>
                              </p:par>
                            </p:childTnLst>
                          </p:cTn>
                        </p:par>
                        <p:par>
                          <p:cTn id="11" fill="hold">
                            <p:stCondLst>
                              <p:cond delay="0"/>
                            </p:stCondLst>
                            <p:childTnLst>
                              <p:par>
                                <p:cTn id="12" presetID="1" presetClass="exit" presetSubtype="0" fill="hold" nodeType="afterEffect">
                                  <p:stCondLst>
                                    <p:cond delay="0"/>
                                  </p:stCondLst>
                                  <p:childTnLst>
                                    <p:set>
                                      <p:cBhvr>
                                        <p:cTn id="13" dur="1" fill="hold">
                                          <p:stCondLst>
                                            <p:cond delay="0"/>
                                          </p:stCondLst>
                                        </p:cTn>
                                        <p:tgtEl>
                                          <p:spTgt spid="9222"/>
                                        </p:tgtEl>
                                        <p:attrNameLst>
                                          <p:attrName>style.visibility</p:attrName>
                                        </p:attrNameLst>
                                      </p:cBhvr>
                                      <p:to>
                                        <p:strVal val="hidden"/>
                                      </p:to>
                                    </p:set>
                                  </p:childTnLst>
                                </p:cTn>
                              </p:par>
                            </p:childTnLst>
                          </p:cTn>
                        </p:par>
                        <p:par>
                          <p:cTn id="14" fill="hold">
                            <p:stCondLst>
                              <p:cond delay="0"/>
                            </p:stCondLst>
                            <p:childTnLst>
                              <p:par>
                                <p:cTn id="15" presetID="1" presetClass="exit" presetSubtype="0" fill="hold" nodeType="afterEffect">
                                  <p:stCondLst>
                                    <p:cond delay="0"/>
                                  </p:stCondLst>
                                  <p:childTnLst>
                                    <p:set>
                                      <p:cBhvr>
                                        <p:cTn id="16" dur="1" fill="hold">
                                          <p:stCondLst>
                                            <p:cond delay="0"/>
                                          </p:stCondLst>
                                        </p:cTn>
                                        <p:tgtEl>
                                          <p:spTgt spid="9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27AB535F-EB86-41EF-BE31-2E73DEBB2EF6}"/>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sp>
        <p:nvSpPr>
          <p:cNvPr id="7" name="TextovéPole 6">
            <a:extLst>
              <a:ext uri="{FF2B5EF4-FFF2-40B4-BE49-F238E27FC236}">
                <a16:creationId xmlns:a16="http://schemas.microsoft.com/office/drawing/2014/main" id="{6D48F19B-8679-42CE-86D0-D6EB0C2D02BF}"/>
              </a:ext>
            </a:extLst>
          </p:cNvPr>
          <p:cNvSpPr txBox="1"/>
          <p:nvPr/>
        </p:nvSpPr>
        <p:spPr>
          <a:xfrm>
            <a:off x="414000" y="549127"/>
            <a:ext cx="7002800" cy="707886"/>
          </a:xfrm>
          <a:prstGeom prst="rect">
            <a:avLst/>
          </a:prstGeom>
          <a:noFill/>
        </p:spPr>
        <p:txBody>
          <a:bodyPr wrap="square">
            <a:spAutoFit/>
          </a:bodyPr>
          <a:lstStyle/>
          <a:p>
            <a:r>
              <a:rPr lang="cs-CZ" sz="2000" b="1" i="0" dirty="0">
                <a:solidFill>
                  <a:srgbClr val="202122"/>
                </a:solidFill>
                <a:effectLst/>
                <a:latin typeface="Arial" panose="020B0604020202020204" pitchFamily="34" charset="0"/>
              </a:rPr>
              <a:t>T mapa, jinak též kruhová mapa, případně </a:t>
            </a:r>
          </a:p>
          <a:p>
            <a:r>
              <a:rPr lang="cs-CZ" sz="2000" b="1" i="0" dirty="0" err="1">
                <a:solidFill>
                  <a:srgbClr val="202122"/>
                </a:solidFill>
                <a:effectLst/>
                <a:latin typeface="Arial" panose="020B0604020202020204" pitchFamily="34" charset="0"/>
              </a:rPr>
              <a:t>oikumenická</a:t>
            </a:r>
            <a:r>
              <a:rPr lang="cs-CZ" sz="2000" b="1" i="0" dirty="0">
                <a:solidFill>
                  <a:srgbClr val="202122"/>
                </a:solidFill>
                <a:effectLst/>
                <a:latin typeface="Arial" panose="020B0604020202020204" pitchFamily="34" charset="0"/>
              </a:rPr>
              <a:t> mapa, nebo také O-T mapa</a:t>
            </a:r>
            <a:endParaRPr lang="cs-CZ" sz="2000" b="1" dirty="0"/>
          </a:p>
        </p:txBody>
      </p:sp>
      <p:pic>
        <p:nvPicPr>
          <p:cNvPr id="17410" name="Picture 2" descr="T O World Map">
            <a:extLst>
              <a:ext uri="{FF2B5EF4-FFF2-40B4-BE49-F238E27FC236}">
                <a16:creationId xmlns:a16="http://schemas.microsoft.com/office/drawing/2014/main" id="{6A84846E-0F1F-472B-BCAF-B2FDA4DB0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7563" y="1"/>
            <a:ext cx="5024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338F3DFA-3DD8-46AE-834D-AF81E28B8796}"/>
              </a:ext>
            </a:extLst>
          </p:cNvPr>
          <p:cNvSpPr txBox="1"/>
          <p:nvPr/>
        </p:nvSpPr>
        <p:spPr>
          <a:xfrm>
            <a:off x="413999" y="1742364"/>
            <a:ext cx="6303293"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rgbClr val="202124"/>
                </a:solidFill>
                <a:effectLst/>
                <a:latin typeface="inherit"/>
              </a:rPr>
              <a:t>Tato mapa rozdělila svět na tři dokonale rozdělené části: Asii, Evropu a Afriku, přičemž středem světa byl Jeruzalém.</a:t>
            </a:r>
            <a:r>
              <a:rPr kumimoji="0" lang="cs-CZ" altLang="cs-CZ" sz="900" b="0" i="0" u="none" strike="noStrike" cap="none" normalizeH="0" baseline="0" dirty="0">
                <a:ln>
                  <a:noFill/>
                </a:ln>
                <a:solidFill>
                  <a:schemeClr val="tx1"/>
                </a:solidFill>
                <a:effectLst/>
              </a:rPr>
              <a:t> </a:t>
            </a:r>
            <a:endParaRPr kumimoji="0" lang="cs-CZ" altLang="cs-CZ" sz="2000" b="0" i="0" u="none" strike="noStrike" cap="none" normalizeH="0" baseline="0" dirty="0">
              <a:ln>
                <a:noFill/>
              </a:ln>
              <a:solidFill>
                <a:schemeClr val="tx1"/>
              </a:solidFill>
              <a:effectLst/>
              <a:latin typeface="Arial" panose="020B0604020202020204" pitchFamily="34" charset="0"/>
            </a:endParaRPr>
          </a:p>
        </p:txBody>
      </p:sp>
      <p:pic>
        <p:nvPicPr>
          <p:cNvPr id="17413" name="Picture 5">
            <a:extLst>
              <a:ext uri="{FF2B5EF4-FFF2-40B4-BE49-F238E27FC236}">
                <a16:creationId xmlns:a16="http://schemas.microsoft.com/office/drawing/2014/main" id="{282B9A16-5B4D-44A1-BCFC-4260AE89B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13" y="3259048"/>
            <a:ext cx="3400425" cy="3381375"/>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Bunting Clover Leaf Map">
            <a:extLst>
              <a:ext uri="{FF2B5EF4-FFF2-40B4-BE49-F238E27FC236}">
                <a16:creationId xmlns:a16="http://schemas.microsoft.com/office/drawing/2014/main" id="{8CBEF3C3-FF57-4BD6-9DBF-51445CA43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425" y="3198316"/>
            <a:ext cx="4375560" cy="34421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9F40B50-B78F-49FB-A1DF-6766EA5D66C6}"/>
              </a:ext>
            </a:extLst>
          </p:cNvPr>
          <p:cNvSpPr txBox="1"/>
          <p:nvPr/>
        </p:nvSpPr>
        <p:spPr>
          <a:xfrm>
            <a:off x="6632480" y="6393512"/>
            <a:ext cx="6094602" cy="461665"/>
          </a:xfrm>
          <a:prstGeom prst="rect">
            <a:avLst/>
          </a:prstGeom>
          <a:noFill/>
        </p:spPr>
        <p:txBody>
          <a:bodyPr wrap="square">
            <a:spAutoFit/>
          </a:bodyPr>
          <a:lstStyle/>
          <a:p>
            <a:r>
              <a:rPr lang="cs-CZ" sz="2400" dirty="0">
                <a:solidFill>
                  <a:srgbClr val="0000DC"/>
                </a:solidFill>
              </a:rPr>
              <a:t>[6] </a:t>
            </a:r>
            <a:endParaRPr lang="cs-CZ" dirty="0"/>
          </a:p>
        </p:txBody>
      </p:sp>
      <p:sp>
        <p:nvSpPr>
          <p:cNvPr id="16" name="Zástupný symbol pro číslo snímku 2">
            <a:extLst>
              <a:ext uri="{FF2B5EF4-FFF2-40B4-BE49-F238E27FC236}">
                <a16:creationId xmlns:a16="http://schemas.microsoft.com/office/drawing/2014/main" id="{8E99DC87-B248-499B-86C9-2D735D9F06B7}"/>
              </a:ext>
            </a:extLst>
          </p:cNvPr>
          <p:cNvSpPr txBox="1">
            <a:spLocks/>
          </p:cNvSpPr>
          <p:nvPr/>
        </p:nvSpPr>
        <p:spPr bwMode="auto">
          <a:xfrm>
            <a:off x="566400" y="63804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defPPr>
              <a:defRPr lang="en-US"/>
            </a:defPPr>
            <a:lvl1pPr algn="l" rtl="0" fontAlgn="base">
              <a:spcBef>
                <a:spcPct val="0"/>
              </a:spcBef>
              <a:spcAft>
                <a:spcPct val="0"/>
              </a:spcAft>
              <a:defRPr sz="1200" b="0" kern="1200">
                <a:solidFill>
                  <a:schemeClr val="tx2"/>
                </a:solidFill>
                <a:latin typeface="+mj-lt"/>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a:lstStyle>
          <a:p>
            <a:fld id="{0970407D-EE58-4A0B-824B-1D3AE42DD9CF}" type="slidenum">
              <a:rPr lang="cs-CZ" altLang="cs-CZ" smtClean="0"/>
              <a:pPr/>
              <a:t>27</a:t>
            </a:fld>
            <a:endParaRPr lang="cs-CZ" altLang="cs-CZ" dirty="0"/>
          </a:p>
        </p:txBody>
      </p:sp>
    </p:spTree>
    <p:extLst>
      <p:ext uri="{BB962C8B-B14F-4D97-AF65-F5344CB8AC3E}">
        <p14:creationId xmlns:p14="http://schemas.microsoft.com/office/powerpoint/2010/main" val="40491562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Středověká kartografie</a:t>
            </a:r>
            <a:br>
              <a:rPr lang="cs-CZ" dirty="0"/>
            </a:br>
            <a:r>
              <a:rPr lang="cs-CZ" sz="3200" b="0" i="1" dirty="0">
                <a:solidFill>
                  <a:schemeClr val="bg1">
                    <a:lumMod val="65000"/>
                  </a:schemeClr>
                </a:solidFill>
              </a:rPr>
              <a:t>Mimoevropské oblasti</a:t>
            </a:r>
            <a:br>
              <a:rPr lang="cs-CZ" b="0" dirty="0"/>
            </a:br>
            <a:endParaRPr lang="cs-CZ" sz="2400" i="1" dirty="0"/>
          </a:p>
        </p:txBody>
      </p:sp>
      <p:sp>
        <p:nvSpPr>
          <p:cNvPr id="2" name="Obdélník 1"/>
          <p:cNvSpPr/>
          <p:nvPr/>
        </p:nvSpPr>
        <p:spPr>
          <a:xfrm>
            <a:off x="720000" y="1845236"/>
            <a:ext cx="10753200" cy="830997"/>
          </a:xfrm>
          <a:prstGeom prst="rect">
            <a:avLst/>
          </a:prstGeom>
        </p:spPr>
        <p:txBody>
          <a:bodyPr wrap="square">
            <a:spAutoFit/>
          </a:bodyPr>
          <a:lstStyle/>
          <a:p>
            <a:pPr marL="342900" indent="-342900" algn="just">
              <a:buFont typeface="Arial" panose="020B0604020202020204" pitchFamily="34" charset="0"/>
              <a:buChar char="•"/>
            </a:pPr>
            <a:r>
              <a:rPr lang="cs-CZ" b="1" i="0" dirty="0" err="1">
                <a:solidFill>
                  <a:srgbClr val="202122"/>
                </a:solidFill>
                <a:effectLst/>
                <a:latin typeface="Arial" panose="020B0604020202020204" pitchFamily="34" charset="0"/>
              </a:rPr>
              <a:t>Abu</a:t>
            </a:r>
            <a:r>
              <a:rPr lang="cs-CZ" b="1" i="0" dirty="0">
                <a:solidFill>
                  <a:srgbClr val="202122"/>
                </a:solidFill>
                <a:effectLst/>
                <a:latin typeface="Arial" panose="020B0604020202020204" pitchFamily="34" charset="0"/>
              </a:rPr>
              <a:t> </a:t>
            </a:r>
            <a:r>
              <a:rPr lang="cs-CZ" b="1" i="0" dirty="0" err="1">
                <a:solidFill>
                  <a:srgbClr val="202122"/>
                </a:solidFill>
                <a:effectLst/>
                <a:latin typeface="Arial" panose="020B0604020202020204" pitchFamily="34" charset="0"/>
              </a:rPr>
              <a:t>Abd</a:t>
            </a:r>
            <a:r>
              <a:rPr lang="cs-CZ" b="1" i="0" dirty="0">
                <a:solidFill>
                  <a:srgbClr val="202122"/>
                </a:solidFill>
                <a:effectLst/>
                <a:latin typeface="Arial" panose="020B0604020202020204" pitchFamily="34" charset="0"/>
              </a:rPr>
              <a:t> Alláh Muhammad al-</a:t>
            </a:r>
            <a:r>
              <a:rPr lang="cs-CZ" b="1" i="0" dirty="0" err="1">
                <a:solidFill>
                  <a:srgbClr val="202122"/>
                </a:solidFill>
                <a:effectLst/>
                <a:latin typeface="Arial" panose="020B0604020202020204" pitchFamily="34" charset="0"/>
              </a:rPr>
              <a:t>Idrísí</a:t>
            </a:r>
            <a:r>
              <a:rPr lang="cs-CZ" b="1" i="0" dirty="0">
                <a:solidFill>
                  <a:srgbClr val="202122"/>
                </a:solidFill>
                <a:effectLst/>
                <a:latin typeface="Arial" panose="020B0604020202020204" pitchFamily="34" charset="0"/>
              </a:rPr>
              <a:t> al-</a:t>
            </a:r>
            <a:r>
              <a:rPr lang="cs-CZ" b="1" i="0" dirty="0" err="1">
                <a:solidFill>
                  <a:srgbClr val="202122"/>
                </a:solidFill>
                <a:effectLst/>
                <a:latin typeface="Arial" panose="020B0604020202020204" pitchFamily="34" charset="0"/>
              </a:rPr>
              <a:t>Kurtubí</a:t>
            </a:r>
            <a:r>
              <a:rPr lang="cs-CZ" b="1" i="0" dirty="0">
                <a:solidFill>
                  <a:srgbClr val="202122"/>
                </a:solidFill>
                <a:effectLst/>
                <a:latin typeface="Arial" panose="020B0604020202020204" pitchFamily="34" charset="0"/>
              </a:rPr>
              <a:t> al-</a:t>
            </a:r>
            <a:r>
              <a:rPr lang="cs-CZ" b="1" i="0" dirty="0" err="1">
                <a:solidFill>
                  <a:srgbClr val="202122"/>
                </a:solidFill>
                <a:effectLst/>
                <a:latin typeface="Arial" panose="020B0604020202020204" pitchFamily="34" charset="0"/>
              </a:rPr>
              <a:t>Hasaní</a:t>
            </a:r>
            <a:r>
              <a:rPr lang="cs-CZ" b="1" i="0" dirty="0">
                <a:solidFill>
                  <a:srgbClr val="202122"/>
                </a:solidFill>
                <a:effectLst/>
                <a:latin typeface="Arial" panose="020B0604020202020204" pitchFamily="34" charset="0"/>
              </a:rPr>
              <a:t> as-</a:t>
            </a:r>
            <a:r>
              <a:rPr lang="cs-CZ" b="1" i="0" dirty="0" err="1">
                <a:solidFill>
                  <a:srgbClr val="202122"/>
                </a:solidFill>
                <a:effectLst/>
                <a:latin typeface="Arial" panose="020B0604020202020204" pitchFamily="34" charset="0"/>
              </a:rPr>
              <a:t>Sabtí</a:t>
            </a:r>
            <a:r>
              <a:rPr lang="cs-CZ" b="0" i="0" dirty="0">
                <a:solidFill>
                  <a:srgbClr val="202122"/>
                </a:solidFill>
                <a:effectLst/>
                <a:latin typeface="Arial" panose="020B0604020202020204" pitchFamily="34" charset="0"/>
              </a:rPr>
              <a:t> či jednoduše </a:t>
            </a:r>
            <a:r>
              <a:rPr lang="cs-CZ" b="1" i="0" dirty="0">
                <a:solidFill>
                  <a:srgbClr val="202122"/>
                </a:solidFill>
                <a:effectLst/>
                <a:latin typeface="Arial" panose="020B0604020202020204" pitchFamily="34" charset="0"/>
              </a:rPr>
              <a:t>al-</a:t>
            </a:r>
            <a:r>
              <a:rPr lang="cs-CZ" b="1" i="0" dirty="0" err="1">
                <a:solidFill>
                  <a:srgbClr val="202122"/>
                </a:solidFill>
                <a:effectLst/>
                <a:latin typeface="Arial" panose="020B0604020202020204" pitchFamily="34" charset="0"/>
              </a:rPr>
              <a:t>Idrísí</a:t>
            </a:r>
            <a:endParaRPr lang="cs-CZ" b="0" i="0" dirty="0">
              <a:solidFill>
                <a:srgbClr val="202122"/>
              </a:solidFill>
              <a:effectLst/>
              <a:latin typeface="Arial" panose="020B0604020202020204" pitchFamily="34" charset="0"/>
            </a:endParaRPr>
          </a:p>
        </p:txBody>
      </p:sp>
      <p:sp>
        <p:nvSpPr>
          <p:cNvPr id="3" name="AutoShape 2" descr="Islamic Medieval Mappaemundi - Cartography from Medieval Christian and  Islamic societies"/>
          <p:cNvSpPr>
            <a:spLocks noChangeAspect="1" noChangeArrowheads="1"/>
          </p:cNvSpPr>
          <p:nvPr/>
        </p:nvSpPr>
        <p:spPr bwMode="auto">
          <a:xfrm>
            <a:off x="720000" y="399723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8434" name="Picture 2" descr="Tabula Rogeriana World Map">
            <a:extLst>
              <a:ext uri="{FF2B5EF4-FFF2-40B4-BE49-F238E27FC236}">
                <a16:creationId xmlns:a16="http://schemas.microsoft.com/office/drawing/2014/main" id="{79BC2928-E874-4598-814D-15E343228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4326" y="2783922"/>
            <a:ext cx="8572500" cy="3924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F685613D-2F17-4F44-A28A-8B4FC55660BB}"/>
              </a:ext>
            </a:extLst>
          </p:cNvPr>
          <p:cNvSpPr txBox="1"/>
          <p:nvPr/>
        </p:nvSpPr>
        <p:spPr>
          <a:xfrm>
            <a:off x="490581" y="2783922"/>
            <a:ext cx="2764347" cy="3046988"/>
          </a:xfrm>
          <a:prstGeom prst="rect">
            <a:avLst/>
          </a:prstGeom>
          <a:noFill/>
        </p:spPr>
        <p:txBody>
          <a:bodyPr wrap="square">
            <a:spAutoFit/>
          </a:bodyPr>
          <a:lstStyle/>
          <a:p>
            <a:r>
              <a:rPr lang="cs-CZ" sz="2400" b="0" i="0" dirty="0">
                <a:solidFill>
                  <a:srgbClr val="202122"/>
                </a:solidFill>
                <a:effectLst/>
                <a:latin typeface="Arial" panose="020B0604020202020204" pitchFamily="34" charset="0"/>
              </a:rPr>
              <a:t>roku 1154 byl pozván na dvůr sicilského krále Rogera II., aby zaktualizoval mapu světa, aby zaktualizoval mapu světa</a:t>
            </a:r>
            <a:endParaRPr lang="cs-CZ" sz="2400" dirty="0"/>
          </a:p>
        </p:txBody>
      </p:sp>
      <p:sp>
        <p:nvSpPr>
          <p:cNvPr id="9" name="TextovéPole 8">
            <a:extLst>
              <a:ext uri="{FF2B5EF4-FFF2-40B4-BE49-F238E27FC236}">
                <a16:creationId xmlns:a16="http://schemas.microsoft.com/office/drawing/2014/main" id="{B0CE7002-E325-4A39-A27F-FBA0C33E8C47}"/>
              </a:ext>
            </a:extLst>
          </p:cNvPr>
          <p:cNvSpPr txBox="1"/>
          <p:nvPr/>
        </p:nvSpPr>
        <p:spPr>
          <a:xfrm>
            <a:off x="11448033" y="6138000"/>
            <a:ext cx="6094602" cy="461665"/>
          </a:xfrm>
          <a:prstGeom prst="rect">
            <a:avLst/>
          </a:prstGeom>
          <a:noFill/>
        </p:spPr>
        <p:txBody>
          <a:bodyPr wrap="square">
            <a:spAutoFit/>
          </a:bodyPr>
          <a:lstStyle/>
          <a:p>
            <a:r>
              <a:rPr lang="cs-CZ" sz="2400" dirty="0">
                <a:solidFill>
                  <a:srgbClr val="0000DC"/>
                </a:solidFill>
              </a:rPr>
              <a:t>[6] </a:t>
            </a:r>
            <a:endParaRPr lang="cs-CZ" dirty="0"/>
          </a:p>
        </p:txBody>
      </p:sp>
      <p:sp>
        <p:nvSpPr>
          <p:cNvPr id="10" name="Zástupný symbol pro číslo snímku 2">
            <a:extLst>
              <a:ext uri="{FF2B5EF4-FFF2-40B4-BE49-F238E27FC236}">
                <a16:creationId xmlns:a16="http://schemas.microsoft.com/office/drawing/2014/main" id="{C3A75343-BB71-4CFB-B4CC-F807C52D62B5}"/>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28</a:t>
            </a:fld>
            <a:endParaRPr lang="cs-CZ" altLang="cs-CZ" dirty="0"/>
          </a:p>
        </p:txBody>
      </p:sp>
    </p:spTree>
    <p:extLst>
      <p:ext uri="{BB962C8B-B14F-4D97-AF65-F5344CB8AC3E}">
        <p14:creationId xmlns:p14="http://schemas.microsoft.com/office/powerpoint/2010/main" val="1289884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DE0FE0E-AD3D-418D-AE4C-DF04C7A69BC4}"/>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pic>
        <p:nvPicPr>
          <p:cNvPr id="19458" name="Picture 2" descr="Da Ming World Map">
            <a:extLst>
              <a:ext uri="{FF2B5EF4-FFF2-40B4-BE49-F238E27FC236}">
                <a16:creationId xmlns:a16="http://schemas.microsoft.com/office/drawing/2014/main" id="{39EA2757-27B5-47A8-8BCC-1B0D40C009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142" y="378000"/>
            <a:ext cx="6431715" cy="62965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3484F87D-6321-4FF9-A746-7EBAC44C6A24}"/>
              </a:ext>
            </a:extLst>
          </p:cNvPr>
          <p:cNvSpPr txBox="1"/>
          <p:nvPr/>
        </p:nvSpPr>
        <p:spPr>
          <a:xfrm>
            <a:off x="336143" y="378000"/>
            <a:ext cx="4906976" cy="2677656"/>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cs-CZ" altLang="cs-CZ" sz="2400" b="0" i="0" u="none" strike="noStrike" cap="none" normalizeH="0" baseline="0" dirty="0">
                <a:ln>
                  <a:noFill/>
                </a:ln>
                <a:solidFill>
                  <a:srgbClr val="202124"/>
                </a:solidFill>
                <a:effectLst/>
                <a:latin typeface="inherit"/>
              </a:rPr>
              <a:t>Da Ming Hu </a:t>
            </a:r>
            <a:r>
              <a:rPr kumimoji="0" lang="cs-CZ" altLang="cs-CZ" sz="2400" b="0" i="0" u="none" strike="noStrike" cap="none" normalizeH="0" baseline="0" dirty="0" err="1">
                <a:ln>
                  <a:noFill/>
                </a:ln>
                <a:solidFill>
                  <a:srgbClr val="202124"/>
                </a:solidFill>
                <a:effectLst/>
                <a:latin typeface="inherit"/>
              </a:rPr>
              <a:t>Yi</a:t>
            </a:r>
            <a:r>
              <a:rPr kumimoji="0" lang="cs-CZ" altLang="cs-CZ" sz="2400" b="0" i="0" u="none" strike="noStrike" cap="none" normalizeH="0" baseline="0" dirty="0">
                <a:ln>
                  <a:noFill/>
                </a:ln>
                <a:solidFill>
                  <a:srgbClr val="202124"/>
                </a:solidFill>
                <a:effectLst/>
                <a:latin typeface="inherit"/>
              </a:rPr>
              <a:t> Tu, čínská mapa vytvořená na konci 14. století. Tato mapa ukazuje svět tak, jak se jevil Číně za dynastie Ming, kde Čína dominuje drtivé většině planety a celá Evropa se vtěsnala do malého prostoru na západě.</a:t>
            </a:r>
            <a:r>
              <a:rPr kumimoji="0" lang="cs-CZ" altLang="cs-CZ" sz="900" b="0" i="0" u="none" strike="noStrike" cap="none" normalizeH="0" baseline="0" dirty="0">
                <a:ln>
                  <a:noFill/>
                </a:ln>
                <a:solidFill>
                  <a:schemeClr val="tx1"/>
                </a:solidFill>
                <a:effectLst/>
              </a:rPr>
              <a:t> </a:t>
            </a:r>
            <a:endParaRPr kumimoji="0" lang="cs-CZ" altLang="cs-CZ" sz="2000" b="0" i="0" u="none" strike="noStrike" cap="none" normalizeH="0" baseline="0" dirty="0">
              <a:ln>
                <a:noFill/>
              </a:ln>
              <a:solidFill>
                <a:schemeClr val="tx1"/>
              </a:solidFill>
              <a:effectLst/>
              <a:latin typeface="Arial" panose="020B0604020202020204" pitchFamily="34" charset="0"/>
            </a:endParaRPr>
          </a:p>
        </p:txBody>
      </p:sp>
      <p:pic>
        <p:nvPicPr>
          <p:cNvPr id="19461" name="Picture 5" descr="Kangnido Korean World Map">
            <a:extLst>
              <a:ext uri="{FF2B5EF4-FFF2-40B4-BE49-F238E27FC236}">
                <a16:creationId xmlns:a16="http://schemas.microsoft.com/office/drawing/2014/main" id="{99A16D6F-F244-4436-B379-200F8AF9CC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272" y="3055656"/>
            <a:ext cx="3956627" cy="36664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F46145BC-9711-4208-808F-4C2216088A9A}"/>
              </a:ext>
            </a:extLst>
          </p:cNvPr>
          <p:cNvSpPr txBox="1"/>
          <p:nvPr/>
        </p:nvSpPr>
        <p:spPr>
          <a:xfrm>
            <a:off x="950076" y="5256258"/>
            <a:ext cx="1959754" cy="954107"/>
          </a:xfrm>
          <a:prstGeom prst="rect">
            <a:avLst/>
          </a:prstGeom>
          <a:solidFill>
            <a:srgbClr val="FDBB70"/>
          </a:solidFill>
        </p:spPr>
        <p:txBody>
          <a:bodyPr wrap="square" rtlCol="0">
            <a:spAutoFit/>
          </a:bodyPr>
          <a:lstStyle/>
          <a:p>
            <a:pPr algn="ctr"/>
            <a:endParaRPr kumimoji="0" lang="cs-CZ" altLang="cs-CZ" sz="1400" b="0" i="0" u="none" strike="noStrike" cap="none" normalizeH="0" baseline="0" dirty="0">
              <a:ln>
                <a:noFill/>
              </a:ln>
              <a:solidFill>
                <a:srgbClr val="202124"/>
              </a:solidFill>
              <a:effectLst/>
              <a:latin typeface="inherit"/>
            </a:endParaRPr>
          </a:p>
          <a:p>
            <a:pPr algn="ctr"/>
            <a:r>
              <a:rPr kumimoji="0" lang="cs-CZ" altLang="cs-CZ" sz="1400" b="0" i="0" u="none" strike="noStrike" cap="none" normalizeH="0" baseline="0" dirty="0">
                <a:ln>
                  <a:noFill/>
                </a:ln>
                <a:solidFill>
                  <a:srgbClr val="202124"/>
                </a:solidFill>
                <a:effectLst/>
                <a:latin typeface="inherit"/>
              </a:rPr>
              <a:t>Mapa světa </a:t>
            </a:r>
            <a:r>
              <a:rPr kumimoji="0" lang="cs-CZ" altLang="cs-CZ" sz="1400" b="0" i="0" u="none" strike="noStrike" cap="none" normalizeH="0" baseline="0" dirty="0" err="1">
                <a:ln>
                  <a:noFill/>
                </a:ln>
                <a:solidFill>
                  <a:srgbClr val="202124"/>
                </a:solidFill>
                <a:effectLst/>
                <a:latin typeface="inherit"/>
              </a:rPr>
              <a:t>Kangnido</a:t>
            </a:r>
            <a:r>
              <a:rPr kumimoji="0" lang="cs-CZ" altLang="cs-CZ" sz="1400" b="0" i="0" u="none" strike="noStrike" cap="none" normalizeH="0" baseline="0" dirty="0">
                <a:ln>
                  <a:noFill/>
                </a:ln>
                <a:solidFill>
                  <a:srgbClr val="202124"/>
                </a:solidFill>
                <a:effectLst/>
                <a:latin typeface="inherit"/>
              </a:rPr>
              <a:t>, vytvořená v Koreji</a:t>
            </a:r>
            <a:r>
              <a:rPr kumimoji="0" lang="cs-CZ" altLang="cs-CZ" sz="400" b="0" i="0" u="none" strike="noStrike" cap="none" normalizeH="0" baseline="0" dirty="0">
                <a:ln>
                  <a:noFill/>
                </a:ln>
                <a:solidFill>
                  <a:schemeClr val="tx1"/>
                </a:solidFill>
                <a:effectLst/>
              </a:rPr>
              <a:t> </a:t>
            </a:r>
            <a:endParaRPr kumimoji="0" lang="cs-CZ" altLang="cs-CZ" sz="1100" b="0" i="0" u="none" strike="noStrike" cap="none" normalizeH="0" baseline="0" dirty="0">
              <a:ln>
                <a:noFill/>
              </a:ln>
              <a:solidFill>
                <a:schemeClr val="tx1"/>
              </a:solidFill>
              <a:effectLst/>
              <a:latin typeface="Arial" panose="020B0604020202020204" pitchFamily="34" charset="0"/>
            </a:endParaRPr>
          </a:p>
          <a:p>
            <a:pPr algn="ctr"/>
            <a:endParaRPr lang="cs-CZ" sz="1400" dirty="0" err="1">
              <a:latin typeface="+mn-lt"/>
            </a:endParaRPr>
          </a:p>
        </p:txBody>
      </p:sp>
    </p:spTree>
    <p:extLst>
      <p:ext uri="{BB962C8B-B14F-4D97-AF65-F5344CB8AC3E}">
        <p14:creationId xmlns:p14="http://schemas.microsoft.com/office/powerpoint/2010/main" val="2494265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p:cNvSpPr>
            <a:spLocks noGrp="1"/>
          </p:cNvSpPr>
          <p:nvPr>
            <p:ph type="title"/>
          </p:nvPr>
        </p:nvSpPr>
        <p:spPr/>
        <p:txBody>
          <a:bodyPr/>
          <a:lstStyle/>
          <a:p>
            <a:r>
              <a:rPr lang="cs-CZ" dirty="0"/>
              <a:t>Vývoj</a:t>
            </a:r>
          </a:p>
        </p:txBody>
      </p:sp>
      <p:sp>
        <p:nvSpPr>
          <p:cNvPr id="5" name="Zástupný symbol pro obsah 4"/>
          <p:cNvSpPr>
            <a:spLocks noGrp="1"/>
          </p:cNvSpPr>
          <p:nvPr>
            <p:ph idx="1"/>
          </p:nvPr>
        </p:nvSpPr>
        <p:spPr/>
        <p:txBody>
          <a:bodyPr/>
          <a:lstStyle/>
          <a:p>
            <a:pPr marL="342900" indent="-342900" algn="just">
              <a:spcBef>
                <a:spcPct val="0"/>
              </a:spcBef>
              <a:buFont typeface="Arial" panose="020B0604020202020204" pitchFamily="34" charset="0"/>
              <a:buChar char="•"/>
            </a:pPr>
            <a:r>
              <a:rPr lang="cs-CZ" sz="2400" kern="1200" dirty="0"/>
              <a:t>Není známo, kdy a kde přesně byla vyhotovena první mapa, jisté však je, že mapy či mapové nákresy byly konstruovány pravděpodobně dříve než vznikl psaný jazyk. </a:t>
            </a:r>
          </a:p>
        </p:txBody>
      </p:sp>
      <p:sp>
        <p:nvSpPr>
          <p:cNvPr id="6" name="Obdélník 5"/>
          <p:cNvSpPr/>
          <p:nvPr/>
        </p:nvSpPr>
        <p:spPr>
          <a:xfrm>
            <a:off x="606077" y="3332286"/>
            <a:ext cx="10807200" cy="1508105"/>
          </a:xfrm>
          <a:prstGeom prst="rect">
            <a:avLst/>
          </a:prstGeom>
        </p:spPr>
        <p:txBody>
          <a:bodyPr wrap="square">
            <a:spAutoFit/>
          </a:bodyPr>
          <a:lstStyle/>
          <a:p>
            <a:pPr marL="342900" indent="-342900" algn="just">
              <a:buFont typeface="Arial" panose="020B0604020202020204" pitchFamily="34" charset="0"/>
              <a:buChar char="•"/>
            </a:pPr>
            <a:r>
              <a:rPr lang="cs-CZ" dirty="0">
                <a:latin typeface="+mn-lt"/>
              </a:rPr>
              <a:t>K této činnosti vedla lidstvo nutnost zapamatovat si místa (či se v nich orientovat), která pro ně měla životní význam, ať již z hlediska hospodářského, válečného nebo jiného </a:t>
            </a:r>
            <a:r>
              <a:rPr lang="cs-CZ" sz="1600" dirty="0">
                <a:solidFill>
                  <a:srgbClr val="0000DC"/>
                </a:solidFill>
                <a:latin typeface="+mn-lt"/>
              </a:rPr>
              <a:t>[1]</a:t>
            </a:r>
          </a:p>
          <a:p>
            <a:pPr marL="342900" indent="-342900" algn="just">
              <a:buFont typeface="Arial" panose="020B0604020202020204" pitchFamily="34" charset="0"/>
              <a:buChar char="•"/>
            </a:pPr>
            <a:endParaRPr lang="cs-CZ" sz="2000" dirty="0">
              <a:latin typeface="+mn-lt"/>
            </a:endParaRPr>
          </a:p>
        </p:txBody>
      </p:sp>
    </p:spTree>
    <p:extLst>
      <p:ext uri="{BB962C8B-B14F-4D97-AF65-F5344CB8AC3E}">
        <p14:creationId xmlns:p14="http://schemas.microsoft.com/office/powerpoint/2010/main" val="2032630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Renesance</a:t>
            </a:r>
            <a:br>
              <a:rPr lang="cs-CZ" dirty="0"/>
            </a:br>
            <a:br>
              <a:rPr lang="cs-CZ" b="0" dirty="0"/>
            </a:br>
            <a:endParaRPr lang="cs-CZ" sz="2400" i="1" dirty="0"/>
          </a:p>
        </p:txBody>
      </p:sp>
      <p:sp>
        <p:nvSpPr>
          <p:cNvPr id="2" name="Obdélník 1"/>
          <p:cNvSpPr/>
          <p:nvPr/>
        </p:nvSpPr>
        <p:spPr>
          <a:xfrm>
            <a:off x="720000" y="1875554"/>
            <a:ext cx="5597943" cy="4154984"/>
          </a:xfrm>
          <a:prstGeom prst="rect">
            <a:avLst/>
          </a:prstGeom>
        </p:spPr>
        <p:txBody>
          <a:bodyPr wrap="none">
            <a:spAutoFit/>
          </a:bodyPr>
          <a:lstStyle/>
          <a:p>
            <a:pPr marL="342900" indent="-342900">
              <a:buFont typeface="Arial" panose="020B0604020202020204" pitchFamily="34" charset="0"/>
              <a:buChar char="•"/>
            </a:pPr>
            <a:r>
              <a:rPr lang="cs-CZ" dirty="0"/>
              <a:t>renesanci antické kultury</a:t>
            </a:r>
          </a:p>
          <a:p>
            <a:pPr marL="342900" indent="-342900">
              <a:buFont typeface="Arial" panose="020B0604020202020204" pitchFamily="34" charset="0"/>
              <a:buChar char="•"/>
            </a:pPr>
            <a:r>
              <a:rPr lang="cs-CZ" dirty="0"/>
              <a:t>znovuobjevení Ptolemaiovy Geografie</a:t>
            </a:r>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endParaRPr lang="cs-CZ" dirty="0"/>
          </a:p>
          <a:p>
            <a:pPr marL="342900" indent="-342900">
              <a:buFont typeface="Arial" panose="020B0604020202020204" pitchFamily="34" charset="0"/>
              <a:buChar char="•"/>
            </a:pPr>
            <a:r>
              <a:rPr lang="cs-CZ" dirty="0"/>
              <a:t>vynález knihtisku</a:t>
            </a:r>
          </a:p>
          <a:p>
            <a:pPr marL="342900" indent="-342900">
              <a:buFont typeface="Arial" panose="020B0604020202020204" pitchFamily="34" charset="0"/>
              <a:buChar char="•"/>
            </a:pPr>
            <a:r>
              <a:rPr lang="cs-CZ" dirty="0"/>
              <a:t>velké objevné cesty</a:t>
            </a:r>
          </a:p>
        </p:txBody>
      </p:sp>
      <p:sp>
        <p:nvSpPr>
          <p:cNvPr id="5" name="Zástupný symbol pro číslo snímku 2">
            <a:extLst>
              <a:ext uri="{FF2B5EF4-FFF2-40B4-BE49-F238E27FC236}">
                <a16:creationId xmlns:a16="http://schemas.microsoft.com/office/drawing/2014/main" id="{555081B4-A023-48B0-8352-5B948D161340}"/>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30</a:t>
            </a:fld>
            <a:endParaRPr lang="cs-CZ" altLang="cs-CZ" dirty="0"/>
          </a:p>
        </p:txBody>
      </p:sp>
      <p:sp>
        <p:nvSpPr>
          <p:cNvPr id="6" name="TextovéPole 5">
            <a:extLst>
              <a:ext uri="{FF2B5EF4-FFF2-40B4-BE49-F238E27FC236}">
                <a16:creationId xmlns:a16="http://schemas.microsoft.com/office/drawing/2014/main" id="{DF687A86-3DCF-4DE5-B175-71A2A63988B3}"/>
              </a:ext>
            </a:extLst>
          </p:cNvPr>
          <p:cNvSpPr txBox="1"/>
          <p:nvPr/>
        </p:nvSpPr>
        <p:spPr>
          <a:xfrm>
            <a:off x="828397" y="3075883"/>
            <a:ext cx="10979091" cy="1754326"/>
          </a:xfrm>
          <a:prstGeom prst="rect">
            <a:avLst/>
          </a:prstGeom>
          <a:solidFill>
            <a:srgbClr val="F0CCA8"/>
          </a:solidFill>
          <a:ln>
            <a:solidFill>
              <a:srgbClr val="6A1F20"/>
            </a:solidFill>
          </a:ln>
        </p:spPr>
        <p:txBody>
          <a:bodyPr wrap="square">
            <a:spAutoFit/>
          </a:bodyPr>
          <a:lstStyle/>
          <a:p>
            <a:pPr algn="just"/>
            <a:r>
              <a:rPr lang="cs-CZ" sz="1800" dirty="0"/>
              <a:t>V souladu s většinou svých současníků a velkých předchůdců byl Ptolemaios zastáncem geocentrické soustavy: Země je koule, kolem níž obíhá Slunce, Měsíc i planety po drahách složených z kruhových pohybů uvnitř sféry stálic o poloměru přibližně kolem 150 mil. km. Jeho spisy, které představovaly shrnutí starověké astronomie, astrologie a geografie, platily jako autoritativní zdroj až do novověku. Ještě Tycho Brahe (1546–1601) pracoval s jeho modelem, protože vykazoval lepší shodu s pozorováním, než výpočty podle heliocentrického modelu Koperníkova. </a:t>
            </a:r>
          </a:p>
        </p:txBody>
      </p:sp>
    </p:spTree>
    <p:extLst>
      <p:ext uri="{BB962C8B-B14F-4D97-AF65-F5344CB8AC3E}">
        <p14:creationId xmlns:p14="http://schemas.microsoft.com/office/powerpoint/2010/main" val="2402491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Renesance</a:t>
            </a:r>
            <a:br>
              <a:rPr lang="cs-CZ" dirty="0"/>
            </a:br>
            <a:br>
              <a:rPr lang="cs-CZ" b="0" dirty="0"/>
            </a:br>
            <a:endParaRPr lang="cs-CZ" sz="2400" i="1" dirty="0"/>
          </a:p>
        </p:txBody>
      </p:sp>
      <p:pic>
        <p:nvPicPr>
          <p:cNvPr id="9218" name="Picture 2">
            <a:extLst>
              <a:ext uri="{FF2B5EF4-FFF2-40B4-BE49-F238E27FC236}">
                <a16:creationId xmlns:a16="http://schemas.microsoft.com/office/drawing/2014/main" id="{CD397F34-B87F-42F2-827F-D1D03966A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250" y="720000"/>
            <a:ext cx="5619750" cy="42195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is Old Map: Da Vinci&amp;#39;s Plan of Imola, 1502 - Bloomberg">
            <a:extLst>
              <a:ext uri="{FF2B5EF4-FFF2-40B4-BE49-F238E27FC236}">
                <a16:creationId xmlns:a16="http://schemas.microsoft.com/office/drawing/2014/main" id="{2DD32AB2-7C4D-4122-9E14-3514E64F7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 y="1420585"/>
            <a:ext cx="6987721" cy="5248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2860650-2CFE-46B0-8462-362703DBC718}"/>
              </a:ext>
            </a:extLst>
          </p:cNvPr>
          <p:cNvSpPr txBox="1"/>
          <p:nvPr/>
        </p:nvSpPr>
        <p:spPr>
          <a:xfrm>
            <a:off x="7343775" y="5111622"/>
            <a:ext cx="6098720" cy="461665"/>
          </a:xfrm>
          <a:prstGeom prst="rect">
            <a:avLst/>
          </a:prstGeom>
          <a:noFill/>
        </p:spPr>
        <p:txBody>
          <a:bodyPr wrap="square">
            <a:spAutoFit/>
          </a:bodyPr>
          <a:lstStyle/>
          <a:p>
            <a:pPr algn="l" fontAlgn="base"/>
            <a:r>
              <a:rPr lang="cs-CZ" b="0" i="0" dirty="0">
                <a:solidFill>
                  <a:srgbClr val="444444"/>
                </a:solidFill>
                <a:effectLst/>
                <a:latin typeface="Open Sans" panose="020B0606030504020204" pitchFamily="34" charset="0"/>
              </a:rPr>
              <a:t>Map </a:t>
            </a:r>
            <a:r>
              <a:rPr lang="cs-CZ" b="0" i="0" dirty="0" err="1">
                <a:solidFill>
                  <a:srgbClr val="444444"/>
                </a:solidFill>
                <a:effectLst/>
                <a:latin typeface="Open Sans" panose="020B0606030504020204" pitchFamily="34" charset="0"/>
              </a:rPr>
              <a:t>of</a:t>
            </a:r>
            <a:r>
              <a:rPr lang="cs-CZ" b="0" i="0" dirty="0">
                <a:solidFill>
                  <a:srgbClr val="444444"/>
                </a:solidFill>
                <a:effectLst/>
                <a:latin typeface="Open Sans" panose="020B0606030504020204" pitchFamily="34" charset="0"/>
              </a:rPr>
              <a:t> </a:t>
            </a:r>
            <a:r>
              <a:rPr lang="cs-CZ" b="0" i="0" dirty="0" err="1">
                <a:solidFill>
                  <a:srgbClr val="444444"/>
                </a:solidFill>
                <a:effectLst/>
                <a:latin typeface="Open Sans" panose="020B0606030504020204" pitchFamily="34" charset="0"/>
              </a:rPr>
              <a:t>Imola</a:t>
            </a:r>
            <a:endParaRPr lang="cs-CZ" b="0" i="0" dirty="0">
              <a:solidFill>
                <a:srgbClr val="444444"/>
              </a:solidFill>
              <a:effectLst/>
              <a:latin typeface="Open Sans" panose="020B0606030504020204" pitchFamily="34" charset="0"/>
            </a:endParaRPr>
          </a:p>
        </p:txBody>
      </p:sp>
      <p:sp>
        <p:nvSpPr>
          <p:cNvPr id="8" name="Zástupný symbol pro číslo snímku 2">
            <a:extLst>
              <a:ext uri="{FF2B5EF4-FFF2-40B4-BE49-F238E27FC236}">
                <a16:creationId xmlns:a16="http://schemas.microsoft.com/office/drawing/2014/main" id="{F016596E-DD9A-451C-847E-496A747C5341}"/>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31</a:t>
            </a:fld>
            <a:endParaRPr lang="cs-CZ" altLang="cs-CZ" dirty="0"/>
          </a:p>
        </p:txBody>
      </p:sp>
    </p:spTree>
    <p:extLst>
      <p:ext uri="{BB962C8B-B14F-4D97-AF65-F5344CB8AC3E}">
        <p14:creationId xmlns:p14="http://schemas.microsoft.com/office/powerpoint/2010/main" val="6604914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Renesance</a:t>
            </a:r>
            <a:br>
              <a:rPr lang="cs-CZ" dirty="0"/>
            </a:br>
            <a:br>
              <a:rPr lang="cs-CZ" b="0" dirty="0"/>
            </a:br>
            <a:endParaRPr lang="cs-CZ" sz="2400" i="1" dirty="0"/>
          </a:p>
        </p:txBody>
      </p:sp>
      <p:pic>
        <p:nvPicPr>
          <p:cNvPr id="10242" name="Picture 2">
            <a:extLst>
              <a:ext uri="{FF2B5EF4-FFF2-40B4-BE49-F238E27FC236}">
                <a16:creationId xmlns:a16="http://schemas.microsoft.com/office/drawing/2014/main" id="{03C14777-5319-4EF1-8091-EE67FDF06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6357" y="1490663"/>
            <a:ext cx="9134815" cy="464733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95B60DB-7126-466B-A809-7B405ACE6F4F}"/>
              </a:ext>
            </a:extLst>
          </p:cNvPr>
          <p:cNvSpPr txBox="1"/>
          <p:nvPr/>
        </p:nvSpPr>
        <p:spPr>
          <a:xfrm>
            <a:off x="720000" y="6138000"/>
            <a:ext cx="6098720" cy="461665"/>
          </a:xfrm>
          <a:prstGeom prst="rect">
            <a:avLst/>
          </a:prstGeom>
          <a:noFill/>
        </p:spPr>
        <p:txBody>
          <a:bodyPr wrap="square">
            <a:spAutoFit/>
          </a:bodyPr>
          <a:lstStyle/>
          <a:p>
            <a:pPr algn="l" fontAlgn="base"/>
            <a:r>
              <a:rPr lang="cs-CZ" dirty="0"/>
              <a:t>Leonardo da </a:t>
            </a:r>
            <a:r>
              <a:rPr lang="cs-CZ" dirty="0" err="1"/>
              <a:t>Vinci’s</a:t>
            </a:r>
            <a:r>
              <a:rPr lang="cs-CZ" dirty="0"/>
              <a:t> </a:t>
            </a:r>
            <a:r>
              <a:rPr lang="cs-CZ" dirty="0" err="1"/>
              <a:t>Mappamundi</a:t>
            </a:r>
            <a:endParaRPr lang="cs-CZ" dirty="0"/>
          </a:p>
        </p:txBody>
      </p:sp>
      <p:sp>
        <p:nvSpPr>
          <p:cNvPr id="8" name="Zástupný symbol pro číslo snímku 2">
            <a:extLst>
              <a:ext uri="{FF2B5EF4-FFF2-40B4-BE49-F238E27FC236}">
                <a16:creationId xmlns:a16="http://schemas.microsoft.com/office/drawing/2014/main" id="{1A86D119-99A4-40B3-923B-662CEA3D808D}"/>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32</a:t>
            </a:fld>
            <a:endParaRPr lang="cs-CZ" altLang="cs-CZ" dirty="0"/>
          </a:p>
        </p:txBody>
      </p:sp>
    </p:spTree>
    <p:extLst>
      <p:ext uri="{BB962C8B-B14F-4D97-AF65-F5344CB8AC3E}">
        <p14:creationId xmlns:p14="http://schemas.microsoft.com/office/powerpoint/2010/main" val="3499531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Novověk</a:t>
            </a:r>
            <a:br>
              <a:rPr lang="cs-CZ" dirty="0"/>
            </a:br>
            <a:r>
              <a:rPr lang="cs-CZ" sz="3200" b="0" i="1" dirty="0">
                <a:solidFill>
                  <a:schemeClr val="bg1">
                    <a:lumMod val="65000"/>
                  </a:schemeClr>
                </a:solidFill>
              </a:rPr>
              <a:t>Objevy a plavby</a:t>
            </a:r>
            <a:br>
              <a:rPr lang="cs-CZ" b="0" dirty="0"/>
            </a:br>
            <a:endParaRPr lang="cs-CZ" sz="2400" i="1" dirty="0"/>
          </a:p>
        </p:txBody>
      </p:sp>
      <p:sp>
        <p:nvSpPr>
          <p:cNvPr id="2" name="Obdélník 1"/>
          <p:cNvSpPr/>
          <p:nvPr/>
        </p:nvSpPr>
        <p:spPr>
          <a:xfrm>
            <a:off x="719999" y="2056341"/>
            <a:ext cx="11150871" cy="1938992"/>
          </a:xfrm>
          <a:prstGeom prst="rect">
            <a:avLst/>
          </a:prstGeom>
        </p:spPr>
        <p:txBody>
          <a:bodyPr wrap="square">
            <a:spAutoFit/>
          </a:bodyPr>
          <a:lstStyle/>
          <a:p>
            <a:pPr marL="342900" indent="-342900">
              <a:buFont typeface="Arial" panose="020B0604020202020204" pitchFamily="34" charset="0"/>
              <a:buChar char="•"/>
            </a:pPr>
            <a:r>
              <a:rPr lang="cs-CZ" dirty="0"/>
              <a:t>První datovaná mapa, která už zachycuje Nový svět je dílem španělského navigátora z Kolumbovy vlajkové lodi – Juana de la </a:t>
            </a:r>
            <a:r>
              <a:rPr lang="cs-CZ" dirty="0" err="1"/>
              <a:t>Cosy</a:t>
            </a:r>
            <a:r>
              <a:rPr lang="cs-CZ" dirty="0"/>
              <a:t> (z r. 1500)</a:t>
            </a:r>
          </a:p>
          <a:p>
            <a:pPr marL="342900" indent="-342900">
              <a:buFont typeface="Arial" panose="020B0604020202020204" pitchFamily="34" charset="0"/>
              <a:buChar char="•"/>
            </a:pPr>
            <a:r>
              <a:rPr lang="cs-CZ" dirty="0"/>
              <a:t>Nejstarší tištěná mapa s novými objevy je od Giovanniho </a:t>
            </a:r>
            <a:r>
              <a:rPr lang="cs-CZ" dirty="0" err="1"/>
              <a:t>Contariniho</a:t>
            </a:r>
            <a:r>
              <a:rPr lang="cs-CZ" dirty="0"/>
              <a:t> </a:t>
            </a:r>
          </a:p>
          <a:p>
            <a:pPr marL="342900" indent="-342900">
              <a:buFont typeface="Arial" panose="020B0604020202020204" pitchFamily="34" charset="0"/>
              <a:buChar char="•"/>
            </a:pPr>
            <a:r>
              <a:rPr lang="pl-PL" dirty="0"/>
              <a:t>V této době vešly do obliby i glóby, autor (</a:t>
            </a:r>
            <a:r>
              <a:rPr lang="cs-CZ" dirty="0"/>
              <a:t>Johann </a:t>
            </a:r>
            <a:r>
              <a:rPr lang="cs-CZ" dirty="0" err="1"/>
              <a:t>Schöner</a:t>
            </a:r>
            <a:r>
              <a:rPr lang="cs-CZ" dirty="0"/>
              <a:t>)</a:t>
            </a:r>
            <a:r>
              <a:rPr lang="pl-PL" dirty="0"/>
              <a:t> </a:t>
            </a:r>
            <a:r>
              <a:rPr lang="cs-CZ" dirty="0"/>
              <a:t> </a:t>
            </a:r>
            <a:r>
              <a:rPr lang="cs-CZ" dirty="0" err="1"/>
              <a:t>Magalhaesovy</a:t>
            </a:r>
            <a:r>
              <a:rPr lang="cs-CZ" dirty="0"/>
              <a:t> výpravy</a:t>
            </a:r>
          </a:p>
        </p:txBody>
      </p:sp>
      <p:sp>
        <p:nvSpPr>
          <p:cNvPr id="3" name="Obdélník 2"/>
          <p:cNvSpPr/>
          <p:nvPr/>
        </p:nvSpPr>
        <p:spPr>
          <a:xfrm>
            <a:off x="830807" y="4468862"/>
            <a:ext cx="10531586" cy="1569660"/>
          </a:xfrm>
          <a:prstGeom prst="rect">
            <a:avLst/>
          </a:prstGeom>
        </p:spPr>
        <p:txBody>
          <a:bodyPr wrap="square">
            <a:spAutoFit/>
          </a:bodyPr>
          <a:lstStyle/>
          <a:p>
            <a:pPr algn="just"/>
            <a:r>
              <a:rPr lang="cs-CZ" dirty="0"/>
              <a:t>Velké zeměpisné objevy znamenaly takové rozšíření geografického obzoru, že to vyžadovalo nové vhodné kartografické zobrazovací metody. Tak vznikla zobrazení </a:t>
            </a:r>
            <a:r>
              <a:rPr lang="cs-CZ" dirty="0" err="1"/>
              <a:t>Stabovo</a:t>
            </a:r>
            <a:r>
              <a:rPr lang="cs-CZ" dirty="0"/>
              <a:t>-Wernerovo, </a:t>
            </a:r>
            <a:r>
              <a:rPr lang="cs-CZ" dirty="0" err="1"/>
              <a:t>Sylvanovo</a:t>
            </a:r>
            <a:r>
              <a:rPr lang="cs-CZ" dirty="0"/>
              <a:t>, </a:t>
            </a:r>
            <a:r>
              <a:rPr lang="cs-CZ" dirty="0" err="1"/>
              <a:t>Frisiovo</a:t>
            </a:r>
            <a:r>
              <a:rPr lang="cs-CZ" dirty="0"/>
              <a:t>, </a:t>
            </a:r>
            <a:r>
              <a:rPr lang="cs-CZ" dirty="0" err="1"/>
              <a:t>Apianovo</a:t>
            </a:r>
            <a:r>
              <a:rPr lang="cs-CZ" dirty="0"/>
              <a:t>, </a:t>
            </a:r>
            <a:r>
              <a:rPr lang="cs-CZ" dirty="0" err="1"/>
              <a:t>Finaeovo</a:t>
            </a:r>
            <a:r>
              <a:rPr lang="cs-CZ" dirty="0"/>
              <a:t>, </a:t>
            </a:r>
            <a:r>
              <a:rPr lang="cs-CZ" dirty="0" err="1"/>
              <a:t>Loritzovo</a:t>
            </a:r>
            <a:r>
              <a:rPr lang="cs-CZ" dirty="0"/>
              <a:t>, </a:t>
            </a:r>
            <a:r>
              <a:rPr lang="cs-CZ" dirty="0" err="1"/>
              <a:t>Postelovo</a:t>
            </a:r>
            <a:r>
              <a:rPr lang="cs-CZ" dirty="0"/>
              <a:t>, </a:t>
            </a:r>
            <a:r>
              <a:rPr lang="cs-CZ" dirty="0" err="1"/>
              <a:t>Mercatorovo</a:t>
            </a:r>
            <a:r>
              <a:rPr lang="cs-CZ" dirty="0"/>
              <a:t>, Sansonovo aj.</a:t>
            </a:r>
          </a:p>
        </p:txBody>
      </p:sp>
      <p:sp>
        <p:nvSpPr>
          <p:cNvPr id="5" name="Zástupný symbol pro číslo snímku 2">
            <a:extLst>
              <a:ext uri="{FF2B5EF4-FFF2-40B4-BE49-F238E27FC236}">
                <a16:creationId xmlns:a16="http://schemas.microsoft.com/office/drawing/2014/main" id="{97443778-70C0-43FB-90FB-DDBE53A2EB86}"/>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33</a:t>
            </a:fld>
            <a:endParaRPr lang="cs-CZ" altLang="cs-CZ" dirty="0"/>
          </a:p>
        </p:txBody>
      </p:sp>
    </p:spTree>
    <p:extLst>
      <p:ext uri="{BB962C8B-B14F-4D97-AF65-F5344CB8AC3E}">
        <p14:creationId xmlns:p14="http://schemas.microsoft.com/office/powerpoint/2010/main" val="3126396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Čechy</a:t>
            </a:r>
            <a:br>
              <a:rPr lang="cs-CZ" b="0" dirty="0"/>
            </a:br>
            <a:br>
              <a:rPr lang="cs-CZ" b="0" dirty="0"/>
            </a:br>
            <a:endParaRPr lang="cs-CZ" sz="2400" i="1" dirty="0"/>
          </a:p>
        </p:txBody>
      </p:sp>
      <p:sp>
        <p:nvSpPr>
          <p:cNvPr id="2" name="TextovéPole 1"/>
          <p:cNvSpPr txBox="1"/>
          <p:nvPr/>
        </p:nvSpPr>
        <p:spPr>
          <a:xfrm>
            <a:off x="651793" y="2024743"/>
            <a:ext cx="10889614" cy="2000548"/>
          </a:xfrm>
          <a:prstGeom prst="rect">
            <a:avLst/>
          </a:prstGeom>
          <a:noFill/>
        </p:spPr>
        <p:txBody>
          <a:bodyPr wrap="square" rtlCol="0">
            <a:spAutoFit/>
          </a:bodyPr>
          <a:lstStyle/>
          <a:p>
            <a:pPr algn="l"/>
            <a:r>
              <a:rPr lang="cs-CZ" dirty="0"/>
              <a:t>Spousta zmínek, ale nikdy ucelená podoba</a:t>
            </a:r>
          </a:p>
          <a:p>
            <a:pPr algn="just"/>
            <a:r>
              <a:rPr lang="cs-CZ" dirty="0"/>
              <a:t>Nejstarší známá česká mapa světa je obsažena v kronice mistra Vavřince z Březové (1370-1437) </a:t>
            </a:r>
            <a:r>
              <a:rPr lang="cs-CZ" i="1" dirty="0"/>
              <a:t>V mapě nejsou vykresleny obrysy zemí, ale ve schématu T jsou vepsána česká jména zemí, v levé dolní čtvrtině mezi zeměmi Evropy je v rukopisu také název </a:t>
            </a:r>
            <a:r>
              <a:rPr lang="cs-CZ" i="1" dirty="0" err="1"/>
              <a:t>Morawa</a:t>
            </a:r>
            <a:r>
              <a:rPr lang="cs-CZ" i="1" dirty="0"/>
              <a:t> a </a:t>
            </a:r>
            <a:r>
              <a:rPr lang="cs-CZ" i="1" dirty="0" err="1"/>
              <a:t>Czechy</a:t>
            </a:r>
            <a:endParaRPr lang="cs-CZ" i="1" dirty="0"/>
          </a:p>
        </p:txBody>
      </p:sp>
      <p:sp>
        <p:nvSpPr>
          <p:cNvPr id="5" name="Zástupný symbol pro číslo snímku 2">
            <a:extLst>
              <a:ext uri="{FF2B5EF4-FFF2-40B4-BE49-F238E27FC236}">
                <a16:creationId xmlns:a16="http://schemas.microsoft.com/office/drawing/2014/main" id="{A9323C9C-7C32-497A-9489-1E42D94F826E}"/>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34</a:t>
            </a:fld>
            <a:endParaRPr lang="cs-CZ" altLang="cs-CZ" dirty="0"/>
          </a:p>
        </p:txBody>
      </p:sp>
    </p:spTree>
    <p:extLst>
      <p:ext uri="{BB962C8B-B14F-4D97-AF65-F5344CB8AC3E}">
        <p14:creationId xmlns:p14="http://schemas.microsoft.com/office/powerpoint/2010/main" val="3251131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Klaudiánova mapa: První obrazové zachycení české země | 100+1 zahraniční  zajímav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720000"/>
            <a:ext cx="8953500" cy="590550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bwMode="auto">
          <a:xfrm>
            <a:off x="375558" y="408214"/>
            <a:ext cx="5992586" cy="1436915"/>
          </a:xfrm>
          <a:prstGeom prst="rect">
            <a:avLst/>
          </a:prstGeom>
          <a:solidFill>
            <a:srgbClr val="DDDDDD">
              <a:alpha val="6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 name="Nadpis 3"/>
          <p:cNvSpPr>
            <a:spLocks noGrp="1"/>
          </p:cNvSpPr>
          <p:nvPr>
            <p:ph type="title"/>
          </p:nvPr>
        </p:nvSpPr>
        <p:spPr/>
        <p:txBody>
          <a:bodyPr/>
          <a:lstStyle/>
          <a:p>
            <a:r>
              <a:rPr lang="cs-CZ" dirty="0"/>
              <a:t>Kartografie naší země</a:t>
            </a:r>
            <a:br>
              <a:rPr lang="cs-CZ" dirty="0"/>
            </a:br>
            <a:r>
              <a:rPr lang="cs-CZ" sz="3200" b="0" i="1" dirty="0" err="1">
                <a:solidFill>
                  <a:srgbClr val="FF0000"/>
                </a:solidFill>
              </a:rPr>
              <a:t>Klaudyánova</a:t>
            </a:r>
            <a:r>
              <a:rPr lang="cs-CZ" sz="3200" b="0" i="1" dirty="0">
                <a:solidFill>
                  <a:srgbClr val="FF0000"/>
                </a:solidFill>
              </a:rPr>
              <a:t> mapa</a:t>
            </a:r>
            <a:br>
              <a:rPr lang="cs-CZ" b="0" dirty="0">
                <a:solidFill>
                  <a:srgbClr val="FF0000"/>
                </a:solidFill>
              </a:rPr>
            </a:br>
            <a:br>
              <a:rPr lang="cs-CZ" b="0" dirty="0"/>
            </a:br>
            <a:endParaRPr lang="cs-CZ" sz="2400" i="1" dirty="0"/>
          </a:p>
        </p:txBody>
      </p:sp>
      <p:sp>
        <p:nvSpPr>
          <p:cNvPr id="2" name="TextovéPole 1"/>
          <p:cNvSpPr txBox="1"/>
          <p:nvPr/>
        </p:nvSpPr>
        <p:spPr>
          <a:xfrm>
            <a:off x="375558" y="2122886"/>
            <a:ext cx="2586707" cy="2677656"/>
          </a:xfrm>
          <a:prstGeom prst="rect">
            <a:avLst/>
          </a:prstGeom>
          <a:noFill/>
        </p:spPr>
        <p:txBody>
          <a:bodyPr wrap="square" rtlCol="0">
            <a:spAutoFit/>
          </a:bodyPr>
          <a:lstStyle/>
          <a:p>
            <a:r>
              <a:rPr lang="cs-CZ" dirty="0"/>
              <a:t>V roce 1518 vydal první mapu Čech </a:t>
            </a:r>
            <a:r>
              <a:rPr lang="cs-CZ" b="1" dirty="0"/>
              <a:t>Mikuláš </a:t>
            </a:r>
            <a:r>
              <a:rPr lang="cs-CZ" b="1" dirty="0" err="1"/>
              <a:t>Klaudyán</a:t>
            </a:r>
            <a:endParaRPr lang="cs-CZ" b="1" dirty="0"/>
          </a:p>
          <a:p>
            <a:endParaRPr lang="cs-CZ" b="1" i="1" dirty="0"/>
          </a:p>
          <a:p>
            <a:r>
              <a:rPr lang="cs-CZ" dirty="0"/>
              <a:t>Přibližné měřítko 1 : 685 000</a:t>
            </a:r>
            <a:endParaRPr lang="cs-CZ" b="1" i="1" dirty="0"/>
          </a:p>
        </p:txBody>
      </p:sp>
      <p:sp>
        <p:nvSpPr>
          <p:cNvPr id="6" name="Obdélník 5"/>
          <p:cNvSpPr/>
          <p:nvPr/>
        </p:nvSpPr>
        <p:spPr>
          <a:xfrm>
            <a:off x="201082" y="6186296"/>
            <a:ext cx="686406" cy="461665"/>
          </a:xfrm>
          <a:prstGeom prst="rect">
            <a:avLst/>
          </a:prstGeom>
        </p:spPr>
        <p:txBody>
          <a:bodyPr wrap="none">
            <a:spAutoFit/>
          </a:bodyPr>
          <a:lstStyle/>
          <a:p>
            <a:r>
              <a:rPr lang="cs-CZ" dirty="0">
                <a:solidFill>
                  <a:srgbClr val="0000DC"/>
                </a:solidFill>
              </a:rPr>
              <a:t>[5] </a:t>
            </a:r>
            <a:endParaRPr lang="cs-CZ" dirty="0"/>
          </a:p>
        </p:txBody>
      </p:sp>
    </p:spTree>
    <p:extLst>
      <p:ext uri="{BB962C8B-B14F-4D97-AF65-F5344CB8AC3E}">
        <p14:creationId xmlns:p14="http://schemas.microsoft.com/office/powerpoint/2010/main" val="462894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ČÚZK: Geoportá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3679" y="881742"/>
            <a:ext cx="7698321" cy="588646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bwMode="auto">
          <a:xfrm>
            <a:off x="375558" y="408214"/>
            <a:ext cx="5992586" cy="1436915"/>
          </a:xfrm>
          <a:prstGeom prst="rect">
            <a:avLst/>
          </a:prstGeom>
          <a:solidFill>
            <a:srgbClr val="DDDDDD">
              <a:alpha val="6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 name="Nadpis 3"/>
          <p:cNvSpPr>
            <a:spLocks noGrp="1"/>
          </p:cNvSpPr>
          <p:nvPr>
            <p:ph type="title"/>
          </p:nvPr>
        </p:nvSpPr>
        <p:spPr/>
        <p:txBody>
          <a:bodyPr/>
          <a:lstStyle/>
          <a:p>
            <a:r>
              <a:rPr lang="cs-CZ" dirty="0"/>
              <a:t>Kartografie naší země</a:t>
            </a:r>
            <a:br>
              <a:rPr lang="cs-CZ" dirty="0"/>
            </a:br>
            <a:r>
              <a:rPr lang="cs-CZ" sz="3200" b="0" i="1" dirty="0" err="1">
                <a:solidFill>
                  <a:srgbClr val="FF0000"/>
                </a:solidFill>
              </a:rPr>
              <a:t>Crigingerova</a:t>
            </a:r>
            <a:r>
              <a:rPr lang="cs-CZ" sz="3200" b="0" i="1" dirty="0">
                <a:solidFill>
                  <a:srgbClr val="FF0000"/>
                </a:solidFill>
              </a:rPr>
              <a:t> mapa</a:t>
            </a:r>
            <a:br>
              <a:rPr lang="cs-CZ" b="0" dirty="0">
                <a:solidFill>
                  <a:srgbClr val="FF0000"/>
                </a:solidFill>
              </a:rPr>
            </a:br>
            <a:br>
              <a:rPr lang="cs-CZ" b="0" dirty="0"/>
            </a:br>
            <a:endParaRPr lang="cs-CZ" sz="2400" i="1" dirty="0"/>
          </a:p>
        </p:txBody>
      </p:sp>
      <p:sp>
        <p:nvSpPr>
          <p:cNvPr id="2" name="TextovéPole 1"/>
          <p:cNvSpPr txBox="1"/>
          <p:nvPr/>
        </p:nvSpPr>
        <p:spPr>
          <a:xfrm>
            <a:off x="375558" y="2024743"/>
            <a:ext cx="4147456" cy="4154984"/>
          </a:xfrm>
          <a:prstGeom prst="rect">
            <a:avLst/>
          </a:prstGeom>
          <a:noFill/>
        </p:spPr>
        <p:txBody>
          <a:bodyPr wrap="square" rtlCol="0">
            <a:spAutoFit/>
          </a:bodyPr>
          <a:lstStyle/>
          <a:p>
            <a:r>
              <a:rPr lang="en-US" dirty="0"/>
              <a:t>Johan C. </a:t>
            </a:r>
            <a:r>
              <a:rPr lang="en-US" dirty="0" err="1"/>
              <a:t>Criginger</a:t>
            </a:r>
            <a:endParaRPr lang="cs-CZ" b="1" i="1" dirty="0"/>
          </a:p>
          <a:p>
            <a:r>
              <a:rPr lang="cs-CZ" dirty="0"/>
              <a:t>Vytvořil roku 1568 oválnou mapu Čech orientovanou k </a:t>
            </a:r>
            <a:r>
              <a:rPr lang="cs-CZ" dirty="0" err="1"/>
              <a:t>severurozích</a:t>
            </a:r>
            <a:r>
              <a:rPr lang="cs-CZ" dirty="0"/>
              <a:t> mapy jsou zobrazeny čtyři panovníci Koruny české - král český, markrabí moravské, kníže slezské a kníže lužické.</a:t>
            </a:r>
          </a:p>
          <a:p>
            <a:endParaRPr lang="cs-CZ" dirty="0"/>
          </a:p>
          <a:p>
            <a:endParaRPr lang="cs-CZ" dirty="0"/>
          </a:p>
          <a:p>
            <a:r>
              <a:rPr lang="cs-CZ" dirty="0"/>
              <a:t>Přibližné měřítko 1 : 683 500</a:t>
            </a:r>
            <a:endParaRPr lang="cs-CZ" b="1" i="1" dirty="0"/>
          </a:p>
        </p:txBody>
      </p:sp>
      <p:sp>
        <p:nvSpPr>
          <p:cNvPr id="7" name="Obdélník 6"/>
          <p:cNvSpPr/>
          <p:nvPr/>
        </p:nvSpPr>
        <p:spPr>
          <a:xfrm>
            <a:off x="201082" y="6186296"/>
            <a:ext cx="686406" cy="461665"/>
          </a:xfrm>
          <a:prstGeom prst="rect">
            <a:avLst/>
          </a:prstGeom>
        </p:spPr>
        <p:txBody>
          <a:bodyPr wrap="none">
            <a:spAutoFit/>
          </a:bodyPr>
          <a:lstStyle/>
          <a:p>
            <a:r>
              <a:rPr lang="cs-CZ" dirty="0">
                <a:solidFill>
                  <a:srgbClr val="0000DC"/>
                </a:solidFill>
              </a:rPr>
              <a:t>[5] </a:t>
            </a:r>
            <a:endParaRPr lang="cs-CZ" dirty="0"/>
          </a:p>
        </p:txBody>
      </p:sp>
    </p:spTree>
    <p:extLst>
      <p:ext uri="{BB962C8B-B14F-4D97-AF65-F5344CB8AC3E}">
        <p14:creationId xmlns:p14="http://schemas.microsoft.com/office/powerpoint/2010/main" val="35717513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ČÚZK: Geoportá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5197" y="783170"/>
            <a:ext cx="6992445" cy="586479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bwMode="auto">
          <a:xfrm>
            <a:off x="375558" y="408214"/>
            <a:ext cx="5992586" cy="1436915"/>
          </a:xfrm>
          <a:prstGeom prst="rect">
            <a:avLst/>
          </a:prstGeom>
          <a:solidFill>
            <a:srgbClr val="DDDDDD">
              <a:alpha val="6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 name="Nadpis 3"/>
          <p:cNvSpPr>
            <a:spLocks noGrp="1"/>
          </p:cNvSpPr>
          <p:nvPr>
            <p:ph type="title"/>
          </p:nvPr>
        </p:nvSpPr>
        <p:spPr/>
        <p:txBody>
          <a:bodyPr/>
          <a:lstStyle/>
          <a:p>
            <a:r>
              <a:rPr lang="cs-CZ" dirty="0"/>
              <a:t>Kartografie naší země</a:t>
            </a:r>
            <a:br>
              <a:rPr lang="cs-CZ" dirty="0"/>
            </a:br>
            <a:r>
              <a:rPr lang="cs-CZ" sz="3200" b="0" i="1" dirty="0" err="1">
                <a:solidFill>
                  <a:srgbClr val="FF0000"/>
                </a:solidFill>
              </a:rPr>
              <a:t>Aretinova</a:t>
            </a:r>
            <a:r>
              <a:rPr lang="cs-CZ" sz="3200" b="0" i="1" dirty="0">
                <a:solidFill>
                  <a:srgbClr val="FF0000"/>
                </a:solidFill>
              </a:rPr>
              <a:t> mapa Čech</a:t>
            </a:r>
            <a:br>
              <a:rPr lang="cs-CZ" b="0" dirty="0">
                <a:solidFill>
                  <a:srgbClr val="FF0000"/>
                </a:solidFill>
              </a:rPr>
            </a:br>
            <a:br>
              <a:rPr lang="cs-CZ" b="0" dirty="0"/>
            </a:br>
            <a:endParaRPr lang="cs-CZ" sz="2400" i="1" dirty="0"/>
          </a:p>
        </p:txBody>
      </p:sp>
      <p:sp>
        <p:nvSpPr>
          <p:cNvPr id="2" name="TextovéPole 1"/>
          <p:cNvSpPr txBox="1"/>
          <p:nvPr/>
        </p:nvSpPr>
        <p:spPr>
          <a:xfrm>
            <a:off x="375557" y="2024743"/>
            <a:ext cx="4392385" cy="3046988"/>
          </a:xfrm>
          <a:prstGeom prst="rect">
            <a:avLst/>
          </a:prstGeom>
          <a:noFill/>
        </p:spPr>
        <p:txBody>
          <a:bodyPr wrap="square" rtlCol="0">
            <a:spAutoFit/>
          </a:bodyPr>
          <a:lstStyle/>
          <a:p>
            <a:r>
              <a:rPr lang="cs-CZ" dirty="0"/>
              <a:t>Vytvořil Pavel </a:t>
            </a:r>
            <a:r>
              <a:rPr lang="cs-CZ" dirty="0" err="1"/>
              <a:t>Aretin</a:t>
            </a:r>
            <a:r>
              <a:rPr lang="cs-CZ" dirty="0"/>
              <a:t> z </a:t>
            </a:r>
            <a:r>
              <a:rPr lang="cs-CZ" dirty="0" err="1"/>
              <a:t>Ehrenfeldu</a:t>
            </a:r>
            <a:r>
              <a:rPr lang="cs-CZ" dirty="0"/>
              <a:t> roku 1619. Tato mapa se také používala jako vojenská mapa během třicetileté války</a:t>
            </a:r>
          </a:p>
          <a:p>
            <a:endParaRPr lang="cs-CZ" dirty="0"/>
          </a:p>
          <a:p>
            <a:endParaRPr lang="cs-CZ" dirty="0"/>
          </a:p>
          <a:p>
            <a:r>
              <a:rPr lang="cs-CZ" dirty="0"/>
              <a:t>Přibližné měřítko 1 : 504 000</a:t>
            </a:r>
            <a:endParaRPr lang="cs-CZ" b="1" i="1" dirty="0"/>
          </a:p>
        </p:txBody>
      </p:sp>
      <p:sp>
        <p:nvSpPr>
          <p:cNvPr id="5" name="Obdélník 4"/>
          <p:cNvSpPr/>
          <p:nvPr/>
        </p:nvSpPr>
        <p:spPr>
          <a:xfrm>
            <a:off x="201082" y="6186296"/>
            <a:ext cx="686406" cy="461665"/>
          </a:xfrm>
          <a:prstGeom prst="rect">
            <a:avLst/>
          </a:prstGeom>
        </p:spPr>
        <p:txBody>
          <a:bodyPr wrap="none">
            <a:spAutoFit/>
          </a:bodyPr>
          <a:lstStyle/>
          <a:p>
            <a:r>
              <a:rPr lang="cs-CZ" dirty="0">
                <a:solidFill>
                  <a:srgbClr val="0000DC"/>
                </a:solidFill>
              </a:rPr>
              <a:t>[5] </a:t>
            </a:r>
            <a:endParaRPr lang="cs-CZ" dirty="0"/>
          </a:p>
        </p:txBody>
      </p:sp>
    </p:spTree>
    <p:extLst>
      <p:ext uri="{BB962C8B-B14F-4D97-AF65-F5344CB8AC3E}">
        <p14:creationId xmlns:p14="http://schemas.microsoft.com/office/powerpoint/2010/main" val="4277461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abriciova mapa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071" y="457749"/>
            <a:ext cx="6499225" cy="624319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bwMode="auto">
          <a:xfrm>
            <a:off x="375558" y="408214"/>
            <a:ext cx="5992586" cy="1436915"/>
          </a:xfrm>
          <a:prstGeom prst="rect">
            <a:avLst/>
          </a:prstGeom>
          <a:solidFill>
            <a:srgbClr val="DDDDDD">
              <a:alpha val="6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 name="Nadpis 3"/>
          <p:cNvSpPr>
            <a:spLocks noGrp="1"/>
          </p:cNvSpPr>
          <p:nvPr>
            <p:ph type="title"/>
          </p:nvPr>
        </p:nvSpPr>
        <p:spPr/>
        <p:txBody>
          <a:bodyPr/>
          <a:lstStyle/>
          <a:p>
            <a:r>
              <a:rPr lang="cs-CZ" dirty="0"/>
              <a:t>Kartografie naší země</a:t>
            </a:r>
            <a:br>
              <a:rPr lang="cs-CZ" dirty="0"/>
            </a:br>
            <a:r>
              <a:rPr lang="cs-CZ" sz="3200" b="0" i="1" dirty="0" err="1">
                <a:solidFill>
                  <a:srgbClr val="FF0000"/>
                </a:solidFill>
              </a:rPr>
              <a:t>Fabriciova</a:t>
            </a:r>
            <a:r>
              <a:rPr lang="cs-CZ" sz="3200" b="0" i="1" dirty="0">
                <a:solidFill>
                  <a:srgbClr val="FF0000"/>
                </a:solidFill>
              </a:rPr>
              <a:t> mapa Moravy</a:t>
            </a:r>
            <a:br>
              <a:rPr lang="cs-CZ" b="0" dirty="0">
                <a:solidFill>
                  <a:srgbClr val="FF0000"/>
                </a:solidFill>
              </a:rPr>
            </a:br>
            <a:br>
              <a:rPr lang="cs-CZ" b="0" dirty="0"/>
            </a:br>
            <a:endParaRPr lang="cs-CZ" sz="2400" i="1" dirty="0"/>
          </a:p>
        </p:txBody>
      </p:sp>
      <p:sp>
        <p:nvSpPr>
          <p:cNvPr id="2" name="TextovéPole 1"/>
          <p:cNvSpPr txBox="1"/>
          <p:nvPr/>
        </p:nvSpPr>
        <p:spPr>
          <a:xfrm>
            <a:off x="344444" y="2156915"/>
            <a:ext cx="4392385" cy="2677656"/>
          </a:xfrm>
          <a:prstGeom prst="rect">
            <a:avLst/>
          </a:prstGeom>
          <a:noFill/>
        </p:spPr>
        <p:txBody>
          <a:bodyPr wrap="square" rtlCol="0">
            <a:spAutoFit/>
          </a:bodyPr>
          <a:lstStyle/>
          <a:p>
            <a:r>
              <a:rPr lang="cs-CZ" dirty="0"/>
              <a:t>Vytvořil Paulus Fabricius roku 1569. </a:t>
            </a:r>
          </a:p>
          <a:p>
            <a:r>
              <a:rPr lang="cs-CZ" dirty="0"/>
              <a:t>Jako první z našich map má geografickou síť na rámu a značkový klíč</a:t>
            </a:r>
          </a:p>
          <a:p>
            <a:endParaRPr lang="cs-CZ" dirty="0"/>
          </a:p>
          <a:p>
            <a:r>
              <a:rPr lang="cs-CZ" dirty="0"/>
              <a:t>Přibližné měřítko 1 : 288 000</a:t>
            </a:r>
            <a:endParaRPr lang="cs-CZ" b="1" i="1" dirty="0"/>
          </a:p>
        </p:txBody>
      </p:sp>
      <p:sp>
        <p:nvSpPr>
          <p:cNvPr id="5" name="Obdélník 4"/>
          <p:cNvSpPr/>
          <p:nvPr/>
        </p:nvSpPr>
        <p:spPr>
          <a:xfrm>
            <a:off x="201082" y="6186296"/>
            <a:ext cx="686406" cy="461665"/>
          </a:xfrm>
          <a:prstGeom prst="rect">
            <a:avLst/>
          </a:prstGeom>
        </p:spPr>
        <p:txBody>
          <a:bodyPr wrap="none">
            <a:spAutoFit/>
          </a:bodyPr>
          <a:lstStyle/>
          <a:p>
            <a:r>
              <a:rPr lang="cs-CZ" dirty="0">
                <a:solidFill>
                  <a:srgbClr val="0000DC"/>
                </a:solidFill>
              </a:rPr>
              <a:t>[5] </a:t>
            </a:r>
            <a:endParaRPr lang="cs-CZ" dirty="0"/>
          </a:p>
        </p:txBody>
      </p:sp>
    </p:spTree>
    <p:extLst>
      <p:ext uri="{BB962C8B-B14F-4D97-AF65-F5344CB8AC3E}">
        <p14:creationId xmlns:p14="http://schemas.microsoft.com/office/powerpoint/2010/main" val="1022745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Komenského mapa Moravy – Wikipedi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2712" y="9117"/>
            <a:ext cx="8269288" cy="6848883"/>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bwMode="auto">
          <a:xfrm>
            <a:off x="375558" y="408214"/>
            <a:ext cx="5992586" cy="1436915"/>
          </a:xfrm>
          <a:prstGeom prst="rect">
            <a:avLst/>
          </a:prstGeom>
          <a:solidFill>
            <a:srgbClr val="DDDDDD">
              <a:alpha val="6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 name="Nadpis 3"/>
          <p:cNvSpPr>
            <a:spLocks noGrp="1"/>
          </p:cNvSpPr>
          <p:nvPr>
            <p:ph type="title"/>
          </p:nvPr>
        </p:nvSpPr>
        <p:spPr/>
        <p:txBody>
          <a:bodyPr/>
          <a:lstStyle/>
          <a:p>
            <a:r>
              <a:rPr lang="cs-CZ" dirty="0"/>
              <a:t>Kartografie naší země</a:t>
            </a:r>
            <a:br>
              <a:rPr lang="cs-CZ" dirty="0"/>
            </a:br>
            <a:r>
              <a:rPr lang="cs-CZ" sz="3200" b="0" i="1" dirty="0">
                <a:solidFill>
                  <a:srgbClr val="FF0000"/>
                </a:solidFill>
              </a:rPr>
              <a:t>Komenského mapa Moravy</a:t>
            </a:r>
            <a:br>
              <a:rPr lang="cs-CZ" b="0" dirty="0">
                <a:solidFill>
                  <a:srgbClr val="FF0000"/>
                </a:solidFill>
              </a:rPr>
            </a:br>
            <a:br>
              <a:rPr lang="cs-CZ" b="0" dirty="0"/>
            </a:br>
            <a:endParaRPr lang="cs-CZ" sz="2400" i="1" dirty="0"/>
          </a:p>
        </p:txBody>
      </p:sp>
      <p:sp>
        <p:nvSpPr>
          <p:cNvPr id="2" name="TextovéPole 1"/>
          <p:cNvSpPr txBox="1"/>
          <p:nvPr/>
        </p:nvSpPr>
        <p:spPr>
          <a:xfrm>
            <a:off x="344445" y="2156915"/>
            <a:ext cx="3578268" cy="3785652"/>
          </a:xfrm>
          <a:prstGeom prst="rect">
            <a:avLst/>
          </a:prstGeom>
          <a:noFill/>
        </p:spPr>
        <p:txBody>
          <a:bodyPr wrap="square" rtlCol="0">
            <a:spAutoFit/>
          </a:bodyPr>
          <a:lstStyle/>
          <a:p>
            <a:r>
              <a:rPr lang="cs-CZ" sz="2000" dirty="0"/>
              <a:t>Autor Jan Amos Komenský. </a:t>
            </a:r>
            <a:r>
              <a:rPr lang="pl-PL" sz="2000" dirty="0"/>
              <a:t>Mapa Moravy z roku 1627. Je </a:t>
            </a:r>
            <a:r>
              <a:rPr lang="cs-CZ" sz="2000" dirty="0"/>
              <a:t>nejznámější a nejpopulárnější mapou Moravy.</a:t>
            </a:r>
          </a:p>
          <a:p>
            <a:endParaRPr lang="cs-CZ" sz="2000" dirty="0"/>
          </a:p>
          <a:p>
            <a:r>
              <a:rPr lang="cs-CZ" sz="2000" dirty="0"/>
              <a:t>Oproti </a:t>
            </a:r>
            <a:r>
              <a:rPr lang="cs-CZ" sz="2000" dirty="0" err="1"/>
              <a:t>Fabriciově</a:t>
            </a:r>
            <a:r>
              <a:rPr lang="cs-CZ" sz="2000" dirty="0"/>
              <a:t> mapě Moravy z roku 1569 je tato mapa nesrovnatelně lepší, přesnější v obsahu, správnější a spolehlivější v názvosloví.</a:t>
            </a:r>
            <a:endParaRPr lang="pl-PL" sz="2000" dirty="0"/>
          </a:p>
          <a:p>
            <a:endParaRPr lang="cs-CZ" sz="2000" dirty="0"/>
          </a:p>
          <a:p>
            <a:r>
              <a:rPr lang="cs-CZ" sz="2000" dirty="0"/>
              <a:t>Přibližné měřítko 1 : 520 000</a:t>
            </a:r>
            <a:endParaRPr lang="cs-CZ" sz="2000" b="1" i="1" dirty="0"/>
          </a:p>
        </p:txBody>
      </p:sp>
      <p:sp>
        <p:nvSpPr>
          <p:cNvPr id="5" name="Obdélník 4"/>
          <p:cNvSpPr/>
          <p:nvPr/>
        </p:nvSpPr>
        <p:spPr>
          <a:xfrm>
            <a:off x="344444" y="6239279"/>
            <a:ext cx="686406" cy="461665"/>
          </a:xfrm>
          <a:prstGeom prst="rect">
            <a:avLst/>
          </a:prstGeom>
        </p:spPr>
        <p:txBody>
          <a:bodyPr wrap="none">
            <a:spAutoFit/>
          </a:bodyPr>
          <a:lstStyle/>
          <a:p>
            <a:r>
              <a:rPr lang="cs-CZ" dirty="0">
                <a:solidFill>
                  <a:srgbClr val="0000DC"/>
                </a:solidFill>
              </a:rPr>
              <a:t>[5] </a:t>
            </a:r>
            <a:endParaRPr lang="cs-CZ" dirty="0"/>
          </a:p>
        </p:txBody>
      </p:sp>
    </p:spTree>
    <p:extLst>
      <p:ext uri="{BB962C8B-B14F-4D97-AF65-F5344CB8AC3E}">
        <p14:creationId xmlns:p14="http://schemas.microsoft.com/office/powerpoint/2010/main" val="2149778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a:t>Vývoj</a:t>
            </a:r>
          </a:p>
        </p:txBody>
      </p:sp>
      <p:sp>
        <p:nvSpPr>
          <p:cNvPr id="5" name="Zástupný symbol pro obsah 4"/>
          <p:cNvSpPr>
            <a:spLocks noGrp="1"/>
          </p:cNvSpPr>
          <p:nvPr>
            <p:ph idx="1"/>
          </p:nvPr>
        </p:nvSpPr>
        <p:spPr>
          <a:xfrm>
            <a:off x="720000" y="1692002"/>
            <a:ext cx="10552329" cy="4139998"/>
          </a:xfrm>
        </p:spPr>
        <p:txBody>
          <a:bodyPr/>
          <a:lstStyle/>
          <a:p>
            <a:pPr marL="342900" indent="-342900" algn="just">
              <a:spcBef>
                <a:spcPct val="0"/>
              </a:spcBef>
              <a:buFont typeface="Arial" panose="020B0604020202020204" pitchFamily="34" charset="0"/>
              <a:buChar char="•"/>
            </a:pPr>
            <a:r>
              <a:rPr lang="cs-CZ" dirty="0"/>
              <a:t>Podobu těchto prvních "map" nejlépe dokládají archeologické nálezy, dochované zejména na:</a:t>
            </a:r>
          </a:p>
          <a:p>
            <a:pPr marL="342900" indent="-342900" algn="just">
              <a:spcBef>
                <a:spcPct val="0"/>
              </a:spcBef>
              <a:buFont typeface="Arial" panose="020B0604020202020204" pitchFamily="34" charset="0"/>
              <a:buChar char="•"/>
            </a:pPr>
            <a:endParaRPr lang="cs-CZ" dirty="0"/>
          </a:p>
          <a:p>
            <a:pPr marL="594900" lvl="1" indent="-342900" algn="just">
              <a:spcBef>
                <a:spcPct val="0"/>
              </a:spcBef>
              <a:buFont typeface="Courier New" panose="02070309020205020404" pitchFamily="49" charset="0"/>
              <a:buChar char="o"/>
            </a:pPr>
            <a:r>
              <a:rPr lang="cs-CZ" sz="2400" dirty="0"/>
              <a:t>mamutích klech</a:t>
            </a:r>
          </a:p>
          <a:p>
            <a:pPr marL="594900" lvl="1" indent="-342900" algn="just">
              <a:spcBef>
                <a:spcPct val="0"/>
              </a:spcBef>
              <a:buFont typeface="Courier New" panose="02070309020205020404" pitchFamily="49" charset="0"/>
              <a:buChar char="o"/>
            </a:pPr>
            <a:r>
              <a:rPr lang="cs-CZ" sz="2400" dirty="0"/>
              <a:t>plochých kostech</a:t>
            </a:r>
          </a:p>
          <a:p>
            <a:pPr marL="594900" lvl="1" indent="-342900" algn="just">
              <a:spcBef>
                <a:spcPct val="0"/>
              </a:spcBef>
              <a:buFont typeface="Courier New" panose="02070309020205020404" pitchFamily="49" charset="0"/>
              <a:buChar char="o"/>
            </a:pPr>
            <a:r>
              <a:rPr lang="cs-CZ" sz="2400" dirty="0"/>
              <a:t>vyryté do kamene </a:t>
            </a:r>
          </a:p>
          <a:p>
            <a:pPr marL="594900" lvl="1" indent="-342900" algn="just">
              <a:spcBef>
                <a:spcPct val="0"/>
              </a:spcBef>
              <a:buFont typeface="Courier New" panose="02070309020205020404" pitchFamily="49" charset="0"/>
              <a:buChar char="o"/>
            </a:pPr>
            <a:r>
              <a:rPr lang="cs-CZ" sz="2400" dirty="0"/>
              <a:t>zaznamenané na hliněných destičkách</a:t>
            </a:r>
          </a:p>
          <a:p>
            <a:pPr marL="594900" lvl="1" indent="-342900" algn="just">
              <a:spcBef>
                <a:spcPct val="0"/>
              </a:spcBef>
              <a:buFont typeface="Courier New" panose="02070309020205020404" pitchFamily="49" charset="0"/>
              <a:buChar char="o"/>
            </a:pPr>
            <a:r>
              <a:rPr lang="cs-CZ" sz="2400" dirty="0"/>
              <a:t>na kovových předmětech</a:t>
            </a:r>
          </a:p>
          <a:p>
            <a:pPr marL="594900" lvl="1" indent="-342900" algn="just">
              <a:spcBef>
                <a:spcPct val="0"/>
              </a:spcBef>
              <a:buFont typeface="Courier New" panose="02070309020205020404" pitchFamily="49" charset="0"/>
              <a:buChar char="o"/>
            </a:pPr>
            <a:r>
              <a:rPr lang="cs-CZ" sz="2400" dirty="0"/>
              <a:t>mnohem méně se dochovaly na kůžích, kůrách a podobně </a:t>
            </a:r>
            <a:r>
              <a:rPr lang="cs-CZ" sz="1600" dirty="0">
                <a:solidFill>
                  <a:srgbClr val="0000DC"/>
                </a:solidFill>
              </a:rPr>
              <a:t>[2]</a:t>
            </a:r>
            <a:endParaRPr lang="cs-CZ" sz="1600" kern="1200" dirty="0">
              <a:solidFill>
                <a:srgbClr val="0000DC"/>
              </a:solidFill>
            </a:endParaRPr>
          </a:p>
        </p:txBody>
      </p:sp>
    </p:spTree>
    <p:extLst>
      <p:ext uri="{BB962C8B-B14F-4D97-AF65-F5344CB8AC3E}">
        <p14:creationId xmlns:p14="http://schemas.microsoft.com/office/powerpoint/2010/main" val="3520612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elwigova mapa Slezska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457" y="184864"/>
            <a:ext cx="8044543" cy="651608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bwMode="auto">
          <a:xfrm>
            <a:off x="375558" y="408214"/>
            <a:ext cx="5992586" cy="1436915"/>
          </a:xfrm>
          <a:prstGeom prst="rect">
            <a:avLst/>
          </a:prstGeom>
          <a:solidFill>
            <a:srgbClr val="DDDDDD">
              <a:alpha val="65098"/>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4" name="Nadpis 3"/>
          <p:cNvSpPr>
            <a:spLocks noGrp="1"/>
          </p:cNvSpPr>
          <p:nvPr>
            <p:ph type="title"/>
          </p:nvPr>
        </p:nvSpPr>
        <p:spPr/>
        <p:txBody>
          <a:bodyPr/>
          <a:lstStyle/>
          <a:p>
            <a:r>
              <a:rPr lang="cs-CZ" dirty="0"/>
              <a:t>Kartografie naší země</a:t>
            </a:r>
            <a:br>
              <a:rPr lang="cs-CZ" dirty="0"/>
            </a:br>
            <a:r>
              <a:rPr lang="cs-CZ" sz="3200" b="0" i="1" dirty="0">
                <a:solidFill>
                  <a:srgbClr val="FF0000"/>
                </a:solidFill>
              </a:rPr>
              <a:t>Mapa Slezska</a:t>
            </a:r>
            <a:br>
              <a:rPr lang="cs-CZ" b="0" dirty="0"/>
            </a:br>
            <a:endParaRPr lang="cs-CZ" sz="2400" i="1" dirty="0"/>
          </a:p>
        </p:txBody>
      </p:sp>
      <p:sp>
        <p:nvSpPr>
          <p:cNvPr id="2" name="TextovéPole 1"/>
          <p:cNvSpPr txBox="1"/>
          <p:nvPr/>
        </p:nvSpPr>
        <p:spPr>
          <a:xfrm>
            <a:off x="344445" y="2156915"/>
            <a:ext cx="3578268" cy="2246769"/>
          </a:xfrm>
          <a:prstGeom prst="rect">
            <a:avLst/>
          </a:prstGeom>
          <a:noFill/>
        </p:spPr>
        <p:txBody>
          <a:bodyPr wrap="square" rtlCol="0">
            <a:spAutoFit/>
          </a:bodyPr>
          <a:lstStyle/>
          <a:p>
            <a:r>
              <a:rPr lang="cs-CZ" dirty="0"/>
              <a:t>Roku 1561 vychází první mapa, na níž je zobrazeno území Slezska. Autor je Martin </a:t>
            </a:r>
            <a:r>
              <a:rPr lang="cs-CZ" dirty="0" err="1"/>
              <a:t>Helwig</a:t>
            </a:r>
            <a:r>
              <a:rPr lang="cs-CZ" dirty="0"/>
              <a:t>.</a:t>
            </a:r>
          </a:p>
          <a:p>
            <a:endParaRPr lang="cs-CZ" sz="2000" dirty="0"/>
          </a:p>
        </p:txBody>
      </p:sp>
      <p:sp>
        <p:nvSpPr>
          <p:cNvPr id="5" name="Obdélník 4"/>
          <p:cNvSpPr/>
          <p:nvPr/>
        </p:nvSpPr>
        <p:spPr>
          <a:xfrm>
            <a:off x="344444" y="6239279"/>
            <a:ext cx="686406" cy="461665"/>
          </a:xfrm>
          <a:prstGeom prst="rect">
            <a:avLst/>
          </a:prstGeom>
        </p:spPr>
        <p:txBody>
          <a:bodyPr wrap="none">
            <a:spAutoFit/>
          </a:bodyPr>
          <a:lstStyle/>
          <a:p>
            <a:r>
              <a:rPr lang="cs-CZ" dirty="0">
                <a:solidFill>
                  <a:srgbClr val="0000DC"/>
                </a:solidFill>
              </a:rPr>
              <a:t>[5] </a:t>
            </a:r>
            <a:endParaRPr lang="cs-CZ" dirty="0"/>
          </a:p>
        </p:txBody>
      </p:sp>
    </p:spTree>
    <p:extLst>
      <p:ext uri="{BB962C8B-B14F-4D97-AF65-F5344CB8AC3E}">
        <p14:creationId xmlns:p14="http://schemas.microsoft.com/office/powerpoint/2010/main" val="1853110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a:t>
            </a:r>
            <a:br>
              <a:rPr lang="cs-CZ" b="0" dirty="0"/>
            </a:br>
            <a:endParaRPr lang="cs-CZ" sz="2400" i="1" dirty="0"/>
          </a:p>
        </p:txBody>
      </p:sp>
      <p:sp>
        <p:nvSpPr>
          <p:cNvPr id="2" name="Obdélník 1"/>
          <p:cNvSpPr/>
          <p:nvPr/>
        </p:nvSpPr>
        <p:spPr>
          <a:xfrm>
            <a:off x="594819" y="2071496"/>
            <a:ext cx="10345324" cy="3416320"/>
          </a:xfrm>
          <a:prstGeom prst="rect">
            <a:avLst/>
          </a:prstGeom>
        </p:spPr>
        <p:txBody>
          <a:bodyPr wrap="square">
            <a:spAutoFit/>
          </a:bodyPr>
          <a:lstStyle/>
          <a:p>
            <a:pPr marL="342900" indent="-342900" algn="just">
              <a:buFont typeface="Arial" panose="020B0604020202020204" pitchFamily="34" charset="0"/>
              <a:buChar char="•"/>
            </a:pPr>
            <a:r>
              <a:rPr lang="cs-CZ" dirty="0"/>
              <a:t>První berní rula z r. 1654 – První rustikální katastr</a:t>
            </a:r>
          </a:p>
          <a:p>
            <a:pPr marL="342900" indent="-342900" algn="just">
              <a:buFont typeface="Arial" panose="020B0604020202020204" pitchFamily="34" charset="0"/>
              <a:buChar char="•"/>
            </a:pPr>
            <a:r>
              <a:rPr lang="pl-PL" dirty="0"/>
              <a:t>Druhá berní rula z r. 1684</a:t>
            </a:r>
          </a:p>
          <a:p>
            <a:pPr marL="342900" indent="-342900" algn="just">
              <a:buFont typeface="Arial" panose="020B0604020202020204" pitchFamily="34" charset="0"/>
              <a:buChar char="•"/>
            </a:pPr>
            <a:r>
              <a:rPr lang="pl-PL" dirty="0"/>
              <a:t>Třetí berní rula a Terezianský katastr rustikální</a:t>
            </a:r>
          </a:p>
          <a:p>
            <a:pPr marL="342900" indent="-342900" algn="just">
              <a:buFont typeface="Arial" panose="020B0604020202020204" pitchFamily="34" charset="0"/>
              <a:buChar char="•"/>
            </a:pPr>
            <a:endParaRPr lang="pl-PL" dirty="0"/>
          </a:p>
          <a:p>
            <a:pPr marL="342900" indent="-342900" algn="just">
              <a:buFont typeface="Arial" panose="020B0604020202020204" pitchFamily="34" charset="0"/>
              <a:buChar char="•"/>
            </a:pPr>
            <a:r>
              <a:rPr lang="pl-PL" dirty="0"/>
              <a:t>Josefovský katastr . </a:t>
            </a:r>
            <a:r>
              <a:rPr lang="cs-CZ" dirty="0"/>
              <a:t>Patent Josefa II. ze dne 20. dubna 1785 stanovil, že každá země, každá obec a každý držitel půdy má přispívat podle výtěžku ze svých pozemků na krytí státních vydání. Nařizoval dále, že všechny úrodné pozemky, ať dominikální či rustikální, se musí uvnitř hranic obcí zaměřit a zobrazit a musí se vyšetřit jejich hrubý výnos podle úrodnosti.</a:t>
            </a:r>
          </a:p>
        </p:txBody>
      </p:sp>
      <p:sp>
        <p:nvSpPr>
          <p:cNvPr id="5" name="Zástupný symbol pro číslo snímku 2">
            <a:extLst>
              <a:ext uri="{FF2B5EF4-FFF2-40B4-BE49-F238E27FC236}">
                <a16:creationId xmlns:a16="http://schemas.microsoft.com/office/drawing/2014/main" id="{6FB5EF4C-AE99-414A-A62A-E8F648502EE4}"/>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41</a:t>
            </a:fld>
            <a:endParaRPr lang="cs-CZ" altLang="cs-CZ" dirty="0"/>
          </a:p>
        </p:txBody>
      </p:sp>
    </p:spTree>
    <p:extLst>
      <p:ext uri="{BB962C8B-B14F-4D97-AF65-F5344CB8AC3E}">
        <p14:creationId xmlns:p14="http://schemas.microsoft.com/office/powerpoint/2010/main" val="575991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I. Vojenské mapování (josefské)</a:t>
            </a:r>
            <a:br>
              <a:rPr lang="cs-CZ" b="1" i="0" dirty="0">
                <a:solidFill>
                  <a:srgbClr val="000000"/>
                </a:solidFill>
                <a:effectLst/>
                <a:latin typeface="Verdana" panose="020B0604030504040204" pitchFamily="34" charset="0"/>
              </a:rPr>
            </a:br>
            <a:br>
              <a:rPr lang="cs-CZ" b="0" dirty="0">
                <a:solidFill>
                  <a:srgbClr val="6A1F20"/>
                </a:solidFill>
              </a:rPr>
            </a:br>
            <a:endParaRPr lang="cs-CZ" sz="2400" i="1" dirty="0">
              <a:solidFill>
                <a:srgbClr val="6A1F20"/>
              </a:solidFill>
            </a:endParaRPr>
          </a:p>
        </p:txBody>
      </p:sp>
      <p:sp>
        <p:nvSpPr>
          <p:cNvPr id="5" name="TextovéPole 4">
            <a:extLst>
              <a:ext uri="{FF2B5EF4-FFF2-40B4-BE49-F238E27FC236}">
                <a16:creationId xmlns:a16="http://schemas.microsoft.com/office/drawing/2014/main" id="{95F869BD-908E-4A12-BF00-2FAB01C9E45F}"/>
              </a:ext>
            </a:extLst>
          </p:cNvPr>
          <p:cNvSpPr txBox="1"/>
          <p:nvPr/>
        </p:nvSpPr>
        <p:spPr>
          <a:xfrm>
            <a:off x="719999" y="2082774"/>
            <a:ext cx="10753199" cy="3046988"/>
          </a:xfrm>
          <a:prstGeom prst="rect">
            <a:avLst/>
          </a:prstGeom>
          <a:noFill/>
        </p:spPr>
        <p:txBody>
          <a:bodyPr wrap="square">
            <a:spAutoFit/>
          </a:bodyPr>
          <a:lstStyle/>
          <a:p>
            <a:pPr marL="342900" indent="-342900">
              <a:buFont typeface="Arial" panose="020B0604020202020204" pitchFamily="34" charset="0"/>
              <a:buChar char="•"/>
            </a:pPr>
            <a:r>
              <a:rPr lang="pl-PL" b="0" i="0" dirty="0">
                <a:solidFill>
                  <a:srgbClr val="000000"/>
                </a:solidFill>
                <a:effectLst/>
                <a:latin typeface="Verdana" panose="020B0604030504040204" pitchFamily="34" charset="0"/>
              </a:rPr>
              <a:t>1764-1768 a 1780-1783, měřítko 1: 28 800</a:t>
            </a:r>
          </a:p>
          <a:p>
            <a:pPr marL="342900" indent="-342900">
              <a:buFont typeface="Arial" panose="020B0604020202020204" pitchFamily="34" charset="0"/>
              <a:buChar char="•"/>
            </a:pPr>
            <a:r>
              <a:rPr lang="cs-CZ" dirty="0"/>
              <a:t>Zhotovení map trvalo 23 let</a:t>
            </a:r>
            <a:endParaRPr lang="pl-PL" b="0" i="0" dirty="0">
              <a:solidFill>
                <a:srgbClr val="000000"/>
              </a:solidFill>
              <a:effectLst/>
              <a:latin typeface="Verdana" panose="020B0604030504040204" pitchFamily="34" charset="0"/>
            </a:endParaRPr>
          </a:p>
          <a:p>
            <a:pPr marL="342900" indent="-342900">
              <a:buFont typeface="Arial" panose="020B0604020202020204" pitchFamily="34" charset="0"/>
              <a:buChar char="•"/>
            </a:pPr>
            <a:r>
              <a:rPr lang="cs-CZ" b="0" i="0" dirty="0">
                <a:solidFill>
                  <a:srgbClr val="000000"/>
                </a:solidFill>
                <a:effectLst/>
                <a:latin typeface="Verdana" panose="020B0604030504040204" pitchFamily="34" charset="0"/>
              </a:rPr>
              <a:t>Důstojníci vojenské topografické služby projížděli krajinu na koni a mapovali metodou </a:t>
            </a:r>
            <a:r>
              <a:rPr lang="cs-CZ" b="1" i="0" dirty="0">
                <a:solidFill>
                  <a:srgbClr val="000000"/>
                </a:solidFill>
                <a:effectLst/>
                <a:latin typeface="Verdana" panose="020B0604030504040204" pitchFamily="34" charset="0"/>
              </a:rPr>
              <a:t>"a la </a:t>
            </a:r>
            <a:r>
              <a:rPr lang="cs-CZ" b="1" i="0" dirty="0" err="1">
                <a:solidFill>
                  <a:srgbClr val="000000"/>
                </a:solidFill>
                <a:effectLst/>
                <a:latin typeface="Verdana" panose="020B0604030504040204" pitchFamily="34" charset="0"/>
              </a:rPr>
              <a:t>vue</a:t>
            </a:r>
            <a:r>
              <a:rPr lang="cs-CZ" b="1" i="0" dirty="0">
                <a:solidFill>
                  <a:srgbClr val="000000"/>
                </a:solidFill>
                <a:effectLst/>
                <a:latin typeface="Verdana" panose="020B0604030504040204" pitchFamily="34" charset="0"/>
              </a:rPr>
              <a:t>"</a:t>
            </a:r>
            <a:r>
              <a:rPr lang="cs-CZ" b="0" i="0" dirty="0">
                <a:solidFill>
                  <a:srgbClr val="000000"/>
                </a:solidFill>
                <a:effectLst/>
                <a:latin typeface="Verdana" panose="020B0604030504040204" pitchFamily="34" charset="0"/>
              </a:rPr>
              <a:t>, česky to zní méně vznešeně - </a:t>
            </a:r>
            <a:r>
              <a:rPr lang="cs-CZ" b="1" i="0" dirty="0">
                <a:solidFill>
                  <a:srgbClr val="000000"/>
                </a:solidFill>
                <a:effectLst/>
                <a:latin typeface="Verdana" panose="020B0604030504040204" pitchFamily="34" charset="0"/>
              </a:rPr>
              <a:t>"od oka„</a:t>
            </a:r>
            <a:endParaRPr lang="pl-PL" dirty="0">
              <a:solidFill>
                <a:srgbClr val="000000"/>
              </a:solidFill>
              <a:latin typeface="Verdana" panose="020B0604030504040204" pitchFamily="34" charset="0"/>
            </a:endParaRPr>
          </a:p>
          <a:p>
            <a:pPr marL="342900" indent="-342900">
              <a:buFont typeface="Arial" panose="020B0604020202020204" pitchFamily="34" charset="0"/>
              <a:buChar char="•"/>
            </a:pPr>
            <a:r>
              <a:rPr lang="cs-CZ" b="0" i="0" dirty="0">
                <a:solidFill>
                  <a:srgbClr val="000000"/>
                </a:solidFill>
                <a:effectLst/>
                <a:latin typeface="Verdana" panose="020B0604030504040204" pitchFamily="34" charset="0"/>
              </a:rPr>
              <a:t>Jeden důstojník za léto zmapoval až </a:t>
            </a:r>
            <a:r>
              <a:rPr lang="cs-CZ" b="1" i="0" dirty="0">
                <a:solidFill>
                  <a:srgbClr val="000000"/>
                </a:solidFill>
                <a:effectLst/>
                <a:latin typeface="Verdana" panose="020B0604030504040204" pitchFamily="34" charset="0"/>
              </a:rPr>
              <a:t>350 km2</a:t>
            </a:r>
            <a:r>
              <a:rPr lang="cs-CZ" b="0" i="0" dirty="0">
                <a:solidFill>
                  <a:srgbClr val="000000"/>
                </a:solidFill>
                <a:effectLst/>
                <a:latin typeface="Verdana" panose="020B0604030504040204" pitchFamily="34" charset="0"/>
              </a:rPr>
              <a:t>. Před mapováním nebyla z finančních a časových důvodů vybudována síť přesně a astronomicky určených trigonometrických bodů.</a:t>
            </a:r>
            <a:endParaRPr lang="cs-CZ" dirty="0"/>
          </a:p>
        </p:txBody>
      </p:sp>
      <p:sp>
        <p:nvSpPr>
          <p:cNvPr id="6" name="Zástupný symbol pro číslo snímku 2">
            <a:extLst>
              <a:ext uri="{FF2B5EF4-FFF2-40B4-BE49-F238E27FC236}">
                <a16:creationId xmlns:a16="http://schemas.microsoft.com/office/drawing/2014/main" id="{10A16E9C-5AA3-4E1B-BB4D-243E60E7CF11}"/>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42</a:t>
            </a:fld>
            <a:endParaRPr lang="cs-CZ" altLang="cs-CZ" dirty="0"/>
          </a:p>
        </p:txBody>
      </p:sp>
    </p:spTree>
    <p:extLst>
      <p:ext uri="{BB962C8B-B14F-4D97-AF65-F5344CB8AC3E}">
        <p14:creationId xmlns:p14="http://schemas.microsoft.com/office/powerpoint/2010/main" val="1274767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1145737E-F4A7-4F20-893B-B2E464CC523D}"/>
              </a:ext>
            </a:extLst>
          </p:cNvPr>
          <p:cNvSpPr>
            <a:spLocks noGrp="1"/>
          </p:cNvSpPr>
          <p:nvPr>
            <p:ph type="sldNum" sz="quarter" idx="11"/>
          </p:nvPr>
        </p:nvSpPr>
        <p:spPr/>
        <p:txBody>
          <a:bodyPr/>
          <a:lstStyle/>
          <a:p>
            <a:fld id="{0970407D-EE58-4A0B-824B-1D3AE42DD9CF}" type="slidenum">
              <a:rPr lang="cs-CZ" altLang="cs-CZ" smtClean="0"/>
              <a:pPr/>
              <a:t>43</a:t>
            </a:fld>
            <a:endParaRPr lang="cs-CZ" altLang="cs-CZ" dirty="0"/>
          </a:p>
        </p:txBody>
      </p:sp>
      <p:pic>
        <p:nvPicPr>
          <p:cNvPr id="7" name="Zástupný obsah 6">
            <a:extLst>
              <a:ext uri="{FF2B5EF4-FFF2-40B4-BE49-F238E27FC236}">
                <a16:creationId xmlns:a16="http://schemas.microsoft.com/office/drawing/2014/main" id="{9945F5FC-F64D-417E-BF55-86948E5B92A7}"/>
              </a:ext>
            </a:extLst>
          </p:cNvPr>
          <p:cNvPicPr>
            <a:picLocks noGrp="1" noChangeAspect="1"/>
          </p:cNvPicPr>
          <p:nvPr>
            <p:ph idx="1"/>
          </p:nvPr>
        </p:nvPicPr>
        <p:blipFill>
          <a:blip r:embed="rId2"/>
          <a:stretch>
            <a:fillRect/>
          </a:stretch>
        </p:blipFill>
        <p:spPr>
          <a:xfrm>
            <a:off x="413999" y="1010851"/>
            <a:ext cx="5573613" cy="4140200"/>
          </a:xfrm>
        </p:spPr>
      </p:pic>
      <p:pic>
        <p:nvPicPr>
          <p:cNvPr id="9" name="Obrázek 8">
            <a:extLst>
              <a:ext uri="{FF2B5EF4-FFF2-40B4-BE49-F238E27FC236}">
                <a16:creationId xmlns:a16="http://schemas.microsoft.com/office/drawing/2014/main" id="{D4DF7BDD-5ABC-4005-BE10-24E2B544486E}"/>
              </a:ext>
            </a:extLst>
          </p:cNvPr>
          <p:cNvPicPr>
            <a:picLocks noChangeAspect="1"/>
          </p:cNvPicPr>
          <p:nvPr/>
        </p:nvPicPr>
        <p:blipFill>
          <a:blip r:embed="rId3"/>
          <a:stretch>
            <a:fillRect/>
          </a:stretch>
        </p:blipFill>
        <p:spPr>
          <a:xfrm>
            <a:off x="6204390" y="1010852"/>
            <a:ext cx="5799179" cy="4140199"/>
          </a:xfrm>
          <a:prstGeom prst="rect">
            <a:avLst/>
          </a:prstGeom>
        </p:spPr>
      </p:pic>
    </p:spTree>
    <p:extLst>
      <p:ext uri="{BB962C8B-B14F-4D97-AF65-F5344CB8AC3E}">
        <p14:creationId xmlns:p14="http://schemas.microsoft.com/office/powerpoint/2010/main" val="27067034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FCF6E3C-3053-4DC0-B661-7CAAA363E046}"/>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44</a:t>
            </a:fld>
            <a:endParaRPr lang="cs-CZ" altLang="cs-CZ"/>
          </a:p>
        </p:txBody>
      </p:sp>
      <p:pic>
        <p:nvPicPr>
          <p:cNvPr id="7" name="Obrázek 6">
            <a:extLst>
              <a:ext uri="{FF2B5EF4-FFF2-40B4-BE49-F238E27FC236}">
                <a16:creationId xmlns:a16="http://schemas.microsoft.com/office/drawing/2014/main" id="{7E2E3DD0-5E10-42DC-8064-8C6C67D62104}"/>
              </a:ext>
            </a:extLst>
          </p:cNvPr>
          <p:cNvPicPr>
            <a:picLocks noChangeAspect="1"/>
          </p:cNvPicPr>
          <p:nvPr/>
        </p:nvPicPr>
        <p:blipFill rotWithShape="1">
          <a:blip r:embed="rId2"/>
          <a:srcRect t="9309" b="9332"/>
          <a:stretch/>
        </p:blipFill>
        <p:spPr>
          <a:xfrm>
            <a:off x="720000" y="692150"/>
            <a:ext cx="10753200" cy="5139850"/>
          </a:xfrm>
          <a:prstGeom prst="rect">
            <a:avLst/>
          </a:prstGeom>
          <a:noFill/>
        </p:spPr>
      </p:pic>
    </p:spTree>
    <p:extLst>
      <p:ext uri="{BB962C8B-B14F-4D97-AF65-F5344CB8AC3E}">
        <p14:creationId xmlns:p14="http://schemas.microsoft.com/office/powerpoint/2010/main" val="13310369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Stabilní katastr</a:t>
            </a:r>
            <a:br>
              <a:rPr lang="cs-CZ" b="0" dirty="0">
                <a:solidFill>
                  <a:srgbClr val="6A1F20"/>
                </a:solidFill>
              </a:rPr>
            </a:br>
            <a:endParaRPr lang="cs-CZ" sz="2400" i="1" dirty="0">
              <a:solidFill>
                <a:srgbClr val="6A1F20"/>
              </a:solidFill>
            </a:endParaRPr>
          </a:p>
        </p:txBody>
      </p:sp>
      <p:sp>
        <p:nvSpPr>
          <p:cNvPr id="5" name="TextovéPole 4">
            <a:extLst>
              <a:ext uri="{FF2B5EF4-FFF2-40B4-BE49-F238E27FC236}">
                <a16:creationId xmlns:a16="http://schemas.microsoft.com/office/drawing/2014/main" id="{D2CD5171-686C-4A15-8B36-CAFE6EB883F7}"/>
              </a:ext>
            </a:extLst>
          </p:cNvPr>
          <p:cNvSpPr txBox="1"/>
          <p:nvPr/>
        </p:nvSpPr>
        <p:spPr>
          <a:xfrm>
            <a:off x="719999" y="2013580"/>
            <a:ext cx="10922271" cy="2308324"/>
          </a:xfrm>
          <a:prstGeom prst="rect">
            <a:avLst/>
          </a:prstGeom>
          <a:noFill/>
        </p:spPr>
        <p:txBody>
          <a:bodyPr wrap="square">
            <a:spAutoFit/>
          </a:bodyPr>
          <a:lstStyle/>
          <a:p>
            <a:pPr marL="342900" indent="-342900" algn="just">
              <a:buFont typeface="Arial" panose="020B0604020202020204" pitchFamily="34" charset="0"/>
              <a:buChar char="•"/>
            </a:pPr>
            <a:r>
              <a:rPr lang="cs-CZ" b="0" i="0" dirty="0">
                <a:solidFill>
                  <a:srgbClr val="000000"/>
                </a:solidFill>
                <a:effectLst/>
                <a:latin typeface="Verdana" panose="020B0604030504040204" pitchFamily="34" charset="0"/>
              </a:rPr>
              <a:t>patent rakouského císaře Františka I. ze dne 23.12.1817 o dani pozemkové a vyměření půdy. Jejím základem byl přesný soupis a geodetické vyměření veškeré půdy, tzv. stabilní katastr.</a:t>
            </a:r>
          </a:p>
          <a:p>
            <a:pPr marL="342900" indent="-342900" algn="just">
              <a:buFont typeface="Arial" panose="020B0604020202020204" pitchFamily="34" charset="0"/>
              <a:buChar char="•"/>
            </a:pPr>
            <a:r>
              <a:rPr lang="cs-CZ" b="0" i="0" dirty="0">
                <a:solidFill>
                  <a:srgbClr val="000000"/>
                </a:solidFill>
                <a:effectLst/>
                <a:latin typeface="Verdana" panose="020B0604030504040204" pitchFamily="34" charset="0"/>
              </a:rPr>
              <a:t>Zvolené základní měřítko zobrazení (1:2880) </a:t>
            </a:r>
          </a:p>
          <a:p>
            <a:pPr marL="342900" indent="-342900" algn="just">
              <a:buFont typeface="Arial" panose="020B0604020202020204" pitchFamily="34" charset="0"/>
              <a:buChar char="•"/>
            </a:pPr>
            <a:r>
              <a:rPr lang="cs-CZ" b="0" i="0" dirty="0">
                <a:solidFill>
                  <a:srgbClr val="000000"/>
                </a:solidFill>
                <a:effectLst/>
                <a:latin typeface="Verdana" panose="020B0604030504040204" pitchFamily="34" charset="0"/>
              </a:rPr>
              <a:t>Hranice všech pozemků byly v přírodě za účasti jejich držitelů řádně vyšetřeny a označeny. </a:t>
            </a:r>
            <a:endParaRPr lang="cs-CZ" dirty="0"/>
          </a:p>
        </p:txBody>
      </p:sp>
      <p:sp>
        <p:nvSpPr>
          <p:cNvPr id="6" name="Zástupný symbol pro číslo snímku 2">
            <a:extLst>
              <a:ext uri="{FF2B5EF4-FFF2-40B4-BE49-F238E27FC236}">
                <a16:creationId xmlns:a16="http://schemas.microsoft.com/office/drawing/2014/main" id="{B0687E8D-DBB8-4C82-A372-F03CF18A8B2D}"/>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45</a:t>
            </a:fld>
            <a:endParaRPr lang="cs-CZ" altLang="cs-CZ" dirty="0"/>
          </a:p>
        </p:txBody>
      </p:sp>
    </p:spTree>
    <p:extLst>
      <p:ext uri="{BB962C8B-B14F-4D97-AF65-F5344CB8AC3E}">
        <p14:creationId xmlns:p14="http://schemas.microsoft.com/office/powerpoint/2010/main" val="17877176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Stabilní katastr</a:t>
            </a:r>
            <a:br>
              <a:rPr lang="cs-CZ" b="0" dirty="0">
                <a:solidFill>
                  <a:srgbClr val="6A1F20"/>
                </a:solidFill>
              </a:rPr>
            </a:br>
            <a:endParaRPr lang="cs-CZ" sz="2400" i="1" dirty="0">
              <a:solidFill>
                <a:srgbClr val="6A1F20"/>
              </a:solidFill>
            </a:endParaRPr>
          </a:p>
        </p:txBody>
      </p:sp>
      <p:pic>
        <p:nvPicPr>
          <p:cNvPr id="4098" name="Picture 2" descr="Lipnice na mapě Stabilního katastru">
            <a:extLst>
              <a:ext uri="{FF2B5EF4-FFF2-40B4-BE49-F238E27FC236}">
                <a16:creationId xmlns:a16="http://schemas.microsoft.com/office/drawing/2014/main" id="{F2C2985F-7C05-4C49-A751-70D8940E2F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2055229"/>
            <a:ext cx="7316653" cy="38400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0013C6A-6259-4FD8-98CD-561523679E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3917" y="2504246"/>
            <a:ext cx="5639632" cy="4187427"/>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2">
            <a:extLst>
              <a:ext uri="{FF2B5EF4-FFF2-40B4-BE49-F238E27FC236}">
                <a16:creationId xmlns:a16="http://schemas.microsoft.com/office/drawing/2014/main" id="{F7C458C8-4334-49FF-850D-4499A18C52EC}"/>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46</a:t>
            </a:fld>
            <a:endParaRPr lang="cs-CZ" altLang="cs-CZ" dirty="0"/>
          </a:p>
        </p:txBody>
      </p:sp>
    </p:spTree>
    <p:extLst>
      <p:ext uri="{BB962C8B-B14F-4D97-AF65-F5344CB8AC3E}">
        <p14:creationId xmlns:p14="http://schemas.microsoft.com/office/powerpoint/2010/main" val="572181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Stabilní katastr</a:t>
            </a:r>
            <a:br>
              <a:rPr lang="cs-CZ" b="0" dirty="0">
                <a:solidFill>
                  <a:srgbClr val="6A1F20"/>
                </a:solidFill>
              </a:rPr>
            </a:br>
            <a:endParaRPr lang="cs-CZ" sz="2400" i="1" dirty="0">
              <a:solidFill>
                <a:srgbClr val="6A1F20"/>
              </a:solidFill>
            </a:endParaRPr>
          </a:p>
        </p:txBody>
      </p:sp>
      <p:pic>
        <p:nvPicPr>
          <p:cNvPr id="3" name="Obrázek 2">
            <a:extLst>
              <a:ext uri="{FF2B5EF4-FFF2-40B4-BE49-F238E27FC236}">
                <a16:creationId xmlns:a16="http://schemas.microsoft.com/office/drawing/2014/main" id="{47F67188-6735-4702-BD05-DC1F26A94DF9}"/>
              </a:ext>
            </a:extLst>
          </p:cNvPr>
          <p:cNvPicPr>
            <a:picLocks noChangeAspect="1"/>
          </p:cNvPicPr>
          <p:nvPr/>
        </p:nvPicPr>
        <p:blipFill>
          <a:blip r:embed="rId2"/>
          <a:stretch>
            <a:fillRect/>
          </a:stretch>
        </p:blipFill>
        <p:spPr>
          <a:xfrm>
            <a:off x="6501468" y="1765373"/>
            <a:ext cx="5478404" cy="4868133"/>
          </a:xfrm>
          <a:prstGeom prst="rect">
            <a:avLst/>
          </a:prstGeom>
        </p:spPr>
      </p:pic>
      <p:pic>
        <p:nvPicPr>
          <p:cNvPr id="10" name="Obrázek 9">
            <a:extLst>
              <a:ext uri="{FF2B5EF4-FFF2-40B4-BE49-F238E27FC236}">
                <a16:creationId xmlns:a16="http://schemas.microsoft.com/office/drawing/2014/main" id="{BD3D5ADA-7413-40D4-9F53-4FE54DE37DC8}"/>
              </a:ext>
            </a:extLst>
          </p:cNvPr>
          <p:cNvPicPr>
            <a:picLocks noChangeAspect="1"/>
          </p:cNvPicPr>
          <p:nvPr/>
        </p:nvPicPr>
        <p:blipFill>
          <a:blip r:embed="rId3"/>
          <a:stretch>
            <a:fillRect/>
          </a:stretch>
        </p:blipFill>
        <p:spPr>
          <a:xfrm>
            <a:off x="997212" y="1828800"/>
            <a:ext cx="1123730" cy="4804706"/>
          </a:xfrm>
          <a:prstGeom prst="rect">
            <a:avLst/>
          </a:prstGeom>
        </p:spPr>
      </p:pic>
      <p:pic>
        <p:nvPicPr>
          <p:cNvPr id="12" name="Obrázek 11">
            <a:extLst>
              <a:ext uri="{FF2B5EF4-FFF2-40B4-BE49-F238E27FC236}">
                <a16:creationId xmlns:a16="http://schemas.microsoft.com/office/drawing/2014/main" id="{FC464523-886A-46E1-A75D-415CA70C7EBC}"/>
              </a:ext>
            </a:extLst>
          </p:cNvPr>
          <p:cNvPicPr>
            <a:picLocks noChangeAspect="1"/>
          </p:cNvPicPr>
          <p:nvPr/>
        </p:nvPicPr>
        <p:blipFill>
          <a:blip r:embed="rId4"/>
          <a:stretch>
            <a:fillRect/>
          </a:stretch>
        </p:blipFill>
        <p:spPr>
          <a:xfrm>
            <a:off x="2120942" y="1828800"/>
            <a:ext cx="1143398" cy="4804706"/>
          </a:xfrm>
          <a:prstGeom prst="rect">
            <a:avLst/>
          </a:prstGeom>
        </p:spPr>
      </p:pic>
      <p:pic>
        <p:nvPicPr>
          <p:cNvPr id="14" name="Obrázek 13">
            <a:extLst>
              <a:ext uri="{FF2B5EF4-FFF2-40B4-BE49-F238E27FC236}">
                <a16:creationId xmlns:a16="http://schemas.microsoft.com/office/drawing/2014/main" id="{D2FD4D5D-6FAB-419E-B1DC-1A0C5DC3D97E}"/>
              </a:ext>
            </a:extLst>
          </p:cNvPr>
          <p:cNvPicPr>
            <a:picLocks noChangeAspect="1"/>
          </p:cNvPicPr>
          <p:nvPr/>
        </p:nvPicPr>
        <p:blipFill>
          <a:blip r:embed="rId5"/>
          <a:stretch>
            <a:fillRect/>
          </a:stretch>
        </p:blipFill>
        <p:spPr>
          <a:xfrm>
            <a:off x="3264340" y="1828798"/>
            <a:ext cx="1175296" cy="4804707"/>
          </a:xfrm>
          <a:prstGeom prst="rect">
            <a:avLst/>
          </a:prstGeom>
        </p:spPr>
      </p:pic>
      <p:pic>
        <p:nvPicPr>
          <p:cNvPr id="16" name="Obrázek 15">
            <a:extLst>
              <a:ext uri="{FF2B5EF4-FFF2-40B4-BE49-F238E27FC236}">
                <a16:creationId xmlns:a16="http://schemas.microsoft.com/office/drawing/2014/main" id="{C1D1B16C-9B81-4F80-91F4-021E1855BF86}"/>
              </a:ext>
            </a:extLst>
          </p:cNvPr>
          <p:cNvPicPr>
            <a:picLocks noChangeAspect="1"/>
          </p:cNvPicPr>
          <p:nvPr/>
        </p:nvPicPr>
        <p:blipFill>
          <a:blip r:embed="rId6"/>
          <a:stretch>
            <a:fillRect/>
          </a:stretch>
        </p:blipFill>
        <p:spPr>
          <a:xfrm>
            <a:off x="4498479" y="1828797"/>
            <a:ext cx="1192054" cy="4804708"/>
          </a:xfrm>
          <a:prstGeom prst="rect">
            <a:avLst/>
          </a:prstGeom>
        </p:spPr>
      </p:pic>
      <p:sp>
        <p:nvSpPr>
          <p:cNvPr id="19" name="Zástupný symbol pro číslo snímku 2">
            <a:extLst>
              <a:ext uri="{FF2B5EF4-FFF2-40B4-BE49-F238E27FC236}">
                <a16:creationId xmlns:a16="http://schemas.microsoft.com/office/drawing/2014/main" id="{8B8E518E-1A03-4C65-93E4-B973737CEA40}"/>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47</a:t>
            </a:fld>
            <a:endParaRPr lang="cs-CZ" altLang="cs-CZ" dirty="0"/>
          </a:p>
        </p:txBody>
      </p:sp>
    </p:spTree>
    <p:extLst>
      <p:ext uri="{BB962C8B-B14F-4D97-AF65-F5344CB8AC3E}">
        <p14:creationId xmlns:p14="http://schemas.microsoft.com/office/powerpoint/2010/main" val="1153125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II. Vojenské mapování (Františkovo)</a:t>
            </a:r>
            <a:br>
              <a:rPr lang="cs-CZ" sz="3200" b="0" i="1" dirty="0">
                <a:solidFill>
                  <a:srgbClr val="6A1F20"/>
                </a:solidFill>
              </a:rPr>
            </a:br>
            <a:endParaRPr lang="cs-CZ" sz="3200" b="0" i="1" dirty="0">
              <a:solidFill>
                <a:srgbClr val="6A1F20"/>
              </a:solidFill>
            </a:endParaRPr>
          </a:p>
        </p:txBody>
      </p:sp>
      <p:sp>
        <p:nvSpPr>
          <p:cNvPr id="5" name="TextovéPole 4">
            <a:extLst>
              <a:ext uri="{FF2B5EF4-FFF2-40B4-BE49-F238E27FC236}">
                <a16:creationId xmlns:a16="http://schemas.microsoft.com/office/drawing/2014/main" id="{B992C75B-087B-49A9-9389-98AADA059068}"/>
              </a:ext>
            </a:extLst>
          </p:cNvPr>
          <p:cNvSpPr txBox="1"/>
          <p:nvPr/>
        </p:nvSpPr>
        <p:spPr>
          <a:xfrm>
            <a:off x="583747" y="1989853"/>
            <a:ext cx="11156496" cy="4524315"/>
          </a:xfrm>
          <a:prstGeom prst="rect">
            <a:avLst/>
          </a:prstGeom>
          <a:noFill/>
        </p:spPr>
        <p:txBody>
          <a:bodyPr wrap="square">
            <a:spAutoFit/>
          </a:bodyPr>
          <a:lstStyle/>
          <a:p>
            <a:pPr marL="342900" indent="-342900" algn="just">
              <a:buFont typeface="Arial" panose="020B0604020202020204" pitchFamily="34" charset="0"/>
              <a:buChar char="•"/>
            </a:pPr>
            <a:r>
              <a:rPr lang="pl-PL" b="0" i="0" dirty="0">
                <a:solidFill>
                  <a:srgbClr val="000000"/>
                </a:solidFill>
                <a:effectLst/>
                <a:latin typeface="Verdana" panose="020B0604030504040204" pitchFamily="34" charset="0"/>
              </a:rPr>
              <a:t>1836-1852, měřítko 1: 28 800</a:t>
            </a:r>
          </a:p>
          <a:p>
            <a:pPr marL="342900" indent="-342900" algn="just">
              <a:buFont typeface="Arial" panose="020B0604020202020204" pitchFamily="34" charset="0"/>
              <a:buChar char="•"/>
            </a:pPr>
            <a:r>
              <a:rPr lang="cs-CZ" dirty="0">
                <a:solidFill>
                  <a:srgbClr val="000000"/>
                </a:solidFill>
                <a:latin typeface="Verdana" panose="020B0604030504040204" pitchFamily="34" charset="0"/>
              </a:rPr>
              <a:t>Špatné zkušenosti z prvního vojenského mapování zvýšily zájem o nové kvalitnější mapování. Mapování začalo na popud císaře Františka II., proto se toto mapování také někdy označuje jako Františkovo - Jeho nařízení bylo ovlivněno napoleonskými válkami, ve kterých Napoleon oproti Rakouské monarchii lépe využíval mapy, které mu daly taktickou výhodu. Jeho úspěch vedl k nápravě tehdejších špatných poměrů Rakouské kartografie. </a:t>
            </a:r>
            <a:endParaRPr lang="pl-PL" dirty="0">
              <a:solidFill>
                <a:srgbClr val="000000"/>
              </a:solidFill>
              <a:latin typeface="Verdana" panose="020B0604030504040204" pitchFamily="34" charset="0"/>
            </a:endParaRPr>
          </a:p>
          <a:p>
            <a:pPr marL="342900" indent="-342900" algn="just">
              <a:buFont typeface="Arial" panose="020B0604020202020204" pitchFamily="34" charset="0"/>
              <a:buChar char="•"/>
            </a:pPr>
            <a:r>
              <a:rPr lang="cs-CZ" dirty="0">
                <a:solidFill>
                  <a:srgbClr val="000000"/>
                </a:solidFill>
                <a:latin typeface="Verdana" panose="020B0604030504040204" pitchFamily="34" charset="0"/>
              </a:rPr>
              <a:t>Jeho vzniku předcházela vojenská triangulace</a:t>
            </a:r>
            <a:r>
              <a:rPr lang="cs-CZ" b="0" i="0" dirty="0">
                <a:solidFill>
                  <a:srgbClr val="000000"/>
                </a:solidFill>
                <a:effectLst/>
                <a:latin typeface="Verdana" panose="020B0604030504040204" pitchFamily="34" charset="0"/>
              </a:rPr>
              <a:t>, která sloužila jako geodetický základ tohoto díla, oproti I. vojenskému mapování můžeme tedy sledovat zvýšenou míru přesnosti. Podkladem byly mapy </a:t>
            </a:r>
            <a:r>
              <a:rPr lang="cs-CZ" b="1" i="0" dirty="0">
                <a:solidFill>
                  <a:srgbClr val="000000"/>
                </a:solidFill>
                <a:effectLst/>
                <a:latin typeface="Verdana" panose="020B0604030504040204" pitchFamily="34" charset="0"/>
              </a:rPr>
              <a:t>Stabilního katastru</a:t>
            </a:r>
            <a:endParaRPr lang="cs-CZ" dirty="0"/>
          </a:p>
        </p:txBody>
      </p:sp>
      <p:sp>
        <p:nvSpPr>
          <p:cNvPr id="6" name="Zástupný symbol pro číslo snímku 2">
            <a:extLst>
              <a:ext uri="{FF2B5EF4-FFF2-40B4-BE49-F238E27FC236}">
                <a16:creationId xmlns:a16="http://schemas.microsoft.com/office/drawing/2014/main" id="{B32D77A1-C2B4-46E4-8B4B-C6DB23ECBE66}"/>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48</a:t>
            </a:fld>
            <a:endParaRPr lang="cs-CZ" altLang="cs-CZ" dirty="0"/>
          </a:p>
        </p:txBody>
      </p:sp>
    </p:spTree>
    <p:extLst>
      <p:ext uri="{BB962C8B-B14F-4D97-AF65-F5344CB8AC3E}">
        <p14:creationId xmlns:p14="http://schemas.microsoft.com/office/powerpoint/2010/main" val="29359359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II. Vojenské mapování (Františkovo)</a:t>
            </a:r>
            <a:br>
              <a:rPr lang="cs-CZ" sz="3200" b="0" i="1" dirty="0">
                <a:solidFill>
                  <a:srgbClr val="6A1F20"/>
                </a:solidFill>
              </a:rPr>
            </a:br>
            <a:endParaRPr lang="cs-CZ" sz="3200" b="0" i="1" dirty="0">
              <a:solidFill>
                <a:srgbClr val="6A1F20"/>
              </a:solidFill>
            </a:endParaRPr>
          </a:p>
        </p:txBody>
      </p:sp>
      <p:sp>
        <p:nvSpPr>
          <p:cNvPr id="5" name="TextovéPole 4">
            <a:extLst>
              <a:ext uri="{FF2B5EF4-FFF2-40B4-BE49-F238E27FC236}">
                <a16:creationId xmlns:a16="http://schemas.microsoft.com/office/drawing/2014/main" id="{B992C75B-087B-49A9-9389-98AADA059068}"/>
              </a:ext>
            </a:extLst>
          </p:cNvPr>
          <p:cNvSpPr txBox="1"/>
          <p:nvPr/>
        </p:nvSpPr>
        <p:spPr>
          <a:xfrm>
            <a:off x="583747" y="1989853"/>
            <a:ext cx="11156496" cy="1569660"/>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Triangulace</a:t>
            </a:r>
          </a:p>
          <a:p>
            <a:pPr marL="342900" indent="-342900" algn="just">
              <a:buFont typeface="Arial" panose="020B0604020202020204" pitchFamily="34" charset="0"/>
              <a:buChar char="•"/>
            </a:pPr>
            <a:r>
              <a:rPr lang="cs-CZ" b="0" i="0" dirty="0">
                <a:solidFill>
                  <a:srgbClr val="202122"/>
                </a:solidFill>
                <a:effectLst/>
                <a:latin typeface="Arial" panose="020B0604020202020204" pitchFamily="34" charset="0"/>
              </a:rPr>
              <a:t>Sestrojí se pomyslný trojúhelník, jehož jedna strana je strana již známého jiného trojúhelníku s dvěma koncovými referenčními body a třetím bodem je místo, jehož souřadnice se zjišťuje.</a:t>
            </a:r>
            <a:endParaRPr lang="cs-CZ" dirty="0"/>
          </a:p>
        </p:txBody>
      </p:sp>
      <p:pic>
        <p:nvPicPr>
          <p:cNvPr id="1026" name="Picture 2" descr="Astronomicko-geodetická síť ČSR vzniklá jako výsledek mezinárodního vyrovnání">
            <a:extLst>
              <a:ext uri="{FF2B5EF4-FFF2-40B4-BE49-F238E27FC236}">
                <a16:creationId xmlns:a16="http://schemas.microsoft.com/office/drawing/2014/main" id="{5C89F71D-AE25-428A-A1A8-C31C34483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943" y="3362325"/>
            <a:ext cx="5715000" cy="34956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028F8799-8A4A-45B2-ACD9-A274778CF08B}"/>
              </a:ext>
            </a:extLst>
          </p:cNvPr>
          <p:cNvSpPr txBox="1"/>
          <p:nvPr/>
        </p:nvSpPr>
        <p:spPr>
          <a:xfrm>
            <a:off x="720000" y="5336908"/>
            <a:ext cx="3565072" cy="1077218"/>
          </a:xfrm>
          <a:prstGeom prst="rect">
            <a:avLst/>
          </a:prstGeom>
          <a:noFill/>
        </p:spPr>
        <p:txBody>
          <a:bodyPr wrap="square">
            <a:spAutoFit/>
          </a:bodyPr>
          <a:lstStyle/>
          <a:p>
            <a:pPr algn="just"/>
            <a:r>
              <a:rPr lang="cs-CZ" sz="1600" dirty="0">
                <a:solidFill>
                  <a:srgbClr val="202122"/>
                </a:solidFill>
                <a:latin typeface="Arial" panose="020B0604020202020204" pitchFamily="34" charset="0"/>
              </a:rPr>
              <a:t>Ve volné krajině umístěny zpravidla někde na kopci či na návrší a proto bývaly dobře viditelné z mnoha stran v okolí </a:t>
            </a:r>
            <a:r>
              <a:rPr lang="cs-CZ" sz="1600" dirty="0" err="1">
                <a:solidFill>
                  <a:srgbClr val="202122"/>
                </a:solidFill>
                <a:latin typeface="Arial" panose="020B0604020202020204" pitchFamily="34" charset="0"/>
              </a:rPr>
              <a:t>trianguačního</a:t>
            </a:r>
            <a:r>
              <a:rPr lang="cs-CZ" sz="1600" dirty="0">
                <a:solidFill>
                  <a:srgbClr val="202122"/>
                </a:solidFill>
                <a:latin typeface="Arial" panose="020B0604020202020204" pitchFamily="34" charset="0"/>
              </a:rPr>
              <a:t> bodu.</a:t>
            </a:r>
          </a:p>
        </p:txBody>
      </p:sp>
      <p:pic>
        <p:nvPicPr>
          <p:cNvPr id="1028" name="Picture 4" descr="Věž a „stůl“ trigonometrického bodu">
            <a:extLst>
              <a:ext uri="{FF2B5EF4-FFF2-40B4-BE49-F238E27FC236}">
                <a16:creationId xmlns:a16="http://schemas.microsoft.com/office/drawing/2014/main" id="{F92AEBDB-9D64-45FA-9291-1DE8D9F8DC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656" y="3712982"/>
            <a:ext cx="1741715" cy="2836507"/>
          </a:xfrm>
          <a:prstGeom prst="rect">
            <a:avLst/>
          </a:prstGeom>
          <a:noFill/>
          <a:extLst>
            <a:ext uri="{909E8E84-426E-40DD-AFC4-6F175D3DCCD1}">
              <a14:hiddenFill xmlns:a14="http://schemas.microsoft.com/office/drawing/2010/main">
                <a:solidFill>
                  <a:srgbClr val="FFFFFF"/>
                </a:solidFill>
              </a14:hiddenFill>
            </a:ext>
          </a:extLst>
        </p:spPr>
      </p:pic>
      <p:sp>
        <p:nvSpPr>
          <p:cNvPr id="8" name="Zástupný symbol pro číslo snímku 2">
            <a:extLst>
              <a:ext uri="{FF2B5EF4-FFF2-40B4-BE49-F238E27FC236}">
                <a16:creationId xmlns:a16="http://schemas.microsoft.com/office/drawing/2014/main" id="{4A55B445-86BE-4A75-A45B-FDB0E8C15887}"/>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49</a:t>
            </a:fld>
            <a:endParaRPr lang="cs-CZ" altLang="cs-CZ" dirty="0"/>
          </a:p>
        </p:txBody>
      </p:sp>
    </p:spTree>
    <p:extLst>
      <p:ext uri="{BB962C8B-B14F-4D97-AF65-F5344CB8AC3E}">
        <p14:creationId xmlns:p14="http://schemas.microsoft.com/office/powerpoint/2010/main" val="48274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Nejstarší nález</a:t>
            </a:r>
          </a:p>
        </p:txBody>
      </p:sp>
      <p:pic>
        <p:nvPicPr>
          <p:cNvPr id="2050" name="Picture 2" descr="Dějiny kartografie - multimediální učebn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00" y="1786619"/>
            <a:ext cx="5257930" cy="4111842"/>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5078766" y="5555400"/>
            <a:ext cx="413896" cy="338554"/>
          </a:xfrm>
          <a:prstGeom prst="rect">
            <a:avLst/>
          </a:prstGeom>
          <a:noFill/>
        </p:spPr>
        <p:txBody>
          <a:bodyPr wrap="none" rtlCol="0">
            <a:spAutoFit/>
          </a:bodyPr>
          <a:lstStyle/>
          <a:p>
            <a:pPr algn="l"/>
            <a:r>
              <a:rPr lang="cs-CZ" sz="1600" dirty="0">
                <a:solidFill>
                  <a:srgbClr val="0000DC"/>
                </a:solidFill>
                <a:latin typeface="+mn-lt"/>
              </a:rPr>
              <a:t>[2]</a:t>
            </a:r>
          </a:p>
        </p:txBody>
      </p:sp>
      <p:sp>
        <p:nvSpPr>
          <p:cNvPr id="9" name="Obdélník 8"/>
          <p:cNvSpPr/>
          <p:nvPr/>
        </p:nvSpPr>
        <p:spPr>
          <a:xfrm>
            <a:off x="5817705" y="484123"/>
            <a:ext cx="6096000" cy="5355312"/>
          </a:xfrm>
          <a:prstGeom prst="rect">
            <a:avLst/>
          </a:prstGeom>
        </p:spPr>
        <p:txBody>
          <a:bodyPr>
            <a:spAutoFit/>
          </a:bodyPr>
          <a:lstStyle/>
          <a:p>
            <a:pPr marL="342900" indent="-342900">
              <a:buFont typeface="Arial" panose="020B0604020202020204" pitchFamily="34" charset="0"/>
              <a:buChar char="•"/>
            </a:pPr>
            <a:r>
              <a:rPr lang="cs-CZ" sz="1800" dirty="0">
                <a:latin typeface="Arial" panose="020B0604020202020204" pitchFamily="34" charset="0"/>
                <a:cs typeface="Arial" panose="020B0604020202020204" pitchFamily="34" charset="0"/>
              </a:rPr>
              <a:t>Naleziště:  Předmostí u Přerova, Dolní Věstonice a Pavlov - </a:t>
            </a:r>
            <a:r>
              <a:rPr lang="cs-CZ" sz="1800" dirty="0"/>
              <a:t>období paleolitu a stáří zhruba </a:t>
            </a:r>
            <a:r>
              <a:rPr lang="cs-CZ" sz="1800" b="1" dirty="0"/>
              <a:t>25 000 let</a:t>
            </a:r>
            <a:endParaRPr lang="cs-CZ" sz="18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cs-CZ" sz="18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cs-CZ" sz="1800" dirty="0">
                <a:latin typeface="Arial" panose="020B0604020202020204" pitchFamily="34" charset="0"/>
                <a:cs typeface="Arial" panose="020B0604020202020204" pitchFamily="34" charset="0"/>
              </a:rPr>
              <a:t>Dnes v </a:t>
            </a:r>
            <a:r>
              <a:rPr lang="cs-CZ" sz="1800" dirty="0" err="1">
                <a:latin typeface="Arial" panose="020B0604020202020204" pitchFamily="34" charset="0"/>
                <a:cs typeface="Arial" panose="020B0604020202020204" pitchFamily="34" charset="0"/>
              </a:rPr>
              <a:t>Archeoparku</a:t>
            </a:r>
            <a:r>
              <a:rPr lang="cs-CZ" sz="1800" dirty="0">
                <a:latin typeface="Arial" panose="020B0604020202020204" pitchFamily="34" charset="0"/>
                <a:cs typeface="Arial" panose="020B0604020202020204" pitchFamily="34" charset="0"/>
              </a:rPr>
              <a:t> v Pavlově na Břeclavsku</a:t>
            </a:r>
          </a:p>
        </p:txBody>
      </p:sp>
      <p:sp>
        <p:nvSpPr>
          <p:cNvPr id="10" name="Obdélník 9"/>
          <p:cNvSpPr/>
          <p:nvPr/>
        </p:nvSpPr>
        <p:spPr bwMode="auto">
          <a:xfrm>
            <a:off x="5963478" y="1298713"/>
            <a:ext cx="5883965" cy="3949148"/>
          </a:xfrm>
          <a:prstGeom prst="rect">
            <a:avLst/>
          </a:prstGeom>
          <a:solidFill>
            <a:srgbClr val="D67072"/>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1" name="TextovéPole 10"/>
          <p:cNvSpPr txBox="1"/>
          <p:nvPr/>
        </p:nvSpPr>
        <p:spPr>
          <a:xfrm>
            <a:off x="6102625" y="1565127"/>
            <a:ext cx="5605670" cy="3416320"/>
          </a:xfrm>
          <a:prstGeom prst="rect">
            <a:avLst/>
          </a:prstGeom>
          <a:noFill/>
        </p:spPr>
        <p:txBody>
          <a:bodyPr wrap="square" rtlCol="0">
            <a:spAutoFit/>
          </a:bodyPr>
          <a:lstStyle/>
          <a:p>
            <a:pPr algn="ctr"/>
            <a:r>
              <a:rPr lang="cs-CZ" sz="1800" dirty="0">
                <a:latin typeface="Arial" panose="020B0604020202020204" pitchFamily="34" charset="0"/>
                <a:cs typeface="Arial" panose="020B0604020202020204" pitchFamily="34" charset="0"/>
              </a:rPr>
              <a:t>Jednou skupinou odborníků je kresba považována za záznam živočicha nebo kultovní předmět či prostě za abstraktní výtvor bez hlubšího významu.</a:t>
            </a:r>
          </a:p>
          <a:p>
            <a:pPr algn="ctr"/>
            <a:endParaRPr lang="cs-CZ" sz="1800" dirty="0">
              <a:latin typeface="Arial" panose="020B0604020202020204" pitchFamily="34" charset="0"/>
              <a:cs typeface="Arial" panose="020B0604020202020204" pitchFamily="34" charset="0"/>
            </a:endParaRPr>
          </a:p>
          <a:p>
            <a:pPr algn="ctr"/>
            <a:r>
              <a:rPr lang="cs-CZ" sz="1800" dirty="0">
                <a:latin typeface="+mn-lt"/>
              </a:rPr>
              <a:t>Pokud by tato kresba měla znázorňovat například zvíře, potom by záznam vyjadřoval vysoký stupeň abstrakce, který bychom v malířském umění přirovnávali snad ke směru "kubismu". Pokud ovšem kresba znamená mapový nákres okolní krajiny tábořiště lovců mamutů u Pavlova, pak by šlo o </a:t>
            </a:r>
            <a:r>
              <a:rPr lang="cs-CZ" sz="1800" b="1" dirty="0">
                <a:latin typeface="+mn-lt"/>
              </a:rPr>
              <a:t>nejstarší</a:t>
            </a:r>
            <a:r>
              <a:rPr lang="cs-CZ" sz="1800" dirty="0">
                <a:latin typeface="+mn-lt"/>
              </a:rPr>
              <a:t> dosud známý </a:t>
            </a:r>
            <a:r>
              <a:rPr lang="cs-CZ" sz="1800" b="1" dirty="0">
                <a:latin typeface="+mn-lt"/>
              </a:rPr>
              <a:t>kartografický nákres</a:t>
            </a:r>
            <a:r>
              <a:rPr lang="cs-CZ" sz="1800" dirty="0">
                <a:latin typeface="+mn-lt"/>
              </a:rPr>
              <a:t> krajiny na </a:t>
            </a:r>
            <a:r>
              <a:rPr lang="cs-CZ" sz="1800" b="1" dirty="0">
                <a:latin typeface="+mn-lt"/>
              </a:rPr>
              <a:t>světě</a:t>
            </a:r>
            <a:r>
              <a:rPr lang="cs-CZ" sz="1800" dirty="0">
                <a:latin typeface="+mn-lt"/>
              </a:rPr>
              <a:t>.</a:t>
            </a:r>
            <a:endParaRPr lang="cs-CZ" sz="1800" dirty="0">
              <a:latin typeface="+mn-lt"/>
              <a:cs typeface="Arial" panose="020B0604020202020204" pitchFamily="34" charset="0"/>
            </a:endParaRPr>
          </a:p>
        </p:txBody>
      </p:sp>
    </p:spTree>
    <p:extLst>
      <p:ext uri="{BB962C8B-B14F-4D97-AF65-F5344CB8AC3E}">
        <p14:creationId xmlns:p14="http://schemas.microsoft.com/office/powerpoint/2010/main" val="2636856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endParaRPr lang="cs-CZ" sz="3200" b="0" i="1" dirty="0">
              <a:solidFill>
                <a:srgbClr val="6A1F20"/>
              </a:solidFill>
            </a:endParaRPr>
          </a:p>
        </p:txBody>
      </p:sp>
      <p:pic>
        <p:nvPicPr>
          <p:cNvPr id="2050" name="Picture 2" descr="Až do 90-tých roků nejpoužívanější přesný teodolit Wild T3">
            <a:extLst>
              <a:ext uri="{FF2B5EF4-FFF2-40B4-BE49-F238E27FC236}">
                <a16:creationId xmlns:a16="http://schemas.microsoft.com/office/drawing/2014/main" id="{736A4A43-405A-48C9-B9BD-0F7C88F02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7325" y="560055"/>
            <a:ext cx="3152830" cy="613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klimetr Fričův">
            <a:extLst>
              <a:ext uri="{FF2B5EF4-FFF2-40B4-BE49-F238E27FC236}">
                <a16:creationId xmlns:a16="http://schemas.microsoft.com/office/drawing/2014/main" id="{A78F3DF4-30E8-43D4-9285-D16E6BFEE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45" y="2356575"/>
            <a:ext cx="4762500" cy="3781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A950B28-A971-42BF-B763-FEC415DD4C9D}"/>
              </a:ext>
            </a:extLst>
          </p:cNvPr>
          <p:cNvSpPr txBox="1"/>
          <p:nvPr/>
        </p:nvSpPr>
        <p:spPr>
          <a:xfrm>
            <a:off x="436227" y="6297945"/>
            <a:ext cx="1111202" cy="400110"/>
          </a:xfrm>
          <a:prstGeom prst="rect">
            <a:avLst/>
          </a:prstGeom>
          <a:noFill/>
        </p:spPr>
        <p:txBody>
          <a:bodyPr wrap="none" rtlCol="0">
            <a:spAutoFit/>
          </a:bodyPr>
          <a:lstStyle/>
          <a:p>
            <a:pPr algn="l"/>
            <a:r>
              <a:rPr lang="cs-CZ" sz="2000" i="1" dirty="0">
                <a:latin typeface="+mn-lt"/>
              </a:rPr>
              <a:t>Eklimetr</a:t>
            </a:r>
          </a:p>
        </p:txBody>
      </p:sp>
      <p:sp>
        <p:nvSpPr>
          <p:cNvPr id="11" name="TextovéPole 10">
            <a:extLst>
              <a:ext uri="{FF2B5EF4-FFF2-40B4-BE49-F238E27FC236}">
                <a16:creationId xmlns:a16="http://schemas.microsoft.com/office/drawing/2014/main" id="{05CAB168-AC5D-4A4E-8C7A-846BD27FBC23}"/>
              </a:ext>
            </a:extLst>
          </p:cNvPr>
          <p:cNvSpPr txBox="1"/>
          <p:nvPr/>
        </p:nvSpPr>
        <p:spPr>
          <a:xfrm>
            <a:off x="7472106" y="3027709"/>
            <a:ext cx="1074846" cy="400110"/>
          </a:xfrm>
          <a:prstGeom prst="rect">
            <a:avLst/>
          </a:prstGeom>
          <a:noFill/>
        </p:spPr>
        <p:txBody>
          <a:bodyPr wrap="none" rtlCol="0">
            <a:spAutoFit/>
          </a:bodyPr>
          <a:lstStyle/>
          <a:p>
            <a:pPr algn="l"/>
            <a:r>
              <a:rPr lang="cs-CZ" sz="2000" i="1" dirty="0">
                <a:latin typeface="+mn-lt"/>
              </a:rPr>
              <a:t>Teodolit</a:t>
            </a:r>
          </a:p>
        </p:txBody>
      </p:sp>
      <p:pic>
        <p:nvPicPr>
          <p:cNvPr id="2054" name="Picture 6" descr="Reichenbachův repetiční teodolit">
            <a:extLst>
              <a:ext uri="{FF2B5EF4-FFF2-40B4-BE49-F238E27FC236}">
                <a16:creationId xmlns:a16="http://schemas.microsoft.com/office/drawing/2014/main" id="{DF93096B-4B32-4C3F-8446-8DB51CA2F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735" y="3630236"/>
            <a:ext cx="2537844" cy="2867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8361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II. Vojenské mapování (Františkovo)</a:t>
            </a:r>
            <a:br>
              <a:rPr lang="cs-CZ" sz="3200" b="0" i="1" dirty="0">
                <a:solidFill>
                  <a:srgbClr val="6A1F20"/>
                </a:solidFill>
              </a:rPr>
            </a:br>
            <a:endParaRPr lang="cs-CZ" sz="3200" b="0" i="1" dirty="0">
              <a:solidFill>
                <a:srgbClr val="6A1F20"/>
              </a:solidFill>
            </a:endParaRPr>
          </a:p>
        </p:txBody>
      </p:sp>
      <p:sp>
        <p:nvSpPr>
          <p:cNvPr id="5" name="TextovéPole 4">
            <a:extLst>
              <a:ext uri="{FF2B5EF4-FFF2-40B4-BE49-F238E27FC236}">
                <a16:creationId xmlns:a16="http://schemas.microsoft.com/office/drawing/2014/main" id="{B992C75B-087B-49A9-9389-98AADA059068}"/>
              </a:ext>
            </a:extLst>
          </p:cNvPr>
          <p:cNvSpPr txBox="1"/>
          <p:nvPr/>
        </p:nvSpPr>
        <p:spPr>
          <a:xfrm>
            <a:off x="583747" y="1989853"/>
            <a:ext cx="11156496" cy="1200329"/>
          </a:xfrm>
          <a:prstGeom prst="rect">
            <a:avLst/>
          </a:prstGeom>
          <a:noFill/>
        </p:spPr>
        <p:txBody>
          <a:bodyPr wrap="square">
            <a:spAutoFit/>
          </a:bodyPr>
          <a:lstStyle/>
          <a:p>
            <a:pPr marL="342900" indent="-342900" algn="just">
              <a:buFont typeface="Arial" panose="020B0604020202020204" pitchFamily="34" charset="0"/>
              <a:buChar char="•"/>
            </a:pPr>
            <a:r>
              <a:rPr lang="cs-CZ" dirty="0"/>
              <a:t>pro reliéf byly využity sklonové </a:t>
            </a:r>
            <a:r>
              <a:rPr lang="cs-CZ" dirty="0" err="1"/>
              <a:t>Lehmannovy</a:t>
            </a:r>
            <a:r>
              <a:rPr lang="cs-CZ" dirty="0"/>
              <a:t> šrafy</a:t>
            </a:r>
          </a:p>
          <a:p>
            <a:pPr marL="342900" indent="-342900" algn="just">
              <a:buFont typeface="Arial" panose="020B0604020202020204" pitchFamily="34" charset="0"/>
              <a:buChar char="•"/>
            </a:pPr>
            <a:r>
              <a:rPr lang="cs-CZ" dirty="0"/>
              <a:t>Mapy zachycují krajinu českých zemí těsně před masivním rozvojem průmyslu, jsou zde však již evidovány první úseky železnice na našem území</a:t>
            </a:r>
          </a:p>
        </p:txBody>
      </p:sp>
      <p:sp>
        <p:nvSpPr>
          <p:cNvPr id="6" name="Zástupný symbol pro číslo snímku 2">
            <a:extLst>
              <a:ext uri="{FF2B5EF4-FFF2-40B4-BE49-F238E27FC236}">
                <a16:creationId xmlns:a16="http://schemas.microsoft.com/office/drawing/2014/main" id="{393FE8E9-7142-4363-9541-6167D672F5BD}"/>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51</a:t>
            </a:fld>
            <a:endParaRPr lang="cs-CZ" altLang="cs-CZ" dirty="0"/>
          </a:p>
        </p:txBody>
      </p:sp>
    </p:spTree>
    <p:extLst>
      <p:ext uri="{BB962C8B-B14F-4D97-AF65-F5344CB8AC3E}">
        <p14:creationId xmlns:p14="http://schemas.microsoft.com/office/powerpoint/2010/main" val="3225519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9871F853-0DD2-48A6-9A76-7691E6F2B8A7}"/>
              </a:ext>
            </a:extLst>
          </p:cNvPr>
          <p:cNvSpPr>
            <a:spLocks noGrp="1"/>
          </p:cNvSpPr>
          <p:nvPr>
            <p:ph type="sldNum" sz="quarter" idx="11"/>
          </p:nvPr>
        </p:nvSpPr>
        <p:spPr/>
        <p:txBody>
          <a:bodyPr/>
          <a:lstStyle/>
          <a:p>
            <a:fld id="{0970407D-EE58-4A0B-824B-1D3AE42DD9CF}" type="slidenum">
              <a:rPr lang="cs-CZ" altLang="cs-CZ" smtClean="0"/>
              <a:pPr/>
              <a:t>52</a:t>
            </a:fld>
            <a:endParaRPr lang="cs-CZ" altLang="cs-CZ" dirty="0"/>
          </a:p>
        </p:txBody>
      </p:sp>
      <p:pic>
        <p:nvPicPr>
          <p:cNvPr id="7" name="Obrázek 6">
            <a:extLst>
              <a:ext uri="{FF2B5EF4-FFF2-40B4-BE49-F238E27FC236}">
                <a16:creationId xmlns:a16="http://schemas.microsoft.com/office/drawing/2014/main" id="{4C76E95C-5741-4880-A721-C8D0BC957935}"/>
              </a:ext>
            </a:extLst>
          </p:cNvPr>
          <p:cNvPicPr>
            <a:picLocks noChangeAspect="1"/>
          </p:cNvPicPr>
          <p:nvPr/>
        </p:nvPicPr>
        <p:blipFill>
          <a:blip r:embed="rId2"/>
          <a:stretch>
            <a:fillRect/>
          </a:stretch>
        </p:blipFill>
        <p:spPr>
          <a:xfrm>
            <a:off x="1795462" y="557212"/>
            <a:ext cx="8601075" cy="5743575"/>
          </a:xfrm>
          <a:prstGeom prst="rect">
            <a:avLst/>
          </a:prstGeom>
        </p:spPr>
      </p:pic>
    </p:spTree>
    <p:extLst>
      <p:ext uri="{BB962C8B-B14F-4D97-AF65-F5344CB8AC3E}">
        <p14:creationId xmlns:p14="http://schemas.microsoft.com/office/powerpoint/2010/main" val="3358091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Kartografie naší země</a:t>
            </a:r>
            <a:br>
              <a:rPr lang="cs-CZ" dirty="0"/>
            </a:br>
            <a:r>
              <a:rPr lang="cs-CZ" sz="3200" b="0" i="1" dirty="0">
                <a:solidFill>
                  <a:schemeClr val="bg1">
                    <a:lumMod val="65000"/>
                  </a:schemeClr>
                </a:solidFill>
              </a:rPr>
              <a:t>Podrobná mapování – </a:t>
            </a:r>
            <a:r>
              <a:rPr lang="cs-CZ" sz="3200" b="0" i="1" dirty="0">
                <a:solidFill>
                  <a:srgbClr val="6A1F20"/>
                </a:solidFill>
              </a:rPr>
              <a:t>III. Vojenské mapování</a:t>
            </a:r>
            <a:br>
              <a:rPr lang="cs-CZ" b="0" dirty="0">
                <a:solidFill>
                  <a:srgbClr val="6A1F20"/>
                </a:solidFill>
              </a:rPr>
            </a:br>
            <a:endParaRPr lang="cs-CZ" sz="2400" i="1" dirty="0">
              <a:solidFill>
                <a:srgbClr val="6A1F20"/>
              </a:solidFill>
            </a:endParaRPr>
          </a:p>
        </p:txBody>
      </p:sp>
      <p:sp>
        <p:nvSpPr>
          <p:cNvPr id="5" name="TextovéPole 4">
            <a:extLst>
              <a:ext uri="{FF2B5EF4-FFF2-40B4-BE49-F238E27FC236}">
                <a16:creationId xmlns:a16="http://schemas.microsoft.com/office/drawing/2014/main" id="{056C5685-DA95-4975-BC36-34D9D109EACC}"/>
              </a:ext>
            </a:extLst>
          </p:cNvPr>
          <p:cNvSpPr txBox="1"/>
          <p:nvPr/>
        </p:nvSpPr>
        <p:spPr>
          <a:xfrm>
            <a:off x="567418" y="2131759"/>
            <a:ext cx="11140168" cy="4154984"/>
          </a:xfrm>
          <a:prstGeom prst="rect">
            <a:avLst/>
          </a:prstGeom>
          <a:noFill/>
        </p:spPr>
        <p:txBody>
          <a:bodyPr wrap="square">
            <a:spAutoFit/>
          </a:bodyPr>
          <a:lstStyle/>
          <a:p>
            <a:pPr marL="342900" indent="-342900">
              <a:buFont typeface="Arial" panose="020B0604020202020204" pitchFamily="34" charset="0"/>
              <a:buChar char="•"/>
            </a:pPr>
            <a:r>
              <a:rPr lang="pt-BR" b="0" i="0" dirty="0">
                <a:solidFill>
                  <a:srgbClr val="000000"/>
                </a:solidFill>
                <a:effectLst/>
                <a:latin typeface="Verdana" panose="020B0604030504040204" pitchFamily="34" charset="0"/>
              </a:rPr>
              <a:t>1876-1878 (Morava a Slezsko), 1877-1880 (Čechy) , </a:t>
            </a:r>
            <a:endParaRPr lang="cs-CZ" b="0" i="0" dirty="0">
              <a:solidFill>
                <a:srgbClr val="000000"/>
              </a:solidFill>
              <a:effectLst/>
              <a:latin typeface="Verdana" panose="020B0604030504040204" pitchFamily="34" charset="0"/>
            </a:endParaRPr>
          </a:p>
          <a:p>
            <a:r>
              <a:rPr lang="pt-BR" b="0" i="0" dirty="0">
                <a:solidFill>
                  <a:srgbClr val="000000"/>
                </a:solidFill>
                <a:effectLst/>
                <a:latin typeface="Verdana" panose="020B0604030504040204" pitchFamily="34" charset="0"/>
              </a:rPr>
              <a:t>měřítko 1 : 25 000</a:t>
            </a:r>
            <a:endParaRPr lang="cs-CZ" b="0" i="0" dirty="0">
              <a:solidFill>
                <a:srgbClr val="000000"/>
              </a:solidFill>
              <a:effectLst/>
              <a:latin typeface="Verdana" panose="020B0604030504040204" pitchFamily="34" charset="0"/>
            </a:endParaRPr>
          </a:p>
          <a:p>
            <a:pPr marL="342900" indent="-342900">
              <a:buFont typeface="Arial" panose="020B0604020202020204" pitchFamily="34" charset="0"/>
              <a:buChar char="•"/>
            </a:pPr>
            <a:r>
              <a:rPr lang="cs-CZ" b="0" i="0" dirty="0">
                <a:solidFill>
                  <a:srgbClr val="000000"/>
                </a:solidFill>
                <a:effectLst/>
                <a:latin typeface="Verdana" panose="020B0604030504040204" pitchFamily="34" charset="0"/>
              </a:rPr>
              <a:t>Potřeba mapování byla kromě vojenských účelů vyvolána i nastupující industrializací, která sebou přinášela výstavbu silnic a železnic a rozvoj měst.</a:t>
            </a:r>
          </a:p>
          <a:p>
            <a:pPr marL="342900" indent="-342900">
              <a:buFont typeface="Arial" panose="020B0604020202020204" pitchFamily="34" charset="0"/>
              <a:buChar char="•"/>
            </a:pPr>
            <a:r>
              <a:rPr lang="cs-CZ" b="0" i="0" dirty="0">
                <a:solidFill>
                  <a:srgbClr val="000000"/>
                </a:solidFill>
                <a:effectLst/>
                <a:latin typeface="Verdana" panose="020B0604030504040204" pitchFamily="34" charset="0"/>
              </a:rPr>
              <a:t>Použit byl </a:t>
            </a:r>
            <a:r>
              <a:rPr lang="cs-CZ" b="0" i="0" dirty="0" err="1">
                <a:solidFill>
                  <a:srgbClr val="000000"/>
                </a:solidFill>
                <a:effectLst/>
                <a:latin typeface="Verdana" panose="020B0604030504040204" pitchFamily="34" charset="0"/>
              </a:rPr>
              <a:t>Besselův</a:t>
            </a:r>
            <a:r>
              <a:rPr lang="cs-CZ" b="0" i="0" dirty="0">
                <a:solidFill>
                  <a:srgbClr val="000000"/>
                </a:solidFill>
                <a:effectLst/>
                <a:latin typeface="Verdana" panose="020B0604030504040204" pitchFamily="34" charset="0"/>
              </a:rPr>
              <a:t> elipsoid, jadranský výškový systém</a:t>
            </a:r>
            <a:endParaRPr lang="cs-CZ" dirty="0">
              <a:solidFill>
                <a:srgbClr val="000000"/>
              </a:solidFill>
              <a:latin typeface="Verdana" panose="020B0604030504040204" pitchFamily="34" charset="0"/>
            </a:endParaRPr>
          </a:p>
          <a:p>
            <a:pPr marL="342900" indent="-342900">
              <a:buFont typeface="Arial" panose="020B0604020202020204" pitchFamily="34" charset="0"/>
              <a:buChar char="•"/>
            </a:pPr>
            <a:r>
              <a:rPr lang="cs-CZ" b="0" i="0" dirty="0">
                <a:solidFill>
                  <a:srgbClr val="000000"/>
                </a:solidFill>
                <a:effectLst/>
                <a:latin typeface="Verdana" panose="020B0604030504040204" pitchFamily="34" charset="0"/>
              </a:rPr>
              <a:t>Polohopis map byl zobrazen pomocí smluvených značek, výškopis pak upravenou </a:t>
            </a:r>
            <a:r>
              <a:rPr lang="cs-CZ" b="0" i="0" dirty="0" err="1">
                <a:solidFill>
                  <a:srgbClr val="000000"/>
                </a:solidFill>
                <a:effectLst/>
                <a:latin typeface="Verdana" panose="020B0604030504040204" pitchFamily="34" charset="0"/>
              </a:rPr>
              <a:t>Lehmannovou</a:t>
            </a:r>
            <a:r>
              <a:rPr lang="cs-CZ" b="0" i="0" dirty="0">
                <a:solidFill>
                  <a:srgbClr val="000000"/>
                </a:solidFill>
                <a:effectLst/>
                <a:latin typeface="Verdana" panose="020B0604030504040204" pitchFamily="34" charset="0"/>
              </a:rPr>
              <a:t> </a:t>
            </a:r>
            <a:r>
              <a:rPr lang="cs-CZ" b="0" i="0" dirty="0" err="1">
                <a:solidFill>
                  <a:srgbClr val="000000"/>
                </a:solidFill>
                <a:effectLst/>
                <a:latin typeface="Verdana" panose="020B0604030504040204" pitchFamily="34" charset="0"/>
              </a:rPr>
              <a:t>šrafurou</a:t>
            </a:r>
            <a:r>
              <a:rPr lang="cs-CZ" b="0" i="0" dirty="0">
                <a:solidFill>
                  <a:srgbClr val="000000"/>
                </a:solidFill>
                <a:effectLst/>
                <a:latin typeface="Verdana" panose="020B0604030504040204" pitchFamily="34" charset="0"/>
              </a:rPr>
              <a:t>. </a:t>
            </a:r>
          </a:p>
          <a:p>
            <a:pPr marL="342900" indent="-342900">
              <a:buFont typeface="Arial" panose="020B0604020202020204" pitchFamily="34" charset="0"/>
              <a:buChar char="•"/>
            </a:pPr>
            <a:r>
              <a:rPr lang="cs-CZ" dirty="0">
                <a:solidFill>
                  <a:srgbClr val="000000"/>
                </a:solidFill>
                <a:latin typeface="Verdana" panose="020B0604030504040204" pitchFamily="34" charset="0"/>
              </a:rPr>
              <a:t>Výsledné mapy třetího vojenského mapování neměly sloužit pouze vojenským účelům, ale také civilnímu obyvatelstvu. Jedná se o státní mapové dílo, které bylo používáno až do roku 1957.</a:t>
            </a:r>
          </a:p>
        </p:txBody>
      </p:sp>
      <p:sp>
        <p:nvSpPr>
          <p:cNvPr id="6" name="Zástupný symbol pro číslo snímku 2">
            <a:extLst>
              <a:ext uri="{FF2B5EF4-FFF2-40B4-BE49-F238E27FC236}">
                <a16:creationId xmlns:a16="http://schemas.microsoft.com/office/drawing/2014/main" id="{C544CD9A-72B1-4CF0-A508-B4175E679147}"/>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53</a:t>
            </a:fld>
            <a:endParaRPr lang="cs-CZ" altLang="cs-CZ" dirty="0"/>
          </a:p>
        </p:txBody>
      </p:sp>
    </p:spTree>
    <p:extLst>
      <p:ext uri="{BB962C8B-B14F-4D97-AF65-F5344CB8AC3E}">
        <p14:creationId xmlns:p14="http://schemas.microsoft.com/office/powerpoint/2010/main" val="416302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86BA7169-69EA-4A1A-B961-4703106B113A}"/>
              </a:ext>
            </a:extLst>
          </p:cNvPr>
          <p:cNvSpPr>
            <a:spLocks noGrp="1"/>
          </p:cNvSpPr>
          <p:nvPr>
            <p:ph type="sldNum" sz="quarter" idx="11"/>
          </p:nvPr>
        </p:nvSpPr>
        <p:spPr>
          <a:xfrm>
            <a:off x="414000" y="6228000"/>
            <a:ext cx="252000" cy="252000"/>
          </a:xfrm>
        </p:spPr>
        <p:txBody>
          <a:bodyPr/>
          <a:lstStyle/>
          <a:p>
            <a:pPr>
              <a:spcAft>
                <a:spcPts val="600"/>
              </a:spcAft>
            </a:pPr>
            <a:fld id="{D6D6C118-631F-4A80-9886-907009361577}" type="slidenum">
              <a:rPr lang="cs-CZ" altLang="cs-CZ"/>
              <a:pPr>
                <a:spcAft>
                  <a:spcPts val="600"/>
                </a:spcAft>
              </a:pPr>
              <a:t>54</a:t>
            </a:fld>
            <a:endParaRPr lang="cs-CZ" altLang="cs-CZ"/>
          </a:p>
        </p:txBody>
      </p:sp>
      <p:pic>
        <p:nvPicPr>
          <p:cNvPr id="3" name="Obrázek 2">
            <a:extLst>
              <a:ext uri="{FF2B5EF4-FFF2-40B4-BE49-F238E27FC236}">
                <a16:creationId xmlns:a16="http://schemas.microsoft.com/office/drawing/2014/main" id="{D3C34AE3-9701-4553-8C76-DA3608196EE3}"/>
              </a:ext>
            </a:extLst>
          </p:cNvPr>
          <p:cNvPicPr>
            <a:picLocks noChangeAspect="1"/>
          </p:cNvPicPr>
          <p:nvPr/>
        </p:nvPicPr>
        <p:blipFill rotWithShape="1">
          <a:blip r:embed="rId2"/>
          <a:srcRect t="3853" b="26622"/>
          <a:stretch/>
        </p:blipFill>
        <p:spPr>
          <a:xfrm>
            <a:off x="720000" y="692150"/>
            <a:ext cx="10753200" cy="5139850"/>
          </a:xfrm>
          <a:prstGeom prst="rect">
            <a:avLst/>
          </a:prstGeom>
          <a:noFill/>
        </p:spPr>
      </p:pic>
    </p:spTree>
    <p:extLst>
      <p:ext uri="{BB962C8B-B14F-4D97-AF65-F5344CB8AC3E}">
        <p14:creationId xmlns:p14="http://schemas.microsoft.com/office/powerpoint/2010/main" val="2326962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86BA7169-69EA-4A1A-B961-4703106B113A}"/>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D6D6C118-631F-4A80-9886-907009361577}" type="slidenum">
              <a:rPr lang="cs-CZ" altLang="cs-CZ"/>
              <a:pPr>
                <a:spcAft>
                  <a:spcPts val="600"/>
                </a:spcAft>
              </a:pPr>
              <a:t>55</a:t>
            </a:fld>
            <a:endParaRPr lang="cs-CZ" altLang="cs-CZ"/>
          </a:p>
        </p:txBody>
      </p:sp>
      <p:sp>
        <p:nvSpPr>
          <p:cNvPr id="15" name="Title 3">
            <a:extLst>
              <a:ext uri="{FF2B5EF4-FFF2-40B4-BE49-F238E27FC236}">
                <a16:creationId xmlns:a16="http://schemas.microsoft.com/office/drawing/2014/main" id="{B3A4110F-0507-4305-9027-94B47BA715C2}"/>
              </a:ext>
            </a:extLst>
          </p:cNvPr>
          <p:cNvSpPr>
            <a:spLocks noGrp="1"/>
          </p:cNvSpPr>
          <p:nvPr>
            <p:ph type="title"/>
          </p:nvPr>
        </p:nvSpPr>
        <p:spPr>
          <a:xfrm>
            <a:off x="720000" y="720000"/>
            <a:ext cx="10753200" cy="451576"/>
          </a:xfrm>
        </p:spPr>
        <p:txBody>
          <a:bodyPr/>
          <a:lstStyle/>
          <a:p>
            <a:r>
              <a:rPr lang="en-US" sz="2800" dirty="0">
                <a:solidFill>
                  <a:srgbClr val="0000DC"/>
                </a:solidFill>
              </a:rPr>
              <a:t>maps.arcanum.com</a:t>
            </a:r>
          </a:p>
        </p:txBody>
      </p:sp>
      <p:pic>
        <p:nvPicPr>
          <p:cNvPr id="4" name="Obrázek 3" descr="Obsah obrázku mapa&#10;&#10;Popis byl vytvořen automaticky">
            <a:extLst>
              <a:ext uri="{FF2B5EF4-FFF2-40B4-BE49-F238E27FC236}">
                <a16:creationId xmlns:a16="http://schemas.microsoft.com/office/drawing/2014/main" id="{4E54267C-6D72-45EB-AE15-9F0FE3E1A8B6}"/>
              </a:ext>
            </a:extLst>
          </p:cNvPr>
          <p:cNvPicPr>
            <a:picLocks noChangeAspect="1"/>
          </p:cNvPicPr>
          <p:nvPr/>
        </p:nvPicPr>
        <p:blipFill rotWithShape="1">
          <a:blip r:embed="rId2"/>
          <a:srcRect t="645"/>
          <a:stretch/>
        </p:blipFill>
        <p:spPr>
          <a:xfrm>
            <a:off x="720000" y="1692002"/>
            <a:ext cx="10753200" cy="4139998"/>
          </a:xfrm>
          <a:prstGeom prst="rect">
            <a:avLst/>
          </a:prstGeom>
          <a:noFill/>
        </p:spPr>
      </p:pic>
    </p:spTree>
    <p:extLst>
      <p:ext uri="{BB962C8B-B14F-4D97-AF65-F5344CB8AC3E}">
        <p14:creationId xmlns:p14="http://schemas.microsoft.com/office/powerpoint/2010/main" val="2657862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1A6AE5CC-7278-43B9-A89A-C716FDD61FCB}"/>
              </a:ext>
            </a:extLst>
          </p:cNvPr>
          <p:cNvPicPr>
            <a:picLocks noChangeAspect="1"/>
          </p:cNvPicPr>
          <p:nvPr/>
        </p:nvPicPr>
        <p:blipFill>
          <a:blip r:embed="rId2"/>
          <a:stretch>
            <a:fillRect/>
          </a:stretch>
        </p:blipFill>
        <p:spPr>
          <a:xfrm>
            <a:off x="3685309" y="2192420"/>
            <a:ext cx="8506690" cy="4363564"/>
          </a:xfrm>
          <a:prstGeom prst="rect">
            <a:avLst/>
          </a:prstGeom>
          <a:ln>
            <a:solidFill>
              <a:schemeClr val="tx1"/>
            </a:solidFill>
          </a:ln>
        </p:spPr>
      </p:pic>
      <p:sp>
        <p:nvSpPr>
          <p:cNvPr id="10" name="Slide Number Placeholder 2">
            <a:extLst>
              <a:ext uri="{FF2B5EF4-FFF2-40B4-BE49-F238E27FC236}">
                <a16:creationId xmlns:a16="http://schemas.microsoft.com/office/drawing/2014/main" id="{86BA7169-69EA-4A1A-B961-4703106B113A}"/>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D6D6C118-631F-4A80-9886-907009361577}" type="slidenum">
              <a:rPr lang="cs-CZ" altLang="cs-CZ"/>
              <a:pPr>
                <a:spcAft>
                  <a:spcPts val="600"/>
                </a:spcAft>
              </a:pPr>
              <a:t>56</a:t>
            </a:fld>
            <a:endParaRPr lang="cs-CZ" altLang="cs-CZ"/>
          </a:p>
        </p:txBody>
      </p:sp>
      <p:sp>
        <p:nvSpPr>
          <p:cNvPr id="15" name="Title 3">
            <a:extLst>
              <a:ext uri="{FF2B5EF4-FFF2-40B4-BE49-F238E27FC236}">
                <a16:creationId xmlns:a16="http://schemas.microsoft.com/office/drawing/2014/main" id="{B3A4110F-0507-4305-9027-94B47BA715C2}"/>
              </a:ext>
            </a:extLst>
          </p:cNvPr>
          <p:cNvSpPr>
            <a:spLocks noGrp="1"/>
          </p:cNvSpPr>
          <p:nvPr>
            <p:ph type="title"/>
          </p:nvPr>
        </p:nvSpPr>
        <p:spPr>
          <a:xfrm>
            <a:off x="720000" y="720000"/>
            <a:ext cx="10753200" cy="451576"/>
          </a:xfrm>
        </p:spPr>
        <p:txBody>
          <a:bodyPr/>
          <a:lstStyle/>
          <a:p>
            <a:r>
              <a:rPr lang="cs-CZ" sz="2800" dirty="0">
                <a:solidFill>
                  <a:srgbClr val="0000DC"/>
                </a:solidFill>
              </a:rPr>
              <a:t>Mapy.cz </a:t>
            </a:r>
            <a:endParaRPr lang="en-US" sz="2800" dirty="0">
              <a:solidFill>
                <a:srgbClr val="0000DC"/>
              </a:solidFill>
            </a:endParaRPr>
          </a:p>
        </p:txBody>
      </p:sp>
      <p:pic>
        <p:nvPicPr>
          <p:cNvPr id="3" name="Obrázek 2">
            <a:extLst>
              <a:ext uri="{FF2B5EF4-FFF2-40B4-BE49-F238E27FC236}">
                <a16:creationId xmlns:a16="http://schemas.microsoft.com/office/drawing/2014/main" id="{5E84386C-3186-48C6-99BC-FDF5BDEC1DA3}"/>
              </a:ext>
            </a:extLst>
          </p:cNvPr>
          <p:cNvPicPr>
            <a:picLocks noChangeAspect="1"/>
          </p:cNvPicPr>
          <p:nvPr/>
        </p:nvPicPr>
        <p:blipFill>
          <a:blip r:embed="rId3"/>
          <a:stretch>
            <a:fillRect/>
          </a:stretch>
        </p:blipFill>
        <p:spPr>
          <a:xfrm>
            <a:off x="540000" y="1393249"/>
            <a:ext cx="5718619" cy="4305588"/>
          </a:xfrm>
          <a:prstGeom prst="rect">
            <a:avLst/>
          </a:prstGeom>
        </p:spPr>
      </p:pic>
      <p:sp>
        <p:nvSpPr>
          <p:cNvPr id="9" name="Title 3">
            <a:extLst>
              <a:ext uri="{FF2B5EF4-FFF2-40B4-BE49-F238E27FC236}">
                <a16:creationId xmlns:a16="http://schemas.microsoft.com/office/drawing/2014/main" id="{E07B9E14-AB82-40DF-A64C-0BF7E437EC52}"/>
              </a:ext>
            </a:extLst>
          </p:cNvPr>
          <p:cNvSpPr txBox="1">
            <a:spLocks/>
          </p:cNvSpPr>
          <p:nvPr/>
        </p:nvSpPr>
        <p:spPr>
          <a:xfrm>
            <a:off x="7659093" y="736798"/>
            <a:ext cx="4134103" cy="451576"/>
          </a:xfrm>
          <a:prstGeom prst="rect">
            <a:avLst/>
          </a:prstGeom>
        </p:spPr>
        <p:txBody>
          <a:bodyPr vert="horz" lIns="0" tIns="0" rIns="0" bIns="0" rtlCol="0" anchor="t" anchorCtr="0">
            <a:noAutofit/>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pPr algn="r"/>
            <a:r>
              <a:rPr lang="cs-CZ" sz="2800" kern="0" dirty="0">
                <a:solidFill>
                  <a:srgbClr val="0000DC"/>
                </a:solidFill>
              </a:rPr>
              <a:t>ags.cuzk.cz</a:t>
            </a:r>
            <a:endParaRPr lang="en-US" sz="2800" kern="0" dirty="0">
              <a:solidFill>
                <a:srgbClr val="0000DC"/>
              </a:solidFill>
            </a:endParaRPr>
          </a:p>
        </p:txBody>
      </p:sp>
    </p:spTree>
    <p:extLst>
      <p:ext uri="{BB962C8B-B14F-4D97-AF65-F5344CB8AC3E}">
        <p14:creationId xmlns:p14="http://schemas.microsoft.com/office/powerpoint/2010/main" val="32555211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757D8EF-6BD8-41B3-AF5C-943FFF0FC917}"/>
              </a:ext>
            </a:extLst>
          </p:cNvPr>
          <p:cNvSpPr>
            <a:spLocks noGrp="1"/>
          </p:cNvSpPr>
          <p:nvPr>
            <p:ph type="sldNum" sz="quarter" idx="11"/>
          </p:nvPr>
        </p:nvSpPr>
        <p:spPr/>
        <p:txBody>
          <a:bodyPr/>
          <a:lstStyle/>
          <a:p>
            <a:fld id="{0970407D-EE58-4A0B-824B-1D3AE42DD9CF}" type="slidenum">
              <a:rPr lang="cs-CZ" altLang="cs-CZ" smtClean="0"/>
              <a:pPr/>
              <a:t>57</a:t>
            </a:fld>
            <a:endParaRPr lang="cs-CZ" altLang="cs-CZ" dirty="0"/>
          </a:p>
        </p:txBody>
      </p:sp>
      <p:pic>
        <p:nvPicPr>
          <p:cNvPr id="7" name="Obrázek 6">
            <a:extLst>
              <a:ext uri="{FF2B5EF4-FFF2-40B4-BE49-F238E27FC236}">
                <a16:creationId xmlns:a16="http://schemas.microsoft.com/office/drawing/2014/main" id="{7F64F097-1F78-4949-A7A1-B5F32971C2E9}"/>
              </a:ext>
            </a:extLst>
          </p:cNvPr>
          <p:cNvPicPr>
            <a:picLocks noChangeAspect="1"/>
          </p:cNvPicPr>
          <p:nvPr/>
        </p:nvPicPr>
        <p:blipFill>
          <a:blip r:embed="rId2"/>
          <a:stretch>
            <a:fillRect/>
          </a:stretch>
        </p:blipFill>
        <p:spPr>
          <a:xfrm>
            <a:off x="1999816" y="438975"/>
            <a:ext cx="7915275" cy="5915025"/>
          </a:xfrm>
          <a:prstGeom prst="rect">
            <a:avLst/>
          </a:prstGeom>
        </p:spPr>
      </p:pic>
    </p:spTree>
    <p:extLst>
      <p:ext uri="{BB962C8B-B14F-4D97-AF65-F5344CB8AC3E}">
        <p14:creationId xmlns:p14="http://schemas.microsoft.com/office/powerpoint/2010/main" val="1728057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F141CCA4-CFB8-4C22-A2C1-DF367C9E910D}"/>
              </a:ext>
            </a:extLst>
          </p:cNvPr>
          <p:cNvSpPr>
            <a:spLocks noGrp="1"/>
          </p:cNvSpPr>
          <p:nvPr>
            <p:ph type="sldNum" sz="quarter" idx="11"/>
          </p:nvPr>
        </p:nvSpPr>
        <p:spPr/>
        <p:txBody>
          <a:bodyPr/>
          <a:lstStyle/>
          <a:p>
            <a:fld id="{D6D6C118-631F-4A80-9886-907009361577}" type="slidenum">
              <a:rPr lang="cs-CZ" altLang="cs-CZ" smtClean="0"/>
              <a:pPr/>
              <a:t>58</a:t>
            </a:fld>
            <a:endParaRPr lang="cs-CZ" altLang="cs-CZ" dirty="0"/>
          </a:p>
        </p:txBody>
      </p:sp>
      <p:pic>
        <p:nvPicPr>
          <p:cNvPr id="3074" name="Picture 2">
            <a:extLst>
              <a:ext uri="{FF2B5EF4-FFF2-40B4-BE49-F238E27FC236}">
                <a16:creationId xmlns:a16="http://schemas.microsoft.com/office/drawing/2014/main" id="{EDD6B926-154A-439E-9D78-14D8144C7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00" y="378000"/>
            <a:ext cx="7620000" cy="3838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6155454-FB42-430F-AA34-1DFC8FD5E0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1236" y="1137808"/>
            <a:ext cx="4745904" cy="5526228"/>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3">
            <a:extLst>
              <a:ext uri="{FF2B5EF4-FFF2-40B4-BE49-F238E27FC236}">
                <a16:creationId xmlns:a16="http://schemas.microsoft.com/office/drawing/2014/main" id="{AB2546D4-9816-4F81-B951-E60A0938E15C}"/>
              </a:ext>
            </a:extLst>
          </p:cNvPr>
          <p:cNvSpPr txBox="1">
            <a:spLocks/>
          </p:cNvSpPr>
          <p:nvPr/>
        </p:nvSpPr>
        <p:spPr>
          <a:xfrm>
            <a:off x="414000" y="4524807"/>
            <a:ext cx="10753200" cy="451576"/>
          </a:xfrm>
          <a:prstGeom prst="rect">
            <a:avLst/>
          </a:prstGeom>
        </p:spPr>
        <p:txBody>
          <a:bodyPr/>
          <a:lst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a:lstStyle>
          <a:p>
            <a:r>
              <a:rPr lang="cs-CZ" kern="0" dirty="0"/>
              <a:t>Kartografie naší země</a:t>
            </a:r>
            <a:br>
              <a:rPr lang="cs-CZ" kern="0" dirty="0"/>
            </a:br>
            <a:r>
              <a:rPr lang="cs-CZ" sz="3200" b="0" i="1" dirty="0">
                <a:solidFill>
                  <a:schemeClr val="bg1">
                    <a:lumMod val="65000"/>
                  </a:schemeClr>
                </a:solidFill>
              </a:rPr>
              <a:t>Vojenské topografické mapy</a:t>
            </a:r>
          </a:p>
        </p:txBody>
      </p:sp>
    </p:spTree>
    <p:extLst>
      <p:ext uri="{BB962C8B-B14F-4D97-AF65-F5344CB8AC3E}">
        <p14:creationId xmlns:p14="http://schemas.microsoft.com/office/powerpoint/2010/main" val="1354915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D13BF8C-E804-4E0B-A731-05CC40B9FEE9}"/>
              </a:ext>
            </a:extLst>
          </p:cNvPr>
          <p:cNvSpPr>
            <a:spLocks noGrp="1"/>
          </p:cNvSpPr>
          <p:nvPr>
            <p:ph type="sldNum" sz="quarter" idx="11"/>
          </p:nvPr>
        </p:nvSpPr>
        <p:spPr/>
        <p:txBody>
          <a:bodyPr/>
          <a:lstStyle/>
          <a:p>
            <a:fld id="{D6D6C118-631F-4A80-9886-907009361577}" type="slidenum">
              <a:rPr lang="cs-CZ" altLang="cs-CZ" smtClean="0"/>
              <a:pPr/>
              <a:t>59</a:t>
            </a:fld>
            <a:endParaRPr lang="cs-CZ" altLang="cs-CZ" dirty="0"/>
          </a:p>
        </p:txBody>
      </p:sp>
      <p:pic>
        <p:nvPicPr>
          <p:cNvPr id="6" name="Obrázek 5">
            <a:extLst>
              <a:ext uri="{FF2B5EF4-FFF2-40B4-BE49-F238E27FC236}">
                <a16:creationId xmlns:a16="http://schemas.microsoft.com/office/drawing/2014/main" id="{7A6E3B20-64E7-461A-8C6E-A3E7AE35EE16}"/>
              </a:ext>
            </a:extLst>
          </p:cNvPr>
          <p:cNvPicPr>
            <a:picLocks noChangeAspect="1"/>
          </p:cNvPicPr>
          <p:nvPr/>
        </p:nvPicPr>
        <p:blipFill>
          <a:blip r:embed="rId2"/>
          <a:stretch>
            <a:fillRect/>
          </a:stretch>
        </p:blipFill>
        <p:spPr>
          <a:xfrm>
            <a:off x="414000" y="378000"/>
            <a:ext cx="4171950" cy="3590925"/>
          </a:xfrm>
          <a:prstGeom prst="rect">
            <a:avLst/>
          </a:prstGeom>
          <a:ln>
            <a:solidFill>
              <a:schemeClr val="tx1">
                <a:lumMod val="85000"/>
                <a:lumOff val="15000"/>
              </a:schemeClr>
            </a:solidFill>
          </a:ln>
        </p:spPr>
      </p:pic>
      <p:pic>
        <p:nvPicPr>
          <p:cNvPr id="8" name="Obrázek 7">
            <a:extLst>
              <a:ext uri="{FF2B5EF4-FFF2-40B4-BE49-F238E27FC236}">
                <a16:creationId xmlns:a16="http://schemas.microsoft.com/office/drawing/2014/main" id="{1951F758-1ABF-4B2E-A838-1E1512869AF9}"/>
              </a:ext>
            </a:extLst>
          </p:cNvPr>
          <p:cNvPicPr>
            <a:picLocks noChangeAspect="1"/>
          </p:cNvPicPr>
          <p:nvPr/>
        </p:nvPicPr>
        <p:blipFill>
          <a:blip r:embed="rId3"/>
          <a:stretch>
            <a:fillRect/>
          </a:stretch>
        </p:blipFill>
        <p:spPr>
          <a:xfrm>
            <a:off x="3274146" y="867986"/>
            <a:ext cx="4886325" cy="5448300"/>
          </a:xfrm>
          <a:prstGeom prst="rect">
            <a:avLst/>
          </a:prstGeom>
          <a:ln>
            <a:solidFill>
              <a:schemeClr val="tx1"/>
            </a:solidFill>
          </a:ln>
        </p:spPr>
      </p:pic>
      <p:pic>
        <p:nvPicPr>
          <p:cNvPr id="10" name="Obrázek 9">
            <a:extLst>
              <a:ext uri="{FF2B5EF4-FFF2-40B4-BE49-F238E27FC236}">
                <a16:creationId xmlns:a16="http://schemas.microsoft.com/office/drawing/2014/main" id="{0B1D81C3-3B54-4B6A-AC82-9B8ED740EE82}"/>
              </a:ext>
            </a:extLst>
          </p:cNvPr>
          <p:cNvPicPr>
            <a:picLocks noChangeAspect="1"/>
          </p:cNvPicPr>
          <p:nvPr/>
        </p:nvPicPr>
        <p:blipFill>
          <a:blip r:embed="rId4"/>
          <a:stretch>
            <a:fillRect/>
          </a:stretch>
        </p:blipFill>
        <p:spPr>
          <a:xfrm>
            <a:off x="7702280" y="239530"/>
            <a:ext cx="3434051" cy="3543992"/>
          </a:xfrm>
          <a:prstGeom prst="rect">
            <a:avLst/>
          </a:prstGeom>
          <a:ln>
            <a:solidFill>
              <a:schemeClr val="tx1"/>
            </a:solidFill>
          </a:ln>
        </p:spPr>
      </p:pic>
      <p:pic>
        <p:nvPicPr>
          <p:cNvPr id="12" name="Obrázek 11">
            <a:extLst>
              <a:ext uri="{FF2B5EF4-FFF2-40B4-BE49-F238E27FC236}">
                <a16:creationId xmlns:a16="http://schemas.microsoft.com/office/drawing/2014/main" id="{09B4A22B-3B6B-4394-9B79-8567B037A91B}"/>
              </a:ext>
            </a:extLst>
          </p:cNvPr>
          <p:cNvPicPr>
            <a:picLocks noChangeAspect="1"/>
          </p:cNvPicPr>
          <p:nvPr/>
        </p:nvPicPr>
        <p:blipFill>
          <a:blip r:embed="rId5"/>
          <a:stretch>
            <a:fillRect/>
          </a:stretch>
        </p:blipFill>
        <p:spPr>
          <a:xfrm>
            <a:off x="8343949" y="3465596"/>
            <a:ext cx="3434051" cy="3168617"/>
          </a:xfrm>
          <a:prstGeom prst="rect">
            <a:avLst/>
          </a:prstGeom>
          <a:ln>
            <a:solidFill>
              <a:schemeClr val="tx1"/>
            </a:solidFill>
          </a:ln>
        </p:spPr>
      </p:pic>
      <p:sp>
        <p:nvSpPr>
          <p:cNvPr id="14" name="TextovéPole 13">
            <a:extLst>
              <a:ext uri="{FF2B5EF4-FFF2-40B4-BE49-F238E27FC236}">
                <a16:creationId xmlns:a16="http://schemas.microsoft.com/office/drawing/2014/main" id="{F80AE243-A542-4501-AE11-79D5D90572E7}"/>
              </a:ext>
            </a:extLst>
          </p:cNvPr>
          <p:cNvSpPr txBox="1"/>
          <p:nvPr/>
        </p:nvSpPr>
        <p:spPr>
          <a:xfrm>
            <a:off x="298286" y="4134092"/>
            <a:ext cx="2736096" cy="461665"/>
          </a:xfrm>
          <a:prstGeom prst="rect">
            <a:avLst/>
          </a:prstGeom>
          <a:noFill/>
        </p:spPr>
        <p:txBody>
          <a:bodyPr wrap="square">
            <a:spAutoFit/>
          </a:bodyPr>
          <a:lstStyle/>
          <a:p>
            <a:r>
              <a:rPr lang="cs-CZ" sz="2400" b="0" i="1" dirty="0">
                <a:solidFill>
                  <a:schemeClr val="bg1">
                    <a:lumMod val="65000"/>
                  </a:schemeClr>
                </a:solidFill>
              </a:rPr>
              <a:t>Základní mapa</a:t>
            </a:r>
            <a:endParaRPr lang="cs-CZ" dirty="0"/>
          </a:p>
        </p:txBody>
      </p:sp>
    </p:spTree>
    <p:extLst>
      <p:ext uri="{BB962C8B-B14F-4D97-AF65-F5344CB8AC3E}">
        <p14:creationId xmlns:p14="http://schemas.microsoft.com/office/powerpoint/2010/main" val="78261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descr="Kde je Çatalhöyük Neolithic Ancient City? Çatalhöyük Starověké město  historie a příbě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85" y="1886673"/>
            <a:ext cx="5612204" cy="31537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vykopávky Çatalhöyü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757" y="4265723"/>
            <a:ext cx="3578765" cy="23206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pa sídliště Çatalhöyü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671" y="4267199"/>
            <a:ext cx="3850658" cy="231913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p:cNvSpPr>
            <a:spLocks noGrp="1"/>
          </p:cNvSpPr>
          <p:nvPr>
            <p:ph type="title"/>
          </p:nvPr>
        </p:nvSpPr>
        <p:spPr/>
        <p:txBody>
          <a:bodyPr/>
          <a:lstStyle/>
          <a:p>
            <a:r>
              <a:rPr lang="cs-CZ" dirty="0"/>
              <a:t>Nástěnná mapa</a:t>
            </a:r>
            <a:r>
              <a:rPr lang="cs-CZ" b="0" dirty="0"/>
              <a:t> </a:t>
            </a:r>
            <a:br>
              <a:rPr lang="cs-CZ" b="0" dirty="0"/>
            </a:br>
            <a:r>
              <a:rPr lang="cs-CZ" sz="2400" b="0" i="1" dirty="0">
                <a:solidFill>
                  <a:schemeClr val="bg1">
                    <a:lumMod val="65000"/>
                  </a:schemeClr>
                </a:solidFill>
              </a:rPr>
              <a:t>z vykopávek sídliště </a:t>
            </a:r>
            <a:r>
              <a:rPr lang="cs-CZ" sz="2400" b="0" i="1" dirty="0" err="1">
                <a:solidFill>
                  <a:schemeClr val="bg1">
                    <a:lumMod val="65000"/>
                  </a:schemeClr>
                </a:solidFill>
              </a:rPr>
              <a:t>Çatalhöyük</a:t>
            </a:r>
            <a:endParaRPr lang="cs-CZ" sz="2400" i="1" dirty="0">
              <a:solidFill>
                <a:schemeClr val="bg1">
                  <a:lumMod val="65000"/>
                </a:schemeClr>
              </a:solidFill>
            </a:endParaRPr>
          </a:p>
        </p:txBody>
      </p:sp>
      <p:sp>
        <p:nvSpPr>
          <p:cNvPr id="8" name="TextovéPole 7"/>
          <p:cNvSpPr txBox="1"/>
          <p:nvPr/>
        </p:nvSpPr>
        <p:spPr>
          <a:xfrm>
            <a:off x="10103284" y="6125243"/>
            <a:ext cx="413896" cy="338554"/>
          </a:xfrm>
          <a:prstGeom prst="rect">
            <a:avLst/>
          </a:prstGeom>
          <a:noFill/>
        </p:spPr>
        <p:txBody>
          <a:bodyPr wrap="none" rtlCol="0">
            <a:spAutoFit/>
          </a:bodyPr>
          <a:lstStyle/>
          <a:p>
            <a:pPr algn="l"/>
            <a:r>
              <a:rPr lang="cs-CZ" sz="1600" dirty="0">
                <a:solidFill>
                  <a:srgbClr val="0000DC"/>
                </a:solidFill>
                <a:latin typeface="+mn-lt"/>
              </a:rPr>
              <a:t>[2]</a:t>
            </a:r>
          </a:p>
        </p:txBody>
      </p:sp>
      <p:sp>
        <p:nvSpPr>
          <p:cNvPr id="10" name="Obdélník 9"/>
          <p:cNvSpPr/>
          <p:nvPr/>
        </p:nvSpPr>
        <p:spPr bwMode="auto">
          <a:xfrm>
            <a:off x="6096600" y="2386863"/>
            <a:ext cx="5883965" cy="1510747"/>
          </a:xfrm>
          <a:prstGeom prst="rect">
            <a:avLst/>
          </a:prstGeom>
          <a:solidFill>
            <a:srgbClr val="F0CCA8"/>
          </a:solidFill>
          <a:ln w="9525"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800" b="0" i="0" u="none" strike="noStrike" cap="none" normalizeH="0" baseline="0" dirty="0" err="1">
              <a:ln>
                <a:noFill/>
              </a:ln>
              <a:solidFill>
                <a:schemeClr val="bg1"/>
              </a:solidFill>
              <a:effectLst/>
              <a:latin typeface="+mn-lt"/>
            </a:endParaRPr>
          </a:p>
        </p:txBody>
      </p:sp>
      <p:sp>
        <p:nvSpPr>
          <p:cNvPr id="11" name="TextovéPole 10"/>
          <p:cNvSpPr txBox="1"/>
          <p:nvPr/>
        </p:nvSpPr>
        <p:spPr>
          <a:xfrm>
            <a:off x="6229722" y="2669480"/>
            <a:ext cx="5605670" cy="1015663"/>
          </a:xfrm>
          <a:prstGeom prst="rect">
            <a:avLst/>
          </a:prstGeom>
          <a:noFill/>
        </p:spPr>
        <p:txBody>
          <a:bodyPr wrap="square" rtlCol="0">
            <a:spAutoFit/>
          </a:bodyPr>
          <a:lstStyle/>
          <a:p>
            <a:pPr algn="just"/>
            <a:r>
              <a:rPr lang="pl-PL" sz="2000" dirty="0">
                <a:latin typeface="Arial" panose="020B0604020202020204" pitchFamily="34" charset="0"/>
                <a:cs typeface="Arial" panose="020B0604020202020204" pitchFamily="34" charset="0"/>
              </a:rPr>
              <a:t>Nalezena v r. 1963 v turecké Anatolii. Podle radiokarbonové analýzy je datována do roku 6200 př. n. l. </a:t>
            </a:r>
            <a:endParaRPr lang="cs-CZ" sz="2000" dirty="0">
              <a:latin typeface="Arial" panose="020B0604020202020204" pitchFamily="34" charset="0"/>
              <a:cs typeface="Arial" panose="020B0604020202020204" pitchFamily="34" charset="0"/>
            </a:endParaRPr>
          </a:p>
        </p:txBody>
      </p:sp>
      <p:sp>
        <p:nvSpPr>
          <p:cNvPr id="5" name="Obdélník 4"/>
          <p:cNvSpPr/>
          <p:nvPr/>
        </p:nvSpPr>
        <p:spPr>
          <a:xfrm>
            <a:off x="5407443" y="1780343"/>
            <a:ext cx="510076" cy="461665"/>
          </a:xfrm>
          <a:prstGeom prst="rect">
            <a:avLst/>
          </a:prstGeom>
        </p:spPr>
        <p:txBody>
          <a:bodyPr wrap="none">
            <a:spAutoFit/>
          </a:bodyPr>
          <a:lstStyle/>
          <a:p>
            <a:r>
              <a:rPr lang="cs-CZ" sz="1600" dirty="0">
                <a:solidFill>
                  <a:srgbClr val="0000DC"/>
                </a:solidFill>
                <a:latin typeface="+mn-lt"/>
              </a:rPr>
              <a:t>[4]</a:t>
            </a:r>
            <a:r>
              <a:rPr lang="cs-CZ" dirty="0">
                <a:solidFill>
                  <a:srgbClr val="0000DC"/>
                </a:solidFill>
              </a:rPr>
              <a:t> </a:t>
            </a:r>
            <a:endParaRPr lang="cs-CZ" dirty="0"/>
          </a:p>
        </p:txBody>
      </p:sp>
      <p:pic>
        <p:nvPicPr>
          <p:cNvPr id="6" name="Obrázek 5">
            <a:extLst>
              <a:ext uri="{FF2B5EF4-FFF2-40B4-BE49-F238E27FC236}">
                <a16:creationId xmlns:a16="http://schemas.microsoft.com/office/drawing/2014/main" id="{A29F68F1-2A9D-4B3F-AB5E-3891DAB1B8FC}"/>
              </a:ext>
            </a:extLst>
          </p:cNvPr>
          <p:cNvPicPr>
            <a:picLocks noChangeAspect="1"/>
          </p:cNvPicPr>
          <p:nvPr/>
        </p:nvPicPr>
        <p:blipFill>
          <a:blip r:embed="rId5"/>
          <a:stretch>
            <a:fillRect/>
          </a:stretch>
        </p:blipFill>
        <p:spPr>
          <a:xfrm>
            <a:off x="7915966" y="145369"/>
            <a:ext cx="4022172" cy="2100185"/>
          </a:xfrm>
          <a:prstGeom prst="rect">
            <a:avLst/>
          </a:prstGeom>
        </p:spPr>
      </p:pic>
    </p:spTree>
    <p:extLst>
      <p:ext uri="{BB962C8B-B14F-4D97-AF65-F5344CB8AC3E}">
        <p14:creationId xmlns:p14="http://schemas.microsoft.com/office/powerpoint/2010/main" val="30795115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354143" y="2977424"/>
            <a:ext cx="5695853" cy="451576"/>
          </a:xfrm>
        </p:spPr>
        <p:txBody>
          <a:bodyPr/>
          <a:lstStyle/>
          <a:p>
            <a:pPr algn="ctr"/>
            <a:r>
              <a:rPr lang="cs-CZ" dirty="0"/>
              <a:t>Kam se kartografie posunula?</a:t>
            </a:r>
            <a:br>
              <a:rPr lang="cs-CZ" b="0" dirty="0">
                <a:solidFill>
                  <a:srgbClr val="6A1F20"/>
                </a:solidFill>
              </a:rPr>
            </a:br>
            <a:endParaRPr lang="cs-CZ" sz="2400" i="1" dirty="0">
              <a:solidFill>
                <a:srgbClr val="6A1F20"/>
              </a:solidFill>
            </a:endParaRPr>
          </a:p>
        </p:txBody>
      </p:sp>
    </p:spTree>
    <p:extLst>
      <p:ext uri="{BB962C8B-B14F-4D97-AF65-F5344CB8AC3E}">
        <p14:creationId xmlns:p14="http://schemas.microsoft.com/office/powerpoint/2010/main" val="160308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921573FD-D792-4C1B-8C9E-71BB6E2B4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073" y="1431636"/>
            <a:ext cx="11810461" cy="5311632"/>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číslo snímku 2">
            <a:extLst>
              <a:ext uri="{FF2B5EF4-FFF2-40B4-BE49-F238E27FC236}">
                <a16:creationId xmlns:a16="http://schemas.microsoft.com/office/drawing/2014/main" id="{440BF342-7741-498D-B62B-7264591E2634}"/>
              </a:ext>
            </a:extLst>
          </p:cNvPr>
          <p:cNvSpPr>
            <a:spLocks noGrp="1"/>
          </p:cNvSpPr>
          <p:nvPr>
            <p:ph type="sldNum" sz="quarter" idx="11"/>
          </p:nvPr>
        </p:nvSpPr>
        <p:spPr/>
        <p:txBody>
          <a:bodyPr/>
          <a:lstStyle/>
          <a:p>
            <a:fld id="{D6D6C118-631F-4A80-9886-907009361577}" type="slidenum">
              <a:rPr lang="cs-CZ" altLang="cs-CZ" smtClean="0"/>
              <a:pPr/>
              <a:t>61</a:t>
            </a:fld>
            <a:endParaRPr lang="cs-CZ" altLang="cs-CZ" dirty="0"/>
          </a:p>
        </p:txBody>
      </p:sp>
      <p:pic>
        <p:nvPicPr>
          <p:cNvPr id="5122" name="Picture 2" descr="Stáhněte si plug-in pro zobrazení Google map ve 3D - iDNES.cz">
            <a:extLst>
              <a:ext uri="{FF2B5EF4-FFF2-40B4-BE49-F238E27FC236}">
                <a16:creationId xmlns:a16="http://schemas.microsoft.com/office/drawing/2014/main" id="{9997CE82-983A-4E5E-8D29-B3880574A4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00" y="285225"/>
            <a:ext cx="3674723" cy="346473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Usa map big data visualization Royalty Free Vector Image">
            <a:extLst>
              <a:ext uri="{FF2B5EF4-FFF2-40B4-BE49-F238E27FC236}">
                <a16:creationId xmlns:a16="http://schemas.microsoft.com/office/drawing/2014/main" id="{EC49AD65-17AA-46CE-AB93-19ADA2F9DF0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14" b="18399"/>
          <a:stretch/>
        </p:blipFill>
        <p:spPr bwMode="auto">
          <a:xfrm>
            <a:off x="4270909" y="285225"/>
            <a:ext cx="3832370" cy="215207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10 Examples of Interactive Map Data Visualizations | Tableau">
            <a:extLst>
              <a:ext uri="{FF2B5EF4-FFF2-40B4-BE49-F238E27FC236}">
                <a16:creationId xmlns:a16="http://schemas.microsoft.com/office/drawing/2014/main" id="{62142C00-B61C-4AA5-9758-0EDCC2E414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00" y="3787633"/>
            <a:ext cx="4438446" cy="289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268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DEFF949D-F609-4D9E-A525-05641F9D2C7A}"/>
              </a:ext>
            </a:extLst>
          </p:cNvPr>
          <p:cNvSpPr>
            <a:spLocks noGrp="1"/>
          </p:cNvSpPr>
          <p:nvPr>
            <p:ph type="sldNum" sz="quarter" idx="11"/>
          </p:nvPr>
        </p:nvSpPr>
        <p:spPr/>
        <p:txBody>
          <a:bodyPr/>
          <a:lstStyle/>
          <a:p>
            <a:fld id="{D6D6C118-631F-4A80-9886-907009361577}" type="slidenum">
              <a:rPr lang="cs-CZ" altLang="cs-CZ" smtClean="0"/>
              <a:pPr/>
              <a:t>62</a:t>
            </a:fld>
            <a:endParaRPr lang="cs-CZ" altLang="cs-CZ" dirty="0"/>
          </a:p>
        </p:txBody>
      </p:sp>
      <p:pic>
        <p:nvPicPr>
          <p:cNvPr id="6146" name="Picture 2" descr="10 Examples of Interactive Map Data Visualizations | Tableau">
            <a:extLst>
              <a:ext uri="{FF2B5EF4-FFF2-40B4-BE49-F238E27FC236}">
                <a16:creationId xmlns:a16="http://schemas.microsoft.com/office/drawing/2014/main" id="{E8BDD3E3-C910-44B6-A194-C5D98EA91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42" y="178089"/>
            <a:ext cx="6791133" cy="364576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ASA | A Year in the Life of Earth&amp;#39;s CO2 - YouTube">
            <a:extLst>
              <a:ext uri="{FF2B5EF4-FFF2-40B4-BE49-F238E27FC236}">
                <a16:creationId xmlns:a16="http://schemas.microsoft.com/office/drawing/2014/main" id="{0D45A70F-D4B9-4322-B4B0-DCFA2F2DBE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2775" y="178089"/>
            <a:ext cx="5089236" cy="286269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esign custom basemaps with the new ArcGIS Vector Tile Style Editor">
            <a:extLst>
              <a:ext uri="{FF2B5EF4-FFF2-40B4-BE49-F238E27FC236}">
                <a16:creationId xmlns:a16="http://schemas.microsoft.com/office/drawing/2014/main" id="{6AD77B3F-4AC9-42F6-95B7-8E7A7F5687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89" y="3924097"/>
            <a:ext cx="4895273" cy="275581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060FDF93-F45B-4AB5-A9C0-FD5908D39E13}"/>
              </a:ext>
            </a:extLst>
          </p:cNvPr>
          <p:cNvPicPr>
            <a:picLocks noChangeAspect="1"/>
          </p:cNvPicPr>
          <p:nvPr/>
        </p:nvPicPr>
        <p:blipFill>
          <a:blip r:embed="rId5"/>
          <a:stretch>
            <a:fillRect/>
          </a:stretch>
        </p:blipFill>
        <p:spPr>
          <a:xfrm>
            <a:off x="8811490" y="3238318"/>
            <a:ext cx="3175866" cy="3441592"/>
          </a:xfrm>
          <a:prstGeom prst="rect">
            <a:avLst/>
          </a:prstGeom>
        </p:spPr>
      </p:pic>
      <p:pic>
        <p:nvPicPr>
          <p:cNvPr id="6154" name="Picture 10" descr="ČZU - Kůrovec">
            <a:extLst>
              <a:ext uri="{FF2B5EF4-FFF2-40B4-BE49-F238E27FC236}">
                <a16:creationId xmlns:a16="http://schemas.microsoft.com/office/drawing/2014/main" id="{88D9247C-8DAD-4382-8038-7C6C902A8C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485" y="3238317"/>
            <a:ext cx="3494315" cy="344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4732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5360DB5-EBF4-4E82-A173-D381647076F9}"/>
              </a:ext>
            </a:extLst>
          </p:cNvPr>
          <p:cNvSpPr>
            <a:spLocks noGrp="1"/>
          </p:cNvSpPr>
          <p:nvPr>
            <p:ph type="sldNum" sz="quarter" idx="11"/>
          </p:nvPr>
        </p:nvSpPr>
        <p:spPr/>
        <p:txBody>
          <a:bodyPr/>
          <a:lstStyle/>
          <a:p>
            <a:fld id="{D6D6C118-631F-4A80-9886-907009361577}" type="slidenum">
              <a:rPr lang="cs-CZ" altLang="cs-CZ" smtClean="0"/>
              <a:pPr/>
              <a:t>63</a:t>
            </a:fld>
            <a:endParaRPr lang="cs-CZ" altLang="cs-CZ" dirty="0"/>
          </a:p>
        </p:txBody>
      </p:sp>
      <p:pic>
        <p:nvPicPr>
          <p:cNvPr id="7170" name="Picture 2" descr="What Are the Main Reasons for Choosing UAV-based Lidar Mapping? | GIM  International">
            <a:extLst>
              <a:ext uri="{FF2B5EF4-FFF2-40B4-BE49-F238E27FC236}">
                <a16:creationId xmlns:a16="http://schemas.microsoft.com/office/drawing/2014/main" id="{C2DB470C-FBB8-4632-BD9A-7A2BBE99F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17" y="478668"/>
            <a:ext cx="723900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erial mapping - Lidar Mapping | Fugro">
            <a:extLst>
              <a:ext uri="{FF2B5EF4-FFF2-40B4-BE49-F238E27FC236}">
                <a16:creationId xmlns:a16="http://schemas.microsoft.com/office/drawing/2014/main" id="{55460792-73DD-4835-8718-E45400CC4F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9238" y="3249387"/>
            <a:ext cx="7028304" cy="343179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118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A0C13E2-E87E-4F11-8661-994D7E0DAE6E}"/>
              </a:ext>
            </a:extLst>
          </p:cNvPr>
          <p:cNvSpPr>
            <a:spLocks noGrp="1"/>
          </p:cNvSpPr>
          <p:nvPr>
            <p:ph type="sldNum" sz="quarter" idx="11"/>
          </p:nvPr>
        </p:nvSpPr>
        <p:spPr/>
        <p:txBody>
          <a:bodyPr/>
          <a:lstStyle/>
          <a:p>
            <a:fld id="{D6D6C118-631F-4A80-9886-907009361577}" type="slidenum">
              <a:rPr lang="cs-CZ" altLang="cs-CZ" smtClean="0"/>
              <a:pPr/>
              <a:t>64</a:t>
            </a:fld>
            <a:endParaRPr lang="cs-CZ" altLang="cs-CZ" dirty="0"/>
          </a:p>
        </p:txBody>
      </p:sp>
      <p:pic>
        <p:nvPicPr>
          <p:cNvPr id="8194" name="Picture 2" descr="National Geographic: Destination Mars: 2 sided Wall Map - Laminated (31.25  x 20.25 inches) (National Geographic Reference Map): National Geographic  Maps: 0749717004115: Amazon.com: Books">
            <a:extLst>
              <a:ext uri="{FF2B5EF4-FFF2-40B4-BE49-F238E27FC236}">
                <a16:creationId xmlns:a16="http://schemas.microsoft.com/office/drawing/2014/main" id="{AF9E0CFE-9C87-4080-AD19-2B0F38757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55800"/>
            <a:ext cx="95250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alles Marineris">
            <a:extLst>
              <a:ext uri="{FF2B5EF4-FFF2-40B4-BE49-F238E27FC236}">
                <a16:creationId xmlns:a16="http://schemas.microsoft.com/office/drawing/2014/main" id="{E93D02CA-4A55-479E-BBBD-BACBE9B905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4676" y="3325090"/>
            <a:ext cx="6395323" cy="3404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61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354143" y="2977424"/>
            <a:ext cx="5695853" cy="451576"/>
          </a:xfrm>
        </p:spPr>
        <p:txBody>
          <a:bodyPr/>
          <a:lstStyle/>
          <a:p>
            <a:r>
              <a:rPr lang="cs-CZ" dirty="0"/>
              <a:t>Výzkumy na podkladu</a:t>
            </a:r>
            <a:br>
              <a:rPr lang="cs-CZ" dirty="0"/>
            </a:br>
            <a:r>
              <a:rPr lang="cs-CZ" sz="3200" b="0" i="1" dirty="0">
                <a:solidFill>
                  <a:schemeClr val="bg1">
                    <a:lumMod val="65000"/>
                  </a:schemeClr>
                </a:solidFill>
              </a:rPr>
              <a:t>Historických mapování/map</a:t>
            </a:r>
            <a:br>
              <a:rPr lang="cs-CZ" b="0" dirty="0">
                <a:solidFill>
                  <a:srgbClr val="6A1F20"/>
                </a:solidFill>
              </a:rPr>
            </a:br>
            <a:endParaRPr lang="cs-CZ" sz="2400" i="1" dirty="0">
              <a:solidFill>
                <a:srgbClr val="6A1F20"/>
              </a:solidFill>
            </a:endParaRPr>
          </a:p>
        </p:txBody>
      </p:sp>
    </p:spTree>
    <p:extLst>
      <p:ext uri="{BB962C8B-B14F-4D97-AF65-F5344CB8AC3E}">
        <p14:creationId xmlns:p14="http://schemas.microsoft.com/office/powerpoint/2010/main" val="2739694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66</a:t>
            </a:fld>
            <a:endParaRPr lang="cs-CZ" altLang="cs-CZ" dirty="0"/>
          </a:p>
        </p:txBody>
      </p:sp>
      <p:sp>
        <p:nvSpPr>
          <p:cNvPr id="4" name="Nadpis 3"/>
          <p:cNvSpPr>
            <a:spLocks noGrp="1"/>
          </p:cNvSpPr>
          <p:nvPr>
            <p:ph type="title"/>
          </p:nvPr>
        </p:nvSpPr>
        <p:spPr/>
        <p:txBody>
          <a:bodyPr/>
          <a:lstStyle/>
          <a:p>
            <a:r>
              <a:rPr lang="cs-CZ" dirty="0"/>
              <a:t>Odkazy</a:t>
            </a:r>
          </a:p>
        </p:txBody>
      </p:sp>
      <p:sp>
        <p:nvSpPr>
          <p:cNvPr id="5" name="Zástupný symbol pro obsah 4"/>
          <p:cNvSpPr>
            <a:spLocks noGrp="1"/>
          </p:cNvSpPr>
          <p:nvPr>
            <p:ph idx="1"/>
          </p:nvPr>
        </p:nvSpPr>
        <p:spPr/>
        <p:txBody>
          <a:bodyPr/>
          <a:lstStyle/>
          <a:p>
            <a:pPr marL="72000" indent="0">
              <a:buNone/>
            </a:pPr>
            <a:r>
              <a:rPr lang="cs-CZ" sz="1600" dirty="0">
                <a:solidFill>
                  <a:srgbClr val="0000DC"/>
                </a:solidFill>
              </a:rPr>
              <a:t>[1] https://www.denik.cz/regiony/30-tisic-let-stary-mamuti-je-doma-rytina-ukazuje-mozna-nejstarsi-mapu-sveta-20191018.html</a:t>
            </a:r>
          </a:p>
          <a:p>
            <a:pPr marL="72000" indent="0">
              <a:buNone/>
            </a:pPr>
            <a:r>
              <a:rPr lang="cs-CZ" sz="1600" dirty="0">
                <a:solidFill>
                  <a:srgbClr val="0000DC"/>
                </a:solidFill>
              </a:rPr>
              <a:t>[2] https://ucebnice.geogr.muni.cz/kartografie/obsah.php?show=24&amp;&amp;jazyk=cz</a:t>
            </a:r>
          </a:p>
          <a:p>
            <a:pPr marL="72000" indent="0">
              <a:buNone/>
            </a:pPr>
            <a:r>
              <a:rPr lang="cs-CZ" sz="1600" dirty="0">
                <a:solidFill>
                  <a:srgbClr val="0000DC"/>
                </a:solidFill>
              </a:rPr>
              <a:t>[3] https://ucebnice.geogr.muni.cz/dejiny/obsah.php</a:t>
            </a:r>
          </a:p>
          <a:p>
            <a:pPr marL="72000" indent="0">
              <a:buNone/>
            </a:pPr>
            <a:r>
              <a:rPr lang="cs-CZ" sz="1600" dirty="0">
                <a:solidFill>
                  <a:srgbClr val="0000DC"/>
                </a:solidFill>
              </a:rPr>
              <a:t>[4] https://cs.rayhaber.com/2020/08/catalhoyuk-neolitick%C3%A9-starov%C4%9Bk%C3%A9-m%C4%9Bsto%2C-kde-catalhoyuk-star%C3%A9-m%C4%9Bsto-historie-a-p%C5%99%C3%ADb%C4%9Bh/</a:t>
            </a:r>
          </a:p>
          <a:p>
            <a:pPr marL="72000" indent="0">
              <a:buNone/>
            </a:pPr>
            <a:r>
              <a:rPr lang="cs-CZ" sz="1600" dirty="0">
                <a:solidFill>
                  <a:srgbClr val="0000DC"/>
                </a:solidFill>
              </a:rPr>
              <a:t>[5] https://www.staremapyceska.cz/stare-nove-mapy-uzemi-ceske-republiky/</a:t>
            </a:r>
          </a:p>
          <a:p>
            <a:pPr marL="72000" indent="0">
              <a:buNone/>
            </a:pPr>
            <a:r>
              <a:rPr lang="cs-CZ" sz="1600" dirty="0">
                <a:solidFill>
                  <a:srgbClr val="0000DC"/>
                </a:solidFill>
              </a:rPr>
              <a:t>[6] https://allthatsinteresting.com/ancient-world-maps#23</a:t>
            </a:r>
          </a:p>
          <a:p>
            <a:pPr marL="72000" indent="0">
              <a:buNone/>
            </a:pPr>
            <a:endParaRPr lang="cs-CZ" sz="2400" dirty="0">
              <a:solidFill>
                <a:srgbClr val="0000DC"/>
              </a:solidFill>
            </a:endParaRPr>
          </a:p>
          <a:p>
            <a:pPr marL="72000" indent="0">
              <a:buNone/>
            </a:pPr>
            <a:endParaRPr lang="cs-CZ" sz="2400" dirty="0">
              <a:solidFill>
                <a:srgbClr val="0000DC"/>
              </a:solidFill>
            </a:endParaRPr>
          </a:p>
        </p:txBody>
      </p:sp>
    </p:spTree>
    <p:extLst>
      <p:ext uri="{BB962C8B-B14F-4D97-AF65-F5344CB8AC3E}">
        <p14:creationId xmlns:p14="http://schemas.microsoft.com/office/powerpoint/2010/main" val="2153533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Amerika</a:t>
            </a:r>
            <a:br>
              <a:rPr lang="cs-CZ" b="0" dirty="0"/>
            </a:br>
            <a:endParaRPr lang="cs-CZ" sz="2400" i="1" dirty="0"/>
          </a:p>
        </p:txBody>
      </p:sp>
      <p:pic>
        <p:nvPicPr>
          <p:cNvPr id="6146" name="Picture 2" descr="Tello obeli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 y="4750309"/>
            <a:ext cx="8012867" cy="141243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19400" y="6337579"/>
            <a:ext cx="7405232" cy="338554"/>
          </a:xfrm>
          <a:prstGeom prst="rect">
            <a:avLst/>
          </a:prstGeom>
          <a:noFill/>
        </p:spPr>
        <p:txBody>
          <a:bodyPr wrap="none" rtlCol="0">
            <a:spAutoFit/>
          </a:bodyPr>
          <a:lstStyle/>
          <a:p>
            <a:r>
              <a:rPr lang="cs-CZ" sz="1600" dirty="0">
                <a:latin typeface="+mn-lt"/>
              </a:rPr>
              <a:t>[2] </a:t>
            </a:r>
            <a:r>
              <a:rPr lang="cs-CZ" sz="1600" i="1" dirty="0" err="1">
                <a:latin typeface="+mn-lt"/>
              </a:rPr>
              <a:t>Tello</a:t>
            </a:r>
            <a:r>
              <a:rPr lang="cs-CZ" sz="1600" i="1" dirty="0">
                <a:latin typeface="+mn-lt"/>
              </a:rPr>
              <a:t> Obelisk, chrámový komplex </a:t>
            </a:r>
            <a:r>
              <a:rPr lang="cs-CZ" sz="1600" i="1" dirty="0" err="1">
                <a:latin typeface="+mn-lt"/>
              </a:rPr>
              <a:t>Chavín</a:t>
            </a:r>
            <a:r>
              <a:rPr lang="cs-CZ" sz="1600" i="1" dirty="0">
                <a:latin typeface="+mn-lt"/>
              </a:rPr>
              <a:t> de </a:t>
            </a:r>
            <a:r>
              <a:rPr lang="cs-CZ" sz="1600" i="1" dirty="0" err="1">
                <a:latin typeface="+mn-lt"/>
              </a:rPr>
              <a:t>Huantár</a:t>
            </a:r>
            <a:r>
              <a:rPr lang="cs-CZ" sz="1600" i="1" dirty="0">
                <a:latin typeface="+mn-lt"/>
              </a:rPr>
              <a:t>, Peru (600-500 př. n. l.)</a:t>
            </a:r>
          </a:p>
        </p:txBody>
      </p:sp>
      <p:sp>
        <p:nvSpPr>
          <p:cNvPr id="6" name="Obdélník 5"/>
          <p:cNvSpPr/>
          <p:nvPr/>
        </p:nvSpPr>
        <p:spPr>
          <a:xfrm>
            <a:off x="436252" y="1605434"/>
            <a:ext cx="11320696" cy="2800767"/>
          </a:xfrm>
          <a:prstGeom prst="rect">
            <a:avLst/>
          </a:prstGeom>
        </p:spPr>
        <p:txBody>
          <a:bodyPr wrap="square">
            <a:spAutoFit/>
          </a:bodyPr>
          <a:lstStyle/>
          <a:p>
            <a:pPr marL="342900" indent="-342900" algn="just">
              <a:buFont typeface="Arial" panose="020B0604020202020204" pitchFamily="34" charset="0"/>
              <a:buChar char="•"/>
            </a:pPr>
            <a:r>
              <a:rPr lang="cs-CZ" sz="2200" dirty="0">
                <a:solidFill>
                  <a:srgbClr val="000000"/>
                </a:solidFill>
                <a:latin typeface="Arial" panose="020B0604020202020204" pitchFamily="34" charset="0"/>
                <a:cs typeface="Arial" panose="020B0604020202020204" pitchFamily="34" charset="0"/>
              </a:rPr>
              <a:t>Aztékové používali mapy pro vyznačení cesty a k vizuální organizaci prostoru. Mapy vedly cestovatele, zachycovaly majetek a byly důležité pro zachycení historie. Aztékové a jiné středoamerické národy podrobně sledovali planety a jejich konstelace – zvláště je zajímaly pohyby Venuše – a to je také vedlo k prvním pokusům o vytváření nebeských map. Aztécké mapy pak používali při vytváření svých vlastních Španělé.</a:t>
            </a:r>
          </a:p>
          <a:p>
            <a:pPr marL="342900" indent="-342900" algn="just">
              <a:buFont typeface="Arial" panose="020B0604020202020204" pitchFamily="34" charset="0"/>
              <a:buChar char="•"/>
            </a:pPr>
            <a:endParaRPr lang="cs-CZ" sz="2200" dirty="0">
              <a:solidFill>
                <a:srgbClr val="000000"/>
              </a:solidFill>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pt-BR" sz="2200" dirty="0"/>
              <a:t>V Severní Americe se mapy používaly na celém kontinentu od prvního setkání s Evropany</a:t>
            </a:r>
            <a:endParaRPr lang="cs-CZ"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80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Další příklady</a:t>
            </a:r>
            <a:br>
              <a:rPr lang="cs-CZ" b="0" dirty="0"/>
            </a:br>
            <a:endParaRPr lang="cs-CZ" sz="2400" i="1" dirty="0"/>
          </a:p>
        </p:txBody>
      </p:sp>
      <p:pic>
        <p:nvPicPr>
          <p:cNvPr id="7170" name="Picture 2" descr="mapa čukč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640" y="1019134"/>
            <a:ext cx="4933259" cy="469834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6703874" y="557469"/>
            <a:ext cx="6096000" cy="461665"/>
          </a:xfrm>
          <a:prstGeom prst="rect">
            <a:avLst/>
          </a:prstGeom>
        </p:spPr>
        <p:txBody>
          <a:bodyPr>
            <a:spAutoFit/>
          </a:bodyPr>
          <a:lstStyle/>
          <a:p>
            <a:r>
              <a:rPr lang="cs-CZ" sz="1600" dirty="0">
                <a:latin typeface="Arial" panose="020B0604020202020204" pitchFamily="34" charset="0"/>
                <a:cs typeface="Arial" panose="020B0604020202020204" pitchFamily="34" charset="0"/>
              </a:rPr>
              <a:t>[2]</a:t>
            </a:r>
            <a:r>
              <a:rPr lang="cs-CZ" dirty="0"/>
              <a:t> </a:t>
            </a:r>
            <a:r>
              <a:rPr lang="cs-CZ" sz="1600" i="1" dirty="0">
                <a:latin typeface="+mn-lt"/>
              </a:rPr>
              <a:t>Mapa eskymáckého kmene Čukčů na tulení kůži</a:t>
            </a:r>
          </a:p>
        </p:txBody>
      </p:sp>
      <p:sp>
        <p:nvSpPr>
          <p:cNvPr id="5" name="Obdélník 4"/>
          <p:cNvSpPr/>
          <p:nvPr/>
        </p:nvSpPr>
        <p:spPr>
          <a:xfrm>
            <a:off x="271255" y="5698258"/>
            <a:ext cx="6096000" cy="338554"/>
          </a:xfrm>
          <a:prstGeom prst="rect">
            <a:avLst/>
          </a:prstGeom>
        </p:spPr>
        <p:txBody>
          <a:bodyPr>
            <a:spAutoFit/>
          </a:bodyPr>
          <a:lstStyle/>
          <a:p>
            <a:r>
              <a:rPr lang="cs-CZ" sz="1600" dirty="0">
                <a:latin typeface="Arial" panose="020B0604020202020204" pitchFamily="34" charset="0"/>
                <a:cs typeface="Arial" panose="020B0604020202020204" pitchFamily="34" charset="0"/>
              </a:rPr>
              <a:t>[2]</a:t>
            </a:r>
            <a:r>
              <a:rPr lang="cs-CZ" sz="1600" dirty="0"/>
              <a:t> </a:t>
            </a:r>
            <a:r>
              <a:rPr lang="cs-CZ" sz="1600" i="1" dirty="0">
                <a:latin typeface="+mn-lt"/>
              </a:rPr>
              <a:t>Skalní rytiny, </a:t>
            </a:r>
            <a:r>
              <a:rPr lang="cs-CZ" sz="1600" i="1" dirty="0" err="1">
                <a:latin typeface="+mn-lt"/>
              </a:rPr>
              <a:t>Panaramitee</a:t>
            </a:r>
            <a:r>
              <a:rPr lang="cs-CZ" sz="1600" i="1" dirty="0">
                <a:latin typeface="+mn-lt"/>
              </a:rPr>
              <a:t> Station, jižní Austrálie</a:t>
            </a:r>
          </a:p>
        </p:txBody>
      </p:sp>
      <p:pic>
        <p:nvPicPr>
          <p:cNvPr id="7172" name="Picture 4" descr="skalní rytiny Austrál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55" y="2213114"/>
            <a:ext cx="6432619" cy="3365638"/>
          </a:xfrm>
          <a:prstGeom prst="rect">
            <a:avLst/>
          </a:prstGeom>
          <a:noFill/>
          <a:extLst>
            <a:ext uri="{909E8E84-426E-40DD-AFC4-6F175D3DCCD1}">
              <a14:hiddenFill xmlns:a14="http://schemas.microsoft.com/office/drawing/2010/main">
                <a:solidFill>
                  <a:srgbClr val="FFFFFF"/>
                </a:solidFill>
              </a14:hiddenFill>
            </a:ext>
          </a:extLst>
        </p:spPr>
      </p:pic>
      <p:sp>
        <p:nvSpPr>
          <p:cNvPr id="7" name="Zástupný symbol pro číslo snímku 2">
            <a:extLst>
              <a:ext uri="{FF2B5EF4-FFF2-40B4-BE49-F238E27FC236}">
                <a16:creationId xmlns:a16="http://schemas.microsoft.com/office/drawing/2014/main" id="{7AC19081-00EE-468A-9C1C-456FF0FE92B4}"/>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8</a:t>
            </a:fld>
            <a:endParaRPr lang="cs-CZ" altLang="cs-CZ" dirty="0"/>
          </a:p>
        </p:txBody>
      </p:sp>
    </p:spTree>
    <p:extLst>
      <p:ext uri="{BB962C8B-B14F-4D97-AF65-F5344CB8AC3E}">
        <p14:creationId xmlns:p14="http://schemas.microsoft.com/office/powerpoint/2010/main" val="828116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Starověká kartografie</a:t>
            </a:r>
            <a:br>
              <a:rPr lang="cs-CZ" dirty="0"/>
            </a:br>
            <a:br>
              <a:rPr lang="cs-CZ" b="0" dirty="0"/>
            </a:br>
            <a:br>
              <a:rPr lang="cs-CZ" b="0" dirty="0"/>
            </a:br>
            <a:endParaRPr lang="cs-CZ" sz="2400" i="1" dirty="0"/>
          </a:p>
        </p:txBody>
      </p:sp>
      <p:sp>
        <p:nvSpPr>
          <p:cNvPr id="2" name="TextovéPole 1"/>
          <p:cNvSpPr txBox="1"/>
          <p:nvPr/>
        </p:nvSpPr>
        <p:spPr>
          <a:xfrm>
            <a:off x="720000" y="1667435"/>
            <a:ext cx="11167200" cy="2308324"/>
          </a:xfrm>
          <a:prstGeom prst="rect">
            <a:avLst/>
          </a:prstGeom>
          <a:noFill/>
        </p:spPr>
        <p:txBody>
          <a:bodyPr wrap="square" rtlCol="0">
            <a:spAutoFit/>
          </a:bodyPr>
          <a:lstStyle/>
          <a:p>
            <a:pPr marL="342900" indent="-342900">
              <a:buFont typeface="Arial" panose="020B0604020202020204" pitchFamily="34" charset="0"/>
              <a:buChar char="•"/>
            </a:pPr>
            <a:r>
              <a:rPr lang="cs-CZ" dirty="0"/>
              <a:t>Postupný přechod z prvobytně pospolné společnosti založené převážně na lovu a sběru směrem k zemědělským společnostem nastolil potřebu mapování jako nástroje pro vyměřování pozemků, (a v pozdější době vybírání daní)</a:t>
            </a:r>
          </a:p>
          <a:p>
            <a:pPr marL="800100" lvl="1" indent="-342900">
              <a:buFont typeface="Arial" panose="020B0604020202020204" pitchFamily="34" charset="0"/>
              <a:buChar char="•"/>
            </a:pPr>
            <a:r>
              <a:rPr lang="cs-CZ" dirty="0"/>
              <a:t>budování sídel, budov, </a:t>
            </a:r>
          </a:p>
          <a:p>
            <a:pPr marL="800100" lvl="1" indent="-342900">
              <a:buFont typeface="Arial" panose="020B0604020202020204" pitchFamily="34" charset="0"/>
              <a:buChar char="•"/>
            </a:pPr>
            <a:r>
              <a:rPr lang="cs-CZ" dirty="0"/>
              <a:t>závlahových systémů </a:t>
            </a:r>
          </a:p>
          <a:p>
            <a:pPr marL="800100" lvl="1" indent="-342900">
              <a:buFont typeface="Arial" panose="020B0604020202020204" pitchFamily="34" charset="0"/>
              <a:buChar char="•"/>
            </a:pPr>
            <a:r>
              <a:rPr lang="cs-CZ" dirty="0"/>
              <a:t>Stavba monumentálních staveb</a:t>
            </a:r>
          </a:p>
        </p:txBody>
      </p:sp>
      <p:sp>
        <p:nvSpPr>
          <p:cNvPr id="3" name="Obdélník 2"/>
          <p:cNvSpPr/>
          <p:nvPr/>
        </p:nvSpPr>
        <p:spPr>
          <a:xfrm>
            <a:off x="512400" y="4164017"/>
            <a:ext cx="11374800" cy="1938992"/>
          </a:xfrm>
          <a:prstGeom prst="rect">
            <a:avLst/>
          </a:prstGeom>
        </p:spPr>
        <p:txBody>
          <a:bodyPr wrap="square">
            <a:spAutoFit/>
          </a:bodyPr>
          <a:lstStyle/>
          <a:p>
            <a:pPr lvl="1" algn="just"/>
            <a:r>
              <a:rPr lang="cs-CZ" dirty="0"/>
              <a:t>Byly položeny základy zeměměřictví. To je spjato s kartografií a zákresem do plánů a map. Došlo i k rozvoji dalších přírodních věd, především astronomie, matematiky a později geografie. To vše k tomu, že se mapování stalo běžnou součástí života ve vyspělých starověkých civilizacích a nástrojem správy státní moci.</a:t>
            </a:r>
            <a:endParaRPr lang="cs-CZ" sz="2800" i="1" dirty="0"/>
          </a:p>
        </p:txBody>
      </p:sp>
      <p:sp>
        <p:nvSpPr>
          <p:cNvPr id="6" name="Zástupný symbol pro číslo snímku 2">
            <a:extLst>
              <a:ext uri="{FF2B5EF4-FFF2-40B4-BE49-F238E27FC236}">
                <a16:creationId xmlns:a16="http://schemas.microsoft.com/office/drawing/2014/main" id="{3DA376F6-F2EC-4B65-BD20-A4839F53CC7A}"/>
              </a:ext>
            </a:extLst>
          </p:cNvPr>
          <p:cNvSpPr>
            <a:spLocks noGrp="1"/>
          </p:cNvSpPr>
          <p:nvPr>
            <p:ph type="sldNum" sz="quarter" idx="11"/>
          </p:nvPr>
        </p:nvSpPr>
        <p:spPr>
          <a:xfrm>
            <a:off x="414000" y="6228000"/>
            <a:ext cx="252000" cy="252000"/>
          </a:xfrm>
        </p:spPr>
        <p:txBody>
          <a:bodyPr/>
          <a:lstStyle/>
          <a:p>
            <a:fld id="{0970407D-EE58-4A0B-824B-1D3AE42DD9CF}" type="slidenum">
              <a:rPr lang="cs-CZ" altLang="cs-CZ" smtClean="0"/>
              <a:pPr/>
              <a:t>9</a:t>
            </a:fld>
            <a:endParaRPr lang="cs-CZ" altLang="cs-CZ" dirty="0"/>
          </a:p>
        </p:txBody>
      </p:sp>
    </p:spTree>
    <p:extLst>
      <p:ext uri="{BB962C8B-B14F-4D97-AF65-F5344CB8AC3E}">
        <p14:creationId xmlns:p14="http://schemas.microsoft.com/office/powerpoint/2010/main" val="3814716807"/>
      </p:ext>
    </p:extLst>
  </p:cSld>
  <p:clrMapOvr>
    <a:masterClrMapping/>
  </p:clrMapOvr>
</p:sld>
</file>

<file path=ppt/theme/theme1.xml><?xml version="1.0" encoding="utf-8"?>
<a:theme xmlns:a="http://schemas.openxmlformats.org/drawingml/2006/main" name="Prezentace_MU_CZ">
  <a:themeElements>
    <a:clrScheme name="Stupně šedé">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ed-prezentace-16-9-cz-v11.potx" id="{BF980F82-0351-4C4C-85E7-AC1CF4DBE477}" vid="{193BAAB5-9875-4D70-AE35-2537A0D5A484}"/>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EC78DE64713EF439C6F570B54418002" ma:contentTypeVersion="9" ma:contentTypeDescription="Vytvoří nový dokument" ma:contentTypeScope="" ma:versionID="bff3ee4ac88cea12ba3bcd3475f0bf98">
  <xsd:schema xmlns:xsd="http://www.w3.org/2001/XMLSchema" xmlns:xs="http://www.w3.org/2001/XMLSchema" xmlns:p="http://schemas.microsoft.com/office/2006/metadata/properties" xmlns:ns3="e20da566-2fe6-410b-a778-27b45523d749" targetNamespace="http://schemas.microsoft.com/office/2006/metadata/properties" ma:root="true" ma:fieldsID="2e1b54418ddaf8dac41ce6dd9accad28" ns3:_="">
    <xsd:import namespace="e20da566-2fe6-410b-a778-27b45523d74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0da566-2fe6-410b-a778-27b45523d7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26125C-29CB-4A77-BF56-337F412C7BF3}">
  <ds:schemaRefs>
    <ds:schemaRef ds:uri="http://schemas.microsoft.com/sharepoint/v3/contenttype/forms"/>
  </ds:schemaRefs>
</ds:datastoreItem>
</file>

<file path=customXml/itemProps2.xml><?xml version="1.0" encoding="utf-8"?>
<ds:datastoreItem xmlns:ds="http://schemas.openxmlformats.org/officeDocument/2006/customXml" ds:itemID="{B66A1A31-3F3A-43C8-8007-BBE06A1E4C0D}">
  <ds:schemaRefs>
    <ds:schemaRef ds:uri="http://www.w3.org/XML/1998/namespac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dcmitype/"/>
    <ds:schemaRef ds:uri="http://purl.org/dc/terms/"/>
    <ds:schemaRef ds:uri="http://schemas.openxmlformats.org/package/2006/metadata/core-properties"/>
    <ds:schemaRef ds:uri="e20da566-2fe6-410b-a778-27b45523d749"/>
  </ds:schemaRefs>
</ds:datastoreItem>
</file>

<file path=customXml/itemProps3.xml><?xml version="1.0" encoding="utf-8"?>
<ds:datastoreItem xmlns:ds="http://schemas.openxmlformats.org/officeDocument/2006/customXml" ds:itemID="{1B764203-C726-443A-827C-552557EB59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0da566-2fe6-410b-a778-27b45523d7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muni-ped-prezentace-16-9-cz-v11 (8)</Template>
  <TotalTime>1155</TotalTime>
  <Words>3116</Words>
  <Application>Microsoft Office PowerPoint</Application>
  <PresentationFormat>Širokoúhlá obrazovka</PresentationFormat>
  <Paragraphs>317</Paragraphs>
  <Slides>66</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66</vt:i4>
      </vt:variant>
    </vt:vector>
  </HeadingPairs>
  <TitlesOfParts>
    <vt:vector size="74" baseType="lpstr">
      <vt:lpstr>Arial</vt:lpstr>
      <vt:lpstr>Courier New</vt:lpstr>
      <vt:lpstr>inherit</vt:lpstr>
      <vt:lpstr>Open Sans</vt:lpstr>
      <vt:lpstr>Tahoma</vt:lpstr>
      <vt:lpstr>Verdana</vt:lpstr>
      <vt:lpstr>Wingdings</vt:lpstr>
      <vt:lpstr>Prezentace_MU_CZ</vt:lpstr>
      <vt:lpstr>Historická kartografie</vt:lpstr>
      <vt:lpstr>Vývoj</vt:lpstr>
      <vt:lpstr>Vývoj</vt:lpstr>
      <vt:lpstr>Vývoj</vt:lpstr>
      <vt:lpstr>Nejstarší nález</vt:lpstr>
      <vt:lpstr>Nástěnná mapa  z vykopávek sídliště Çatalhöyük</vt:lpstr>
      <vt:lpstr>Amerika </vt:lpstr>
      <vt:lpstr>Další příklady </vt:lpstr>
      <vt:lpstr>Starověká kartografie   </vt:lpstr>
      <vt:lpstr>Starověká kartografie   </vt:lpstr>
      <vt:lpstr>Starověká kartografie   </vt:lpstr>
      <vt:lpstr>Starověká kartografie   </vt:lpstr>
      <vt:lpstr>Starověká kartografie Čína  </vt:lpstr>
      <vt:lpstr>Starověká kartografie Čína  </vt:lpstr>
      <vt:lpstr>Starověká kartografie Americké národy  </vt:lpstr>
      <vt:lpstr>Starověká kartografie Řecko  </vt:lpstr>
      <vt:lpstr>Starověká kartografie Řecko  </vt:lpstr>
      <vt:lpstr>Starověká kartografie Řecko  </vt:lpstr>
      <vt:lpstr>Prezentace aplikace PowerPoint</vt:lpstr>
      <vt:lpstr>Prezentace aplikace PowerPoint</vt:lpstr>
      <vt:lpstr>Starověká kartografie Řecko  </vt:lpstr>
      <vt:lpstr>Starověká kartografie Řím  </vt:lpstr>
      <vt:lpstr>Prezentace aplikace PowerPoint</vt:lpstr>
      <vt:lpstr>Středověká kartografie  </vt:lpstr>
      <vt:lpstr>Středověká kartografie Evropa </vt:lpstr>
      <vt:lpstr>Středověká kartografie Evropa </vt:lpstr>
      <vt:lpstr>Prezentace aplikace PowerPoint</vt:lpstr>
      <vt:lpstr>Středověká kartografie Mimoevropské oblasti </vt:lpstr>
      <vt:lpstr>Prezentace aplikace PowerPoint</vt:lpstr>
      <vt:lpstr>Renesance  </vt:lpstr>
      <vt:lpstr>Renesance  </vt:lpstr>
      <vt:lpstr>Renesance  </vt:lpstr>
      <vt:lpstr>Novověk Objevy a plavby </vt:lpstr>
      <vt:lpstr>Kartografie naší země Čechy  </vt:lpstr>
      <vt:lpstr>Kartografie naší země Klaudyánova mapa  </vt:lpstr>
      <vt:lpstr>Kartografie naší země Crigingerova mapa  </vt:lpstr>
      <vt:lpstr>Kartografie naší země Aretinova mapa Čech  </vt:lpstr>
      <vt:lpstr>Kartografie naší země Fabriciova mapa Moravy  </vt:lpstr>
      <vt:lpstr>Kartografie naší země Komenského mapa Moravy  </vt:lpstr>
      <vt:lpstr>Kartografie naší země Mapa Slezska </vt:lpstr>
      <vt:lpstr>Kartografie naší země Podrobná mapování </vt:lpstr>
      <vt:lpstr>Kartografie naší země Podrobná mapování – I. Vojenské mapování (josefské)  </vt:lpstr>
      <vt:lpstr>Prezentace aplikace PowerPoint</vt:lpstr>
      <vt:lpstr>Prezentace aplikace PowerPoint</vt:lpstr>
      <vt:lpstr>Kartografie naší země Podrobná mapování – Stabilní katastr </vt:lpstr>
      <vt:lpstr>Kartografie naší země Podrobná mapování – Stabilní katastr </vt:lpstr>
      <vt:lpstr>Kartografie naší země Podrobná mapování – Stabilní katastr </vt:lpstr>
      <vt:lpstr>Kartografie naší země Podrobná mapování – II. Vojenské mapování (Františkovo) </vt:lpstr>
      <vt:lpstr>Kartografie naší země Podrobná mapování – II. Vojenské mapování (Františkovo) </vt:lpstr>
      <vt:lpstr>Kartografie naší země </vt:lpstr>
      <vt:lpstr>Kartografie naší země Podrobná mapování – II. Vojenské mapování (Františkovo) </vt:lpstr>
      <vt:lpstr>Prezentace aplikace PowerPoint</vt:lpstr>
      <vt:lpstr>Kartografie naší země Podrobná mapování – III. Vojenské mapování </vt:lpstr>
      <vt:lpstr>Prezentace aplikace PowerPoint</vt:lpstr>
      <vt:lpstr>maps.arcanum.com</vt:lpstr>
      <vt:lpstr>Mapy.cz </vt:lpstr>
      <vt:lpstr>Prezentace aplikace PowerPoint</vt:lpstr>
      <vt:lpstr>Prezentace aplikace PowerPoint</vt:lpstr>
      <vt:lpstr>Prezentace aplikace PowerPoint</vt:lpstr>
      <vt:lpstr>Kam se kartografie posunula? </vt:lpstr>
      <vt:lpstr>Prezentace aplikace PowerPoint</vt:lpstr>
      <vt:lpstr>Prezentace aplikace PowerPoint</vt:lpstr>
      <vt:lpstr>Prezentace aplikace PowerPoint</vt:lpstr>
      <vt:lpstr>Prezentace aplikace PowerPoint</vt:lpstr>
      <vt:lpstr>Výzkumy na podkladu Historických mapování/map </vt:lpstr>
      <vt:lpstr>Odkazy</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Hana Svatoňová</dc:creator>
  <cp:lastModifiedBy>Denisa Simerská</cp:lastModifiedBy>
  <cp:revision>45</cp:revision>
  <cp:lastPrinted>1601-01-01T00:00:00Z</cp:lastPrinted>
  <dcterms:created xsi:type="dcterms:W3CDTF">2021-09-06T13:16:32Z</dcterms:created>
  <dcterms:modified xsi:type="dcterms:W3CDTF">2021-10-04T18:47:00Z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0x010100FEC78DE64713EF439C6F570B54418002</vt:lpwstr>
  </property>
</Properties>
</file>