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sef Novák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–Josef Novák</a:t>
            </a:r>
          </a:p>
        </p:txBody>
      </p:sp>
      <p:sp>
        <p:nvSpPr>
          <p:cNvPr id="94" name="„Sem napište citát.“"/>
          <p:cNvSpPr txBox="1">
            <a:spLocks noGrp="1"/>
          </p:cNvSpPr>
          <p:nvPr>
            <p:ph type="body" sz="quarter" idx="22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r>
              <a:t>„Sem napište citát.“</a:t>
            </a:r>
          </a:p>
        </p:txBody>
      </p:sp>
      <p:sp>
        <p:nvSpPr>
          <p:cNvPr id="9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anoramatická fotka dvou kanoistů na široké řece se zasněženými horami v pozadí"/>
          <p:cNvSpPr>
            <a:spLocks noGrp="1"/>
          </p:cNvSpPr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noramatická fotka dvou kanoistů na široké řece se zasněženými horami v pozadí"/>
          <p:cNvSpPr>
            <a:spLocks noGrp="1"/>
          </p:cNvSpPr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názvu"/>
          <p:cNvSpPr txBox="1">
            <a:spLocks noGrp="1"/>
          </p:cNvSpPr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2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>
            <a:spLocks noGrp="1"/>
          </p:cNvSpPr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Červená loď zakotvená u mola na řece se stromy podél břehu a modrou oblohou v pozadí"/>
          <p:cNvSpPr>
            <a:spLocks noGrp="1"/>
          </p:cNvSpPr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názvu"/>
          <p:cNvSpPr txBox="1">
            <a:spLocks noGrp="1"/>
          </p:cNvSpPr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 názvu</a:t>
            </a:r>
          </a:p>
        </p:txBody>
      </p:sp>
      <p:sp>
        <p:nvSpPr>
          <p:cNvPr id="4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ervená loď zakotvená u mola na řece se stromy podél břehu a modrou oblohou v pozadí"/>
          <p:cNvSpPr>
            <a:spLocks noGrp="1"/>
          </p:cNvSpPr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ítě pozorující dalekohledem zasněženou horskou krajinu"/>
          <p:cNvSpPr>
            <a:spLocks noGrp="1"/>
          </p:cNvSpPr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Malý skalnatý ostrov porostlý trávou a obklopený oceánem s modrou oblohou v pozadí"/>
          <p:cNvSpPr>
            <a:spLocks noGrp="1"/>
          </p:cNvSpPr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Červená loď zakotvená u mola na řece se stromy podél břehu a modrou oblohou v pozadí"/>
          <p:cNvSpPr>
            <a:spLocks noGrp="1"/>
          </p:cNvSpPr>
          <p:nvPr>
            <p:ph type="pic" idx="23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view/L9O65LFjy1sCrHGT9GFU/" TargetMode="External"/><Relationship Id="rId2" Type="http://schemas.openxmlformats.org/officeDocument/2006/relationships/hyperlink" Target="http://www.nuv.cz/file/4982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Jak na hodnocení"/>
          <p:cNvSpPr txBox="1"/>
          <p:nvPr/>
        </p:nvSpPr>
        <p:spPr>
          <a:xfrm>
            <a:off x="2214511" y="1746886"/>
            <a:ext cx="19954977" cy="3749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03300" tIns="1003300" rIns="1003300" bIns="1003300" anchor="ctr">
            <a:spAutoFit/>
          </a:bodyPr>
          <a:lstStyle>
            <a:lvl1pPr>
              <a:defRPr sz="11200"/>
            </a:lvl1pPr>
          </a:lstStyle>
          <a:p>
            <a:r>
              <a:rPr lang="cs-CZ" dirty="0" smtClean="0"/>
              <a:t>Jak na hodnocení?</a:t>
            </a:r>
            <a:endParaRPr lang="cs-CZ" dirty="0"/>
          </a:p>
        </p:txBody>
      </p:sp>
      <p:sp>
        <p:nvSpPr>
          <p:cNvPr id="120" name="Michaela Spurná"/>
          <p:cNvSpPr txBox="1"/>
          <p:nvPr/>
        </p:nvSpPr>
        <p:spPr>
          <a:xfrm>
            <a:off x="18352255" y="11941096"/>
            <a:ext cx="511749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Michaela Spurná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ílem výuky (výukový, dílčí cíl) je:…"/>
          <p:cNvSpPr txBox="1"/>
          <p:nvPr/>
        </p:nvSpPr>
        <p:spPr>
          <a:xfrm>
            <a:off x="12509622" y="3691075"/>
            <a:ext cx="10994751" cy="8925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49580">
              <a:spcBef>
                <a:spcPts val="800"/>
              </a:spcBef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Cílem výuky (výukový, dílčí cíl) je: 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1. Žáci pomocí analýzy předložené mapy lokalizují do slepé mapy migraci lidí v Číně a popisují základní faktory migrace.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2. Žáci vysvětlí, co jsou jádrové a periferní oblasti (jádra a periferie) v Číně.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3. Žáci objasní příčiny migrace mezi periferiemi a jádry v Číně.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4. Žáci pomocí dedukce a analogie lokalizují mezikontinentální (mezinárodní) migraci z blízkých států a kontinentů do zemí EU a vysvětlují příčiny této migrace. 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b="1" dirty="0" smtClean="0"/>
              <a:t>5. Žáci pomocí argumentace diskutují o pozitivech a negativech migrace obecně, o dopadech na krajinu.</a:t>
            </a:r>
            <a:endParaRPr lang="cs-CZ" b="1" dirty="0"/>
          </a:p>
        </p:txBody>
      </p:sp>
      <p:sp>
        <p:nvSpPr>
          <p:cNvPr id="156" name="Hodnocení a kritéria a indikátory hodnocení"/>
          <p:cNvSpPr txBox="1">
            <a:spLocks noGrp="1"/>
          </p:cNvSpPr>
          <p:nvPr>
            <p:ph type="title" idx="4294967295"/>
          </p:nvPr>
        </p:nvSpPr>
        <p:spPr>
          <a:xfrm>
            <a:off x="1784350" y="-234191"/>
            <a:ext cx="20815300" cy="2984501"/>
          </a:xfrm>
          <a:prstGeom prst="rect">
            <a:avLst/>
          </a:prstGeom>
        </p:spPr>
        <p:txBody>
          <a:bodyPr/>
          <a:lstStyle>
            <a:lvl1pPr algn="l" defTabSz="449580">
              <a:spcBef>
                <a:spcPts val="800"/>
              </a:spcBef>
              <a:defRPr sz="5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Hodnocení a kritéria a indikátory hodnocení</a:t>
            </a:r>
          </a:p>
        </p:txBody>
      </p:sp>
      <p:sp>
        <p:nvSpPr>
          <p:cNvPr id="157" name="Kritéria: věcná správnost znalosti, dovednosti: odůvodňování, práce se zdroji, práce s mapou, formulování myšlenek, přenášení znalosti"/>
          <p:cNvSpPr txBox="1"/>
          <p:nvPr/>
        </p:nvSpPr>
        <p:spPr>
          <a:xfrm>
            <a:off x="1784350" y="959164"/>
            <a:ext cx="22514302" cy="298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49580">
              <a:spcBef>
                <a:spcPts val="800"/>
              </a:spcBef>
              <a:defRPr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Kritéria: věcná správnost znalosti, dovednosti: odůvodňování, práce se zdroji, práce s mapou, formulování myšlenek, přenášení znalosti</a:t>
            </a:r>
          </a:p>
        </p:txBody>
      </p:sp>
      <p:sp>
        <p:nvSpPr>
          <p:cNvPr id="158" name="Formativní hodnocení: pokračování…"/>
          <p:cNvSpPr txBox="1">
            <a:spLocks noGrp="1"/>
          </p:cNvSpPr>
          <p:nvPr>
            <p:ph type="body" sz="half" idx="1"/>
          </p:nvPr>
        </p:nvSpPr>
        <p:spPr>
          <a:xfrm>
            <a:off x="1008705" y="2246775"/>
            <a:ext cx="10994752" cy="11525361"/>
          </a:xfrm>
          <a:prstGeom prst="rect">
            <a:avLst/>
          </a:prstGeom>
        </p:spPr>
        <p:txBody>
          <a:bodyPr/>
          <a:lstStyle/>
          <a:p>
            <a:pPr marL="0" indent="0" algn="just" defTabSz="449580">
              <a:spcBef>
                <a:spcPts val="800"/>
              </a:spcBef>
              <a:buSzTx/>
              <a:buNone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indent="0" algn="just" defTabSz="449580"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u="sng" dirty="0" smtClean="0"/>
              <a:t>Formativní hodnocení</a:t>
            </a:r>
            <a:r>
              <a:rPr lang="cs-CZ" dirty="0" smtClean="0"/>
              <a:t>: pokračování</a:t>
            </a:r>
          </a:p>
          <a:p>
            <a:pPr marL="0" indent="0" algn="just" defTabSz="449580"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cs-CZ" dirty="0" smtClean="0"/>
          </a:p>
          <a:p>
            <a:pPr marL="0" indent="0" algn="just" defTabSz="449580"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5. Vyjmenuje pozitiva a negativa migrace. </a:t>
            </a:r>
          </a:p>
          <a:p>
            <a:pPr marL="0" indent="0" algn="just" defTabSz="449580"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—</a:t>
            </a:r>
            <a:r>
              <a:rPr lang="cs-CZ" b="1" dirty="0" smtClean="0"/>
              <a:t>&gt; změna na </a:t>
            </a:r>
            <a:r>
              <a:rPr lang="cs-CZ" dirty="0" smtClean="0"/>
              <a:t>Představí své argumenty pro pozitiva a negativa migrace z různých aspektů (sleduje se počet a kvalita aspektů – počet obyvatelstva, urbanismus, krajinu, ekonomiku, kriminalitu (vandalismus), kulturu aj.), uvede jejich zdroje. </a:t>
            </a:r>
          </a:p>
          <a:p>
            <a:pPr marL="0" indent="0" algn="just" defTabSz="449580"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b="1" dirty="0" smtClean="0"/>
              <a:t>Indikátory</a:t>
            </a:r>
            <a:r>
              <a:rPr lang="cs-CZ" dirty="0" smtClean="0"/>
              <a:t>: </a:t>
            </a:r>
            <a:r>
              <a:rPr lang="cs-CZ" dirty="0" smtClean="0"/>
              <a:t>pomocí kritérií v hodnocení 3. a 4. plní požadavky 5.: připravuje argumenty (3. a 4. úkol – počet, linku – směr – tok myšlenky, strukturování – rozdělení na pozitiva a negativa dle aspektů), cituje zdroje, u prezentování se sleduje: jasnost, strukturovanost, citování, věcnost… Pokud jde o diskuzi: dodržuje pravidla správné argumentace a diskuze (vyslechne, formuluje otázky, neatakuje diskutující, strukturuje projevu). </a:t>
            </a:r>
            <a:endParaRPr lang="cs-CZ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ílem výuky (výukový, dílčí cíl) je:…"/>
          <p:cNvSpPr txBox="1"/>
          <p:nvPr/>
        </p:nvSpPr>
        <p:spPr>
          <a:xfrm>
            <a:off x="12589832" y="3608905"/>
            <a:ext cx="10994751" cy="880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49580">
              <a:spcBef>
                <a:spcPts val="800"/>
              </a:spcBef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t>Cílem výuky (výukový, dílčí cíl) je: </a:t>
            </a:r>
          </a:p>
          <a:p>
            <a:pPr algn="l" defTabSz="449580">
              <a:spcBef>
                <a:spcPts val="800"/>
              </a:spcBef>
              <a:defRPr sz="3600" strike="sngStrike">
                <a:latin typeface="Helvetica"/>
                <a:ea typeface="Helvetica"/>
                <a:cs typeface="Helvetica"/>
                <a:sym typeface="Helvetica"/>
              </a:defRPr>
            </a:pPr>
            <a:r>
              <a:t>1. Žáci pomocí analýzy předložené mapy lokalizují do slepé mapy migraci lidí v Číně a popisují základní faktory migrace.</a:t>
            </a:r>
          </a:p>
          <a:p>
            <a:pPr algn="l" defTabSz="449580">
              <a:spcBef>
                <a:spcPts val="800"/>
              </a:spcBef>
              <a:defRPr sz="3600" strike="sngStrike">
                <a:latin typeface="Helvetica"/>
                <a:ea typeface="Helvetica"/>
                <a:cs typeface="Helvetica"/>
                <a:sym typeface="Helvetica"/>
              </a:defRPr>
            </a:pPr>
            <a:r>
              <a:t>2. Žáci vysvětlí, co jsou jádrové a periferní oblasti (jádra a periferie) v Číně.</a:t>
            </a:r>
          </a:p>
          <a:p>
            <a:pPr algn="l" defTabSz="449580">
              <a:spcBef>
                <a:spcPts val="800"/>
              </a:spcBef>
              <a:defRPr sz="3600" strike="sngStrike">
                <a:latin typeface="Helvetica"/>
                <a:ea typeface="Helvetica"/>
                <a:cs typeface="Helvetica"/>
                <a:sym typeface="Helvetica"/>
              </a:defRPr>
            </a:pPr>
            <a:r>
              <a:t>3. Žáci objasní příčiny migrace mezi periferiemi a jádry v Číně.</a:t>
            </a:r>
          </a:p>
          <a:p>
            <a:pPr algn="l" defTabSz="449580">
              <a:spcBef>
                <a:spcPts val="800"/>
              </a:spcBef>
              <a:defRPr sz="3600" strike="sngStrike">
                <a:latin typeface="Helvetica"/>
                <a:ea typeface="Helvetica"/>
                <a:cs typeface="Helvetica"/>
                <a:sym typeface="Helvetica"/>
              </a:defRPr>
            </a:pPr>
            <a:r>
              <a:t>4. Žáci pomocí dedukce a analogie lokalizují mezikontinentální (mezinárodní) migraci z blízkých států a kontinentů do zemí EU a vysvětlují příčiny této migrace. </a:t>
            </a:r>
          </a:p>
          <a:p>
            <a:pPr algn="l" defTabSz="449580">
              <a:spcBef>
                <a:spcPts val="800"/>
              </a:spcBef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t>5. Žáci pomocí argumentace diskutují o pozitivech a negativech migrace obecně, o dopadech na krajinu.</a:t>
            </a:r>
          </a:p>
        </p:txBody>
      </p:sp>
      <p:sp>
        <p:nvSpPr>
          <p:cNvPr id="161" name="Hodnocení a kritéria a indikátory hodnocení"/>
          <p:cNvSpPr txBox="1">
            <a:spLocks noGrp="1"/>
          </p:cNvSpPr>
          <p:nvPr>
            <p:ph type="title" idx="4294967295"/>
          </p:nvPr>
        </p:nvSpPr>
        <p:spPr>
          <a:xfrm>
            <a:off x="1784350" y="-234191"/>
            <a:ext cx="20815300" cy="2984501"/>
          </a:xfrm>
          <a:prstGeom prst="rect">
            <a:avLst/>
          </a:prstGeom>
        </p:spPr>
        <p:txBody>
          <a:bodyPr/>
          <a:lstStyle>
            <a:lvl1pPr algn="l" defTabSz="449580">
              <a:spcBef>
                <a:spcPts val="800"/>
              </a:spcBef>
              <a:defRPr sz="5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Hodnocení a kritéria a indikátory hodnocení</a:t>
            </a:r>
          </a:p>
        </p:txBody>
      </p:sp>
      <p:sp>
        <p:nvSpPr>
          <p:cNvPr id="162" name="Kritéria: věcná správnost znalosti, dovednosti: odůvodňování, práce se zdroji, práce s mapou, formulování myšlenek, přenášení znalosti"/>
          <p:cNvSpPr txBox="1"/>
          <p:nvPr/>
        </p:nvSpPr>
        <p:spPr>
          <a:xfrm>
            <a:off x="1784350" y="959164"/>
            <a:ext cx="22514302" cy="298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49580">
              <a:spcBef>
                <a:spcPts val="800"/>
              </a:spcBef>
              <a:defRPr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Kritéria: věcná správnost znalosti, dovednosti: odůvodňování, práce se zdroji, práce s mapou, formulování myšlenek, přenášení znalosti</a:t>
            </a:r>
          </a:p>
        </p:txBody>
      </p:sp>
      <p:sp>
        <p:nvSpPr>
          <p:cNvPr id="163" name="Vrstevnické hodnocení:…"/>
          <p:cNvSpPr txBox="1"/>
          <p:nvPr/>
        </p:nvSpPr>
        <p:spPr>
          <a:xfrm>
            <a:off x="1618044" y="4346546"/>
            <a:ext cx="10015594" cy="7724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49580">
              <a:spcBef>
                <a:spcPts val="800"/>
              </a:spcBef>
              <a:defRPr sz="4200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/>
              <a:t>Vrstevnické hodnocení</a:t>
            </a:r>
            <a:r>
              <a:t>: </a:t>
            </a:r>
          </a:p>
          <a:p>
            <a:pPr algn="l" defTabSz="449580">
              <a:spcBef>
                <a:spcPts val="800"/>
              </a:spcBef>
              <a:defRPr sz="4200">
                <a:latin typeface="Helvetica"/>
                <a:ea typeface="Helvetica"/>
                <a:cs typeface="Helvetica"/>
                <a:sym typeface="Helvetica"/>
              </a:defRPr>
            </a:pPr>
            <a:r>
              <a:t>hodí se k úkolu o diskuzi</a:t>
            </a:r>
          </a:p>
          <a:p>
            <a:pPr algn="l" defTabSz="449580">
              <a:spcBef>
                <a:spcPts val="800"/>
              </a:spcBef>
              <a:defRPr sz="4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49580">
              <a:spcBef>
                <a:spcPts val="800"/>
              </a:spcBef>
              <a:defRPr sz="4200">
                <a:latin typeface="Helvetica"/>
                <a:ea typeface="Helvetica"/>
                <a:cs typeface="Helvetica"/>
                <a:sym typeface="Helvetica"/>
              </a:defRPr>
            </a:pPr>
            <a:r>
              <a:t>vysvětlí se kritéria a indikátory hodnocení, které použijí: jasnost, srozumitelnost, plynulost, sdělovaná myšlenka, </a:t>
            </a:r>
          </a:p>
          <a:p>
            <a:pPr algn="l" defTabSz="449580">
              <a:spcBef>
                <a:spcPts val="800"/>
              </a:spcBef>
              <a:defRPr sz="4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49580">
              <a:spcBef>
                <a:spcPts val="800"/>
              </a:spcBef>
              <a:defRPr sz="4200">
                <a:latin typeface="Helvetica"/>
                <a:ea typeface="Helvetica"/>
                <a:cs typeface="Helvetica"/>
                <a:sym typeface="Helvetica"/>
              </a:defRPr>
            </a:pPr>
            <a:r>
              <a:t>… vizte indikátory u formativního hodnocení - o které jako učitel stojíte?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49580">
              <a:spcBef>
                <a:spcPts val="800"/>
              </a:spcBef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ostu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166" name="Všímejte si aktivních sloves!…"/>
          <p:cNvSpPr txBox="1">
            <a:spLocks noGrp="1"/>
          </p:cNvSpPr>
          <p:nvPr>
            <p:ph type="body" idx="1"/>
          </p:nvPr>
        </p:nvSpPr>
        <p:spPr>
          <a:xfrm>
            <a:off x="1181100" y="3082192"/>
            <a:ext cx="22827762" cy="103055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Všímejte si aktivních sloves!</a:t>
            </a:r>
          </a:p>
          <a:p>
            <a:r>
              <a:rPr lang="cs-CZ" dirty="0" smtClean="0"/>
              <a:t>Co pro Vás slovesa znamenají?</a:t>
            </a:r>
          </a:p>
          <a:p>
            <a:r>
              <a:rPr lang="cs-CZ" dirty="0" smtClean="0"/>
              <a:t>Jaké projevy žáků očekáváte (kognitivní, chování a emotivní)?</a:t>
            </a:r>
          </a:p>
          <a:p>
            <a:r>
              <a:rPr lang="cs-CZ" dirty="0" smtClean="0"/>
              <a:t>Jsou pozorovatelné?</a:t>
            </a:r>
          </a:p>
          <a:p>
            <a:r>
              <a:rPr lang="cs-CZ" dirty="0" smtClean="0"/>
              <a:t>Tvořím postup v mysli a dle toho </a:t>
            </a:r>
            <a:r>
              <a:rPr lang="cs-CZ" smtClean="0"/>
              <a:t>tvořím </a:t>
            </a:r>
            <a:r>
              <a:rPr lang="cs-CZ" smtClean="0"/>
              <a:t>kritéria a indikátory </a:t>
            </a:r>
            <a:r>
              <a:rPr lang="cs-CZ" dirty="0" smtClean="0"/>
              <a:t>tak, abych naplnila cíle a OV!</a:t>
            </a:r>
          </a:p>
          <a:p>
            <a:r>
              <a:rPr lang="cs-CZ" dirty="0" smtClean="0"/>
              <a:t>Vytvořit KRUH (OV, CÍL, ÚLOHA, HODNOCENÍ </a:t>
            </a:r>
            <a:r>
              <a:rPr lang="cs-CZ" dirty="0"/>
              <a:t>– </a:t>
            </a:r>
            <a:r>
              <a:rPr lang="cs-CZ" dirty="0" smtClean="0"/>
              <a:t>OV…např. … Z-9-3-01; Z-9-3-02</a:t>
            </a:r>
            <a:r>
              <a:rPr lang="cs-CZ" dirty="0"/>
              <a:t>; </a:t>
            </a:r>
            <a:r>
              <a:rPr lang="cs-CZ" dirty="0" smtClean="0"/>
              <a:t>Z-9-3-03; str. 85) </a:t>
            </a:r>
            <a:r>
              <a:rPr lang="cs-CZ" dirty="0"/>
              <a:t>- </a:t>
            </a:r>
            <a:r>
              <a:rPr lang="cs-CZ" dirty="0">
                <a:hlinkClick r:id="rId2"/>
              </a:rPr>
              <a:t>http://www.nuv.cz/file/4982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Znám své možnosti: </a:t>
            </a:r>
            <a:r>
              <a:rPr lang="cs-CZ" dirty="0" smtClean="0">
                <a:hlinkClick r:id="rId3"/>
              </a:rPr>
              <a:t>https://prezi.com/view/L9O65LFjy1sCrHGT9GFU/</a:t>
            </a: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Červená loď zakotvená u mola na řece se stromy podél břehu a modrou oblohou v pozadí" descr="Červená loď zakotvená u mola na řece se stromy podél břehu a modrou oblohou v pozadí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6941" r="6941"/>
          <a:stretch>
            <a:fillRect/>
          </a:stretch>
        </p:blipFill>
        <p:spPr>
          <a:xfrm>
            <a:off x="12598400" y="3641951"/>
            <a:ext cx="10007600" cy="8851901"/>
          </a:xfrm>
          <a:prstGeom prst="rect">
            <a:avLst/>
          </a:prstGeom>
        </p:spPr>
      </p:pic>
      <p:sp>
        <p:nvSpPr>
          <p:cNvPr id="123" name="Zadání Cvičení č.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Zadání Cvičení č. 3 </a:t>
            </a:r>
          </a:p>
        </p:txBody>
      </p:sp>
      <p:sp>
        <p:nvSpPr>
          <p:cNvPr id="124" name="Zadání: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82143">
              <a:spcBef>
                <a:spcPts val="0"/>
              </a:spcBef>
              <a:buSzTx/>
              <a:buNone/>
              <a:defRPr sz="1615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Zadání</a:t>
            </a:r>
            <a:r>
              <a:rPr dirty="0"/>
              <a:t>:</a:t>
            </a:r>
          </a:p>
          <a:p>
            <a:pPr marL="0" indent="0" defTabSz="382143">
              <a:lnSpc>
                <a:spcPct val="115000"/>
              </a:lnSpc>
              <a:spcBef>
                <a:spcPts val="0"/>
              </a:spcBef>
              <a:buSzPct val="100000"/>
              <a:buFont typeface="Helvetica"/>
              <a:buAutoNum type="arabicPeriod"/>
              <a:defRPr sz="1615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Plánování</a:t>
            </a:r>
            <a:r>
              <a:rPr dirty="0"/>
              <a:t> a </a:t>
            </a:r>
            <a:r>
              <a:rPr dirty="0" err="1"/>
              <a:t>příprava</a:t>
            </a:r>
            <a:r>
              <a:rPr dirty="0"/>
              <a:t> </a:t>
            </a:r>
            <a:r>
              <a:rPr dirty="0" err="1"/>
              <a:t>určeného</a:t>
            </a:r>
            <a:r>
              <a:rPr dirty="0"/>
              <a:t> </a:t>
            </a:r>
            <a:r>
              <a:rPr dirty="0" err="1"/>
              <a:t>modelového</a:t>
            </a:r>
            <a:r>
              <a:rPr dirty="0"/>
              <a:t> </a:t>
            </a:r>
            <a:r>
              <a:rPr dirty="0" err="1"/>
              <a:t>státu</a:t>
            </a:r>
            <a:r>
              <a:rPr dirty="0"/>
              <a:t> </a:t>
            </a:r>
            <a:r>
              <a:rPr dirty="0" err="1"/>
              <a:t>bude</a:t>
            </a:r>
            <a:r>
              <a:rPr dirty="0"/>
              <a:t> </a:t>
            </a:r>
            <a:r>
              <a:rPr dirty="0" err="1"/>
              <a:t>obsahovat</a:t>
            </a:r>
            <a:r>
              <a:rPr dirty="0"/>
              <a:t>:</a:t>
            </a:r>
          </a:p>
          <a:p>
            <a:pPr marL="0" indent="388620" defTabSz="382143">
              <a:lnSpc>
                <a:spcPct val="115000"/>
              </a:lnSpc>
              <a:spcBef>
                <a:spcPts val="0"/>
              </a:spcBef>
              <a:buSzPct val="100000"/>
              <a:buFont typeface="Helvetica"/>
              <a:buAutoNum type="alphaLcPeriod" startAt="2"/>
              <a:defRPr sz="161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s </a:t>
            </a:r>
            <a:r>
              <a:rPr dirty="0" err="1"/>
              <a:t>charakteristikou</a:t>
            </a:r>
            <a:r>
              <a:rPr dirty="0"/>
              <a:t> </a:t>
            </a:r>
            <a:r>
              <a:rPr dirty="0" err="1"/>
              <a:t>státu</a:t>
            </a:r>
            <a:r>
              <a:rPr dirty="0"/>
              <a:t> – </a:t>
            </a:r>
            <a:r>
              <a:rPr dirty="0" err="1"/>
              <a:t>všeobecný</a:t>
            </a:r>
            <a:r>
              <a:rPr dirty="0"/>
              <a:t> </a:t>
            </a:r>
            <a:r>
              <a:rPr dirty="0" err="1"/>
              <a:t>přehled</a:t>
            </a:r>
            <a:r>
              <a:rPr dirty="0"/>
              <a:t>.</a:t>
            </a:r>
          </a:p>
          <a:p>
            <a:pPr marL="0" indent="388620" defTabSz="382143">
              <a:lnSpc>
                <a:spcPct val="115000"/>
              </a:lnSpc>
              <a:spcBef>
                <a:spcPts val="0"/>
              </a:spcBef>
              <a:buSzPct val="100000"/>
              <a:buFont typeface="Helvetica"/>
              <a:buAutoNum type="alphaLcPeriod" startAt="2"/>
              <a:defRPr sz="1615" b="1">
                <a:latin typeface="Helvetica"/>
                <a:ea typeface="Helvetica"/>
                <a:cs typeface="Helvetica"/>
                <a:sym typeface="Helvetica"/>
              </a:defRPr>
            </a:pPr>
            <a:endParaRPr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76644" defTabSz="382143">
              <a:lnSpc>
                <a:spcPct val="115000"/>
              </a:lnSpc>
              <a:spcBef>
                <a:spcPts val="0"/>
              </a:spcBef>
              <a:buSzPct val="100000"/>
              <a:buFont typeface="Helvetica"/>
              <a:buChar char="-"/>
              <a:defRPr sz="161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</a:t>
            </a:r>
            <a:r>
              <a:rPr dirty="0" err="1"/>
              <a:t>Případovou</a:t>
            </a:r>
            <a:r>
              <a:rPr dirty="0"/>
              <a:t> </a:t>
            </a:r>
            <a:r>
              <a:rPr dirty="0" err="1"/>
              <a:t>studii</a:t>
            </a:r>
            <a:r>
              <a:rPr dirty="0"/>
              <a:t> – </a:t>
            </a:r>
            <a:r>
              <a:rPr dirty="0" err="1"/>
              <a:t>bude</a:t>
            </a:r>
            <a:r>
              <a:rPr dirty="0"/>
              <a:t> se </a:t>
            </a:r>
            <a:r>
              <a:rPr dirty="0" err="1"/>
              <a:t>týkat</a:t>
            </a:r>
            <a:r>
              <a:rPr dirty="0"/>
              <a:t> </a:t>
            </a:r>
            <a:r>
              <a:rPr dirty="0" err="1"/>
              <a:t>určitého</a:t>
            </a:r>
            <a:r>
              <a:rPr dirty="0"/>
              <a:t> </a:t>
            </a:r>
            <a:r>
              <a:rPr dirty="0" err="1"/>
              <a:t>očekávaného</a:t>
            </a:r>
            <a:r>
              <a:rPr dirty="0"/>
              <a:t> </a:t>
            </a:r>
            <a:r>
              <a:rPr dirty="0" err="1"/>
              <a:t>výstupu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konceptuálního</a:t>
            </a:r>
            <a:r>
              <a:rPr dirty="0"/>
              <a:t> </a:t>
            </a:r>
            <a:r>
              <a:rPr dirty="0" err="1"/>
              <a:t>přístupu</a:t>
            </a:r>
            <a:r>
              <a:rPr dirty="0"/>
              <a:t>, to </a:t>
            </a:r>
            <a:r>
              <a:rPr dirty="0" err="1"/>
              <a:t>znamená</a:t>
            </a:r>
            <a:r>
              <a:rPr dirty="0"/>
              <a:t>, </a:t>
            </a:r>
            <a:r>
              <a:rPr dirty="0" err="1"/>
              <a:t>vysvětlení</a:t>
            </a:r>
            <a:r>
              <a:rPr dirty="0"/>
              <a:t> </a:t>
            </a:r>
            <a:r>
              <a:rPr dirty="0" err="1"/>
              <a:t>určitého</a:t>
            </a:r>
            <a:r>
              <a:rPr dirty="0"/>
              <a:t> </a:t>
            </a:r>
            <a:r>
              <a:rPr dirty="0" err="1"/>
              <a:t>jevu</a:t>
            </a:r>
            <a:r>
              <a:rPr dirty="0"/>
              <a:t>, </a:t>
            </a:r>
            <a:r>
              <a:rPr dirty="0" err="1"/>
              <a:t>který</a:t>
            </a:r>
            <a:r>
              <a:rPr dirty="0"/>
              <a:t> </a:t>
            </a:r>
            <a:r>
              <a:rPr dirty="0" err="1"/>
              <a:t>má</a:t>
            </a:r>
            <a:r>
              <a:rPr dirty="0"/>
              <a:t> </a:t>
            </a:r>
            <a:r>
              <a:rPr dirty="0" err="1"/>
              <a:t>obecnou</a:t>
            </a:r>
            <a:r>
              <a:rPr dirty="0"/>
              <a:t> </a:t>
            </a:r>
            <a:r>
              <a:rPr dirty="0" err="1"/>
              <a:t>platnost</a:t>
            </a:r>
            <a:r>
              <a:rPr dirty="0"/>
              <a:t>. </a:t>
            </a:r>
            <a:r>
              <a:rPr dirty="0" err="1"/>
              <a:t>Příkladem</a:t>
            </a:r>
            <a:r>
              <a:rPr dirty="0"/>
              <a:t> je </a:t>
            </a:r>
            <a:r>
              <a:rPr dirty="0" err="1"/>
              <a:t>Migrace</a:t>
            </a:r>
            <a:r>
              <a:rPr dirty="0"/>
              <a:t> z </a:t>
            </a:r>
            <a:r>
              <a:rPr dirty="0" err="1"/>
              <a:t>venkova</a:t>
            </a:r>
            <a:r>
              <a:rPr dirty="0"/>
              <a:t> v </a:t>
            </a:r>
            <a:r>
              <a:rPr dirty="0" err="1"/>
              <a:t>Číně</a:t>
            </a:r>
            <a:r>
              <a:rPr dirty="0"/>
              <a:t> – </a:t>
            </a:r>
            <a:r>
              <a:rPr dirty="0" err="1"/>
              <a:t>viz</a:t>
            </a:r>
            <a:r>
              <a:rPr dirty="0"/>
              <a:t> </a:t>
            </a:r>
            <a:r>
              <a:rPr dirty="0" err="1"/>
              <a:t>prezentace</a:t>
            </a:r>
            <a:r>
              <a:rPr dirty="0"/>
              <a:t> v IS MUNI.</a:t>
            </a:r>
          </a:p>
          <a:p>
            <a:pPr marL="0" indent="76644" defTabSz="382143">
              <a:lnSpc>
                <a:spcPct val="115000"/>
              </a:lnSpc>
              <a:spcBef>
                <a:spcPts val="0"/>
              </a:spcBef>
              <a:buSzPct val="100000"/>
              <a:buFont typeface="Helvetica"/>
              <a:buChar char="-"/>
              <a:defRPr sz="161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Vyhledáte</a:t>
            </a:r>
            <a:r>
              <a:rPr dirty="0"/>
              <a:t> text k </a:t>
            </a:r>
            <a:r>
              <a:rPr dirty="0" err="1"/>
              <a:t>příslušnému</a:t>
            </a:r>
            <a:r>
              <a:rPr dirty="0"/>
              <a:t> </a:t>
            </a:r>
            <a:r>
              <a:rPr dirty="0" err="1"/>
              <a:t>státu</a:t>
            </a:r>
            <a:r>
              <a:rPr dirty="0"/>
              <a:t> – </a:t>
            </a:r>
            <a:r>
              <a:rPr dirty="0" err="1"/>
              <a:t>článek</a:t>
            </a:r>
            <a:r>
              <a:rPr dirty="0"/>
              <a:t> z </a:t>
            </a:r>
            <a:r>
              <a:rPr dirty="0" err="1"/>
              <a:t>novin</a:t>
            </a:r>
            <a:r>
              <a:rPr dirty="0"/>
              <a:t>, </a:t>
            </a:r>
            <a:r>
              <a:rPr dirty="0" err="1"/>
              <a:t>časopisu</a:t>
            </a:r>
            <a:r>
              <a:rPr dirty="0"/>
              <a:t>, </a:t>
            </a:r>
            <a:r>
              <a:rPr dirty="0" err="1"/>
              <a:t>aktuální</a:t>
            </a:r>
            <a:r>
              <a:rPr dirty="0"/>
              <a:t> </a:t>
            </a:r>
            <a:r>
              <a:rPr dirty="0" err="1"/>
              <a:t>informace</a:t>
            </a:r>
            <a:r>
              <a:rPr dirty="0"/>
              <a:t> z </a:t>
            </a:r>
            <a:r>
              <a:rPr dirty="0" err="1"/>
              <a:t>internetu</a:t>
            </a:r>
            <a:r>
              <a:rPr dirty="0"/>
              <a:t> </a:t>
            </a:r>
            <a:r>
              <a:rPr dirty="0" err="1"/>
              <a:t>jakéhokoliv</a:t>
            </a:r>
            <a:r>
              <a:rPr dirty="0"/>
              <a:t> </a:t>
            </a:r>
            <a:r>
              <a:rPr dirty="0" err="1"/>
              <a:t>charakteru</a:t>
            </a:r>
            <a:r>
              <a:rPr dirty="0"/>
              <a:t>, </a:t>
            </a:r>
            <a:r>
              <a:rPr dirty="0" err="1"/>
              <a:t>popř</a:t>
            </a:r>
            <a:r>
              <a:rPr dirty="0"/>
              <a:t>. Video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jiný</a:t>
            </a:r>
            <a:r>
              <a:rPr dirty="0"/>
              <a:t> </a:t>
            </a:r>
            <a:r>
              <a:rPr dirty="0" err="1"/>
              <a:t>publiscistický</a:t>
            </a:r>
            <a:r>
              <a:rPr dirty="0"/>
              <a:t> </a:t>
            </a:r>
            <a:r>
              <a:rPr dirty="0" err="1"/>
              <a:t>pořad</a:t>
            </a:r>
            <a:r>
              <a:rPr dirty="0"/>
              <a:t>. </a:t>
            </a:r>
            <a:r>
              <a:rPr dirty="0" err="1"/>
              <a:t>Vytvoříte</a:t>
            </a:r>
            <a:r>
              <a:rPr dirty="0"/>
              <a:t> </a:t>
            </a:r>
            <a:r>
              <a:rPr dirty="0" err="1"/>
              <a:t>přípravu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hodinu</a:t>
            </a:r>
            <a:r>
              <a:rPr dirty="0"/>
              <a:t> </a:t>
            </a:r>
            <a:r>
              <a:rPr dirty="0" err="1"/>
              <a:t>tak</a:t>
            </a:r>
            <a:r>
              <a:rPr dirty="0"/>
              <a:t>, aby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žáci</a:t>
            </a:r>
            <a:r>
              <a:rPr dirty="0"/>
              <a:t> </a:t>
            </a:r>
            <a:r>
              <a:rPr dirty="0" err="1"/>
              <a:t>dokázali</a:t>
            </a:r>
            <a:r>
              <a:rPr dirty="0"/>
              <a:t> </a:t>
            </a:r>
            <a:r>
              <a:rPr dirty="0" err="1"/>
              <a:t>uvědomit</a:t>
            </a:r>
            <a:r>
              <a:rPr dirty="0"/>
              <a:t>, o </a:t>
            </a:r>
            <a:r>
              <a:rPr dirty="0" err="1"/>
              <a:t>čem</a:t>
            </a:r>
            <a:r>
              <a:rPr dirty="0"/>
              <a:t> </a:t>
            </a:r>
            <a:r>
              <a:rPr dirty="0" err="1"/>
              <a:t>zmíněná</a:t>
            </a:r>
            <a:r>
              <a:rPr dirty="0"/>
              <a:t> </a:t>
            </a:r>
            <a:r>
              <a:rPr dirty="0" err="1"/>
              <a:t>informace</a:t>
            </a:r>
            <a:r>
              <a:rPr dirty="0"/>
              <a:t> je, </a:t>
            </a:r>
            <a:r>
              <a:rPr dirty="0" err="1"/>
              <a:t>jak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ji</a:t>
            </a:r>
            <a:r>
              <a:rPr dirty="0"/>
              <a:t> </a:t>
            </a:r>
            <a:r>
              <a:rPr dirty="0" err="1"/>
              <a:t>vysvětlit</a:t>
            </a:r>
            <a:r>
              <a:rPr dirty="0"/>
              <a:t> </a:t>
            </a:r>
            <a:r>
              <a:rPr dirty="0" err="1"/>
              <a:t>pomocí</a:t>
            </a:r>
            <a:r>
              <a:rPr dirty="0"/>
              <a:t> </a:t>
            </a:r>
            <a:r>
              <a:rPr dirty="0" err="1"/>
              <a:t>tvorby</a:t>
            </a:r>
            <a:r>
              <a:rPr dirty="0"/>
              <a:t> </a:t>
            </a:r>
            <a:r>
              <a:rPr dirty="0" err="1"/>
              <a:t>geografických</a:t>
            </a:r>
            <a:r>
              <a:rPr dirty="0"/>
              <a:t> </a:t>
            </a:r>
            <a:r>
              <a:rPr dirty="0" err="1"/>
              <a:t>otázek</a:t>
            </a:r>
            <a:r>
              <a:rPr dirty="0"/>
              <a:t> a </a:t>
            </a:r>
            <a:r>
              <a:rPr dirty="0" err="1"/>
              <a:t>hledání</a:t>
            </a:r>
            <a:r>
              <a:rPr dirty="0"/>
              <a:t> </a:t>
            </a:r>
            <a:r>
              <a:rPr dirty="0" err="1"/>
              <a:t>odpovědí</a:t>
            </a:r>
            <a:r>
              <a:rPr dirty="0"/>
              <a:t>.</a:t>
            </a:r>
          </a:p>
          <a:p>
            <a:pPr marL="0" indent="0" defTabSz="382143">
              <a:spcBef>
                <a:spcPts val="0"/>
              </a:spcBef>
              <a:buSzTx/>
              <a:buNone/>
              <a:defRPr sz="1615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indent="0" defTabSz="382143">
              <a:lnSpc>
                <a:spcPct val="115000"/>
              </a:lnSpc>
              <a:spcBef>
                <a:spcPts val="0"/>
              </a:spcBef>
              <a:buSzPct val="100000"/>
              <a:buFont typeface="Helvetica"/>
              <a:buAutoNum type="arabicPeriod"/>
              <a:defRPr sz="1615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Plánování</a:t>
            </a:r>
            <a:r>
              <a:rPr dirty="0"/>
              <a:t> a </a:t>
            </a:r>
            <a:r>
              <a:rPr dirty="0" err="1"/>
              <a:t>příprava</a:t>
            </a:r>
            <a:r>
              <a:rPr dirty="0"/>
              <a:t> </a:t>
            </a:r>
            <a:r>
              <a:rPr dirty="0" err="1"/>
              <a:t>určeného</a:t>
            </a:r>
            <a:r>
              <a:rPr dirty="0"/>
              <a:t> </a:t>
            </a:r>
            <a:r>
              <a:rPr dirty="0" err="1"/>
              <a:t>makroregionu</a:t>
            </a:r>
            <a:r>
              <a:rPr dirty="0"/>
              <a:t> </a:t>
            </a:r>
            <a:r>
              <a:rPr dirty="0" err="1"/>
              <a:t>bude</a:t>
            </a:r>
            <a:r>
              <a:rPr dirty="0"/>
              <a:t> </a:t>
            </a:r>
            <a:r>
              <a:rPr dirty="0" err="1"/>
              <a:t>obsahovat</a:t>
            </a:r>
            <a:r>
              <a:rPr dirty="0"/>
              <a:t>:</a:t>
            </a:r>
          </a:p>
          <a:p>
            <a:pPr marL="0" indent="388620" defTabSz="382143">
              <a:lnSpc>
                <a:spcPct val="115000"/>
              </a:lnSpc>
              <a:spcBef>
                <a:spcPts val="0"/>
              </a:spcBef>
              <a:buSzPct val="100000"/>
              <a:buFont typeface="Helvetica"/>
              <a:buAutoNum type="alphaLcPeriod" startAt="2"/>
              <a:defRPr sz="161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Úvodní</a:t>
            </a:r>
            <a:r>
              <a:rPr dirty="0"/>
              <a:t> </a:t>
            </a:r>
            <a:r>
              <a:rPr dirty="0" err="1"/>
              <a:t>hodinu</a:t>
            </a:r>
            <a:r>
              <a:rPr dirty="0"/>
              <a:t> s </a:t>
            </a:r>
            <a:r>
              <a:rPr dirty="0" err="1"/>
              <a:t>celkovou</a:t>
            </a:r>
            <a:r>
              <a:rPr dirty="0"/>
              <a:t> </a:t>
            </a:r>
            <a:r>
              <a:rPr dirty="0" err="1"/>
              <a:t>charakteristikou</a:t>
            </a:r>
            <a:r>
              <a:rPr dirty="0"/>
              <a:t> </a:t>
            </a:r>
            <a:r>
              <a:rPr dirty="0" err="1"/>
              <a:t>regionu</a:t>
            </a:r>
            <a:endParaRPr dirty="0"/>
          </a:p>
          <a:p>
            <a:pPr marL="0" indent="388620" defTabSz="382143">
              <a:lnSpc>
                <a:spcPct val="115000"/>
              </a:lnSpc>
              <a:spcBef>
                <a:spcPts val="0"/>
              </a:spcBef>
              <a:buSzPct val="100000"/>
              <a:buFont typeface="Helvetica"/>
              <a:buAutoNum type="alphaLcPeriod" startAt="2"/>
              <a:defRPr sz="161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Procvičovací</a:t>
            </a:r>
            <a:r>
              <a:rPr dirty="0"/>
              <a:t> </a:t>
            </a:r>
            <a:r>
              <a:rPr dirty="0" err="1"/>
              <a:t>hodinu</a:t>
            </a:r>
            <a:r>
              <a:rPr dirty="0"/>
              <a:t> s </a:t>
            </a:r>
            <a:r>
              <a:rPr dirty="0" err="1"/>
              <a:t>hledáním</a:t>
            </a:r>
            <a:r>
              <a:rPr dirty="0"/>
              <a:t> </a:t>
            </a:r>
            <a:r>
              <a:rPr dirty="0" err="1"/>
              <a:t>souvislostí</a:t>
            </a:r>
            <a:r>
              <a:rPr dirty="0"/>
              <a:t> a </a:t>
            </a:r>
            <a:r>
              <a:rPr dirty="0" err="1"/>
              <a:t>faktů</a:t>
            </a:r>
            <a:r>
              <a:rPr dirty="0"/>
              <a:t> s </a:t>
            </a:r>
            <a:r>
              <a:rPr dirty="0" err="1"/>
              <a:t>vybranými</a:t>
            </a:r>
            <a:r>
              <a:rPr dirty="0"/>
              <a:t> </a:t>
            </a:r>
            <a:r>
              <a:rPr dirty="0" err="1"/>
              <a:t>tvrzeními</a:t>
            </a:r>
            <a:r>
              <a:rPr dirty="0"/>
              <a:t> </a:t>
            </a:r>
            <a:r>
              <a:rPr dirty="0" err="1"/>
              <a:t>před</a:t>
            </a:r>
            <a:r>
              <a:rPr dirty="0"/>
              <a:t> </a:t>
            </a:r>
            <a:r>
              <a:rPr dirty="0" err="1"/>
              <a:t>částí</a:t>
            </a:r>
            <a:r>
              <a:rPr dirty="0"/>
              <a:t> </a:t>
            </a:r>
            <a:r>
              <a:rPr dirty="0" err="1"/>
              <a:t>věnovanou</a:t>
            </a:r>
            <a:r>
              <a:rPr dirty="0"/>
              <a:t> </a:t>
            </a:r>
            <a:r>
              <a:rPr dirty="0" err="1"/>
              <a:t>zadanému</a:t>
            </a:r>
            <a:r>
              <a:rPr dirty="0"/>
              <a:t> </a:t>
            </a:r>
            <a:r>
              <a:rPr dirty="0" err="1"/>
              <a:t>makroregionu</a:t>
            </a:r>
            <a:r>
              <a:rPr dirty="0"/>
              <a:t> z </a:t>
            </a:r>
            <a:r>
              <a:rPr dirty="0" err="1"/>
              <a:t>učebnice</a:t>
            </a:r>
            <a:r>
              <a:rPr dirty="0"/>
              <a:t> </a:t>
            </a:r>
            <a:r>
              <a:rPr dirty="0" err="1"/>
              <a:t>Anděl</a:t>
            </a:r>
            <a:r>
              <a:rPr dirty="0"/>
              <a:t> a </a:t>
            </a:r>
            <a:r>
              <a:rPr dirty="0" err="1"/>
              <a:t>kol</a:t>
            </a:r>
            <a:r>
              <a:rPr dirty="0"/>
              <a:t>. </a:t>
            </a:r>
            <a:r>
              <a:rPr dirty="0" err="1"/>
              <a:t>Nová</a:t>
            </a:r>
            <a:r>
              <a:rPr dirty="0"/>
              <a:t> </a:t>
            </a:r>
            <a:r>
              <a:rPr dirty="0" err="1"/>
              <a:t>regionální</a:t>
            </a:r>
            <a:r>
              <a:rPr dirty="0"/>
              <a:t> </a:t>
            </a:r>
            <a:r>
              <a:rPr dirty="0" err="1"/>
              <a:t>geografie</a:t>
            </a:r>
            <a:r>
              <a:rPr dirty="0"/>
              <a:t>.</a:t>
            </a:r>
          </a:p>
          <a:p>
            <a:pPr marL="0" indent="0" defTabSz="382143">
              <a:spcBef>
                <a:spcPts val="0"/>
              </a:spcBef>
              <a:buSzTx/>
              <a:buNone/>
              <a:defRPr sz="1615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indent="0" defTabSz="382143">
              <a:spcBef>
                <a:spcPts val="0"/>
              </a:spcBef>
              <a:buSzTx/>
              <a:buNone/>
              <a:defRPr sz="1615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Poznámky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závěr</a:t>
            </a:r>
            <a:r>
              <a:rPr dirty="0"/>
              <a:t>: </a:t>
            </a:r>
          </a:p>
          <a:p>
            <a:pPr marL="0" indent="76644" defTabSz="382143">
              <a:lnSpc>
                <a:spcPct val="115000"/>
              </a:lnSpc>
              <a:spcBef>
                <a:spcPts val="0"/>
              </a:spcBef>
              <a:buSzPct val="100000"/>
              <a:buFont typeface="Helvetica"/>
              <a:buChar char="-"/>
              <a:defRPr sz="1615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Do </a:t>
            </a:r>
            <a:r>
              <a:rPr dirty="0" err="1"/>
              <a:t>úvodních</a:t>
            </a:r>
            <a:r>
              <a:rPr dirty="0"/>
              <a:t> </a:t>
            </a:r>
            <a:r>
              <a:rPr dirty="0" err="1"/>
              <a:t>hodin</a:t>
            </a:r>
            <a:r>
              <a:rPr dirty="0"/>
              <a:t> </a:t>
            </a:r>
            <a:r>
              <a:rPr dirty="0" err="1"/>
              <a:t>použijte</a:t>
            </a:r>
            <a:r>
              <a:rPr dirty="0"/>
              <a:t>  co </a:t>
            </a:r>
            <a:r>
              <a:rPr dirty="0" err="1"/>
              <a:t>nejvíce</a:t>
            </a:r>
            <a:r>
              <a:rPr dirty="0"/>
              <a:t> </a:t>
            </a:r>
            <a:r>
              <a:rPr dirty="0" err="1"/>
              <a:t>mapu</a:t>
            </a:r>
            <a:r>
              <a:rPr dirty="0"/>
              <a:t> a </a:t>
            </a:r>
            <a:r>
              <a:rPr dirty="0" err="1"/>
              <a:t>úlohy</a:t>
            </a:r>
            <a:r>
              <a:rPr dirty="0"/>
              <a:t> s </a:t>
            </a:r>
            <a:r>
              <a:rPr dirty="0" err="1"/>
              <a:t>mapou</a:t>
            </a:r>
            <a:r>
              <a:rPr dirty="0"/>
              <a:t>. </a:t>
            </a:r>
            <a:r>
              <a:rPr dirty="0" err="1"/>
              <a:t>Dávají</a:t>
            </a:r>
            <a:r>
              <a:rPr dirty="0"/>
              <a:t> </a:t>
            </a:r>
            <a:r>
              <a:rPr dirty="0" err="1"/>
              <a:t>tomu</a:t>
            </a:r>
            <a:r>
              <a:rPr dirty="0"/>
              <a:t> </a:t>
            </a:r>
            <a:r>
              <a:rPr dirty="0" err="1"/>
              <a:t>regionu</a:t>
            </a:r>
            <a:r>
              <a:rPr dirty="0"/>
              <a:t> </a:t>
            </a:r>
            <a:r>
              <a:rPr dirty="0" err="1"/>
              <a:t>název</a:t>
            </a:r>
            <a:r>
              <a:rPr dirty="0"/>
              <a:t>, </a:t>
            </a:r>
            <a:r>
              <a:rPr dirty="0" err="1"/>
              <a:t>vysvětlují</a:t>
            </a:r>
            <a:r>
              <a:rPr dirty="0"/>
              <a:t> </a:t>
            </a:r>
            <a:r>
              <a:rPr dirty="0" err="1"/>
              <a:t>jeho</a:t>
            </a:r>
            <a:r>
              <a:rPr dirty="0"/>
              <a:t> </a:t>
            </a:r>
            <a:r>
              <a:rPr dirty="0" err="1"/>
              <a:t>polohu</a:t>
            </a:r>
            <a:r>
              <a:rPr dirty="0"/>
              <a:t> a </a:t>
            </a:r>
            <a:r>
              <a:rPr dirty="0" err="1"/>
              <a:t>vše</a:t>
            </a:r>
            <a:r>
              <a:rPr dirty="0"/>
              <a:t>, co tam </a:t>
            </a:r>
            <a:r>
              <a:rPr dirty="0" err="1"/>
              <a:t>patří</a:t>
            </a:r>
            <a:r>
              <a:rPr dirty="0"/>
              <a:t>. </a:t>
            </a:r>
          </a:p>
          <a:p>
            <a:pPr marL="0" indent="76644" defTabSz="382143">
              <a:lnSpc>
                <a:spcPct val="115000"/>
              </a:lnSpc>
              <a:spcBef>
                <a:spcPts val="0"/>
              </a:spcBef>
              <a:buSzPct val="100000"/>
              <a:buFont typeface="Helvetica"/>
              <a:buChar char="-"/>
              <a:defRPr sz="1615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Promyslete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, </a:t>
            </a:r>
            <a:r>
              <a:rPr dirty="0" err="1"/>
              <a:t>jak</a:t>
            </a:r>
            <a:r>
              <a:rPr dirty="0"/>
              <a:t> by </a:t>
            </a:r>
            <a:r>
              <a:rPr dirty="0" err="1"/>
              <a:t>měl</a:t>
            </a:r>
            <a:r>
              <a:rPr dirty="0"/>
              <a:t> </a:t>
            </a:r>
            <a:r>
              <a:rPr dirty="0" err="1"/>
              <a:t>vypadat</a:t>
            </a:r>
            <a:r>
              <a:rPr dirty="0"/>
              <a:t> </a:t>
            </a:r>
            <a:r>
              <a:rPr dirty="0" err="1"/>
              <a:t>zápis</a:t>
            </a:r>
            <a:r>
              <a:rPr dirty="0"/>
              <a:t> </a:t>
            </a:r>
            <a:r>
              <a:rPr dirty="0" err="1"/>
              <a:t>proběhlé</a:t>
            </a:r>
            <a:r>
              <a:rPr dirty="0"/>
              <a:t> </a:t>
            </a:r>
            <a:r>
              <a:rPr dirty="0" err="1"/>
              <a:t>hodiny</a:t>
            </a:r>
            <a:r>
              <a:rPr dirty="0"/>
              <a:t> – </a:t>
            </a:r>
            <a:r>
              <a:rPr dirty="0" err="1"/>
              <a:t>tedy</a:t>
            </a:r>
            <a:r>
              <a:rPr dirty="0"/>
              <a:t> to je </a:t>
            </a:r>
            <a:r>
              <a:rPr dirty="0" err="1"/>
              <a:t>zejména</a:t>
            </a:r>
            <a:r>
              <a:rPr dirty="0"/>
              <a:t> to, co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přestavujete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by </a:t>
            </a:r>
            <a:r>
              <a:rPr dirty="0" err="1"/>
              <a:t>měli</a:t>
            </a:r>
            <a:r>
              <a:rPr dirty="0"/>
              <a:t> </a:t>
            </a:r>
            <a:r>
              <a:rPr dirty="0" err="1"/>
              <a:t>žáci</a:t>
            </a:r>
            <a:r>
              <a:rPr dirty="0"/>
              <a:t> </a:t>
            </a:r>
            <a:r>
              <a:rPr dirty="0" err="1"/>
              <a:t>umět</a:t>
            </a:r>
            <a:r>
              <a:rPr dirty="0"/>
              <a:t>. Na </a:t>
            </a:r>
            <a:r>
              <a:rPr dirty="0" err="1"/>
              <a:t>tento</a:t>
            </a:r>
            <a:r>
              <a:rPr dirty="0"/>
              <a:t> </a:t>
            </a:r>
            <a:r>
              <a:rPr dirty="0" err="1"/>
              <a:t>závěr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pak</a:t>
            </a:r>
            <a:r>
              <a:rPr dirty="0"/>
              <a:t> do </a:t>
            </a:r>
            <a:r>
              <a:rPr dirty="0" err="1"/>
              <a:t>přípravy</a:t>
            </a:r>
            <a:r>
              <a:rPr dirty="0"/>
              <a:t> </a:t>
            </a:r>
            <a:r>
              <a:rPr dirty="0" err="1"/>
              <a:t>vytvoříte</a:t>
            </a:r>
            <a:r>
              <a:rPr dirty="0"/>
              <a:t> </a:t>
            </a:r>
            <a:r>
              <a:rPr dirty="0" err="1"/>
              <a:t>dílčí</a:t>
            </a:r>
            <a:r>
              <a:rPr dirty="0"/>
              <a:t> </a:t>
            </a:r>
            <a:r>
              <a:rPr dirty="0" err="1"/>
              <a:t>cíle</a:t>
            </a:r>
            <a:r>
              <a:rPr dirty="0"/>
              <a:t>, 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budou</a:t>
            </a:r>
            <a:r>
              <a:rPr dirty="0"/>
              <a:t> </a:t>
            </a:r>
            <a:r>
              <a:rPr dirty="0" err="1"/>
              <a:t>konkrétní</a:t>
            </a:r>
            <a:r>
              <a:rPr dirty="0"/>
              <a:t> a </a:t>
            </a:r>
            <a:r>
              <a:rPr dirty="0" err="1"/>
              <a:t>měřitelné</a:t>
            </a:r>
            <a:r>
              <a:rPr dirty="0"/>
              <a:t>.</a:t>
            </a:r>
          </a:p>
          <a:p>
            <a:pPr marL="0" indent="0" defTabSz="382143">
              <a:spcBef>
                <a:spcPts val="0"/>
              </a:spcBef>
              <a:buSzTx/>
              <a:buNone/>
              <a:defRPr sz="1615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indent="0" defTabSz="382143">
              <a:spcBef>
                <a:spcPts val="0"/>
              </a:spcBef>
              <a:buSzTx/>
              <a:buNone/>
              <a:defRPr sz="1615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Použité</a:t>
            </a:r>
            <a:r>
              <a:rPr dirty="0"/>
              <a:t> </a:t>
            </a:r>
            <a:r>
              <a:rPr dirty="0" err="1"/>
              <a:t>zdroje</a:t>
            </a:r>
            <a:r>
              <a:rPr dirty="0"/>
              <a:t> – </a:t>
            </a:r>
            <a:r>
              <a:rPr dirty="0" err="1"/>
              <a:t>Podpory</a:t>
            </a:r>
            <a:r>
              <a:rPr dirty="0"/>
              <a:t> v IS MUNI:</a:t>
            </a:r>
          </a:p>
          <a:p>
            <a:pPr marL="0" indent="76644" defTabSz="382143">
              <a:lnSpc>
                <a:spcPct val="115000"/>
              </a:lnSpc>
              <a:spcBef>
                <a:spcPts val="0"/>
              </a:spcBef>
              <a:buSzPct val="100000"/>
              <a:buFont typeface="Helvetica"/>
              <a:buChar char="-"/>
              <a:defRPr sz="161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Tvorba</a:t>
            </a:r>
            <a:r>
              <a:rPr dirty="0"/>
              <a:t> </a:t>
            </a:r>
            <a:r>
              <a:rPr dirty="0" err="1"/>
              <a:t>přípravy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výuku</a:t>
            </a:r>
            <a:r>
              <a:rPr dirty="0"/>
              <a:t>;</a:t>
            </a:r>
          </a:p>
          <a:p>
            <a:pPr marL="0" indent="76644" defTabSz="382143">
              <a:lnSpc>
                <a:spcPct val="115000"/>
              </a:lnSpc>
              <a:spcBef>
                <a:spcPts val="0"/>
              </a:spcBef>
              <a:buSzPct val="100000"/>
              <a:buFont typeface="Helvetica"/>
              <a:buChar char="-"/>
              <a:defRPr sz="161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Učebnice</a:t>
            </a:r>
            <a:r>
              <a:rPr dirty="0"/>
              <a:t> </a:t>
            </a:r>
            <a:r>
              <a:rPr dirty="0" err="1"/>
              <a:t>geografie</a:t>
            </a:r>
            <a:r>
              <a:rPr dirty="0"/>
              <a:t> pro ZŠ – slide – </a:t>
            </a:r>
            <a:r>
              <a:rPr dirty="0" err="1"/>
              <a:t>příp</a:t>
            </a:r>
            <a:r>
              <a:rPr dirty="0"/>
              <a:t>. </a:t>
            </a:r>
            <a:r>
              <a:rPr dirty="0" err="1"/>
              <a:t>Studie</a:t>
            </a:r>
            <a:r>
              <a:rPr dirty="0"/>
              <a:t> - </a:t>
            </a:r>
            <a:r>
              <a:rPr dirty="0" err="1"/>
              <a:t>migrace-Čína</a:t>
            </a:r>
            <a:r>
              <a:rPr dirty="0"/>
              <a:t>;</a:t>
            </a:r>
          </a:p>
          <a:p>
            <a:pPr marL="0" indent="76644" defTabSz="382143">
              <a:lnSpc>
                <a:spcPct val="115000"/>
              </a:lnSpc>
              <a:spcBef>
                <a:spcPts val="0"/>
              </a:spcBef>
              <a:buSzPct val="100000"/>
              <a:buFont typeface="Helvetica"/>
              <a:buChar char="-"/>
              <a:defRPr sz="161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Standardy</a:t>
            </a:r>
            <a:r>
              <a:rPr dirty="0"/>
              <a:t> </a:t>
            </a:r>
            <a:r>
              <a:rPr dirty="0" err="1"/>
              <a:t>indikátory</a:t>
            </a:r>
            <a:r>
              <a:rPr dirty="0"/>
              <a:t> – </a:t>
            </a:r>
            <a:r>
              <a:rPr dirty="0" err="1"/>
              <a:t>příklady</a:t>
            </a:r>
            <a:r>
              <a:rPr dirty="0"/>
              <a:t> </a:t>
            </a:r>
            <a:r>
              <a:rPr dirty="0" err="1"/>
              <a:t>tvorby</a:t>
            </a:r>
            <a:r>
              <a:rPr dirty="0"/>
              <a:t> </a:t>
            </a:r>
            <a:r>
              <a:rPr dirty="0" err="1"/>
              <a:t>dílčích</a:t>
            </a:r>
            <a:r>
              <a:rPr dirty="0"/>
              <a:t> </a:t>
            </a:r>
            <a:r>
              <a:rPr dirty="0" err="1"/>
              <a:t>cílů</a:t>
            </a:r>
            <a:r>
              <a:rPr dirty="0"/>
              <a:t>;</a:t>
            </a:r>
          </a:p>
          <a:p>
            <a:pPr marL="0" indent="76644" defTabSz="382143">
              <a:lnSpc>
                <a:spcPct val="115000"/>
              </a:lnSpc>
              <a:spcBef>
                <a:spcPts val="0"/>
              </a:spcBef>
              <a:buSzPct val="100000"/>
              <a:buFont typeface="Helvetica"/>
              <a:buChar char="-"/>
              <a:defRPr sz="161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RVP ZV – 2021 – </a:t>
            </a:r>
            <a:r>
              <a:rPr dirty="0" err="1"/>
              <a:t>očekávané</a:t>
            </a:r>
            <a:r>
              <a:rPr dirty="0"/>
              <a:t> </a:t>
            </a:r>
            <a:r>
              <a:rPr dirty="0" err="1"/>
              <a:t>výsledky</a:t>
            </a:r>
            <a:endParaRPr dirty="0"/>
          </a:p>
          <a:p>
            <a:pPr marL="0" indent="76644" defTabSz="382143">
              <a:lnSpc>
                <a:spcPct val="115000"/>
              </a:lnSpc>
              <a:spcBef>
                <a:spcPts val="0"/>
              </a:spcBef>
              <a:buSzPct val="100000"/>
              <a:buFont typeface="Helvetica"/>
              <a:buChar char="-"/>
              <a:defRPr sz="161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Vaše</a:t>
            </a:r>
            <a:r>
              <a:rPr dirty="0"/>
              <a:t> </a:t>
            </a:r>
            <a:r>
              <a:rPr dirty="0" err="1"/>
              <a:t>rozbory</a:t>
            </a:r>
            <a:r>
              <a:rPr dirty="0"/>
              <a:t> </a:t>
            </a:r>
            <a:r>
              <a:rPr dirty="0" err="1"/>
              <a:t>učebnic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Učební úloha – na čem se to učí!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49580">
              <a:spcBef>
                <a:spcPts val="800"/>
              </a:spcBef>
              <a:buSzTx/>
              <a:buNone/>
              <a:defRPr sz="59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Učební</a:t>
            </a:r>
            <a:r>
              <a:rPr dirty="0"/>
              <a:t> </a:t>
            </a:r>
            <a:r>
              <a:rPr dirty="0" err="1"/>
              <a:t>úloha</a:t>
            </a:r>
            <a:r>
              <a:rPr dirty="0"/>
              <a:t> – </a:t>
            </a:r>
            <a:r>
              <a:rPr i="1" dirty="0" err="1"/>
              <a:t>na</a:t>
            </a:r>
            <a:r>
              <a:rPr i="1" dirty="0"/>
              <a:t> </a:t>
            </a:r>
            <a:r>
              <a:rPr i="1" dirty="0" err="1"/>
              <a:t>čem</a:t>
            </a:r>
            <a:r>
              <a:rPr i="1" dirty="0"/>
              <a:t> se to </a:t>
            </a:r>
            <a:r>
              <a:rPr i="1" dirty="0" err="1"/>
              <a:t>učí</a:t>
            </a:r>
            <a:r>
              <a:rPr i="1" dirty="0"/>
              <a:t>!</a:t>
            </a:r>
          </a:p>
          <a:p>
            <a:pPr marL="0" indent="0" defTabSz="449580">
              <a:spcBef>
                <a:spcPts val="0"/>
              </a:spcBef>
              <a:buSzTx/>
              <a:buNone/>
              <a:defRPr sz="59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[1. </a:t>
            </a:r>
            <a:r>
              <a:rPr dirty="0" err="1"/>
              <a:t>Jaká</a:t>
            </a:r>
            <a:r>
              <a:rPr dirty="0"/>
              <a:t> je </a:t>
            </a:r>
            <a:r>
              <a:rPr dirty="0" err="1"/>
              <a:t>hustota</a:t>
            </a:r>
            <a:r>
              <a:rPr dirty="0"/>
              <a:t> </a:t>
            </a:r>
            <a:r>
              <a:rPr dirty="0" err="1"/>
              <a:t>obyvatelstva</a:t>
            </a:r>
            <a:r>
              <a:rPr dirty="0"/>
              <a:t> </a:t>
            </a:r>
            <a:r>
              <a:rPr dirty="0" err="1"/>
              <a:t>fotografovaných</a:t>
            </a:r>
            <a:r>
              <a:rPr dirty="0"/>
              <a:t> </a:t>
            </a:r>
            <a:r>
              <a:rPr dirty="0" err="1"/>
              <a:t>míst</a:t>
            </a:r>
            <a:r>
              <a:rPr dirty="0"/>
              <a:t> (1,4,5</a:t>
            </a:r>
            <a:r>
              <a:rPr dirty="0" smtClean="0"/>
              <a:t>).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defTabSz="449580">
              <a:spcBef>
                <a:spcPts val="0"/>
              </a:spcBef>
              <a:buSzTx/>
              <a:buNone/>
              <a:defRPr sz="59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2. </a:t>
            </a:r>
            <a:r>
              <a:rPr dirty="0" err="1"/>
              <a:t>Najděte</a:t>
            </a:r>
            <a:r>
              <a:rPr dirty="0"/>
              <a:t> </a:t>
            </a:r>
            <a:r>
              <a:rPr dirty="0" err="1"/>
              <a:t>větu</a:t>
            </a:r>
            <a:r>
              <a:rPr dirty="0"/>
              <a:t>, </a:t>
            </a:r>
            <a:r>
              <a:rPr dirty="0" err="1"/>
              <a:t>která</a:t>
            </a:r>
            <a:r>
              <a:rPr dirty="0"/>
              <a:t> </a:t>
            </a:r>
            <a:r>
              <a:rPr dirty="0" err="1"/>
              <a:t>uvádí</a:t>
            </a:r>
            <a:r>
              <a:rPr dirty="0"/>
              <a:t> </a:t>
            </a:r>
            <a:r>
              <a:rPr dirty="0" err="1"/>
              <a:t>důvod</a:t>
            </a:r>
            <a:r>
              <a:rPr dirty="0"/>
              <a:t> </a:t>
            </a:r>
            <a:r>
              <a:rPr dirty="0" err="1"/>
              <a:t>odchodu</a:t>
            </a:r>
            <a:r>
              <a:rPr dirty="0"/>
              <a:t> do </a:t>
            </a:r>
            <a:r>
              <a:rPr dirty="0" err="1"/>
              <a:t>Šanghaje</a:t>
            </a:r>
            <a:r>
              <a:rPr dirty="0"/>
              <a:t> (2,4).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defTabSz="449580">
              <a:spcBef>
                <a:spcPts val="0"/>
              </a:spcBef>
              <a:buSzTx/>
              <a:buNone/>
              <a:defRPr sz="59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3. </a:t>
            </a:r>
            <a:r>
              <a:rPr dirty="0" err="1"/>
              <a:t>Jak</a:t>
            </a:r>
            <a:r>
              <a:rPr dirty="0"/>
              <a:t> je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mapě</a:t>
            </a:r>
            <a:r>
              <a:rPr dirty="0"/>
              <a:t> </a:t>
            </a:r>
            <a:r>
              <a:rPr dirty="0" err="1"/>
              <a:t>znázorněná</a:t>
            </a:r>
            <a:r>
              <a:rPr dirty="0"/>
              <a:t> </a:t>
            </a:r>
            <a:r>
              <a:rPr dirty="0" err="1"/>
              <a:t>migrace</a:t>
            </a:r>
            <a:r>
              <a:rPr dirty="0"/>
              <a:t> </a:t>
            </a:r>
            <a:r>
              <a:rPr dirty="0" err="1"/>
              <a:t>lidí</a:t>
            </a:r>
            <a:r>
              <a:rPr dirty="0"/>
              <a:t> z </a:t>
            </a:r>
            <a:r>
              <a:rPr dirty="0" err="1"/>
              <a:t>venkova</a:t>
            </a:r>
            <a:r>
              <a:rPr dirty="0"/>
              <a:t> (2,3).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defTabSz="449580">
              <a:spcBef>
                <a:spcPts val="0"/>
              </a:spcBef>
              <a:buSzTx/>
              <a:buNone/>
              <a:defRPr sz="59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Upravte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defTabSz="449580">
              <a:spcBef>
                <a:spcPts val="0"/>
              </a:spcBef>
              <a:buSzTx/>
              <a:buNone/>
              <a:defRPr sz="59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4. </a:t>
            </a:r>
            <a:r>
              <a:rPr dirty="0" err="1"/>
              <a:t>Napište</a:t>
            </a:r>
            <a:r>
              <a:rPr dirty="0"/>
              <a:t> </a:t>
            </a:r>
            <a:r>
              <a:rPr dirty="0" err="1"/>
              <a:t>krátký</a:t>
            </a:r>
            <a:r>
              <a:rPr dirty="0"/>
              <a:t> text, </a:t>
            </a:r>
            <a:r>
              <a:rPr dirty="0" err="1"/>
              <a:t>který</a:t>
            </a:r>
            <a:r>
              <a:rPr dirty="0"/>
              <a:t> </a:t>
            </a:r>
            <a:r>
              <a:rPr dirty="0" err="1"/>
              <a:t>vysvětluje</a:t>
            </a:r>
            <a:r>
              <a:rPr dirty="0"/>
              <a:t>: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228600" defTabSz="449580">
              <a:spcBef>
                <a:spcPts val="0"/>
              </a:spcBef>
              <a:buSzPct val="100000"/>
              <a:buFont typeface="Times New Roman"/>
              <a:buChar char="-"/>
              <a:tabLst>
                <a:tab pos="457200" algn="l"/>
              </a:tabLst>
              <a:defRPr sz="59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V </a:t>
            </a:r>
            <a:r>
              <a:rPr dirty="0" err="1"/>
              <a:t>jakém</a:t>
            </a:r>
            <a:r>
              <a:rPr dirty="0"/>
              <a:t> </a:t>
            </a:r>
            <a:r>
              <a:rPr dirty="0" err="1"/>
              <a:t>prostoru</a:t>
            </a:r>
            <a:r>
              <a:rPr dirty="0"/>
              <a:t> se </a:t>
            </a:r>
            <a:r>
              <a:rPr dirty="0" err="1"/>
              <a:t>koncentruje</a:t>
            </a:r>
            <a:r>
              <a:rPr dirty="0"/>
              <a:t> </a:t>
            </a:r>
            <a:r>
              <a:rPr dirty="0" err="1"/>
              <a:t>čínská</a:t>
            </a:r>
            <a:r>
              <a:rPr dirty="0"/>
              <a:t> populace;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228600" defTabSz="449580">
              <a:spcBef>
                <a:spcPts val="0"/>
              </a:spcBef>
              <a:buSzPct val="100000"/>
              <a:buFont typeface="Times New Roman"/>
              <a:buChar char="-"/>
              <a:tabLst>
                <a:tab pos="457200" algn="l"/>
              </a:tabLst>
              <a:defRPr sz="59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Proč</a:t>
            </a:r>
            <a:r>
              <a:rPr dirty="0"/>
              <a:t> </a:t>
            </a:r>
            <a:r>
              <a:rPr dirty="0" err="1"/>
              <a:t>tento</a:t>
            </a:r>
            <a:r>
              <a:rPr dirty="0"/>
              <a:t> </a:t>
            </a:r>
            <a:r>
              <a:rPr dirty="0" err="1"/>
              <a:t>prostor</a:t>
            </a:r>
            <a:r>
              <a:rPr dirty="0"/>
              <a:t> </a:t>
            </a:r>
            <a:r>
              <a:rPr dirty="0" err="1"/>
              <a:t>přitahuje</a:t>
            </a:r>
            <a:r>
              <a:rPr dirty="0"/>
              <a:t> </a:t>
            </a:r>
            <a:r>
              <a:rPr dirty="0" err="1"/>
              <a:t>stále</a:t>
            </a:r>
            <a:r>
              <a:rPr dirty="0"/>
              <a:t> </a:t>
            </a:r>
            <a:r>
              <a:rPr dirty="0" err="1"/>
              <a:t>více</a:t>
            </a:r>
            <a:r>
              <a:rPr dirty="0"/>
              <a:t> </a:t>
            </a:r>
            <a:r>
              <a:rPr dirty="0" err="1"/>
              <a:t>lidí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Červená loď zakotvená u mola na řece se stromy podél břehu a modrou oblohou v pozadí" descr="Červená loď zakotvená u mola na řece se stromy podél břehu a modrou oblohou v pozadí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16239" r="16239"/>
          <a:stretch>
            <a:fillRect/>
          </a:stretch>
        </p:blipFill>
        <p:spPr>
          <a:xfrm>
            <a:off x="14469879" y="967978"/>
            <a:ext cx="5716401" cy="6483322"/>
          </a:xfrm>
          <a:prstGeom prst="rect">
            <a:avLst/>
          </a:prstGeom>
        </p:spPr>
      </p:pic>
      <p:sp>
        <p:nvSpPr>
          <p:cNvPr id="129" name="Téma: migrace"/>
          <p:cNvSpPr txBox="1">
            <a:spLocks noGrp="1"/>
          </p:cNvSpPr>
          <p:nvPr>
            <p:ph type="title"/>
          </p:nvPr>
        </p:nvSpPr>
        <p:spPr>
          <a:xfrm>
            <a:off x="1790700" y="1066800"/>
            <a:ext cx="11582266" cy="215028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l" defTabSz="449580"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lvl="1" defTabSz="449580">
              <a:spcBef>
                <a:spcPts val="800"/>
              </a:spcBef>
              <a:defRPr sz="9000">
                <a:latin typeface="Helvetica"/>
                <a:ea typeface="Helvetica"/>
                <a:cs typeface="Helvetica"/>
                <a:sym typeface="Helvetica"/>
              </a:defRPr>
            </a:pPr>
            <a:r>
              <a:t>Téma: migrace</a:t>
            </a:r>
          </a:p>
        </p:txBody>
      </p:sp>
      <p:sp>
        <p:nvSpPr>
          <p:cNvPr id="130" name="Můj návrh dle úlohy…"/>
          <p:cNvSpPr txBox="1">
            <a:spLocks noGrp="1"/>
          </p:cNvSpPr>
          <p:nvPr>
            <p:ph type="body" sz="half" idx="1"/>
          </p:nvPr>
        </p:nvSpPr>
        <p:spPr>
          <a:xfrm>
            <a:off x="2063694" y="4074890"/>
            <a:ext cx="9734606" cy="8587010"/>
          </a:xfrm>
          <a:prstGeom prst="rect">
            <a:avLst/>
          </a:prstGeom>
        </p:spPr>
        <p:txBody>
          <a:bodyPr/>
          <a:lstStyle/>
          <a:p>
            <a:pPr>
              <a:defRPr sz="6200"/>
            </a:pPr>
            <a:r>
              <a:t>Můj návrh dle úlohy</a:t>
            </a:r>
          </a:p>
          <a:p>
            <a:pPr marL="457200" indent="-228600" algn="l" defTabSz="449580">
              <a:buSzPct val="100000"/>
              <a:buFont typeface="Times New Roman"/>
              <a:buChar char="-"/>
              <a:tabLst>
                <a:tab pos="457200" algn="l"/>
              </a:tabLst>
              <a:defRPr sz="59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457200" indent="-228600" algn="l" defTabSz="449580">
              <a:buSzPct val="100000"/>
              <a:buFont typeface="Times New Roman"/>
              <a:buChar char="-"/>
              <a:tabLst>
                <a:tab pos="457200" algn="l"/>
              </a:tabLst>
              <a:defRPr sz="5900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r>
              <a:rPr sz="4800"/>
              <a:t>Brát ohled, že tu nejsou pracovní listy, slepé mapy apod. 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Obrázek" descr="Obrá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5797" y="7566756"/>
            <a:ext cx="9332806" cy="5368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ílem výuky (výukový, dílčí cíl) j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18109">
              <a:spcBef>
                <a:spcPts val="700"/>
              </a:spcBef>
              <a:buSzTx/>
              <a:buNone/>
              <a:defRPr sz="4185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Cílem</a:t>
            </a:r>
            <a:r>
              <a:rPr dirty="0"/>
              <a:t> </a:t>
            </a:r>
            <a:r>
              <a:rPr dirty="0" err="1"/>
              <a:t>výuky</a:t>
            </a:r>
            <a:r>
              <a:rPr dirty="0"/>
              <a:t> (</a:t>
            </a:r>
            <a:r>
              <a:rPr dirty="0" err="1"/>
              <a:t>výukový</a:t>
            </a:r>
            <a:r>
              <a:rPr dirty="0"/>
              <a:t>, </a:t>
            </a:r>
            <a:r>
              <a:rPr dirty="0" err="1"/>
              <a:t>dílčí</a:t>
            </a:r>
            <a:r>
              <a:rPr dirty="0"/>
              <a:t> </a:t>
            </a:r>
            <a:r>
              <a:rPr dirty="0" err="1"/>
              <a:t>cíl</a:t>
            </a:r>
            <a:r>
              <a:rPr dirty="0"/>
              <a:t>) je: </a:t>
            </a:r>
          </a:p>
          <a:p>
            <a:pPr marL="0" indent="0" defTabSz="418109">
              <a:spcBef>
                <a:spcPts val="700"/>
              </a:spcBef>
              <a:buSzTx/>
              <a:buNone/>
              <a:defRPr sz="418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1. </a:t>
            </a:r>
            <a:r>
              <a:rPr dirty="0" err="1"/>
              <a:t>Žáci</a:t>
            </a:r>
            <a:r>
              <a:rPr dirty="0"/>
              <a:t> </a:t>
            </a:r>
            <a:r>
              <a:rPr dirty="0" err="1"/>
              <a:t>pomocí</a:t>
            </a:r>
            <a:r>
              <a:rPr dirty="0"/>
              <a:t> </a:t>
            </a:r>
            <a:r>
              <a:rPr dirty="0" err="1"/>
              <a:t>analýzy</a:t>
            </a:r>
            <a:r>
              <a:rPr dirty="0"/>
              <a:t> </a:t>
            </a:r>
            <a:r>
              <a:rPr dirty="0" err="1"/>
              <a:t>předložené</a:t>
            </a:r>
            <a:r>
              <a:rPr dirty="0"/>
              <a:t> </a:t>
            </a:r>
            <a:r>
              <a:rPr dirty="0" err="1"/>
              <a:t>mapy</a:t>
            </a:r>
            <a:r>
              <a:rPr dirty="0"/>
              <a:t> </a:t>
            </a:r>
            <a:r>
              <a:rPr dirty="0" err="1"/>
              <a:t>lokalizují</a:t>
            </a:r>
            <a:r>
              <a:rPr dirty="0"/>
              <a:t> do </a:t>
            </a:r>
            <a:r>
              <a:rPr dirty="0" err="1"/>
              <a:t>slepé</a:t>
            </a:r>
            <a:r>
              <a:rPr dirty="0"/>
              <a:t> </a:t>
            </a:r>
            <a:r>
              <a:rPr dirty="0" err="1"/>
              <a:t>mapy</a:t>
            </a:r>
            <a:r>
              <a:rPr dirty="0"/>
              <a:t> </a:t>
            </a:r>
            <a:r>
              <a:rPr dirty="0" err="1"/>
              <a:t>migraci</a:t>
            </a:r>
            <a:r>
              <a:rPr dirty="0"/>
              <a:t> </a:t>
            </a:r>
            <a:r>
              <a:rPr dirty="0" err="1"/>
              <a:t>lidí</a:t>
            </a:r>
            <a:r>
              <a:rPr dirty="0"/>
              <a:t> v </a:t>
            </a:r>
            <a:r>
              <a:rPr dirty="0" err="1"/>
              <a:t>Číně</a:t>
            </a:r>
            <a:r>
              <a:rPr dirty="0"/>
              <a:t> a </a:t>
            </a:r>
            <a:r>
              <a:rPr dirty="0" err="1"/>
              <a:t>popisují</a:t>
            </a:r>
            <a:r>
              <a:rPr dirty="0"/>
              <a:t> </a:t>
            </a:r>
            <a:r>
              <a:rPr dirty="0" err="1"/>
              <a:t>základní</a:t>
            </a:r>
            <a:r>
              <a:rPr dirty="0"/>
              <a:t> </a:t>
            </a:r>
            <a:r>
              <a:rPr dirty="0" err="1"/>
              <a:t>faktory</a:t>
            </a:r>
            <a:r>
              <a:rPr dirty="0"/>
              <a:t> </a:t>
            </a:r>
            <a:r>
              <a:rPr dirty="0" err="1"/>
              <a:t>migrace</a:t>
            </a:r>
            <a:r>
              <a:rPr dirty="0"/>
              <a:t>.</a:t>
            </a:r>
          </a:p>
          <a:p>
            <a:pPr marL="0" indent="0" defTabSz="418109">
              <a:spcBef>
                <a:spcPts val="700"/>
              </a:spcBef>
              <a:buSzTx/>
              <a:buNone/>
              <a:defRPr sz="418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2. </a:t>
            </a:r>
            <a:r>
              <a:rPr dirty="0" err="1"/>
              <a:t>Žáci</a:t>
            </a:r>
            <a:r>
              <a:rPr dirty="0"/>
              <a:t> </a:t>
            </a:r>
            <a:r>
              <a:rPr dirty="0" err="1"/>
              <a:t>vysvětlí</a:t>
            </a:r>
            <a:r>
              <a:rPr dirty="0"/>
              <a:t>, co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jádrové</a:t>
            </a:r>
            <a:r>
              <a:rPr dirty="0"/>
              <a:t> a </a:t>
            </a:r>
            <a:r>
              <a:rPr dirty="0" err="1"/>
              <a:t>periferní</a:t>
            </a:r>
            <a:r>
              <a:rPr dirty="0"/>
              <a:t> </a:t>
            </a:r>
            <a:r>
              <a:rPr dirty="0" err="1"/>
              <a:t>oblasti</a:t>
            </a:r>
            <a:r>
              <a:rPr dirty="0"/>
              <a:t> (</a:t>
            </a:r>
            <a:r>
              <a:rPr dirty="0" err="1"/>
              <a:t>jádra</a:t>
            </a:r>
            <a:r>
              <a:rPr dirty="0"/>
              <a:t> a </a:t>
            </a:r>
            <a:r>
              <a:rPr dirty="0" err="1"/>
              <a:t>periferie</a:t>
            </a:r>
            <a:r>
              <a:rPr dirty="0"/>
              <a:t>) v </a:t>
            </a:r>
            <a:r>
              <a:rPr dirty="0" err="1"/>
              <a:t>Číně</a:t>
            </a:r>
            <a:r>
              <a:rPr dirty="0"/>
              <a:t>.</a:t>
            </a:r>
          </a:p>
          <a:p>
            <a:pPr marL="0" indent="0" defTabSz="418109">
              <a:spcBef>
                <a:spcPts val="700"/>
              </a:spcBef>
              <a:buSzTx/>
              <a:buNone/>
              <a:defRPr sz="418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3. </a:t>
            </a:r>
            <a:r>
              <a:rPr dirty="0" err="1"/>
              <a:t>Žáci</a:t>
            </a:r>
            <a:r>
              <a:rPr dirty="0"/>
              <a:t> </a:t>
            </a:r>
            <a:r>
              <a:rPr dirty="0" err="1"/>
              <a:t>objasní</a:t>
            </a:r>
            <a:r>
              <a:rPr dirty="0"/>
              <a:t> </a:t>
            </a:r>
            <a:r>
              <a:rPr dirty="0" err="1"/>
              <a:t>příčiny</a:t>
            </a:r>
            <a:r>
              <a:rPr dirty="0"/>
              <a:t> </a:t>
            </a:r>
            <a:r>
              <a:rPr dirty="0" err="1"/>
              <a:t>migrace</a:t>
            </a:r>
            <a:r>
              <a:rPr dirty="0"/>
              <a:t> </a:t>
            </a:r>
            <a:r>
              <a:rPr dirty="0" err="1"/>
              <a:t>mezi</a:t>
            </a:r>
            <a:r>
              <a:rPr dirty="0"/>
              <a:t> </a:t>
            </a:r>
            <a:r>
              <a:rPr dirty="0" err="1"/>
              <a:t>periferiemi</a:t>
            </a:r>
            <a:r>
              <a:rPr dirty="0"/>
              <a:t> a </a:t>
            </a:r>
            <a:r>
              <a:rPr dirty="0" err="1"/>
              <a:t>jádry</a:t>
            </a:r>
            <a:r>
              <a:rPr dirty="0"/>
              <a:t> v </a:t>
            </a:r>
            <a:r>
              <a:rPr dirty="0" err="1"/>
              <a:t>Číně</a:t>
            </a:r>
            <a:r>
              <a:rPr dirty="0"/>
              <a:t>.</a:t>
            </a:r>
          </a:p>
          <a:p>
            <a:pPr marL="0" indent="0" defTabSz="418109">
              <a:spcBef>
                <a:spcPts val="700"/>
              </a:spcBef>
              <a:buSzTx/>
              <a:buNone/>
              <a:defRPr sz="418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4. </a:t>
            </a:r>
            <a:r>
              <a:rPr dirty="0" err="1"/>
              <a:t>Žáci</a:t>
            </a:r>
            <a:r>
              <a:rPr dirty="0"/>
              <a:t> </a:t>
            </a:r>
            <a:r>
              <a:rPr dirty="0" err="1"/>
              <a:t>pomocí</a:t>
            </a:r>
            <a:r>
              <a:rPr dirty="0"/>
              <a:t> </a:t>
            </a:r>
            <a:r>
              <a:rPr dirty="0" err="1"/>
              <a:t>dedukce</a:t>
            </a:r>
            <a:r>
              <a:rPr dirty="0"/>
              <a:t> a </a:t>
            </a:r>
            <a:r>
              <a:rPr dirty="0" err="1"/>
              <a:t>analogie</a:t>
            </a:r>
            <a:r>
              <a:rPr dirty="0"/>
              <a:t> </a:t>
            </a:r>
            <a:r>
              <a:rPr dirty="0" err="1"/>
              <a:t>lokalizují</a:t>
            </a:r>
            <a:r>
              <a:rPr dirty="0"/>
              <a:t> </a:t>
            </a:r>
            <a:r>
              <a:rPr dirty="0" err="1"/>
              <a:t>mezikontinentální</a:t>
            </a:r>
            <a:r>
              <a:rPr dirty="0"/>
              <a:t> (</a:t>
            </a:r>
            <a:r>
              <a:rPr dirty="0" err="1"/>
              <a:t>mezinárodní</a:t>
            </a:r>
            <a:r>
              <a:rPr dirty="0"/>
              <a:t>) </a:t>
            </a:r>
            <a:r>
              <a:rPr dirty="0" err="1"/>
              <a:t>migraci</a:t>
            </a:r>
            <a:r>
              <a:rPr dirty="0"/>
              <a:t> z </a:t>
            </a:r>
            <a:r>
              <a:rPr dirty="0" err="1"/>
              <a:t>blízkých</a:t>
            </a:r>
            <a:r>
              <a:rPr dirty="0"/>
              <a:t> </a:t>
            </a:r>
            <a:r>
              <a:rPr dirty="0" err="1"/>
              <a:t>států</a:t>
            </a:r>
            <a:r>
              <a:rPr dirty="0"/>
              <a:t> a </a:t>
            </a:r>
            <a:r>
              <a:rPr dirty="0" err="1"/>
              <a:t>kontinentů</a:t>
            </a:r>
            <a:r>
              <a:rPr dirty="0"/>
              <a:t> do </a:t>
            </a:r>
            <a:r>
              <a:rPr dirty="0" err="1"/>
              <a:t>zemí</a:t>
            </a:r>
            <a:r>
              <a:rPr dirty="0"/>
              <a:t> EU a </a:t>
            </a:r>
            <a:r>
              <a:rPr dirty="0" err="1"/>
              <a:t>vysvětlují</a:t>
            </a:r>
            <a:r>
              <a:rPr dirty="0"/>
              <a:t> </a:t>
            </a:r>
            <a:r>
              <a:rPr dirty="0" err="1"/>
              <a:t>příčiny</a:t>
            </a:r>
            <a:r>
              <a:rPr dirty="0"/>
              <a:t> </a:t>
            </a:r>
            <a:r>
              <a:rPr dirty="0" err="1"/>
              <a:t>této</a:t>
            </a:r>
            <a:r>
              <a:rPr dirty="0"/>
              <a:t> </a:t>
            </a:r>
            <a:r>
              <a:rPr dirty="0" err="1"/>
              <a:t>migrace</a:t>
            </a:r>
            <a:r>
              <a:rPr dirty="0"/>
              <a:t>. </a:t>
            </a:r>
          </a:p>
          <a:p>
            <a:pPr marL="0" indent="0" defTabSz="418109">
              <a:spcBef>
                <a:spcPts val="700"/>
              </a:spcBef>
              <a:buSzTx/>
              <a:buNone/>
              <a:defRPr sz="418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5. </a:t>
            </a:r>
            <a:r>
              <a:rPr dirty="0" err="1"/>
              <a:t>Žáci</a:t>
            </a:r>
            <a:r>
              <a:rPr dirty="0"/>
              <a:t> </a:t>
            </a:r>
            <a:r>
              <a:rPr dirty="0" err="1"/>
              <a:t>pomocí</a:t>
            </a:r>
            <a:r>
              <a:rPr dirty="0"/>
              <a:t> </a:t>
            </a:r>
            <a:r>
              <a:rPr dirty="0" err="1"/>
              <a:t>argumentace</a:t>
            </a:r>
            <a:r>
              <a:rPr dirty="0"/>
              <a:t> </a:t>
            </a:r>
            <a:r>
              <a:rPr dirty="0" err="1"/>
              <a:t>diskutují</a:t>
            </a:r>
            <a:r>
              <a:rPr dirty="0"/>
              <a:t> o </a:t>
            </a:r>
            <a:r>
              <a:rPr dirty="0" err="1"/>
              <a:t>pozitivech</a:t>
            </a:r>
            <a:r>
              <a:rPr dirty="0"/>
              <a:t> a </a:t>
            </a:r>
            <a:r>
              <a:rPr dirty="0" err="1"/>
              <a:t>negativech</a:t>
            </a:r>
            <a:r>
              <a:rPr dirty="0"/>
              <a:t> </a:t>
            </a:r>
            <a:r>
              <a:rPr dirty="0" err="1"/>
              <a:t>migrace</a:t>
            </a:r>
            <a:r>
              <a:rPr dirty="0"/>
              <a:t> </a:t>
            </a:r>
            <a:r>
              <a:rPr dirty="0" err="1"/>
              <a:t>obecně</a:t>
            </a:r>
            <a:r>
              <a:rPr dirty="0"/>
              <a:t>, o </a:t>
            </a:r>
            <a:r>
              <a:rPr dirty="0" err="1"/>
              <a:t>dopadech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krajinu</a:t>
            </a:r>
            <a:r>
              <a:rPr dirty="0"/>
              <a:t> </a:t>
            </a:r>
          </a:p>
          <a:p>
            <a:pPr marL="0" indent="0" defTabSz="418109">
              <a:spcBef>
                <a:spcPts val="700"/>
              </a:spcBef>
              <a:buSzTx/>
              <a:buNone/>
              <a:defRPr sz="4185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/>
              <a:t>(</a:t>
            </a:r>
            <a:r>
              <a:rPr dirty="0" smtClean="0"/>
              <a:t>6</a:t>
            </a:r>
            <a:r>
              <a:rPr dirty="0"/>
              <a:t>. </a:t>
            </a:r>
            <a:r>
              <a:rPr dirty="0" err="1"/>
              <a:t>Žáci</a:t>
            </a:r>
            <a:r>
              <a:rPr dirty="0"/>
              <a:t> </a:t>
            </a:r>
            <a:r>
              <a:rPr dirty="0" err="1"/>
              <a:t>prezentují</a:t>
            </a:r>
            <a:r>
              <a:rPr dirty="0"/>
              <a:t> </a:t>
            </a:r>
            <a:r>
              <a:rPr dirty="0" err="1"/>
              <a:t>své</a:t>
            </a:r>
            <a:r>
              <a:rPr dirty="0"/>
              <a:t> </a:t>
            </a:r>
            <a:r>
              <a:rPr dirty="0" err="1"/>
              <a:t>výroky</a:t>
            </a:r>
            <a:r>
              <a:rPr dirty="0"/>
              <a:t> a </a:t>
            </a:r>
            <a:r>
              <a:rPr dirty="0" err="1"/>
              <a:t>obhajují</a:t>
            </a:r>
            <a:r>
              <a:rPr dirty="0"/>
              <a:t> je</a:t>
            </a:r>
            <a:r>
              <a:rPr dirty="0" smtClean="0"/>
              <a:t>.</a:t>
            </a:r>
            <a:r>
              <a:rPr lang="cs-CZ" dirty="0" smtClean="0"/>
              <a:t>)</a:t>
            </a:r>
            <a:endParaRPr dirty="0"/>
          </a:p>
          <a:p>
            <a:pPr marL="0" indent="0" defTabSz="418109">
              <a:spcBef>
                <a:spcPts val="700"/>
              </a:spcBef>
              <a:buSzTx/>
              <a:buNone/>
              <a:defRPr sz="418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(KK – </a:t>
            </a:r>
            <a:r>
              <a:rPr dirty="0" err="1"/>
              <a:t>komunikační</a:t>
            </a:r>
            <a:r>
              <a:rPr dirty="0"/>
              <a:t>, </a:t>
            </a:r>
            <a:r>
              <a:rPr dirty="0" err="1"/>
              <a:t>sociální</a:t>
            </a:r>
            <a:r>
              <a:rPr dirty="0"/>
              <a:t> – </a:t>
            </a:r>
            <a:r>
              <a:rPr dirty="0" err="1"/>
              <a:t>prezentační</a:t>
            </a:r>
            <a:r>
              <a:rPr dirty="0"/>
              <a:t>, </a:t>
            </a:r>
            <a:r>
              <a:rPr dirty="0" err="1"/>
              <a:t>pracovní</a:t>
            </a:r>
            <a:r>
              <a:rPr dirty="0"/>
              <a:t> - </a:t>
            </a:r>
            <a:r>
              <a:rPr dirty="0" err="1"/>
              <a:t>přípravy</a:t>
            </a:r>
            <a:r>
              <a:rPr dirty="0"/>
              <a:t>)</a:t>
            </a:r>
          </a:p>
          <a:p>
            <a:pPr marL="0" indent="0" defTabSz="418109">
              <a:spcBef>
                <a:spcPts val="700"/>
              </a:spcBef>
              <a:buSzTx/>
              <a:buNone/>
              <a:defRPr sz="4185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18109">
              <a:spcBef>
                <a:spcPts val="700"/>
              </a:spcBef>
              <a:buSzTx/>
              <a:buNone/>
              <a:defRPr sz="418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Známé</a:t>
            </a:r>
            <a:r>
              <a:rPr dirty="0"/>
              <a:t> </a:t>
            </a:r>
            <a:r>
              <a:rPr dirty="0" err="1"/>
              <a:t>pojmy</a:t>
            </a:r>
            <a:r>
              <a:rPr dirty="0"/>
              <a:t>: </a:t>
            </a:r>
            <a:r>
              <a:rPr dirty="0" err="1"/>
              <a:t>hustota</a:t>
            </a:r>
            <a:r>
              <a:rPr dirty="0"/>
              <a:t> </a:t>
            </a:r>
            <a:r>
              <a:rPr dirty="0" err="1"/>
              <a:t>obyvatelstva</a:t>
            </a:r>
            <a:r>
              <a:rPr dirty="0"/>
              <a:t>, </a:t>
            </a:r>
            <a:r>
              <a:rPr dirty="0" err="1"/>
              <a:t>obyvatelstvo</a:t>
            </a:r>
            <a:r>
              <a:rPr dirty="0"/>
              <a:t>, </a:t>
            </a:r>
            <a:r>
              <a:rPr dirty="0" err="1"/>
              <a:t>ekonomika</a:t>
            </a:r>
            <a:endParaRPr dirty="0"/>
          </a:p>
          <a:p>
            <a:pPr marL="0" indent="0" defTabSz="418109">
              <a:spcBef>
                <a:spcPts val="700"/>
              </a:spcBef>
              <a:buSzTx/>
              <a:buNone/>
              <a:defRPr sz="4185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Nové</a:t>
            </a:r>
            <a:r>
              <a:rPr dirty="0"/>
              <a:t> </a:t>
            </a:r>
            <a:r>
              <a:rPr dirty="0" err="1"/>
              <a:t>pojmy</a:t>
            </a:r>
            <a:r>
              <a:rPr dirty="0"/>
              <a:t>: </a:t>
            </a:r>
            <a:r>
              <a:rPr dirty="0" err="1"/>
              <a:t>urbanismus</a:t>
            </a:r>
            <a:r>
              <a:rPr dirty="0"/>
              <a:t>, </a:t>
            </a:r>
            <a:r>
              <a:rPr dirty="0" err="1"/>
              <a:t>jádra</a:t>
            </a:r>
            <a:r>
              <a:rPr dirty="0"/>
              <a:t>, </a:t>
            </a:r>
            <a:r>
              <a:rPr dirty="0" err="1"/>
              <a:t>periferie</a:t>
            </a:r>
            <a:r>
              <a:rPr dirty="0"/>
              <a:t>, </a:t>
            </a:r>
            <a:r>
              <a:rPr dirty="0" err="1"/>
              <a:t>migrace</a:t>
            </a:r>
            <a:r>
              <a:rPr dirty="0"/>
              <a:t>, </a:t>
            </a:r>
            <a:r>
              <a:rPr dirty="0" err="1"/>
              <a:t>vnitřní</a:t>
            </a:r>
            <a:r>
              <a:rPr dirty="0"/>
              <a:t> a </a:t>
            </a:r>
            <a:r>
              <a:rPr dirty="0" err="1"/>
              <a:t>mezikontinentální</a:t>
            </a:r>
            <a:r>
              <a:rPr dirty="0"/>
              <a:t> </a:t>
            </a:r>
            <a:r>
              <a:rPr dirty="0" err="1"/>
              <a:t>migrace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Hodnocení a kritéria a indikátory hodnocení"/>
          <p:cNvSpPr txBox="1">
            <a:spLocks noGrp="1"/>
          </p:cNvSpPr>
          <p:nvPr>
            <p:ph type="title"/>
          </p:nvPr>
        </p:nvSpPr>
        <p:spPr>
          <a:xfrm>
            <a:off x="1784349" y="-210495"/>
            <a:ext cx="20815301" cy="2984501"/>
          </a:xfrm>
          <a:prstGeom prst="rect">
            <a:avLst/>
          </a:prstGeom>
        </p:spPr>
        <p:txBody>
          <a:bodyPr/>
          <a:lstStyle>
            <a:lvl1pPr algn="l" defTabSz="449580">
              <a:spcBef>
                <a:spcPts val="800"/>
              </a:spcBef>
              <a:defRPr sz="5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Hodnocení a kritéria a indikátory hodnocení</a:t>
            </a:r>
          </a:p>
        </p:txBody>
      </p:sp>
      <p:sp>
        <p:nvSpPr>
          <p:cNvPr id="136" name="Sumativní hodnocení:…"/>
          <p:cNvSpPr txBox="1">
            <a:spLocks noGrp="1"/>
          </p:cNvSpPr>
          <p:nvPr>
            <p:ph type="body" sz="half" idx="1"/>
          </p:nvPr>
        </p:nvSpPr>
        <p:spPr>
          <a:xfrm>
            <a:off x="1778000" y="3657600"/>
            <a:ext cx="10007601" cy="8839201"/>
          </a:xfrm>
          <a:prstGeom prst="rect">
            <a:avLst/>
          </a:prstGeom>
        </p:spPr>
        <p:txBody>
          <a:bodyPr/>
          <a:lstStyle/>
          <a:p>
            <a:pPr marL="0" indent="0" defTabSz="287731">
              <a:spcBef>
                <a:spcPts val="500"/>
              </a:spcBef>
              <a:buSzTx/>
              <a:buNone/>
              <a:defRPr sz="3648" u="sng">
                <a:latin typeface="Helvetica"/>
                <a:ea typeface="Helvetica"/>
                <a:cs typeface="Helvetica"/>
                <a:sym typeface="Helvetica"/>
              </a:defRPr>
            </a:pPr>
            <a:r>
              <a:t>Sumativní hodnocení:</a:t>
            </a:r>
          </a:p>
          <a:p>
            <a:pPr marL="0" indent="0" defTabSz="287731">
              <a:spcBef>
                <a:spcPts val="500"/>
              </a:spcBef>
              <a:buSzTx/>
              <a:buNone/>
              <a:defRPr sz="3648">
                <a:latin typeface="Helvetica"/>
                <a:ea typeface="Helvetica"/>
                <a:cs typeface="Helvetica"/>
                <a:sym typeface="Helvetica"/>
              </a:defRPr>
            </a:pPr>
            <a:r>
              <a:t>1. Věcná správnost v lokalizování (lokalizují/nelokalizují) – 1 bod</a:t>
            </a:r>
          </a:p>
          <a:p>
            <a:pPr marL="0" indent="0" defTabSz="287731">
              <a:spcBef>
                <a:spcPts val="500"/>
              </a:spcBef>
              <a:buSzTx/>
              <a:buNone/>
              <a:defRPr sz="3648">
                <a:latin typeface="Helvetica"/>
                <a:ea typeface="Helvetica"/>
                <a:cs typeface="Helvetica"/>
                <a:sym typeface="Helvetica"/>
              </a:defRPr>
            </a:pPr>
            <a:r>
              <a:t>2. Vysvětlí nové pojmy (Vysvětlí/nevysvětlí) – 1 bod</a:t>
            </a:r>
          </a:p>
          <a:p>
            <a:pPr marL="0" indent="0" defTabSz="287731">
              <a:spcBef>
                <a:spcPts val="500"/>
              </a:spcBef>
              <a:buSzTx/>
              <a:buNone/>
              <a:defRPr sz="3648">
                <a:latin typeface="Helvetica"/>
                <a:ea typeface="Helvetica"/>
                <a:cs typeface="Helvetica"/>
                <a:sym typeface="Helvetica"/>
              </a:defRPr>
            </a:pPr>
            <a:r>
              <a:t>3. Vyjmenuje alespoň 4 příčiny migrace (vyjmenuje/nevyjmenuje) – 4 body</a:t>
            </a:r>
          </a:p>
          <a:p>
            <a:pPr marL="0" indent="0" defTabSz="287731">
              <a:spcBef>
                <a:spcPts val="500"/>
              </a:spcBef>
              <a:buSzTx/>
              <a:buNone/>
              <a:defRPr sz="3648">
                <a:latin typeface="Helvetica"/>
                <a:ea typeface="Helvetica"/>
                <a:cs typeface="Helvetica"/>
                <a:sym typeface="Helvetica"/>
              </a:defRPr>
            </a:pPr>
            <a:r>
              <a:t>4. Vyjmenuje státy, kterých se týká mezinárodní a mezikontinentální migrace v souvislosti s EU (vyjmenuje/nevyjmenuje) – max. 5 států – max. 5 bodů</a:t>
            </a:r>
          </a:p>
          <a:p>
            <a:pPr marL="0" indent="0" defTabSz="287731">
              <a:spcBef>
                <a:spcPts val="500"/>
              </a:spcBef>
              <a:buSzTx/>
              <a:buNone/>
              <a:defRPr sz="3648">
                <a:latin typeface="Helvetica"/>
                <a:ea typeface="Helvetica"/>
                <a:cs typeface="Helvetica"/>
                <a:sym typeface="Helvetica"/>
              </a:defRPr>
            </a:pPr>
            <a:r>
              <a:t>5. Vyjmenuje pozitiva a negativa migrace – max. 6 (3 a 3) – 6 bodů</a:t>
            </a:r>
          </a:p>
          <a:p>
            <a:pPr marL="0" indent="0" defTabSz="287731">
              <a:spcBef>
                <a:spcPts val="500"/>
              </a:spcBef>
              <a:buSzTx/>
              <a:buNone/>
              <a:defRPr sz="3648">
                <a:latin typeface="Helvetica"/>
                <a:ea typeface="Helvetica"/>
                <a:cs typeface="Helvetica"/>
                <a:sym typeface="Helvetica"/>
              </a:defRPr>
            </a:pPr>
            <a:r>
              <a:t>6Celkem 15 bodů – 100% úspěšnost (rozdělení procent)</a:t>
            </a:r>
          </a:p>
        </p:txBody>
      </p:sp>
      <p:sp>
        <p:nvSpPr>
          <p:cNvPr id="137" name="Cílem výuky (výukový, dílčí cíl) je:…"/>
          <p:cNvSpPr txBox="1"/>
          <p:nvPr/>
        </p:nvSpPr>
        <p:spPr>
          <a:xfrm>
            <a:off x="12637224" y="3771122"/>
            <a:ext cx="10994752" cy="825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49580">
              <a:spcBef>
                <a:spcPts val="800"/>
              </a:spcBef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t>Cílem výuky (výukový, dílčí cíl) je: 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1. Žáci pomocí analýzy předložené mapy lokalizují do slepé mapy migraci lidí v Číně a popisují základní faktory migrace.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2. Žáci vysvětlí, co jsou jádrové a periferní oblasti (jádra a periferie) v Číně.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3. Žáci objasní příčiny migrace mezi periferiemi a jádry v Číně.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4. Žáci pomocí dedukce a analogie lokalizují mezikontinentální (mezinárodní) migraci z blízkých států a kontinentů do zemí EU a vysvětlují příčiny této migrace. 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5. Žáci pomocí argumentace diskutují o pozitivech a negativech migrace obecně, o dopadech na krajinu.</a:t>
            </a:r>
          </a:p>
        </p:txBody>
      </p:sp>
      <p:sp>
        <p:nvSpPr>
          <p:cNvPr id="138" name="Kritéria: věcná správnost znalosti"/>
          <p:cNvSpPr txBox="1"/>
          <p:nvPr/>
        </p:nvSpPr>
        <p:spPr>
          <a:xfrm>
            <a:off x="1784350" y="959164"/>
            <a:ext cx="20815301" cy="298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49580">
              <a:spcBef>
                <a:spcPts val="800"/>
              </a:spcBef>
              <a:defRPr sz="5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Kritéria: věcná správnost znalosti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ormativní hodnocení: volím, jelikož se jedná o stěžejní téma – analytická popisná zpětná vazba (vztažená k KK pracovní – dospěli k závěrům, jelikož dodrželi postup). Přestavte si postup!…"/>
          <p:cNvSpPr txBox="1">
            <a:spLocks noGrp="1"/>
          </p:cNvSpPr>
          <p:nvPr>
            <p:ph type="body" sz="half" idx="1"/>
          </p:nvPr>
        </p:nvSpPr>
        <p:spPr>
          <a:xfrm>
            <a:off x="937615" y="3846646"/>
            <a:ext cx="10994752" cy="98896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391134">
              <a:spcBef>
                <a:spcPts val="600"/>
              </a:spcBef>
              <a:buSzTx/>
              <a:buNone/>
              <a:defRPr sz="3306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u="sng" dirty="0" smtClean="0"/>
              <a:t>Formativní hodnocení</a:t>
            </a:r>
            <a:r>
              <a:rPr lang="cs-CZ" dirty="0" smtClean="0"/>
              <a:t>: volím, jelikož se jedná o stěžejní téma. O co se jedná? Jedná se o analytickou popisnou zpětnou vazbu (vztažená k KK pracovní – dospěli k závěrům, jelikož </a:t>
            </a:r>
            <a:r>
              <a:rPr lang="cs-CZ" b="1" dirty="0" smtClean="0"/>
              <a:t>dodrželi postup</a:t>
            </a:r>
            <a:r>
              <a:rPr lang="cs-CZ" dirty="0" smtClean="0"/>
              <a:t>). </a:t>
            </a:r>
          </a:p>
          <a:p>
            <a:pPr marL="0" indent="0" defTabSz="391134">
              <a:spcBef>
                <a:spcPts val="600"/>
              </a:spcBef>
              <a:buSzTx/>
              <a:buNone/>
              <a:defRPr sz="3306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b="1" dirty="0" smtClean="0"/>
              <a:t>Představte si postup!</a:t>
            </a:r>
          </a:p>
          <a:p>
            <a:pPr marL="0" indent="0" defTabSz="391134">
              <a:spcBef>
                <a:spcPts val="600"/>
              </a:spcBef>
              <a:buSzTx/>
              <a:buNone/>
              <a:defRPr sz="3306">
                <a:latin typeface="Helvetica"/>
                <a:ea typeface="Helvetica"/>
                <a:cs typeface="Helvetica"/>
                <a:sym typeface="Helvetica"/>
              </a:defRPr>
            </a:pPr>
            <a:endParaRPr lang="cs-CZ" b="1" dirty="0" smtClean="0"/>
          </a:p>
          <a:p>
            <a:pPr marL="0" indent="0" defTabSz="391134">
              <a:spcBef>
                <a:spcPts val="600"/>
              </a:spcBef>
              <a:buSzTx/>
              <a:buNone/>
              <a:defRPr sz="3306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1. Věcná správnost v lokalizování (lokalizují/nelokalizují). Otázky, proč lokalizoval, tak jak lokalizoval. </a:t>
            </a:r>
          </a:p>
          <a:p>
            <a:pPr marL="0" indent="0" defTabSz="391134">
              <a:spcBef>
                <a:spcPts val="600"/>
              </a:spcBef>
              <a:buSzTx/>
              <a:buNone/>
              <a:defRPr sz="3306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b="1" dirty="0" smtClean="0"/>
              <a:t>Indikátory</a:t>
            </a:r>
            <a:r>
              <a:rPr lang="cs-CZ" dirty="0" smtClean="0"/>
              <a:t>: </a:t>
            </a:r>
            <a:r>
              <a:rPr lang="cs-CZ" dirty="0" smtClean="0"/>
              <a:t>orientačně ví, kde se místo nachází; určuje v mapě významné lokalizační prvky (dle migrace), určí, jak zaznačí; správnost zaznačením - odůvodněné</a:t>
            </a:r>
          </a:p>
          <a:p>
            <a:pPr marL="0" indent="0" defTabSz="391134">
              <a:spcBef>
                <a:spcPts val="600"/>
              </a:spcBef>
              <a:buSzTx/>
              <a:buNone/>
              <a:defRPr sz="3306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Kdyby analyzoval, tak by správně lokalizoval (tj. ptám se, z čeho usuzuje na lokalizaci) </a:t>
            </a:r>
          </a:p>
          <a:p>
            <a:pPr marL="0" indent="0" defTabSz="391134">
              <a:spcBef>
                <a:spcPts val="600"/>
              </a:spcBef>
              <a:buSzTx/>
              <a:buNone/>
              <a:defRPr sz="3306">
                <a:latin typeface="Helvetica"/>
                <a:ea typeface="Helvetica"/>
                <a:cs typeface="Helvetica"/>
                <a:sym typeface="Helvetica"/>
              </a:defRPr>
            </a:pPr>
            <a:endParaRPr lang="cs-CZ" dirty="0" smtClean="0"/>
          </a:p>
          <a:p>
            <a:pPr marL="0" indent="0" defTabSz="391134">
              <a:spcBef>
                <a:spcPts val="600"/>
              </a:spcBef>
              <a:buSzTx/>
              <a:buNone/>
              <a:defRPr sz="3306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2. Vysvětlí nové pojmy (vysvětlí/nevysvětlí) – není potřeba (pojmy jsou sekundárním produktem práce). Musí je používat při obhajobě postupů a výsledků. Předložit mnemotechnickou pomůcku, jak si zapamatovat, když nebude vědět (změna strategie).</a:t>
            </a:r>
            <a:endParaRPr lang="cs-CZ" dirty="0"/>
          </a:p>
        </p:txBody>
      </p:sp>
      <p:sp>
        <p:nvSpPr>
          <p:cNvPr id="141" name="Cílem výuky (výukový, dílčí cíl) je:…"/>
          <p:cNvSpPr txBox="1"/>
          <p:nvPr/>
        </p:nvSpPr>
        <p:spPr>
          <a:xfrm>
            <a:off x="12589832" y="3823694"/>
            <a:ext cx="10994751" cy="837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49580">
              <a:spcBef>
                <a:spcPts val="800"/>
              </a:spcBef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Cílem výuky (výukový, dílčí cíl) je: 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b="1" dirty="0" smtClean="0"/>
              <a:t>1. Žáci pomocí analýzy předložené mapy lokalizují do slepé mapy migraci lidí v Číně a popisují základní faktory migrace.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b="1" dirty="0" smtClean="0"/>
              <a:t>2. Žáci vysvětlí, co jsou jádrové a periferní oblasti (jádra a periferie) v Číně.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3. Žáci objasní příčiny migrace mezi periferiemi a jádry v Číně.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4. Žáci pomocí dedukce a analogie lokalizují mezikontinentální (mezinárodní) migraci z blízkých států a kontinentů do zemí EU a vysvětlují příčiny této migrace. 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5. Žáci pomocí argumentace diskutují o pozitivech a negativech migrace obecně, o dopadech na krajinu.</a:t>
            </a:r>
            <a:endParaRPr lang="cs-CZ" dirty="0"/>
          </a:p>
        </p:txBody>
      </p:sp>
      <p:sp>
        <p:nvSpPr>
          <p:cNvPr id="142" name="Hodnocení a kritéria a indikátory hodnocení"/>
          <p:cNvSpPr txBox="1">
            <a:spLocks noGrp="1"/>
          </p:cNvSpPr>
          <p:nvPr>
            <p:ph type="title" idx="4294967295"/>
          </p:nvPr>
        </p:nvSpPr>
        <p:spPr>
          <a:xfrm>
            <a:off x="1784350" y="-234191"/>
            <a:ext cx="20815300" cy="2984501"/>
          </a:xfrm>
          <a:prstGeom prst="rect">
            <a:avLst/>
          </a:prstGeom>
        </p:spPr>
        <p:txBody>
          <a:bodyPr/>
          <a:lstStyle>
            <a:lvl1pPr algn="l" defTabSz="449580">
              <a:spcBef>
                <a:spcPts val="800"/>
              </a:spcBef>
              <a:defRPr sz="5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Hodnocení a kritéria a indikátory hodnocení</a:t>
            </a:r>
          </a:p>
        </p:txBody>
      </p:sp>
      <p:sp>
        <p:nvSpPr>
          <p:cNvPr id="143" name="Kritéria: věcná správnost znalosti, dovednosti: odůvodňování, práce se zdroji, práce s mapou, formulování myšlenek, přenášení znalosti"/>
          <p:cNvSpPr txBox="1"/>
          <p:nvPr/>
        </p:nvSpPr>
        <p:spPr>
          <a:xfrm>
            <a:off x="1784350" y="959164"/>
            <a:ext cx="22514302" cy="298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49580">
              <a:spcBef>
                <a:spcPts val="800"/>
              </a:spcBef>
              <a:defRPr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Kritéria: věcná správnost znalosti, dovednosti: odůvodňování, práce se zdroji, práce s mapou, formulování myšlenek, přenášení znalosti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ílem výuky (výukový, dílčí cíl) je:…"/>
          <p:cNvSpPr txBox="1"/>
          <p:nvPr/>
        </p:nvSpPr>
        <p:spPr>
          <a:xfrm>
            <a:off x="12589832" y="3823694"/>
            <a:ext cx="10994751" cy="837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49580">
              <a:spcBef>
                <a:spcPts val="800"/>
              </a:spcBef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Cílem výuky (výukový, dílčí cíl) je: 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1. Žáci pomocí analýzy předložené mapy lokalizují do slepé mapy migraci lidí v Číně a popisují základní faktory migrace.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2. Žáci vysvětlí, co jsou jádrové a periferní oblasti (jádra a periferie) v Číně.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b="1" dirty="0" smtClean="0"/>
              <a:t>3. Žáci objasní příčiny migrace mezi periferiemi a jádry v Číně.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4. Žáci pomocí dedukce a analogie lokalizují mezikontinentální (mezinárodní) migraci z blízkých států a kontinentů do zemí EU a vysvětlují příčiny této migrace. 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5. Žáci pomocí argumentace diskutují o pozitivech a negativech migrace obecně, o dopadech na krajinu</a:t>
            </a:r>
            <a:r>
              <a:rPr dirty="0" smtClean="0"/>
              <a:t>.</a:t>
            </a:r>
            <a:endParaRPr dirty="0"/>
          </a:p>
        </p:txBody>
      </p:sp>
      <p:sp>
        <p:nvSpPr>
          <p:cNvPr id="146" name="Hodnocení a kritéria a indikátory hodnocení"/>
          <p:cNvSpPr txBox="1">
            <a:spLocks noGrp="1"/>
          </p:cNvSpPr>
          <p:nvPr>
            <p:ph type="title" idx="4294967295"/>
          </p:nvPr>
        </p:nvSpPr>
        <p:spPr>
          <a:xfrm>
            <a:off x="1784350" y="-234191"/>
            <a:ext cx="20815301" cy="2984501"/>
          </a:xfrm>
          <a:prstGeom prst="rect">
            <a:avLst/>
          </a:prstGeom>
        </p:spPr>
        <p:txBody>
          <a:bodyPr/>
          <a:lstStyle>
            <a:lvl1pPr algn="l" defTabSz="449580">
              <a:spcBef>
                <a:spcPts val="800"/>
              </a:spcBef>
              <a:defRPr sz="5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Hodnocení a kritéria a indikátory hodnocení</a:t>
            </a:r>
          </a:p>
        </p:txBody>
      </p:sp>
      <p:sp>
        <p:nvSpPr>
          <p:cNvPr id="147" name="Kritéria: věcná správnost znalosti, dovednosti: odůvodňování, práce se zdroji, práce s mapou, formulování myšlenek, přenášení znalosti"/>
          <p:cNvSpPr txBox="1"/>
          <p:nvPr/>
        </p:nvSpPr>
        <p:spPr>
          <a:xfrm>
            <a:off x="1784349" y="959164"/>
            <a:ext cx="22514303" cy="298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49580">
              <a:spcBef>
                <a:spcPts val="800"/>
              </a:spcBef>
              <a:defRPr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Kritéria: věcná správnost znalosti, dovednosti: odůvodňování, práce se zdroji, práce s mapou, formulování myšlenek, přenášení znalosti</a:t>
            </a:r>
          </a:p>
        </p:txBody>
      </p:sp>
      <p:sp>
        <p:nvSpPr>
          <p:cNvPr id="148" name="Formativní hodnocení: pokračování…"/>
          <p:cNvSpPr txBox="1">
            <a:spLocks noGrp="1"/>
          </p:cNvSpPr>
          <p:nvPr>
            <p:ph type="body" sz="half" idx="1"/>
          </p:nvPr>
        </p:nvSpPr>
        <p:spPr>
          <a:xfrm>
            <a:off x="1056099" y="3609002"/>
            <a:ext cx="10994751" cy="11525362"/>
          </a:xfrm>
          <a:prstGeom prst="rect">
            <a:avLst/>
          </a:prstGeom>
        </p:spPr>
        <p:txBody>
          <a:bodyPr/>
          <a:lstStyle/>
          <a:p>
            <a:pPr marL="0" indent="0" defTabSz="400126">
              <a:spcBef>
                <a:spcPts val="0"/>
              </a:spcBef>
              <a:buSzTx/>
              <a:buNone/>
              <a:defRPr sz="3559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u="sng" dirty="0" smtClean="0"/>
              <a:t>Formativní hodnocení</a:t>
            </a:r>
            <a:r>
              <a:rPr lang="cs-CZ" dirty="0" smtClean="0"/>
              <a:t>: pokračování</a:t>
            </a:r>
          </a:p>
          <a:p>
            <a:pPr marL="0" indent="0" defTabSz="400126">
              <a:spcBef>
                <a:spcPts val="0"/>
              </a:spcBef>
              <a:buSzTx/>
              <a:buNone/>
              <a:defRPr sz="3559">
                <a:latin typeface="Helvetica"/>
                <a:ea typeface="Helvetica"/>
                <a:cs typeface="Helvetica"/>
                <a:sym typeface="Helvetica"/>
              </a:defRPr>
            </a:pPr>
            <a:endParaRPr lang="cs-CZ" dirty="0" smtClean="0"/>
          </a:p>
          <a:p>
            <a:pPr marL="0" indent="0" defTabSz="400126">
              <a:spcBef>
                <a:spcPts val="0"/>
              </a:spcBef>
              <a:buSzTx/>
              <a:buNone/>
              <a:defRPr sz="3559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3. Vyjmenuje alespoň 4 příčiny migrace (vyjmenuje/nevyjmenuje). </a:t>
            </a:r>
          </a:p>
          <a:p>
            <a:pPr marL="0" indent="0" defTabSz="400126">
              <a:spcBef>
                <a:spcPts val="0"/>
              </a:spcBef>
              <a:buSzTx/>
              <a:buNone/>
              <a:defRPr sz="3559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—</a:t>
            </a:r>
            <a:r>
              <a:rPr lang="cs-CZ" b="1" dirty="0" smtClean="0"/>
              <a:t>&gt; změna na </a:t>
            </a:r>
            <a:r>
              <a:rPr lang="cs-CZ" dirty="0" smtClean="0"/>
              <a:t>(můžeme jít o úrovně výše) Zhodnotí příčiny migrace z hlediska vážnosti situace. Otázky, jak k příčinám došel, co přesně znamenají – (pomocí analýzy map a textů). </a:t>
            </a:r>
          </a:p>
          <a:p>
            <a:pPr marL="0" indent="0" defTabSz="400126">
              <a:spcBef>
                <a:spcPts val="0"/>
              </a:spcBef>
              <a:buSzTx/>
              <a:buNone/>
              <a:defRPr sz="3559">
                <a:latin typeface="Helvetica"/>
                <a:ea typeface="Helvetica"/>
                <a:cs typeface="Helvetica"/>
                <a:sym typeface="Helvetica"/>
              </a:defRPr>
            </a:pPr>
            <a:endParaRPr lang="cs-CZ" dirty="0" smtClean="0"/>
          </a:p>
          <a:p>
            <a:pPr marL="0" indent="0" defTabSz="400126">
              <a:spcBef>
                <a:spcPts val="0"/>
              </a:spcBef>
              <a:buSzTx/>
              <a:buNone/>
              <a:defRPr sz="3559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b="1" dirty="0" smtClean="0"/>
              <a:t>Indikátory</a:t>
            </a:r>
            <a:r>
              <a:rPr lang="cs-CZ" dirty="0" smtClean="0"/>
              <a:t>: uvede faktory migrace (znalost), analyzuje, co je dělá faktor příčinou (je to opravdu příčina? – co ovlivňuje? – analýza), při zhodnocení sleduje základní parametry (objem migrace, směr migrace, délka trvání, co se stane s místy, odkud odchází a kam přichází, nutnost i jiných zdrojů a kvalita zdrojů) – pokud bude žák prezentovat nebo diskutovat (přichází další kritéria – objektivnost, srozumitelnost aj.)</a:t>
            </a:r>
          </a:p>
          <a:p>
            <a:pPr marL="0" indent="0" defTabSz="400126">
              <a:spcBef>
                <a:spcPts val="0"/>
              </a:spcBef>
              <a:buSzTx/>
              <a:buNone/>
              <a:defRPr sz="3559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00126">
              <a:spcBef>
                <a:spcPts val="0"/>
              </a:spcBef>
              <a:buSzTx/>
              <a:buNone/>
              <a:defRPr sz="3559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ílem výuky (výukový, dílčí cíl) je:…"/>
          <p:cNvSpPr txBox="1"/>
          <p:nvPr/>
        </p:nvSpPr>
        <p:spPr>
          <a:xfrm>
            <a:off x="12589832" y="3823694"/>
            <a:ext cx="10994751" cy="837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49580">
              <a:spcBef>
                <a:spcPts val="800"/>
              </a:spcBef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Cílem</a:t>
            </a:r>
            <a:r>
              <a:rPr dirty="0"/>
              <a:t> </a:t>
            </a:r>
            <a:r>
              <a:rPr dirty="0" err="1"/>
              <a:t>výuky</a:t>
            </a:r>
            <a:r>
              <a:rPr dirty="0"/>
              <a:t> (</a:t>
            </a:r>
            <a:r>
              <a:rPr dirty="0" err="1"/>
              <a:t>výukový</a:t>
            </a:r>
            <a:r>
              <a:rPr dirty="0"/>
              <a:t>, </a:t>
            </a:r>
            <a:r>
              <a:rPr dirty="0" err="1"/>
              <a:t>dílčí</a:t>
            </a:r>
            <a:r>
              <a:rPr dirty="0"/>
              <a:t> </a:t>
            </a:r>
            <a:r>
              <a:rPr dirty="0" err="1"/>
              <a:t>cíl</a:t>
            </a:r>
            <a:r>
              <a:rPr dirty="0"/>
              <a:t>) je: 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1. </a:t>
            </a:r>
            <a:r>
              <a:rPr dirty="0" err="1"/>
              <a:t>Žáci</a:t>
            </a:r>
            <a:r>
              <a:rPr dirty="0"/>
              <a:t> </a:t>
            </a:r>
            <a:r>
              <a:rPr dirty="0" err="1"/>
              <a:t>pomocí</a:t>
            </a:r>
            <a:r>
              <a:rPr dirty="0"/>
              <a:t> </a:t>
            </a:r>
            <a:r>
              <a:rPr dirty="0" err="1"/>
              <a:t>analýzy</a:t>
            </a:r>
            <a:r>
              <a:rPr dirty="0"/>
              <a:t> </a:t>
            </a:r>
            <a:r>
              <a:rPr dirty="0" err="1"/>
              <a:t>předložené</a:t>
            </a:r>
            <a:r>
              <a:rPr dirty="0"/>
              <a:t> </a:t>
            </a:r>
            <a:r>
              <a:rPr dirty="0" err="1"/>
              <a:t>mapy</a:t>
            </a:r>
            <a:r>
              <a:rPr dirty="0"/>
              <a:t> </a:t>
            </a:r>
            <a:r>
              <a:rPr dirty="0" err="1"/>
              <a:t>lokalizují</a:t>
            </a:r>
            <a:r>
              <a:rPr dirty="0"/>
              <a:t> do </a:t>
            </a:r>
            <a:r>
              <a:rPr dirty="0" err="1"/>
              <a:t>slepé</a:t>
            </a:r>
            <a:r>
              <a:rPr dirty="0"/>
              <a:t> </a:t>
            </a:r>
            <a:r>
              <a:rPr dirty="0" err="1"/>
              <a:t>mapy</a:t>
            </a:r>
            <a:r>
              <a:rPr dirty="0"/>
              <a:t> </a:t>
            </a:r>
            <a:r>
              <a:rPr dirty="0" err="1"/>
              <a:t>migraci</a:t>
            </a:r>
            <a:r>
              <a:rPr dirty="0"/>
              <a:t> </a:t>
            </a:r>
            <a:r>
              <a:rPr dirty="0" err="1"/>
              <a:t>lidí</a:t>
            </a:r>
            <a:r>
              <a:rPr dirty="0"/>
              <a:t> v </a:t>
            </a:r>
            <a:r>
              <a:rPr dirty="0" err="1"/>
              <a:t>Číně</a:t>
            </a:r>
            <a:r>
              <a:rPr dirty="0"/>
              <a:t> a </a:t>
            </a:r>
            <a:r>
              <a:rPr dirty="0" err="1"/>
              <a:t>popisují</a:t>
            </a:r>
            <a:r>
              <a:rPr dirty="0"/>
              <a:t> </a:t>
            </a:r>
            <a:r>
              <a:rPr dirty="0" err="1"/>
              <a:t>základní</a:t>
            </a:r>
            <a:r>
              <a:rPr dirty="0"/>
              <a:t> </a:t>
            </a:r>
            <a:r>
              <a:rPr dirty="0" err="1"/>
              <a:t>faktory</a:t>
            </a:r>
            <a:r>
              <a:rPr dirty="0"/>
              <a:t> </a:t>
            </a:r>
            <a:r>
              <a:rPr dirty="0" err="1"/>
              <a:t>migrace</a:t>
            </a:r>
            <a:r>
              <a:rPr dirty="0"/>
              <a:t>.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2. </a:t>
            </a:r>
            <a:r>
              <a:rPr dirty="0" err="1"/>
              <a:t>Žáci</a:t>
            </a:r>
            <a:r>
              <a:rPr dirty="0"/>
              <a:t> </a:t>
            </a:r>
            <a:r>
              <a:rPr dirty="0" err="1"/>
              <a:t>vysvětlí</a:t>
            </a:r>
            <a:r>
              <a:rPr dirty="0"/>
              <a:t>, co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jádrové</a:t>
            </a:r>
            <a:r>
              <a:rPr dirty="0"/>
              <a:t> a </a:t>
            </a:r>
            <a:r>
              <a:rPr dirty="0" err="1"/>
              <a:t>periferní</a:t>
            </a:r>
            <a:r>
              <a:rPr dirty="0"/>
              <a:t> </a:t>
            </a:r>
            <a:r>
              <a:rPr dirty="0" err="1"/>
              <a:t>oblasti</a:t>
            </a:r>
            <a:r>
              <a:rPr dirty="0"/>
              <a:t> (</a:t>
            </a:r>
            <a:r>
              <a:rPr dirty="0" err="1"/>
              <a:t>jádra</a:t>
            </a:r>
            <a:r>
              <a:rPr dirty="0"/>
              <a:t> a </a:t>
            </a:r>
            <a:r>
              <a:rPr dirty="0" err="1"/>
              <a:t>periferie</a:t>
            </a:r>
            <a:r>
              <a:rPr dirty="0"/>
              <a:t>) v </a:t>
            </a:r>
            <a:r>
              <a:rPr dirty="0" err="1"/>
              <a:t>Číně</a:t>
            </a:r>
            <a:r>
              <a:rPr dirty="0"/>
              <a:t>.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3. </a:t>
            </a:r>
            <a:r>
              <a:rPr dirty="0" err="1"/>
              <a:t>Žáci</a:t>
            </a:r>
            <a:r>
              <a:rPr dirty="0"/>
              <a:t> </a:t>
            </a:r>
            <a:r>
              <a:rPr dirty="0" err="1"/>
              <a:t>objasní</a:t>
            </a:r>
            <a:r>
              <a:rPr dirty="0"/>
              <a:t> </a:t>
            </a:r>
            <a:r>
              <a:rPr dirty="0" err="1"/>
              <a:t>příčiny</a:t>
            </a:r>
            <a:r>
              <a:rPr dirty="0"/>
              <a:t> </a:t>
            </a:r>
            <a:r>
              <a:rPr dirty="0" err="1"/>
              <a:t>migrace</a:t>
            </a:r>
            <a:r>
              <a:rPr dirty="0"/>
              <a:t> </a:t>
            </a:r>
            <a:r>
              <a:rPr dirty="0" err="1"/>
              <a:t>mezi</a:t>
            </a:r>
            <a:r>
              <a:rPr dirty="0"/>
              <a:t> </a:t>
            </a:r>
            <a:r>
              <a:rPr dirty="0" err="1"/>
              <a:t>periferiemi</a:t>
            </a:r>
            <a:r>
              <a:rPr dirty="0"/>
              <a:t> a </a:t>
            </a:r>
            <a:r>
              <a:rPr dirty="0" err="1"/>
              <a:t>jádry</a:t>
            </a:r>
            <a:r>
              <a:rPr dirty="0"/>
              <a:t> v </a:t>
            </a:r>
            <a:r>
              <a:rPr dirty="0" err="1"/>
              <a:t>Číně</a:t>
            </a:r>
            <a:r>
              <a:rPr dirty="0"/>
              <a:t>.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/>
              <a:t>4. </a:t>
            </a:r>
            <a:r>
              <a:rPr b="1" dirty="0" err="1"/>
              <a:t>Žáci</a:t>
            </a:r>
            <a:r>
              <a:rPr b="1" dirty="0"/>
              <a:t> </a:t>
            </a:r>
            <a:r>
              <a:rPr b="1" dirty="0" err="1"/>
              <a:t>pomocí</a:t>
            </a:r>
            <a:r>
              <a:rPr b="1" dirty="0"/>
              <a:t> </a:t>
            </a:r>
            <a:r>
              <a:rPr b="1" dirty="0" err="1"/>
              <a:t>dedukce</a:t>
            </a:r>
            <a:r>
              <a:rPr b="1" dirty="0"/>
              <a:t> a </a:t>
            </a:r>
            <a:r>
              <a:rPr b="1" dirty="0" err="1"/>
              <a:t>analogie</a:t>
            </a:r>
            <a:r>
              <a:rPr b="1" dirty="0"/>
              <a:t> </a:t>
            </a:r>
            <a:r>
              <a:rPr b="1" dirty="0" err="1"/>
              <a:t>lokalizují</a:t>
            </a:r>
            <a:r>
              <a:rPr b="1" dirty="0"/>
              <a:t> </a:t>
            </a:r>
            <a:r>
              <a:rPr b="1" dirty="0" err="1"/>
              <a:t>mezikontinentální</a:t>
            </a:r>
            <a:r>
              <a:rPr b="1" dirty="0"/>
              <a:t> (</a:t>
            </a:r>
            <a:r>
              <a:rPr b="1" dirty="0" err="1"/>
              <a:t>mezinárodní</a:t>
            </a:r>
            <a:r>
              <a:rPr b="1" dirty="0"/>
              <a:t>) </a:t>
            </a:r>
            <a:r>
              <a:rPr b="1" dirty="0" err="1"/>
              <a:t>migraci</a:t>
            </a:r>
            <a:r>
              <a:rPr b="1" dirty="0"/>
              <a:t> z </a:t>
            </a:r>
            <a:r>
              <a:rPr b="1" dirty="0" err="1"/>
              <a:t>blízkých</a:t>
            </a:r>
            <a:r>
              <a:rPr b="1" dirty="0"/>
              <a:t> </a:t>
            </a:r>
            <a:r>
              <a:rPr b="1" dirty="0" err="1"/>
              <a:t>států</a:t>
            </a:r>
            <a:r>
              <a:rPr b="1" dirty="0"/>
              <a:t> a </a:t>
            </a:r>
            <a:r>
              <a:rPr b="1" dirty="0" err="1"/>
              <a:t>kontinentů</a:t>
            </a:r>
            <a:r>
              <a:rPr b="1" dirty="0"/>
              <a:t> do </a:t>
            </a:r>
            <a:r>
              <a:rPr b="1" dirty="0" err="1"/>
              <a:t>zemí</a:t>
            </a:r>
            <a:r>
              <a:rPr b="1" dirty="0"/>
              <a:t> EU a </a:t>
            </a:r>
            <a:r>
              <a:rPr b="1" dirty="0" err="1"/>
              <a:t>vysvětlují</a:t>
            </a:r>
            <a:r>
              <a:rPr b="1" dirty="0"/>
              <a:t> </a:t>
            </a:r>
            <a:r>
              <a:rPr b="1" dirty="0" err="1"/>
              <a:t>příčiny</a:t>
            </a:r>
            <a:r>
              <a:rPr b="1" dirty="0"/>
              <a:t> </a:t>
            </a:r>
            <a:r>
              <a:rPr b="1" dirty="0" err="1"/>
              <a:t>této</a:t>
            </a:r>
            <a:r>
              <a:rPr b="1" dirty="0"/>
              <a:t> </a:t>
            </a:r>
            <a:r>
              <a:rPr b="1" dirty="0" err="1"/>
              <a:t>migrace</a:t>
            </a:r>
            <a:r>
              <a:rPr b="1" dirty="0"/>
              <a:t>. </a:t>
            </a:r>
          </a:p>
          <a:p>
            <a:pPr algn="l" defTabSz="449580">
              <a:spcBef>
                <a:spcPts val="800"/>
              </a:spcBef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5. </a:t>
            </a:r>
            <a:r>
              <a:rPr dirty="0" err="1"/>
              <a:t>Žáci</a:t>
            </a:r>
            <a:r>
              <a:rPr dirty="0"/>
              <a:t> </a:t>
            </a:r>
            <a:r>
              <a:rPr dirty="0" err="1"/>
              <a:t>pomocí</a:t>
            </a:r>
            <a:r>
              <a:rPr dirty="0"/>
              <a:t> </a:t>
            </a:r>
            <a:r>
              <a:rPr dirty="0" err="1"/>
              <a:t>argumentace</a:t>
            </a:r>
            <a:r>
              <a:rPr dirty="0"/>
              <a:t> </a:t>
            </a:r>
            <a:r>
              <a:rPr dirty="0" err="1"/>
              <a:t>diskutují</a:t>
            </a:r>
            <a:r>
              <a:rPr dirty="0"/>
              <a:t> o </a:t>
            </a:r>
            <a:r>
              <a:rPr dirty="0" err="1"/>
              <a:t>pozitivech</a:t>
            </a:r>
            <a:r>
              <a:rPr dirty="0"/>
              <a:t> a </a:t>
            </a:r>
            <a:r>
              <a:rPr dirty="0" err="1"/>
              <a:t>negativech</a:t>
            </a:r>
            <a:r>
              <a:rPr dirty="0"/>
              <a:t> </a:t>
            </a:r>
            <a:r>
              <a:rPr dirty="0" err="1"/>
              <a:t>migrace</a:t>
            </a:r>
            <a:r>
              <a:rPr dirty="0"/>
              <a:t> </a:t>
            </a:r>
            <a:r>
              <a:rPr dirty="0" err="1"/>
              <a:t>obecně</a:t>
            </a:r>
            <a:r>
              <a:rPr dirty="0"/>
              <a:t>, o </a:t>
            </a:r>
            <a:r>
              <a:rPr dirty="0" err="1"/>
              <a:t>dopadech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krajinu</a:t>
            </a:r>
            <a:r>
              <a:rPr dirty="0"/>
              <a:t>.</a:t>
            </a:r>
          </a:p>
        </p:txBody>
      </p:sp>
      <p:sp>
        <p:nvSpPr>
          <p:cNvPr id="151" name="Hodnocení a kritéria a indikátory hodnocení"/>
          <p:cNvSpPr txBox="1">
            <a:spLocks noGrp="1"/>
          </p:cNvSpPr>
          <p:nvPr>
            <p:ph type="title" idx="4294967295"/>
          </p:nvPr>
        </p:nvSpPr>
        <p:spPr>
          <a:xfrm>
            <a:off x="1784350" y="-234191"/>
            <a:ext cx="20815300" cy="2984501"/>
          </a:xfrm>
          <a:prstGeom prst="rect">
            <a:avLst/>
          </a:prstGeom>
        </p:spPr>
        <p:txBody>
          <a:bodyPr/>
          <a:lstStyle>
            <a:lvl1pPr algn="l" defTabSz="449580">
              <a:spcBef>
                <a:spcPts val="800"/>
              </a:spcBef>
              <a:defRPr sz="5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Hodnocení a kritéria a indikátory hodnocení</a:t>
            </a:r>
          </a:p>
        </p:txBody>
      </p:sp>
      <p:sp>
        <p:nvSpPr>
          <p:cNvPr id="152" name="Kritéria: věcná správnost znalosti, dovednosti: odůvodňování, práce se zdroji, práce s mapou, formulování myšlenek, přenášení znalosti"/>
          <p:cNvSpPr txBox="1"/>
          <p:nvPr/>
        </p:nvSpPr>
        <p:spPr>
          <a:xfrm>
            <a:off x="1784350" y="959164"/>
            <a:ext cx="22514302" cy="298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49580">
              <a:spcBef>
                <a:spcPts val="800"/>
              </a:spcBef>
              <a:defRPr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Kritéria: věcná správnost znalosti, dovednosti: odůvodňování, práce se zdroji, práce s mapou, formulování myšlenek, přenášení znalosti</a:t>
            </a:r>
          </a:p>
        </p:txBody>
      </p:sp>
      <p:sp>
        <p:nvSpPr>
          <p:cNvPr id="153" name="Formativní hodnocení: pokračování…"/>
          <p:cNvSpPr txBox="1">
            <a:spLocks noGrp="1"/>
          </p:cNvSpPr>
          <p:nvPr>
            <p:ph type="body" sz="half" idx="1"/>
          </p:nvPr>
        </p:nvSpPr>
        <p:spPr>
          <a:xfrm>
            <a:off x="1197249" y="3114628"/>
            <a:ext cx="10994751" cy="11525361"/>
          </a:xfrm>
          <a:prstGeom prst="rect">
            <a:avLst/>
          </a:prstGeom>
        </p:spPr>
        <p:txBody>
          <a:bodyPr/>
          <a:lstStyle/>
          <a:p>
            <a:pPr marL="0" indent="0" defTabSz="449580"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u="sng" dirty="0" smtClean="0"/>
              <a:t>Formativní hodnocení</a:t>
            </a:r>
            <a:r>
              <a:rPr lang="cs-CZ" dirty="0" smtClean="0"/>
              <a:t>: pokračování</a:t>
            </a:r>
          </a:p>
          <a:p>
            <a:pPr marL="0" indent="0" defTabSz="449580"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cs-CZ" dirty="0" smtClean="0"/>
          </a:p>
          <a:p>
            <a:pPr marL="0" indent="0" defTabSz="449580"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dirty="0" smtClean="0"/>
              <a:t>4. Vyjmenuje státy, kterých se týká mezinárodní a mezikontinentální migrace v souvislosti s EU (vyjmenuje/nevyjmenuje).</a:t>
            </a:r>
          </a:p>
          <a:p>
            <a:pPr marL="0" indent="0" defTabSz="449580"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—</a:t>
            </a:r>
            <a:r>
              <a:rPr lang="cs-CZ" b="1" dirty="0" smtClean="0"/>
              <a:t>&gt; změna na </a:t>
            </a:r>
            <a:r>
              <a:rPr lang="cs-CZ" dirty="0" smtClean="0"/>
              <a:t>Popíše (nepopíše) příběhem, jak lze přenést znalost na jiná místa. Lokalizuje a odůvodňuje možnou migraci. Otázky, z čeho vycházel, proč je tam přenositelnost či analogie (hustota osídlení, chudoba, životní podmínky, podnební podmínky aj.). </a:t>
            </a:r>
          </a:p>
          <a:p>
            <a:pPr marL="0" indent="0" defTabSz="449580"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cs-CZ" dirty="0" smtClean="0"/>
          </a:p>
          <a:p>
            <a:pPr marL="0" indent="0" defTabSz="449580"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cs-CZ" b="1" dirty="0" smtClean="0"/>
              <a:t>Indikátory</a:t>
            </a:r>
            <a:r>
              <a:rPr lang="cs-CZ" dirty="0" smtClean="0"/>
              <a:t>: </a:t>
            </a:r>
            <a:r>
              <a:rPr lang="cs-CZ" dirty="0" smtClean="0"/>
              <a:t>Pomocí kritérií v hodnocení 3. sestaví možné situace v jiných zemích: výběr jiného státu (kontinentů): volba (volí/nevolí) vhodných zdrojů, volba (volí/nevolí) vhodných informací (obsahová správnost), strukturování myšlenek: představí/nepředstaví strukturu; provazuje/neprovazuje se vzorovou situací v Číně,  lokalizuje/nelokalizuje v mapě, odůvodňuje/neodůvodňuje možnou migraci…</a:t>
            </a:r>
          </a:p>
          <a:p>
            <a:pPr marL="0" indent="0" defTabSz="449580"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792</Words>
  <Application>Microsoft Office PowerPoint</Application>
  <PresentationFormat>Vlastní</PresentationFormat>
  <Paragraphs>143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Helvetica</vt:lpstr>
      <vt:lpstr>Helvetica Light</vt:lpstr>
      <vt:lpstr>Helvetica Neue</vt:lpstr>
      <vt:lpstr>Times New Roman</vt:lpstr>
      <vt:lpstr>Gradient</vt:lpstr>
      <vt:lpstr>Prezentace aplikace PowerPoint</vt:lpstr>
      <vt:lpstr>Zadání Cvičení č. 3 </vt:lpstr>
      <vt:lpstr>Prezentace aplikace PowerPoint</vt:lpstr>
      <vt:lpstr> Téma: migrace</vt:lpstr>
      <vt:lpstr>Prezentace aplikace PowerPoint</vt:lpstr>
      <vt:lpstr>Hodnocení a kritéria a indikátory hodnocení</vt:lpstr>
      <vt:lpstr>Hodnocení a kritéria a indikátory hodnocení</vt:lpstr>
      <vt:lpstr>Hodnocení a kritéria a indikátory hodnocení</vt:lpstr>
      <vt:lpstr>Hodnocení a kritéria a indikátory hodnocení</vt:lpstr>
      <vt:lpstr>Hodnocení a kritéria a indikátory hodnocení</vt:lpstr>
      <vt:lpstr>Hodnocení a kritéria a indikátory hodnocení</vt:lpstr>
      <vt:lpstr>Postup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Uživatel systému Windows</cp:lastModifiedBy>
  <cp:revision>12</cp:revision>
  <dcterms:modified xsi:type="dcterms:W3CDTF">2021-11-15T14:25:13Z</dcterms:modified>
</cp:coreProperties>
</file>