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76" r:id="rId3"/>
    <p:sldId id="278" r:id="rId4"/>
    <p:sldId id="280" r:id="rId5"/>
    <p:sldId id="283" r:id="rId6"/>
    <p:sldId id="284" r:id="rId7"/>
    <p:sldId id="287" r:id="rId8"/>
    <p:sldId id="289" r:id="rId9"/>
    <p:sldId id="291" r:id="rId10"/>
    <p:sldId id="293" r:id="rId11"/>
    <p:sldId id="296" r:id="rId12"/>
    <p:sldId id="297" r:id="rId13"/>
    <p:sldId id="299" r:id="rId14"/>
    <p:sldId id="301" r:id="rId15"/>
    <p:sldId id="302" r:id="rId16"/>
    <p:sldId id="304" r:id="rId17"/>
    <p:sldId id="306" r:id="rId18"/>
    <p:sldId id="307" r:id="rId19"/>
    <p:sldId id="309" r:id="rId20"/>
    <p:sldId id="310" r:id="rId21"/>
    <p:sldId id="317" r:id="rId22"/>
    <p:sldId id="318" r:id="rId23"/>
    <p:sldId id="319" r:id="rId24"/>
    <p:sldId id="320" r:id="rId25"/>
    <p:sldId id="277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3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73109-5873-45CA-BCE7-FFF7B7F7D967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40769-E458-4630-84D7-98634B357E0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2647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F6789AC-FE12-4EE3-B971-724331555998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89AC-FE12-4EE3-B971-724331555998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F6789AC-FE12-4EE3-B971-724331555998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89AC-FE12-4EE3-B971-724331555998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89AC-FE12-4EE3-B971-724331555998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F6789AC-FE12-4EE3-B971-724331555998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F6789AC-FE12-4EE3-B971-724331555998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89AC-FE12-4EE3-B971-724331555998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89AC-FE12-4EE3-B971-724331555998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789AC-FE12-4EE3-B971-724331555998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F6789AC-FE12-4EE3-B971-724331555998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F6789AC-FE12-4EE3-B971-724331555998}" type="datetimeFigureOut">
              <a:rPr lang="cs-CZ" smtClean="0"/>
              <a:t>04.11.2021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E97CE5D-2BCC-4D50-84D2-78A75460223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Půda a Biota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Biota úvod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01256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Herbivoři</a:t>
            </a:r>
            <a:r>
              <a:rPr lang="cs-CZ" dirty="0"/>
              <a:t> (býložravci) </a:t>
            </a:r>
            <a:r>
              <a:rPr lang="cs-CZ" dirty="0" smtClean="0"/>
              <a:t>– zebra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659" y="2466906"/>
            <a:ext cx="5886272" cy="390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29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Karnivoři</a:t>
            </a:r>
            <a:r>
              <a:rPr lang="cs-CZ" dirty="0"/>
              <a:t> (masožravci) </a:t>
            </a:r>
            <a:r>
              <a:rPr lang="cs-CZ" dirty="0" smtClean="0"/>
              <a:t>– lev africký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408" y="2136711"/>
            <a:ext cx="5869220" cy="434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735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Omnivoři </a:t>
            </a:r>
            <a:r>
              <a:rPr lang="cs-CZ" dirty="0" smtClean="0"/>
              <a:t>(vše…) – medvěd ledový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1D36A172-4D1E-41E4-A939-351143B5F1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075" y="2263452"/>
            <a:ext cx="6325727" cy="427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70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Dekompozitoři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dvě </a:t>
            </a:r>
            <a:r>
              <a:rPr lang="cs-CZ" dirty="0"/>
              <a:t>skupiny – </a:t>
            </a:r>
            <a:endParaRPr lang="cs-CZ" dirty="0" smtClean="0"/>
          </a:p>
          <a:p>
            <a:r>
              <a:rPr lang="cs-CZ" dirty="0" smtClean="0"/>
              <a:t>1</a:t>
            </a:r>
            <a:r>
              <a:rPr lang="cs-CZ" dirty="0"/>
              <a:t>) likvidátoři - supi, mravenci, termiti, krabi, žížaly, stonožky - tvorba humusu </a:t>
            </a:r>
            <a:endParaRPr lang="cs-CZ" dirty="0" smtClean="0"/>
          </a:p>
          <a:p>
            <a:r>
              <a:rPr lang="cs-CZ" dirty="0" smtClean="0"/>
              <a:t>2</a:t>
            </a:r>
            <a:r>
              <a:rPr lang="cs-CZ" dirty="0"/>
              <a:t>) rozkladači - </a:t>
            </a:r>
            <a:r>
              <a:rPr lang="cs-CZ" dirty="0" err="1"/>
              <a:t>decomposters</a:t>
            </a:r>
            <a:r>
              <a:rPr lang="cs-CZ" dirty="0"/>
              <a:t> - rozklad humusu - mineralizace - rozkládají složitější organické látky na anorganické jednoduché elementy (houby, bakterie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endParaRPr lang="cs-CZ" dirty="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56351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5256584" cy="749990"/>
          </a:xfrm>
        </p:spPr>
        <p:txBody>
          <a:bodyPr>
            <a:normAutofit fontScale="90000"/>
          </a:bodyPr>
          <a:lstStyle/>
          <a:p>
            <a:r>
              <a:rPr lang="cs-CZ" dirty="0" err="1" smtClean="0"/>
              <a:t>Dekompozitoři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1753176" y="6511164"/>
            <a:ext cx="6166481" cy="172529"/>
          </a:xfrm>
        </p:spPr>
        <p:txBody>
          <a:bodyPr/>
          <a:lstStyle/>
          <a:p>
            <a:r>
              <a:rPr lang="cs-CZ" dirty="0" smtClean="0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5" name="Picture 27" descr="dekompozitori-kme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926" y="1886041"/>
            <a:ext cx="7231522" cy="4797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217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Trofické řetězce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Přenos hmoty a energie z potravy sérii organismů (následující konzumuje předchozí </a:t>
            </a:r>
            <a:endParaRPr lang="cs-CZ" dirty="0" smtClean="0"/>
          </a:p>
          <a:p>
            <a:r>
              <a:rPr lang="cs-CZ" dirty="0" smtClean="0"/>
              <a:t>• </a:t>
            </a:r>
            <a:r>
              <a:rPr lang="cs-CZ" dirty="0"/>
              <a:t>pastevně kořistnický - velikost těla se zvětšuje početnost zmenšuje </a:t>
            </a:r>
            <a:endParaRPr lang="cs-CZ" dirty="0" smtClean="0"/>
          </a:p>
          <a:p>
            <a:r>
              <a:rPr lang="cs-CZ" dirty="0" smtClean="0"/>
              <a:t>• </a:t>
            </a:r>
            <a:r>
              <a:rPr lang="cs-CZ" dirty="0"/>
              <a:t>parazitický - potrava = hostitel, tělo míň počet víc </a:t>
            </a:r>
            <a:endParaRPr lang="cs-CZ" dirty="0" smtClean="0"/>
          </a:p>
          <a:p>
            <a:r>
              <a:rPr lang="cs-CZ" dirty="0" smtClean="0"/>
              <a:t>• </a:t>
            </a:r>
            <a:r>
              <a:rPr lang="cs-CZ" dirty="0"/>
              <a:t>dekompoziční - stejně jako parazit tělo míň a počet víc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Ve </a:t>
            </a:r>
            <a:r>
              <a:rPr lang="cs-CZ" dirty="0"/>
              <a:t>všech potravních řetězcích existuje potravní specializace</a:t>
            </a:r>
            <a:r>
              <a:rPr lang="cs-CZ" dirty="0" smtClean="0"/>
              <a:t>, funkční </a:t>
            </a:r>
            <a:r>
              <a:rPr lang="cs-CZ" dirty="0"/>
              <a:t>návaznost a posloupnost druhů, narušení může vést ke zhroucení ekosystému (</a:t>
            </a:r>
            <a:r>
              <a:rPr lang="cs-CZ" dirty="0" err="1" smtClean="0"/>
              <a:t>geobiocenu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39276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579299" cy="749990"/>
          </a:xfrm>
        </p:spPr>
        <p:txBody>
          <a:bodyPr>
            <a:normAutofit fontScale="90000"/>
          </a:bodyPr>
          <a:lstStyle/>
          <a:p>
            <a:r>
              <a:rPr lang="cs-CZ" dirty="0"/>
              <a:t>Potravní pyramidy, </a:t>
            </a:r>
            <a:r>
              <a:rPr lang="cs-CZ" sz="2200" dirty="0"/>
              <a:t>grafické </a:t>
            </a:r>
            <a:r>
              <a:rPr lang="cs-CZ" sz="2200" dirty="0" smtClean="0"/>
              <a:t>znázornění přenosu </a:t>
            </a:r>
            <a:r>
              <a:rPr lang="cs-CZ" sz="2200" dirty="0"/>
              <a:t>hmoty a energie (pyramidy početnosti, biomasy, produkce)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5" name="Picture 4" descr="potravnipyramid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088" y="2310231"/>
            <a:ext cx="6052530" cy="452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7504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28600"/>
            <a:ext cx="8658544" cy="990600"/>
          </a:xfrm>
        </p:spPr>
        <p:txBody>
          <a:bodyPr>
            <a:noAutofit/>
          </a:bodyPr>
          <a:lstStyle/>
          <a:p>
            <a:r>
              <a:rPr lang="cs-CZ" sz="3600" dirty="0"/>
              <a:t>Produkce hmoty a energie v živých systémech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b="1" dirty="0"/>
              <a:t>Primární</a:t>
            </a:r>
            <a:r>
              <a:rPr lang="pl-PL" dirty="0"/>
              <a:t> produktivita - producenti - odhad </a:t>
            </a:r>
            <a:r>
              <a:rPr lang="pl-PL" dirty="0" smtClean="0"/>
              <a:t>1 000kJ </a:t>
            </a:r>
            <a:r>
              <a:rPr lang="pl-PL" dirty="0"/>
              <a:t>na m</a:t>
            </a:r>
            <a:r>
              <a:rPr lang="pl-PL" sz="1805" u="sng" dirty="0"/>
              <a:t>2 </a:t>
            </a:r>
            <a:r>
              <a:rPr lang="pl-PL" dirty="0"/>
              <a:t>za rok </a:t>
            </a:r>
            <a:endParaRPr lang="pl-PL" dirty="0" smtClean="0"/>
          </a:p>
          <a:p>
            <a:r>
              <a:rPr lang="cs-CZ" dirty="0" smtClean="0"/>
              <a:t>méně než 2 : pouště, hluboký oceán</a:t>
            </a:r>
          </a:p>
          <a:p>
            <a:r>
              <a:rPr lang="cs-CZ" dirty="0" smtClean="0"/>
              <a:t>2-10: travinná společenstva, extenzivní zemědělství, šelf, horské lesy, hluboká jezera</a:t>
            </a:r>
          </a:p>
          <a:p>
            <a:r>
              <a:rPr lang="cs-CZ" dirty="0" smtClean="0"/>
              <a:t>10-40: vlhké travnaté plochy, vlhké lesy, mělká jezera, zemědělství bez dodatkové energie</a:t>
            </a:r>
          </a:p>
          <a:p>
            <a:r>
              <a:rPr lang="cs-CZ" dirty="0" smtClean="0"/>
              <a:t>40-100: nivy řek a jejich delty, lužní lesy, korálové útesy, zemědělství s dodatkem energie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b="1" dirty="0" smtClean="0"/>
              <a:t>Sekundární produktivita </a:t>
            </a:r>
            <a:r>
              <a:rPr lang="cs-CZ" dirty="0" smtClean="0"/>
              <a:t>- </a:t>
            </a:r>
            <a:r>
              <a:rPr lang="cs-CZ" dirty="0"/>
              <a:t>konzumenti - pouze přijímají hmotu a energii a transformují ji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3975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28600"/>
            <a:ext cx="8640960" cy="990600"/>
          </a:xfrm>
        </p:spPr>
        <p:txBody>
          <a:bodyPr>
            <a:noAutofit/>
          </a:bodyPr>
          <a:lstStyle/>
          <a:p>
            <a:r>
              <a:rPr lang="cs-CZ" sz="3600" dirty="0"/>
              <a:t>Produkce hmoty a energie v živých systémech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Rostliny transformují energii slunce s účinností 0,1 – 1%, býložravci využijí z rostlin jen 10% energie, </a:t>
            </a:r>
            <a:endParaRPr lang="cs-CZ" dirty="0" smtClean="0"/>
          </a:p>
          <a:p>
            <a:r>
              <a:rPr lang="cs-CZ" dirty="0"/>
              <a:t>M</a:t>
            </a:r>
            <a:r>
              <a:rPr lang="cs-CZ" dirty="0" smtClean="0"/>
              <a:t>asožravci </a:t>
            </a:r>
            <a:r>
              <a:rPr lang="cs-CZ" dirty="0"/>
              <a:t>jen 10% z konzumace býložravců.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Optimální </a:t>
            </a:r>
            <a:r>
              <a:rPr lang="cs-CZ" dirty="0"/>
              <a:t>efektivnost masožravců při primární produkci 1% je 0,0005% sluneční energie. Celkově se tedy </a:t>
            </a:r>
            <a:r>
              <a:rPr lang="cs-CZ" dirty="0" smtClean="0"/>
              <a:t>velmi </a:t>
            </a:r>
            <a:r>
              <a:rPr lang="cs-CZ" dirty="0"/>
              <a:t>neefektivně hospodaří s energií v ekosystémech.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Člověk </a:t>
            </a:r>
            <a:r>
              <a:rPr lang="cs-CZ" dirty="0"/>
              <a:t>pálí energii ve zvířatech místo, aby efektivněji využil potenciálu producentů.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1924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 a podmínky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Prostředí = souhrn všech vnějších činitelů působících na organismy. Kromě laboratorních podmínek dochází ke změnám. </a:t>
            </a:r>
            <a:endParaRPr lang="cs-CZ" dirty="0" smtClean="0"/>
          </a:p>
          <a:p>
            <a:r>
              <a:rPr lang="cs-CZ" dirty="0" smtClean="0"/>
              <a:t>Organismy </a:t>
            </a:r>
            <a:r>
              <a:rPr lang="cs-CZ" dirty="0"/>
              <a:t>se musí přizpůsobit změnám </a:t>
            </a:r>
            <a:r>
              <a:rPr lang="cs-CZ" dirty="0" smtClean="0"/>
              <a:t>(hynou). </a:t>
            </a:r>
            <a:r>
              <a:rPr lang="cs-CZ" dirty="0"/>
              <a:t>Občasné změny lze přežít bez adaptace, dlouhodobé nikoliv. Probíhá neustálý vývoj </a:t>
            </a:r>
            <a:endParaRPr lang="cs-CZ" dirty="0" smtClean="0"/>
          </a:p>
          <a:p>
            <a:r>
              <a:rPr lang="cs-CZ" dirty="0" smtClean="0"/>
              <a:t>Faktor </a:t>
            </a:r>
            <a:r>
              <a:rPr lang="cs-CZ" dirty="0"/>
              <a:t>- činitel, vliv působící přímo na živé organismy (</a:t>
            </a:r>
            <a:r>
              <a:rPr lang="cs-CZ" dirty="0" smtClean="0"/>
              <a:t>vítr</a:t>
            </a:r>
            <a:r>
              <a:rPr lang="cs-CZ" dirty="0"/>
              <a:t>, teplota) </a:t>
            </a:r>
            <a:endParaRPr lang="cs-CZ" dirty="0" smtClean="0"/>
          </a:p>
          <a:p>
            <a:r>
              <a:rPr lang="cs-CZ" dirty="0" smtClean="0"/>
              <a:t>Podmínky </a:t>
            </a:r>
            <a:r>
              <a:rPr lang="cs-CZ" dirty="0"/>
              <a:t>- okolnost převažujícího statického charakteru. Působí na organismy nepřímo.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3185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E6105B-B58B-46D3-A5AA-4C7C7D5B0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Biogenní prvky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Podle </a:t>
            </a:r>
            <a:r>
              <a:rPr lang="cs-CZ" dirty="0" smtClean="0"/>
              <a:t>procentuálního </a:t>
            </a:r>
            <a:r>
              <a:rPr lang="cs-CZ" dirty="0"/>
              <a:t>zastoupení v živé hmotě se dělí na: 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1</a:t>
            </a:r>
            <a:r>
              <a:rPr lang="cs-CZ" dirty="0"/>
              <a:t>) </a:t>
            </a:r>
            <a:r>
              <a:rPr lang="cs-CZ" b="1" dirty="0" err="1"/>
              <a:t>Makrobiogenní</a:t>
            </a:r>
            <a:r>
              <a:rPr lang="cs-CZ" b="1" dirty="0"/>
              <a:t> prvky </a:t>
            </a:r>
            <a:r>
              <a:rPr lang="cs-CZ" dirty="0"/>
              <a:t>- více než 1% O, C, H, N, P, </a:t>
            </a:r>
            <a:r>
              <a:rPr lang="cs-CZ" dirty="0" smtClean="0"/>
              <a:t>Ca</a:t>
            </a:r>
          </a:p>
          <a:p>
            <a:r>
              <a:rPr lang="pl-PL" dirty="0" smtClean="0"/>
              <a:t>2</a:t>
            </a:r>
            <a:r>
              <a:rPr lang="pl-PL" dirty="0"/>
              <a:t>) </a:t>
            </a:r>
            <a:r>
              <a:rPr lang="pl-PL" b="1" dirty="0"/>
              <a:t>Oligobiogenní prvky </a:t>
            </a:r>
            <a:r>
              <a:rPr lang="pl-PL" dirty="0"/>
              <a:t>- od 0,05% do 1 % Mg, Cu, Mg, Cu, Na, K, Fe, S, </a:t>
            </a:r>
            <a:r>
              <a:rPr lang="pl-PL" dirty="0" smtClean="0"/>
              <a:t>Cl</a:t>
            </a:r>
          </a:p>
          <a:p>
            <a:r>
              <a:rPr lang="cs-CZ" dirty="0" smtClean="0"/>
              <a:t>3</a:t>
            </a:r>
            <a:r>
              <a:rPr lang="cs-CZ" dirty="0"/>
              <a:t>) Stopové=</a:t>
            </a:r>
            <a:r>
              <a:rPr lang="cs-CZ" dirty="0" err="1"/>
              <a:t>mikrobiogenní</a:t>
            </a:r>
            <a:r>
              <a:rPr lang="cs-CZ" dirty="0"/>
              <a:t> prvky - méně než 0,05% </a:t>
            </a:r>
            <a:r>
              <a:rPr lang="cs-CZ" dirty="0" err="1"/>
              <a:t>Zn</a:t>
            </a:r>
            <a:r>
              <a:rPr lang="cs-CZ" dirty="0"/>
              <a:t>, Co, </a:t>
            </a:r>
            <a:r>
              <a:rPr lang="cs-CZ" dirty="0" err="1"/>
              <a:t>Mo</a:t>
            </a:r>
            <a:r>
              <a:rPr lang="cs-CZ" dirty="0"/>
              <a:t>, Si, B, F, </a:t>
            </a:r>
            <a:r>
              <a:rPr lang="cs-CZ" dirty="0" err="1"/>
              <a:t>Cr</a:t>
            </a:r>
            <a:r>
              <a:rPr lang="cs-CZ" dirty="0"/>
              <a:t>, Al, </a:t>
            </a:r>
            <a:r>
              <a:rPr lang="cs-CZ" dirty="0" smtClean="0"/>
              <a:t>I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/>
              <a:t>Odkaz: http://www.enviweb.cz/eslovnik</a:t>
            </a:r>
          </a:p>
        </p:txBody>
      </p:sp>
    </p:spTree>
    <p:extLst>
      <p:ext uri="{BB962C8B-B14F-4D97-AF65-F5344CB8AC3E}">
        <p14:creationId xmlns:p14="http://schemas.microsoft.com/office/powerpoint/2010/main" val="12263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Polární pustina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1182" y="2286814"/>
            <a:ext cx="7420700" cy="418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61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Tropické a subtropické lesy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894" y="2466906"/>
            <a:ext cx="5211804" cy="3908853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0576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 a podmínky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Faktory:  </a:t>
            </a:r>
          </a:p>
          <a:p>
            <a:r>
              <a:rPr lang="cs-CZ" dirty="0" smtClean="0"/>
              <a:t>abiotické (klimatické, horninové, orografické), </a:t>
            </a:r>
          </a:p>
          <a:p>
            <a:pPr marL="0" indent="0">
              <a:buNone/>
            </a:pPr>
            <a:r>
              <a:rPr lang="cs-CZ" dirty="0"/>
              <a:t>– </a:t>
            </a:r>
            <a:r>
              <a:rPr lang="cs-CZ" dirty="0" smtClean="0"/>
              <a:t> edafické</a:t>
            </a:r>
            <a:endParaRPr lang="cs-CZ" dirty="0"/>
          </a:p>
          <a:p>
            <a:r>
              <a:rPr lang="cs-CZ" dirty="0" smtClean="0"/>
              <a:t>biotické</a:t>
            </a:r>
            <a:r>
              <a:rPr lang="cs-CZ" dirty="0"/>
              <a:t>, antropogenní Uvedené faktory jsou komplexní a lze je rozložit na faktory jednodušší (teplo, voda,…)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3343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 a podmínky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potřeby organismů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Zajištění energetických a látkových </a:t>
            </a:r>
            <a:r>
              <a:rPr lang="cs-CZ" dirty="0" smtClean="0"/>
              <a:t>zdrojů</a:t>
            </a:r>
            <a:br>
              <a:rPr lang="cs-CZ" dirty="0" smtClean="0"/>
            </a:br>
            <a:r>
              <a:rPr lang="cs-CZ" dirty="0" smtClean="0"/>
              <a:t>• </a:t>
            </a:r>
            <a:r>
              <a:rPr lang="cs-CZ" dirty="0"/>
              <a:t>Odstranění metabolitů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• </a:t>
            </a:r>
            <a:r>
              <a:rPr lang="cs-CZ" dirty="0"/>
              <a:t>Zajištění rozmnožování a růst populace </a:t>
            </a:r>
            <a:r>
              <a:rPr lang="cs-CZ" smtClean="0"/>
              <a:t/>
            </a:r>
            <a:br>
              <a:rPr lang="cs-CZ" smtClean="0"/>
            </a:b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0096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 a podmínky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Limitující činitel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nadbytek </a:t>
            </a:r>
            <a:r>
              <a:rPr lang="cs-CZ" dirty="0"/>
              <a:t>nebo nedostatek určitého faktoru. Jejich odhalení je nezbytný pro fungování zemědělství, </a:t>
            </a:r>
            <a:r>
              <a:rPr lang="cs-CZ" dirty="0" smtClean="0"/>
              <a:t>lesnictví, ochranu </a:t>
            </a:r>
            <a:r>
              <a:rPr lang="cs-CZ" dirty="0"/>
              <a:t>přírody…. </a:t>
            </a:r>
            <a:endParaRPr lang="cs-CZ" dirty="0" smtClean="0"/>
          </a:p>
          <a:p>
            <a:r>
              <a:rPr lang="cs-CZ" dirty="0" smtClean="0"/>
              <a:t>Ekologická </a:t>
            </a:r>
            <a:r>
              <a:rPr lang="cs-CZ" dirty="0"/>
              <a:t>amplituda (ekologická valence faktoru) </a:t>
            </a:r>
            <a:endParaRPr lang="cs-CZ" dirty="0" smtClean="0"/>
          </a:p>
          <a:p>
            <a:r>
              <a:rPr lang="cs-CZ" dirty="0" smtClean="0"/>
              <a:t> </a:t>
            </a:r>
            <a:r>
              <a:rPr lang="cs-CZ" dirty="0"/>
              <a:t>I</a:t>
            </a:r>
            <a:r>
              <a:rPr lang="cs-CZ" dirty="0" smtClean="0"/>
              <a:t>ntenzita </a:t>
            </a:r>
            <a:r>
              <a:rPr lang="cs-CZ" dirty="0"/>
              <a:t>a rozsah působení faktoru event. podmínek na organismus (</a:t>
            </a:r>
            <a:r>
              <a:rPr lang="cs-CZ" dirty="0" err="1" smtClean="0"/>
              <a:t>stenoekní</a:t>
            </a:r>
            <a:r>
              <a:rPr lang="cs-CZ" dirty="0" smtClean="0"/>
              <a:t>, </a:t>
            </a:r>
            <a:r>
              <a:rPr lang="cs-CZ" dirty="0" err="1" smtClean="0"/>
              <a:t>euryekní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7474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</a:t>
            </a:r>
            <a:r>
              <a:rPr lang="cs-CZ" smtClean="0"/>
              <a:t>za pozornost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6721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Organizace života - fotosyntéza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Život na Zemi má určitý řád, není to anarchie ale musí tu být nějaký systém, který umožňuje dlouhodobou existenci živých organismů. </a:t>
            </a:r>
          </a:p>
          <a:p>
            <a:pPr marL="343792" indent="-343792">
              <a:buFontTx/>
              <a:buChar char="-"/>
            </a:pPr>
            <a:r>
              <a:rPr lang="cs-CZ" dirty="0"/>
              <a:t>Základ je hmota a energie - základní motor (potrava</a:t>
            </a:r>
            <a:r>
              <a:rPr lang="cs-CZ" dirty="0" smtClean="0"/>
              <a:t>,…) </a:t>
            </a:r>
            <a:br>
              <a:rPr lang="cs-CZ" dirty="0" smtClean="0"/>
            </a:br>
            <a:r>
              <a:rPr lang="cs-CZ" dirty="0" smtClean="0"/>
              <a:t>6CO</a:t>
            </a:r>
            <a:r>
              <a:rPr lang="cs-CZ" sz="2005" dirty="0"/>
              <a:t>2</a:t>
            </a:r>
            <a:r>
              <a:rPr lang="cs-CZ" dirty="0" smtClean="0"/>
              <a:t>+6H</a:t>
            </a:r>
            <a:r>
              <a:rPr lang="cs-CZ" sz="2005" dirty="0"/>
              <a:t>2</a:t>
            </a:r>
            <a:r>
              <a:rPr lang="cs-CZ" dirty="0" smtClean="0"/>
              <a:t>O </a:t>
            </a:r>
            <a:r>
              <a:rPr lang="cs-CZ" dirty="0"/>
              <a:t>+ slunce ------ C</a:t>
            </a:r>
            <a:r>
              <a:rPr lang="cs-CZ" sz="2005" dirty="0"/>
              <a:t>6</a:t>
            </a:r>
            <a:r>
              <a:rPr lang="cs-CZ" dirty="0"/>
              <a:t>H</a:t>
            </a:r>
            <a:r>
              <a:rPr lang="cs-CZ" sz="2005" dirty="0"/>
              <a:t>12</a:t>
            </a:r>
            <a:r>
              <a:rPr lang="cs-CZ" dirty="0"/>
              <a:t>O</a:t>
            </a:r>
            <a:r>
              <a:rPr lang="cs-CZ" sz="2005" dirty="0"/>
              <a:t>6</a:t>
            </a:r>
            <a:r>
              <a:rPr lang="cs-CZ" dirty="0"/>
              <a:t> +6O</a:t>
            </a:r>
            <a:r>
              <a:rPr lang="cs-CZ" sz="2005" dirty="0"/>
              <a:t>2</a:t>
            </a:r>
            <a:r>
              <a:rPr lang="cs-CZ" dirty="0"/>
              <a:t>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C</a:t>
            </a:r>
            <a:r>
              <a:rPr lang="cs-CZ" sz="2005" dirty="0"/>
              <a:t>6</a:t>
            </a:r>
            <a:r>
              <a:rPr lang="cs-CZ" dirty="0" smtClean="0"/>
              <a:t>H</a:t>
            </a:r>
            <a:r>
              <a:rPr lang="cs-CZ" sz="2005" dirty="0"/>
              <a:t>12</a:t>
            </a:r>
            <a:r>
              <a:rPr lang="cs-CZ" dirty="0" smtClean="0"/>
              <a:t>O</a:t>
            </a:r>
            <a:r>
              <a:rPr lang="cs-CZ" sz="2005" dirty="0"/>
              <a:t>6</a:t>
            </a:r>
            <a:r>
              <a:rPr lang="cs-CZ" dirty="0" smtClean="0"/>
              <a:t> </a:t>
            </a:r>
            <a:r>
              <a:rPr lang="cs-CZ" dirty="0"/>
              <a:t>+</a:t>
            </a:r>
            <a:r>
              <a:rPr lang="cs-CZ" dirty="0" smtClean="0"/>
              <a:t>6O</a:t>
            </a:r>
            <a:r>
              <a:rPr lang="cs-CZ" sz="2005" dirty="0"/>
              <a:t>2</a:t>
            </a:r>
            <a:r>
              <a:rPr lang="cs-CZ" dirty="0"/>
              <a:t>----- 6CO</a:t>
            </a:r>
            <a:r>
              <a:rPr lang="cs-CZ" sz="2005" dirty="0"/>
              <a:t>2</a:t>
            </a:r>
            <a:r>
              <a:rPr lang="cs-CZ" dirty="0"/>
              <a:t> + 6H</a:t>
            </a:r>
            <a:r>
              <a:rPr lang="cs-CZ" sz="1805" dirty="0"/>
              <a:t>2</a:t>
            </a:r>
            <a:r>
              <a:rPr lang="cs-CZ" dirty="0"/>
              <a:t>O+ energie </a:t>
            </a:r>
          </a:p>
        </p:txBody>
      </p:sp>
    </p:spTree>
    <p:extLst>
      <p:ext uri="{BB962C8B-B14F-4D97-AF65-F5344CB8AC3E}">
        <p14:creationId xmlns:p14="http://schemas.microsoft.com/office/powerpoint/2010/main" val="2752765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38E30C-5454-4CDB-B44B-6726DD2EC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025" y="476672"/>
            <a:ext cx="7579299" cy="7499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Schéma fotosyntézy</a:t>
            </a:r>
            <a:endParaRPr lang="cs-CZ" dirty="0"/>
          </a:p>
        </p:txBody>
      </p:sp>
      <p:pic>
        <p:nvPicPr>
          <p:cNvPr id="1026" name="Picture 2" descr="https://www.datakabinet.cz/files/img/products/tab_fotosynteza_cz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757" y="1390075"/>
            <a:ext cx="6918618" cy="5015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82582" y="6144071"/>
            <a:ext cx="7821346" cy="649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5"/>
              <a:t>https://www.datakabinet.cz/cs/Vzdelavacie-materialy/isced-1/4-rocnik-zs/prirodoveda/rozmanitost-prirody/fotosynteza/Fotosynteza.html</a:t>
            </a:r>
            <a:endParaRPr lang="cs-CZ" sz="1805" dirty="0"/>
          </a:p>
        </p:txBody>
      </p:sp>
    </p:spTree>
    <p:extLst>
      <p:ext uri="{BB962C8B-B14F-4D97-AF65-F5344CB8AC3E}">
        <p14:creationId xmlns:p14="http://schemas.microsoft.com/office/powerpoint/2010/main" val="321018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9C1410-B2A8-4683-BD6A-E42FEB356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života na Zemi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958D786-F4BC-4415-A2CB-D5B14CC44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Jen naše Galaxie obsahuje přes 100 miliard planet. Podle odhadů existuje téměř 10 miliard planet velmi podobných Zemi. Pro výpočty pravděpodobnosti mimozemského života v naší Galaxii slouží takzvaná </a:t>
            </a:r>
            <a:r>
              <a:rPr lang="cs-CZ" dirty="0" err="1"/>
              <a:t>Drakeova</a:t>
            </a:r>
            <a:r>
              <a:rPr lang="cs-CZ" dirty="0"/>
              <a:t> rovnice. </a:t>
            </a:r>
            <a:endParaRPr lang="cs-CZ" dirty="0" smtClean="0"/>
          </a:p>
          <a:p>
            <a:r>
              <a:rPr lang="cs-CZ" dirty="0" smtClean="0"/>
              <a:t>Na </a:t>
            </a:r>
            <a:r>
              <a:rPr lang="cs-CZ" dirty="0"/>
              <a:t>základě fosilního materiálu lze odhadovat, že na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1 000 </a:t>
            </a:r>
            <a:r>
              <a:rPr lang="cs-CZ" dirty="0"/>
              <a:t>vzniklých druhů připadá v průměru 999 druhů vymřelých (David </a:t>
            </a:r>
            <a:r>
              <a:rPr lang="cs-CZ" dirty="0" err="1"/>
              <a:t>Storch</a:t>
            </a:r>
            <a:r>
              <a:rPr lang="cs-CZ" dirty="0"/>
              <a:t>, Vesmír 77, 1998</a:t>
            </a:r>
            <a:r>
              <a:rPr lang="cs-CZ" dirty="0" smtClean="0"/>
              <a:t>).</a:t>
            </a:r>
          </a:p>
          <a:p>
            <a:r>
              <a:rPr lang="cs-CZ" dirty="0" smtClean="0"/>
              <a:t>Velká </a:t>
            </a:r>
            <a:r>
              <a:rPr lang="cs-CZ" dirty="0"/>
              <a:t>vymírání přibližně 1x za 100 miliónů let. Dopad vesmírných těles, sopečné erupce velkého rozsahu atd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0060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3BF8618-89F7-442B-8C40-191963523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967" y="404664"/>
            <a:ext cx="7579299" cy="7499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Vývoj (zánik) života na Zemi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5683460"/>
              </p:ext>
            </p:extLst>
          </p:nvPr>
        </p:nvGraphicFramePr>
        <p:xfrm>
          <a:off x="899593" y="1556791"/>
          <a:ext cx="7344816" cy="521348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19875">
                  <a:extLst>
                    <a:ext uri="{9D8B030D-6E8A-4147-A177-3AD203B41FA5}">
                      <a16:colId xmlns:a16="http://schemas.microsoft.com/office/drawing/2014/main" val="2171860373"/>
                    </a:ext>
                  </a:extLst>
                </a:gridCol>
                <a:gridCol w="1436579">
                  <a:extLst>
                    <a:ext uri="{9D8B030D-6E8A-4147-A177-3AD203B41FA5}">
                      <a16:colId xmlns:a16="http://schemas.microsoft.com/office/drawing/2014/main" val="1431116111"/>
                    </a:ext>
                  </a:extLst>
                </a:gridCol>
                <a:gridCol w="1776822">
                  <a:extLst>
                    <a:ext uri="{9D8B030D-6E8A-4147-A177-3AD203B41FA5}">
                      <a16:colId xmlns:a16="http://schemas.microsoft.com/office/drawing/2014/main" val="3451990679"/>
                    </a:ext>
                  </a:extLst>
                </a:gridCol>
                <a:gridCol w="1642577">
                  <a:extLst>
                    <a:ext uri="{9D8B030D-6E8A-4147-A177-3AD203B41FA5}">
                      <a16:colId xmlns:a16="http://schemas.microsoft.com/office/drawing/2014/main" val="2780540201"/>
                    </a:ext>
                  </a:extLst>
                </a:gridCol>
                <a:gridCol w="1468963">
                  <a:extLst>
                    <a:ext uri="{9D8B030D-6E8A-4147-A177-3AD203B41FA5}">
                      <a16:colId xmlns:a16="http://schemas.microsoft.com/office/drawing/2014/main" val="2050706548"/>
                    </a:ext>
                  </a:extLst>
                </a:gridCol>
              </a:tblGrid>
              <a:tr h="909563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Stáří (let)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Geolog. etapa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Důvod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Lokalizace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Dopad na živé organizmy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extLst>
                  <a:ext uri="{0D108BD9-81ED-4DB2-BD59-A6C34878D82A}">
                    <a16:rowId xmlns:a16="http://schemas.microsoft.com/office/drawing/2014/main" val="3875022244"/>
                  </a:ext>
                </a:extLst>
              </a:tr>
              <a:tr h="909563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440 mil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spodní ordovik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exploze blízké hvězdy (gama zář.)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 nezjištěno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úhyn 85% života v mořích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extLst>
                  <a:ext uri="{0D108BD9-81ED-4DB2-BD59-A6C34878D82A}">
                    <a16:rowId xmlns:a16="http://schemas.microsoft.com/office/drawing/2014/main" val="1802402734"/>
                  </a:ext>
                </a:extLst>
              </a:tr>
              <a:tr h="909563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370-360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spodní devon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nezjištěno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nezjištěno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úhyn 70% ryb</a:t>
                      </a:r>
                      <a:r>
                        <a:rPr lang="cs-CZ" sz="1800" baseline="0" dirty="0" smtClean="0"/>
                        <a:t> bezobratlí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extLst>
                  <a:ext uri="{0D108BD9-81ED-4DB2-BD59-A6C34878D82A}">
                    <a16:rowId xmlns:a16="http://schemas.microsoft.com/office/drawing/2014/main" val="1461221543"/>
                  </a:ext>
                </a:extLst>
              </a:tr>
              <a:tr h="636764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250-240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perm/trias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srážka meteorit (Ø 10 km)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erupce sopek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úhyn 95% všeho živého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extLst>
                  <a:ext uri="{0D108BD9-81ED-4DB2-BD59-A6C34878D82A}">
                    <a16:rowId xmlns:a16="http://schemas.microsoft.com/office/drawing/2014/main" val="3807836428"/>
                  </a:ext>
                </a:extLst>
              </a:tr>
              <a:tr h="909563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220-208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trias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nezjištěno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nezjištěno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úhyn řady mořských a </a:t>
                      </a:r>
                      <a:r>
                        <a:rPr lang="cs-CZ" sz="1800" dirty="0" err="1" smtClean="0"/>
                        <a:t>suchozem.or</a:t>
                      </a:r>
                      <a:r>
                        <a:rPr lang="cs-CZ" sz="1800" dirty="0" smtClean="0"/>
                        <a:t>.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extLst>
                  <a:ext uri="{0D108BD9-81ED-4DB2-BD59-A6C34878D82A}">
                    <a16:rowId xmlns:a16="http://schemas.microsoft.com/office/drawing/2014/main" val="1838263603"/>
                  </a:ext>
                </a:extLst>
              </a:tr>
              <a:tr h="909563"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65-60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spodní křída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srážka meteorit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r>
                        <a:rPr lang="cs-CZ" sz="1800" dirty="0" err="1" smtClean="0"/>
                        <a:t>Chixculub</a:t>
                      </a:r>
                      <a:r>
                        <a:rPr lang="cs-CZ" sz="1800" dirty="0" smtClean="0"/>
                        <a:t> (100 km kráter) Yucatan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tc>
                  <a:txBody>
                    <a:bodyPr/>
                    <a:lstStyle/>
                    <a:p>
                      <a:r>
                        <a:rPr lang="cs-CZ" sz="1800" dirty="0" smtClean="0"/>
                        <a:t>úhyn 75% živočichů</a:t>
                      </a:r>
                      <a:endParaRPr lang="cs-CZ" sz="1800" dirty="0"/>
                    </a:p>
                  </a:txBody>
                  <a:tcPr marL="91673" marR="91673" marT="45837" marB="45837"/>
                </a:tc>
                <a:extLst>
                  <a:ext uri="{0D108BD9-81ED-4DB2-BD59-A6C34878D82A}">
                    <a16:rowId xmlns:a16="http://schemas.microsoft.com/office/drawing/2014/main" val="2195562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4327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C63404-C259-41E2-8EFF-6FFF16AEB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Trofické úrovně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12A1E7-8E34-41DF-AC51-385BDE920D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/>
              <a:t/>
            </a:r>
            <a:br>
              <a:rPr lang="pl-PL" dirty="0"/>
            </a:br>
            <a:r>
              <a:rPr lang="cs-CZ" dirty="0" smtClean="0"/>
              <a:t>Producenti </a:t>
            </a:r>
            <a:r>
              <a:rPr lang="cs-CZ" dirty="0"/>
              <a:t>- autotrofie - umějí vyrábět vlastní energii - syntetizují organické látky transformací sluneční energie do energie chemických vazeb (řasy, sinice, nižší a vyšší rostliny, bakterie) 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Konzumenti </a:t>
            </a:r>
            <a:r>
              <a:rPr lang="cs-CZ" dirty="0"/>
              <a:t>- heterotrofní - potrava organické látky vytvořené jinými </a:t>
            </a:r>
            <a:r>
              <a:rPr lang="cs-CZ" dirty="0" smtClean="0"/>
              <a:t>organismy</a:t>
            </a:r>
          </a:p>
          <a:p>
            <a:pPr marL="0" indent="0">
              <a:buNone/>
            </a:pPr>
            <a:r>
              <a:rPr lang="cs-CZ" dirty="0" smtClean="0"/>
              <a:t> </a:t>
            </a:r>
            <a:r>
              <a:rPr lang="cs-CZ" dirty="0"/>
              <a:t>- </a:t>
            </a:r>
            <a:r>
              <a:rPr lang="cs-CZ" dirty="0" err="1"/>
              <a:t>herbivoři</a:t>
            </a:r>
            <a:r>
              <a:rPr lang="cs-CZ" dirty="0"/>
              <a:t> (býložravci) - konzumenti I</a:t>
            </a:r>
            <a:r>
              <a:rPr lang="cs-CZ" dirty="0" smtClean="0"/>
              <a:t>. řádu 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dirty="0" err="1"/>
              <a:t>karnivoři</a:t>
            </a:r>
            <a:r>
              <a:rPr lang="cs-CZ" dirty="0"/>
              <a:t> (masožravci) - konzumenti II. řádu 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- </a:t>
            </a:r>
            <a:r>
              <a:rPr lang="cs-CZ" dirty="0"/>
              <a:t>omnivoři </a:t>
            </a:r>
            <a:r>
              <a:rPr lang="cs-CZ" dirty="0" smtClean="0"/>
              <a:t>(vše…..) </a:t>
            </a:r>
            <a:r>
              <a:rPr lang="cs-CZ" dirty="0"/>
              <a:t>- </a:t>
            </a:r>
            <a:r>
              <a:rPr lang="cs-CZ" dirty="0" smtClean="0"/>
              <a:t>konzumenti III. řádu</a:t>
            </a:r>
            <a:r>
              <a:rPr lang="cs-CZ" dirty="0"/>
              <a:t/>
            </a:r>
            <a:br>
              <a:rPr lang="cs-CZ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6191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579299" cy="7499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Producenti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Picture 1037" descr="sous-troforeteze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55" y="1804646"/>
            <a:ext cx="7568935" cy="493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2543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Herbivoři</a:t>
            </a:r>
            <a:r>
              <a:rPr lang="cs-CZ" dirty="0" smtClean="0"/>
              <a:t> (býložravci) – velryba jižní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 prezentace, datum prezentace, univerzitní oddělení, fakulta, adresa</a:t>
            </a:r>
            <a:endParaRPr lang="cs-CZ" dirty="0"/>
          </a:p>
        </p:txBody>
      </p:sp>
      <p:pic>
        <p:nvPicPr>
          <p:cNvPr id="7" name="Obrázek 3">
            <a:extLst>
              <a:ext uri="{FF2B5EF4-FFF2-40B4-BE49-F238E27FC236}">
                <a16:creationId xmlns:a16="http://schemas.microsoft.com/office/drawing/2014/main" id="{B78DE191-F5E6-4875-93CC-188DBAACF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655" r="24520"/>
          <a:stretch/>
        </p:blipFill>
        <p:spPr>
          <a:xfrm>
            <a:off x="2742599" y="2754977"/>
            <a:ext cx="3660395" cy="333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951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70</TotalTime>
  <Words>1115</Words>
  <Application>Microsoft Office PowerPoint</Application>
  <PresentationFormat>Předvádění na obrazovce (4:3)</PresentationFormat>
  <Paragraphs>127</Paragraphs>
  <Slides>25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Calibri</vt:lpstr>
      <vt:lpstr>Tw Cen MT</vt:lpstr>
      <vt:lpstr>Wingdings</vt:lpstr>
      <vt:lpstr>Wingdings 2</vt:lpstr>
      <vt:lpstr>Medián</vt:lpstr>
      <vt:lpstr>Půda a Biota</vt:lpstr>
      <vt:lpstr>Biogenní prvky</vt:lpstr>
      <vt:lpstr>Organizace života - fotosyntéza </vt:lpstr>
      <vt:lpstr>Schéma fotosyntézy</vt:lpstr>
      <vt:lpstr>Vývoj života na Zemi</vt:lpstr>
      <vt:lpstr>Vývoj (zánik) života na Zemi</vt:lpstr>
      <vt:lpstr>Trofické úrovně</vt:lpstr>
      <vt:lpstr>Producenti</vt:lpstr>
      <vt:lpstr>Herbivoři (býložravci) – velryba jižní</vt:lpstr>
      <vt:lpstr>Herbivoři (býložravci) – zebra</vt:lpstr>
      <vt:lpstr>Karnivoři (masožravci) – lev africký</vt:lpstr>
      <vt:lpstr>Omnivoři (vše…) – medvěd ledový</vt:lpstr>
      <vt:lpstr>Dekompozitoři</vt:lpstr>
      <vt:lpstr>Dekompozitoři</vt:lpstr>
      <vt:lpstr>Trofické řetězce</vt:lpstr>
      <vt:lpstr>Potravní pyramidy, grafické znázornění přenosu hmoty a energie (pyramidy početnosti, biomasy, produkce) </vt:lpstr>
      <vt:lpstr>Produkce hmoty a energie v živých systémech</vt:lpstr>
      <vt:lpstr>Produkce hmoty a energie v živých systémech</vt:lpstr>
      <vt:lpstr>Faktory a podmínky prostředí</vt:lpstr>
      <vt:lpstr>Polární pustina</vt:lpstr>
      <vt:lpstr>Tropické a subtropické lesy</vt:lpstr>
      <vt:lpstr>Faktory a podmínky prostředí</vt:lpstr>
      <vt:lpstr>Faktory a podmínky prostředí</vt:lpstr>
      <vt:lpstr>Faktory a podmínky prostředí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Půda a Biota</dc:title>
  <dc:creator>Peter</dc:creator>
  <cp:lastModifiedBy>peter</cp:lastModifiedBy>
  <cp:revision>11</cp:revision>
  <dcterms:created xsi:type="dcterms:W3CDTF">2021-09-19T10:34:17Z</dcterms:created>
  <dcterms:modified xsi:type="dcterms:W3CDTF">2021-11-04T22:01:15Z</dcterms:modified>
</cp:coreProperties>
</file>