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0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7" r:id="rId18"/>
    <p:sldId id="286" r:id="rId19"/>
    <p:sldId id="285" r:id="rId20"/>
    <p:sldId id="288" r:id="rId21"/>
    <p:sldId id="289" r:id="rId2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23.09.2021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23.09.2021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802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457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537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717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164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71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944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482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316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515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12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939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830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48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63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20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84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71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59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80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23.09.2021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23.09.2021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23.09.2021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23.09.2021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23.09.2021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23.09.2021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23.09.2021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23.09.2021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23.09.2021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23.09.2021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23.09.2021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23.09.2021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m.int/" TargetMode="External"/><Relationship Id="rId3" Type="http://schemas.openxmlformats.org/officeDocument/2006/relationships/hyperlink" Target="https://www.cia.gov/the-world-factbook/" TargetMode="External"/><Relationship Id="rId7" Type="http://schemas.openxmlformats.org/officeDocument/2006/relationships/hyperlink" Target="http://www.citypopulation.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" TargetMode="External"/><Relationship Id="rId5" Type="http://schemas.openxmlformats.org/officeDocument/2006/relationships/hyperlink" Target="https://data.oecd.org/pop/population.htm" TargetMode="External"/><Relationship Id="rId10" Type="http://schemas.openxmlformats.org/officeDocument/2006/relationships/hyperlink" Target="http://www.undp.org/popin" TargetMode="External"/><Relationship Id="rId4" Type="http://schemas.openxmlformats.org/officeDocument/2006/relationships/hyperlink" Target="https://www.census.gov/" TargetMode="External"/><Relationship Id="rId9" Type="http://schemas.openxmlformats.org/officeDocument/2006/relationships/hyperlink" Target="http://www.czso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si-web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scitani2021/prubeh-scitan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zso.cz/documents/142154812/156229594/lsf_3_osoba_vzor.pdf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KGE</a:t>
            </a:r>
            <a:r>
              <a:rPr lang="cs-CZ"/>
              <a:t>, PED </a:t>
            </a:r>
            <a:r>
              <a:rPr lang="cs-CZ" dirty="0"/>
              <a:t>MUNI, 2021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Ukazatele používané v demografii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Základní data </a:t>
            </a:r>
            <a:r>
              <a:rPr lang="cs-CZ" altLang="cs-CZ" sz="1700" dirty="0"/>
              <a:t>– získaná jednotlivými šetřeními, absolutní čísla.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Analytická data </a:t>
            </a:r>
            <a:r>
              <a:rPr lang="cs-CZ" altLang="cs-CZ" sz="1700" dirty="0"/>
              <a:t>– vznikají zpracování dat základních.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Předběžná</a:t>
            </a:r>
            <a:r>
              <a:rPr lang="cs-CZ" altLang="cs-CZ" sz="1700" dirty="0"/>
              <a:t> x </a:t>
            </a:r>
            <a:r>
              <a:rPr lang="cs-CZ" altLang="cs-CZ" sz="1700" i="1" dirty="0"/>
              <a:t>definitivní</a:t>
            </a:r>
            <a:r>
              <a:rPr lang="cs-CZ" altLang="cs-CZ" sz="1700" dirty="0"/>
              <a:t>. 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Míry</a:t>
            </a:r>
            <a:r>
              <a:rPr lang="cs-CZ" altLang="cs-CZ" sz="1700" dirty="0"/>
              <a:t> – do jmenovatele se používá průměr jednotek z krajních stavů časového intervalu nebo rovnou průměr jednotek ze středu intervalu, např. střední stav obyvatelstva, který se počítá k 1.7. každého roku.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Poměrná čísla srovnávací (indexy) </a:t>
            </a:r>
            <a:r>
              <a:rPr lang="cs-CZ" altLang="cs-CZ" sz="1700" dirty="0"/>
              <a:t>– podíl dvou absolutních čísel vymezených odlišně časově nebo prostorově, např. podíl počtu obyvatel v různých letech nazveme indexem růstu obyvatel.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Obecné (celkové)</a:t>
            </a:r>
            <a:r>
              <a:rPr lang="cs-CZ" altLang="cs-CZ" sz="1700" dirty="0"/>
              <a:t> – zahrnují celou populaci.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i="1" dirty="0"/>
              <a:t>Diferenční</a:t>
            </a:r>
            <a:r>
              <a:rPr lang="cs-CZ" altLang="cs-CZ" sz="1700" dirty="0"/>
              <a:t> nebo </a:t>
            </a:r>
            <a:r>
              <a:rPr lang="cs-CZ" altLang="cs-CZ" sz="1700" i="1" dirty="0"/>
              <a:t>specifické</a:t>
            </a:r>
            <a:r>
              <a:rPr lang="cs-CZ" altLang="cs-CZ" sz="1700" dirty="0"/>
              <a:t> – zahrnují pouze část. Specifické jsou vztaženy vzhledem k věku (specifické míry úmrtnosti podle věkových skupin), diferenční jsou vztaženy vzhledem k sociální nebo národnostní příslušnosti (diferenční plodnost žen podle vzdělání). 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endParaRPr lang="cs-CZ" altLang="cs-CZ" sz="1700" dirty="0"/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00" dirty="0"/>
              <a:t>Společnou proměnnou všech demografických ukazatelů je </a:t>
            </a:r>
            <a:r>
              <a:rPr lang="cs-CZ" altLang="cs-CZ" sz="1700" b="1" i="1" dirty="0"/>
              <a:t>čas</a:t>
            </a:r>
            <a:r>
              <a:rPr lang="cs-CZ" altLang="cs-CZ" sz="1700" dirty="0"/>
              <a:t>. Jednak rozlišujeme přesné časové určení události (zemřelí podle data narození) a její časovou vzdálenost od události předchozí (zemřelí podle dosaženého věku).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0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6004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dat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</a:pPr>
            <a:r>
              <a:rPr lang="cs-CZ" sz="2000" b="1" dirty="0"/>
              <a:t>Okamžiková data – </a:t>
            </a:r>
            <a:r>
              <a:rPr lang="cs-CZ" sz="2000" dirty="0"/>
              <a:t>soupisy obyvatel nebo sčítání lidu (census)</a:t>
            </a:r>
          </a:p>
          <a:p>
            <a:pPr>
              <a:spcBef>
                <a:spcPts val="600"/>
              </a:spcBef>
            </a:pPr>
            <a:r>
              <a:rPr lang="cs-CZ" sz="2000" b="1" dirty="0"/>
              <a:t>Průběžná data – </a:t>
            </a:r>
            <a:r>
              <a:rPr lang="cs-CZ" sz="2000" dirty="0"/>
              <a:t>zjišťují za určité období, nejčastěji za jeden rok. Patří sem údaje o pohybu: evidence přirozeného pohybu a migrace nebo zdravotního stavu obyvatelstva.</a:t>
            </a:r>
            <a:endParaRPr lang="cs-CZ" sz="2000" b="1" dirty="0"/>
          </a:p>
          <a:p>
            <a:pPr>
              <a:spcBef>
                <a:spcPts val="600"/>
              </a:spcBef>
            </a:pPr>
            <a:endParaRPr lang="cs-CZ" sz="2000" dirty="0"/>
          </a:p>
          <a:p>
            <a:pPr marL="457200" indent="-457200">
              <a:spcBef>
                <a:spcPts val="600"/>
              </a:spcBef>
              <a:buFont typeface="Tahoma" panose="020B0604030504040204" pitchFamily="34" charset="0"/>
              <a:buAutoNum type="arabicPeriod"/>
            </a:pPr>
            <a:r>
              <a:rPr lang="cs-CZ" altLang="cs-CZ" sz="2000" dirty="0"/>
              <a:t>Sčítání lidu (Census)</a:t>
            </a:r>
          </a:p>
          <a:p>
            <a:pPr marL="457200" indent="-457200">
              <a:spcBef>
                <a:spcPts val="600"/>
              </a:spcBef>
              <a:buFont typeface="Tahoma" panose="020B0604030504040204" pitchFamily="34" charset="0"/>
              <a:buAutoNum type="arabicPeriod"/>
            </a:pPr>
            <a:r>
              <a:rPr lang="cs-CZ" altLang="cs-CZ" sz="2000" dirty="0"/>
              <a:t>Evidence přirozené měny</a:t>
            </a:r>
          </a:p>
          <a:p>
            <a:pPr marL="457200" indent="-457200">
              <a:spcBef>
                <a:spcPts val="600"/>
              </a:spcBef>
              <a:buFont typeface="Tahoma" panose="020B0604030504040204" pitchFamily="34" charset="0"/>
              <a:buAutoNum type="arabicPeriod"/>
            </a:pPr>
            <a:r>
              <a:rPr lang="cs-CZ" altLang="cs-CZ" sz="2000" dirty="0"/>
              <a:t>Evidence migrací</a:t>
            </a:r>
          </a:p>
          <a:p>
            <a:pPr marL="457200" indent="-457200">
              <a:spcBef>
                <a:spcPts val="600"/>
              </a:spcBef>
              <a:buFont typeface="Tahoma" panose="020B0604030504040204" pitchFamily="34" charset="0"/>
              <a:buAutoNum type="arabicPeriod"/>
            </a:pPr>
            <a:r>
              <a:rPr lang="cs-CZ" altLang="cs-CZ" sz="2000" dirty="0"/>
              <a:t>Zvláštní (výběrová) šetření (Mikrocensus,  </a:t>
            </a:r>
            <a:r>
              <a:rPr lang="cs-CZ" altLang="cs-CZ" sz="2000" dirty="0" err="1"/>
              <a:t>Agrocensus</a:t>
            </a:r>
            <a:r>
              <a:rPr lang="cs-CZ" altLang="cs-CZ" sz="2000" dirty="0"/>
              <a:t>,  VŠPS)</a:t>
            </a:r>
          </a:p>
          <a:p>
            <a:pPr marL="457200" indent="-457200">
              <a:spcBef>
                <a:spcPts val="600"/>
              </a:spcBef>
              <a:buFont typeface="Tahoma" panose="020B0604030504040204" pitchFamily="34" charset="0"/>
              <a:buAutoNum type="arabicPeriod"/>
            </a:pPr>
            <a:r>
              <a:rPr lang="cs-CZ" altLang="cs-CZ" sz="2000" dirty="0"/>
              <a:t>Populační registr (Registr obyvatelstva)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0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1565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dat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r>
              <a:rPr lang="cs-CZ" dirty="0"/>
              <a:t>Zahraniční</a:t>
            </a:r>
          </a:p>
          <a:p>
            <a:pPr lvl="1" algn="just"/>
            <a:r>
              <a:rPr lang="cs-CZ" altLang="cs-CZ" dirty="0">
                <a:hlinkClick r:id="rId3"/>
              </a:rPr>
              <a:t>https://www.cia.gov/the-world-factbook/</a:t>
            </a:r>
            <a:r>
              <a:rPr lang="cs-CZ" altLang="cs-CZ" dirty="0"/>
              <a:t> (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World</a:t>
            </a:r>
            <a:r>
              <a:rPr lang="cs-CZ" altLang="cs-CZ" dirty="0"/>
              <a:t> </a:t>
            </a:r>
            <a:r>
              <a:rPr lang="cs-CZ" altLang="cs-CZ" dirty="0" err="1"/>
              <a:t>Factbook</a:t>
            </a:r>
            <a:r>
              <a:rPr lang="cs-CZ" altLang="cs-CZ" dirty="0"/>
              <a:t>)</a:t>
            </a:r>
          </a:p>
          <a:p>
            <a:pPr lvl="1"/>
            <a:r>
              <a:rPr lang="cs-CZ" dirty="0">
                <a:hlinkClick r:id="rId4"/>
              </a:rPr>
              <a:t>https://www.census.gov/</a:t>
            </a:r>
            <a:r>
              <a:rPr lang="cs-CZ" dirty="0"/>
              <a:t> (A</a:t>
            </a:r>
            <a:r>
              <a:rPr lang="cs-CZ" altLang="cs-CZ" dirty="0"/>
              <a:t>merický federální statistický úřad, odkazy na statistické úřady celého světa)</a:t>
            </a:r>
          </a:p>
          <a:p>
            <a:pPr lvl="1"/>
            <a:r>
              <a:rPr lang="cs-CZ" dirty="0">
                <a:hlinkClick r:id="rId5"/>
              </a:rPr>
              <a:t>https://data.oecd.org/pop/population.htm</a:t>
            </a:r>
            <a:r>
              <a:rPr lang="cs-CZ" dirty="0"/>
              <a:t> (OECD)</a:t>
            </a:r>
          </a:p>
          <a:p>
            <a:pPr lvl="1"/>
            <a:r>
              <a:rPr lang="cs-CZ" dirty="0">
                <a:hlinkClick r:id="rId6"/>
              </a:rPr>
              <a:t>https://ec.europa.eu/eurostat</a:t>
            </a:r>
            <a:r>
              <a:rPr lang="cs-CZ" dirty="0"/>
              <a:t>  (</a:t>
            </a:r>
            <a:r>
              <a:rPr lang="cs-CZ" dirty="0" err="1"/>
              <a:t>Eurostat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hlinkClick r:id="rId7"/>
              </a:rPr>
              <a:t>http://www.citypopulation.de/</a:t>
            </a:r>
            <a:r>
              <a:rPr lang="cs-CZ" dirty="0"/>
              <a:t> (Populace měst)</a:t>
            </a:r>
          </a:p>
          <a:p>
            <a:pPr lvl="1"/>
            <a:r>
              <a:rPr lang="cs-CZ" dirty="0">
                <a:hlinkClick r:id="rId8"/>
              </a:rPr>
              <a:t>http://www.iom.int/</a:t>
            </a:r>
            <a:r>
              <a:rPr lang="cs-CZ" dirty="0"/>
              <a:t> (Mezinárodní organizace pro migraci)</a:t>
            </a:r>
          </a:p>
          <a:p>
            <a:endParaRPr lang="cs-CZ" dirty="0"/>
          </a:p>
          <a:p>
            <a:r>
              <a:rPr lang="cs-CZ" dirty="0"/>
              <a:t>České</a:t>
            </a:r>
          </a:p>
          <a:p>
            <a:pPr lvl="1"/>
            <a:r>
              <a:rPr lang="cs-CZ" altLang="cs-CZ" u="sng" dirty="0">
                <a:hlinkClick r:id="rId9"/>
              </a:rPr>
              <a:t>http://www.czso.cz</a:t>
            </a:r>
            <a:r>
              <a:rPr lang="cs-CZ" altLang="cs-CZ" dirty="0"/>
              <a:t> (Český statistický úřad)</a:t>
            </a:r>
            <a:r>
              <a:rPr lang="cs-CZ" altLang="cs-CZ" u="sng" dirty="0">
                <a:hlinkClick r:id="rId10"/>
              </a:rPr>
              <a:t> </a:t>
            </a:r>
            <a:endParaRPr lang="cs-CZ" altLang="cs-CZ" u="sng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0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415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Sčítání lidu – svět 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Nejstarší statistická akce v lidských dějinách.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Probíhalo již v Babylonu (3 800 př. n. l.) – sčítal se i majetek.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500–499 př. n. l. v armádě Perské říše za účelem přidělení pozemků a placení daní.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Sčítání probíhala i v </a:t>
            </a:r>
            <a:r>
              <a:rPr lang="cs-CZ" altLang="cs-CZ" sz="1750" dirty="0" err="1"/>
              <a:t>Maurjovské</a:t>
            </a:r>
            <a:r>
              <a:rPr lang="cs-CZ" altLang="cs-CZ" sz="1750" dirty="0"/>
              <a:t> říši – </a:t>
            </a:r>
            <a:r>
              <a:rPr lang="cs-CZ" altLang="cs-CZ" sz="1750" dirty="0" err="1"/>
              <a:t>Čanaka</a:t>
            </a:r>
            <a:r>
              <a:rPr lang="cs-CZ" altLang="cs-CZ" sz="1750" dirty="0"/>
              <a:t> v díle </a:t>
            </a:r>
            <a:r>
              <a:rPr lang="cs-CZ" altLang="cs-CZ" sz="1750" dirty="0" err="1"/>
              <a:t>Artašástra</a:t>
            </a:r>
            <a:r>
              <a:rPr lang="cs-CZ" altLang="cs-CZ" sz="1750" dirty="0"/>
              <a:t> (cca 350–283 př. n. l.), které předepisuje sběr statistických údajů o obyvatelstvu, sloužící jako podklad pro státní daňovou politiku.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Řím – kvůli stanovení daní -</a:t>
            </a:r>
            <a:r>
              <a:rPr lang="en-US" altLang="cs-CZ" sz="1750" dirty="0"/>
              <a:t>&gt;</a:t>
            </a:r>
            <a:r>
              <a:rPr lang="cs-CZ" altLang="cs-CZ" sz="1750" dirty="0"/>
              <a:t> populační census.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Nejstarší dochovaný soupis obyvatelstva pochází z Číny z doby Dynastie </a:t>
            </a:r>
            <a:r>
              <a:rPr lang="cs-CZ" altLang="cs-CZ" sz="1750" dirty="0" err="1"/>
              <a:t>Chan</a:t>
            </a:r>
            <a:r>
              <a:rPr lang="cs-CZ" altLang="cs-CZ" sz="1750" dirty="0"/>
              <a:t> (2 n. l.) – 59,6 milionů lidí. 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První sčítání měly různé nedostatky – evidováni byli pouze </a:t>
            </a:r>
            <a:r>
              <a:rPr lang="it-IT" altLang="cs-CZ" sz="1750" dirty="0"/>
              <a:t>muži, otroci se počítali mezi majetek.</a:t>
            </a:r>
            <a:endParaRPr lang="cs-CZ" altLang="cs-CZ" sz="1750" dirty="0"/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První soupis veškerého obyvatelstva s doprovodnými údaji (věk, pohlaví, rodinný stav, zaměstnání) proběhl v letech 1665–66 v Nové Francii (</a:t>
            </a:r>
            <a:r>
              <a:rPr lang="cs-CZ" altLang="cs-CZ" sz="1750" dirty="0" err="1"/>
              <a:t>Quebec</a:t>
            </a:r>
            <a:r>
              <a:rPr lang="cs-CZ" altLang="cs-CZ" sz="1750" dirty="0"/>
              <a:t>).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Na poč. 18. století následovaly evropské státy – Island (1703), Švédsko (1749), Dánsko (1769), Polsko (1789), USA (1790), Anglie, Wales a Francie (1801).  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750" dirty="0"/>
              <a:t>V polovině 19. století byly vytvořeny v Belgii první zásady sčítání lidu (Adolf Lambert </a:t>
            </a:r>
            <a:r>
              <a:rPr lang="cs-CZ" altLang="cs-CZ" sz="1750" dirty="0" err="1"/>
              <a:t>Quetelet</a:t>
            </a:r>
            <a:r>
              <a:rPr lang="cs-CZ" altLang="cs-CZ" sz="1750" dirty="0"/>
              <a:t>), což to vedlo k založení Mezinárodního statistického úřadu (</a:t>
            </a:r>
            <a:r>
              <a:rPr lang="cs-CZ" altLang="cs-CZ" sz="1750" dirty="0">
                <a:hlinkClick r:id="rId3"/>
              </a:rPr>
              <a:t>https://isi-web.org/</a:t>
            </a:r>
            <a:r>
              <a:rPr lang="cs-CZ" altLang="cs-CZ" sz="1750" dirty="0"/>
              <a:t>).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5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750" dirty="0"/>
          </a:p>
        </p:txBody>
      </p:sp>
    </p:spTree>
    <p:extLst>
      <p:ext uri="{BB962C8B-B14F-4D97-AF65-F5344CB8AC3E}">
        <p14:creationId xmlns:p14="http://schemas.microsoft.com/office/powerpoint/2010/main" val="2941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Sčítání lidu – české země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800" dirty="0"/>
              <a:t>První sčítání na našem území 13. 10. 1753 patent Marie Terezie. Bylo stanoveno, že sčítání bude probíhat každoročně</a:t>
            </a:r>
            <a:r>
              <a:rPr lang="pl-PL" altLang="cs-CZ" sz="1800" dirty="0"/>
              <a:t>, po duchovní i světské linii</a:t>
            </a: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cs-CZ" altLang="cs-CZ" sz="1800" dirty="0"/>
              <a:t>Desetileté intervaly byly zavedeny roku 1869: 1869, 1880, 1890, 1900, 1910, 1921, 1930, 1950, 1961, 1970, 1980, 1991, 2001, 2011, 2021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1800" dirty="0"/>
              <a:t>Sčítání lidu realizuje ČSÚ, poslední sčítání proběhlo od března do května 2011. </a:t>
            </a:r>
            <a:r>
              <a:rPr lang="sk-SK" altLang="cs-CZ" sz="1800" dirty="0"/>
              <a:t>Sčítavalo </a:t>
            </a:r>
            <a:r>
              <a:rPr lang="cs-CZ" altLang="cs-CZ" sz="1800" dirty="0"/>
              <a:t>se</a:t>
            </a:r>
            <a:r>
              <a:rPr lang="sk-SK" altLang="cs-CZ" sz="1800" dirty="0"/>
              <a:t> od </a:t>
            </a:r>
            <a:r>
              <a:rPr lang="pl-PL" altLang="cs-CZ" sz="1800" dirty="0"/>
              <a:t>27. 3. 2021 (17.4. listinně) do 11. 5. do půlnoci. </a:t>
            </a:r>
            <a:r>
              <a:rPr lang="cs-CZ" altLang="cs-CZ" sz="1800" dirty="0"/>
              <a:t>Údaje byli vyplňovány podle stavu k p</a:t>
            </a:r>
            <a:r>
              <a:rPr lang="cs-CZ" sz="1800" dirty="0"/>
              <a:t>ůlnoci z 26. na 27. března 2021. </a:t>
            </a:r>
            <a:r>
              <a:rPr lang="cs-CZ" altLang="cs-CZ" sz="1800" dirty="0"/>
              <a:t> (</a:t>
            </a:r>
            <a:r>
              <a:rPr lang="cs-CZ" altLang="cs-CZ" sz="1800" dirty="0">
                <a:hlinkClick r:id="rId3"/>
              </a:rPr>
              <a:t>https://www.czso.cz/</a:t>
            </a:r>
            <a:r>
              <a:rPr lang="cs-CZ" altLang="cs-CZ" sz="1800" dirty="0" err="1">
                <a:hlinkClick r:id="rId3"/>
              </a:rPr>
              <a:t>csu</a:t>
            </a:r>
            <a:r>
              <a:rPr lang="cs-CZ" altLang="cs-CZ" sz="1800" dirty="0">
                <a:hlinkClick r:id="rId3"/>
              </a:rPr>
              <a:t>/scitani2021/</a:t>
            </a:r>
            <a:r>
              <a:rPr lang="cs-CZ" altLang="cs-CZ" sz="1800" dirty="0" err="1">
                <a:hlinkClick r:id="rId3"/>
              </a:rPr>
              <a:t>prubeh-scitani</a:t>
            </a:r>
            <a:r>
              <a:rPr lang="cs-CZ" altLang="cs-CZ" sz="1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altLang="cs-CZ" sz="1800" dirty="0"/>
              <a:t>SLDB 2021: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1800" dirty="0"/>
              <a:t>Přechod k on-line sčítání jako primárnímu způsobu sběru dat (aplikace, </a:t>
            </a:r>
            <a:r>
              <a:rPr lang="cs-CZ" sz="1800" dirty="0" err="1"/>
              <a:t>webstránka</a:t>
            </a:r>
            <a:r>
              <a:rPr lang="cs-CZ" sz="1800" dirty="0"/>
              <a:t>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1800" dirty="0"/>
              <a:t>Také metoda sčítacích komisařů a poštou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1800" dirty="0"/>
              <a:t>Snaha o zjednodušení formuláře – méně otázek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1800" dirty="0"/>
              <a:t>Využití registrů (registr domů, registr obyvatel) </a:t>
            </a:r>
            <a:r>
              <a:rPr lang="sk-SK" sz="1800" dirty="0"/>
              <a:t>  </a:t>
            </a:r>
            <a:endParaRPr lang="cs-CZ" sz="1800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80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09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Sčítání lidu „tradiční metodou“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 algn="just"/>
            <a:r>
              <a:rPr lang="cs-CZ" altLang="cs-CZ" sz="2400" b="1" dirty="0"/>
              <a:t>Výhody: </a:t>
            </a:r>
          </a:p>
          <a:p>
            <a:pPr lvl="1" algn="just"/>
            <a:r>
              <a:rPr lang="cs-CZ" altLang="cs-CZ" sz="2400" dirty="0"/>
              <a:t>poskytnutí obrazu za celou populaci za určité období,</a:t>
            </a:r>
          </a:p>
          <a:p>
            <a:pPr lvl="1" algn="just"/>
            <a:r>
              <a:rPr lang="cs-CZ" altLang="cs-CZ" sz="2400" dirty="0"/>
              <a:t>sčítání pomocí sčítacího komisaře je jedinou metodou, která může být použita u negramotného obyvatelstva.</a:t>
            </a:r>
          </a:p>
          <a:p>
            <a:pPr lvl="1" algn="just"/>
            <a:endParaRPr lang="cs-CZ" altLang="cs-CZ" sz="2400" dirty="0"/>
          </a:p>
          <a:p>
            <a:pPr algn="just"/>
            <a:r>
              <a:rPr lang="cs-CZ" altLang="cs-CZ" sz="2400" b="1" dirty="0"/>
              <a:t>Nevýhody: </a:t>
            </a:r>
          </a:p>
          <a:p>
            <a:pPr lvl="1" algn="just"/>
            <a:r>
              <a:rPr lang="cs-CZ" altLang="cs-CZ" sz="2400" dirty="0"/>
              <a:t>komplikovanější než využití údajů z registrů, více složité a nákladné </a:t>
            </a:r>
          </a:p>
          <a:p>
            <a:pPr lvl="1" algn="just"/>
            <a:r>
              <a:rPr lang="cs-CZ" altLang="cs-CZ" sz="2400" dirty="0"/>
              <a:t>vyžaduje plnou informovanost a spolupráci veřejnosti</a:t>
            </a:r>
          </a:p>
          <a:p>
            <a:pPr lvl="1" algn="just"/>
            <a:r>
              <a:rPr lang="cs-CZ" altLang="cs-CZ" sz="2400" dirty="0"/>
              <a:t>V roce 2011 sčítáno za </a:t>
            </a:r>
            <a:r>
              <a:rPr lang="cs-CZ" altLang="cs-CZ" sz="2400" dirty="0">
                <a:solidFill>
                  <a:schemeClr val="accent1"/>
                </a:solidFill>
              </a:rPr>
              <a:t>přítomné obyvatelstvo, ne podle trvalého bydliště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80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95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Sčítání pomocí registrů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r>
              <a:rPr lang="cs-CZ" altLang="cs-CZ" sz="2400" dirty="0"/>
              <a:t>Registry: obyvatelstva, matriky, katastr nemovitostí, registr plátců daní, registr ekonomických subjektů, registr pracovních sil, registr nezaměstnaných, evidence plátců sociálního pojištění, důchodců a invalidních osob, adresní registr, zdravotní registr a jiné.</a:t>
            </a:r>
          </a:p>
          <a:p>
            <a:pPr algn="just"/>
            <a:r>
              <a:rPr lang="cs-CZ" altLang="cs-CZ" sz="2400" dirty="0"/>
              <a:t>Výhody: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cs-CZ" altLang="cs-CZ" sz="1800" dirty="0"/>
              <a:t>použití administrativních zdrojů snižuje náklady na sčítání,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cs-CZ" altLang="cs-CZ" sz="1800" dirty="0"/>
              <a:t>informace se shromáždí pouze jednou a zpracovávají se pouze ty datové položky, které se od minulého sčítání změnily. </a:t>
            </a:r>
          </a:p>
          <a:p>
            <a:pPr algn="just"/>
            <a:r>
              <a:rPr lang="cs-CZ" altLang="cs-CZ" sz="2400" dirty="0"/>
              <a:t>Nevýhody: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cs-CZ" altLang="cs-CZ" sz="1800" dirty="0"/>
              <a:t>registr musí být pravidelně aktualizován, což může být někdy problematické. 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800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367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Populační registr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r>
              <a:rPr lang="cs-CZ" altLang="cs-CZ" sz="1800" dirty="0"/>
              <a:t>Seznam všech obyvatel, který byl stále aktualizován, aby mohl poskytnout kdykoli informaci o stavu obyvatelstva = „kartotéka obyvatelstva“ </a:t>
            </a:r>
          </a:p>
          <a:p>
            <a:r>
              <a:rPr lang="cs-CZ" altLang="cs-CZ" sz="1800" dirty="0"/>
              <a:t>V informačním systému se vedou o občanech tyto údaje: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a)  jméno, příjmení, případně jejich změna, rodné příjmení,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b)  datum narození,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c)  pohlaví a jeho změna,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d)  obec a okres narození a u občana, který se narodil v cizině, pouze stát narození,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e)   rodné číslo,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f)   státní občanství,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g)  adresa místa trvalého pobytu (§ 10 odst. 1), včetně předchozích adres místa trvalého pobytu,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h)  počátek trvalého pobytu, popřípadě datum zrušení údaje o místu trvalého pobytu,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i)   zbavení nebo omezení způsobilosti k právním úkonům, j)   zákaz pobytu a doba jeho trvání,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k)  rodné číslo otce, matky, popřípadě jiného zákonného zástupce, v případě, že jeden z rodičů nemá rodné číslo, vede se datum narození,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l)   rodinný stav, datum a místo jeho změny,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m)  rodné číslo manžela, nebo jméno a příjmení manžela, je-li manželem cizinec, který nemá přiděleno rodné číslo,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n)  rodné číslo dítěte,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o)  osvojení dítěte [§ 7 písm. b)],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p)  záznam o poskytnutí údajů (§ 8 odst. 6),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000" dirty="0"/>
              <a:t>r)  datum, místo a okres úmrtí a u občana, který zemřel v cizině, pouze stát úmrtí.</a:t>
            </a:r>
          </a:p>
          <a:p>
            <a:r>
              <a:rPr lang="cs-CZ" altLang="cs-CZ" sz="1800" dirty="0"/>
              <a:t>Populační registr cizinců</a:t>
            </a:r>
          </a:p>
        </p:txBody>
      </p:sp>
    </p:spTree>
    <p:extLst>
      <p:ext uri="{BB962C8B-B14F-4D97-AF65-F5344CB8AC3E}">
        <p14:creationId xmlns:p14="http://schemas.microsoft.com/office/powerpoint/2010/main" val="22838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Obsah sčítání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97832" y="2093496"/>
            <a:ext cx="7162800" cy="4507830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Přítomnost v okamžiku sčítání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Místo trvalého pobytu, místo narození (bydliště matky v okamžiku narození)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Pohlaví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Věk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Vztah k hlavě domácnosti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Rodinný vztah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altLang="cs-CZ" sz="1550" dirty="0"/>
              <a:t>Živě narozené děti (jen u žen)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50" dirty="0"/>
              <a:t>Gramotnost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50" dirty="0"/>
              <a:t>Nejvyšší dosažené vzdělání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50" dirty="0"/>
              <a:t>Ekonomická aktivita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50" dirty="0"/>
              <a:t>Odvětví (druh) vykonávané práce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50" dirty="0"/>
              <a:t>Postavení v zaměstnání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endParaRPr lang="cs-CZ" sz="1550" i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969696"/>
              </a:buClr>
              <a:buSzPct val="80000"/>
              <a:buNone/>
              <a:defRPr/>
            </a:pPr>
            <a:r>
              <a:rPr lang="cs-CZ" sz="1550" i="1" dirty="0"/>
              <a:t>Ostatní položky, jako například občanství, náboženské vyznání, národnost apod. byly v roce 2011 volitelné. To působí problém v porovnatelnosti dat s předchozími sčítáními.</a:t>
            </a:r>
            <a:endParaRPr lang="cs-CZ" sz="1550" kern="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C4A962F-F1DA-4E6F-8834-4622E004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688" y="572847"/>
            <a:ext cx="4302248" cy="581881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5B6981BE-94CF-4068-B3AD-11A61D37A27E}"/>
              </a:ext>
            </a:extLst>
          </p:cNvPr>
          <p:cNvSpPr txBox="1"/>
          <p:nvPr/>
        </p:nvSpPr>
        <p:spPr>
          <a:xfrm>
            <a:off x="7712428" y="6370493"/>
            <a:ext cx="4380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>
                <a:hlinkClick r:id="rId5"/>
              </a:rPr>
              <a:t>https://www.czso.cz/documents/142154812/156229594/lsf_3_osoba_vzor.pdf</a:t>
            </a:r>
            <a:r>
              <a:rPr lang="sk-S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4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Evidence přirozené měny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Nejstarší matrika u nás pochází z 1. poloviny 16. století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Josef II. zavedl roku 1784 matriční patent, který vedením matrik pověřil světské úředníky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V současnosti se na matrikách měsíčně vypisují Hlášení o narození, o ukončení těhotenství, potratech a o úmrtí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Na matrikách v místě oddání se evidují sňatky, registrované partnerství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Rozvody eviduje Ministerstvo spravedlnosti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Kromě statistických ročenek lze některá data </a:t>
            </a:r>
            <a:r>
              <a:rPr lang="pl-PL" altLang="cs-CZ" sz="1800" dirty="0"/>
              <a:t>nalézt i na Ministerstvu zdravotnictví (nemocnost, </a:t>
            </a:r>
            <a:r>
              <a:rPr lang="cs-CZ" altLang="cs-CZ" sz="1800" dirty="0"/>
              <a:t>sebevraždy, potraty) a v Demografické ročence OSN (mezinárodní statistika)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/>
              <a:t>Matriku vede obecní úřad, úřad městské části nebo městského obvodu v územně členěných statutárních městech anebo újezdní úřad ve vojenských újezdech, vždy ale jen pro svůj vymezený územní obvod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altLang="cs-CZ" sz="1800" dirty="0">
                <a:solidFill>
                  <a:schemeClr val="accent1"/>
                </a:solidFill>
              </a:rPr>
              <a:t>! Matrika Brno-střed</a:t>
            </a:r>
            <a:r>
              <a:rPr lang="cs-CZ" altLang="cs-CZ" sz="1800" dirty="0"/>
              <a:t>:  vede jak matriku pro tuto městskou část, tak tzv. zvláštní matriku pro narození, uzavření manželství, vznik partnerství nebo úmrtí českých občanů, ke kterým </a:t>
            </a:r>
            <a:r>
              <a:rPr lang="cs-CZ" altLang="cs-CZ" sz="1800" b="1" dirty="0"/>
              <a:t>došlo mimo území České republiky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8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Sylabus geografie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cs-CZ" b="1" dirty="0"/>
              <a:t>Prezentace 1: Vývoj počtu obyvatel v historii </a:t>
            </a:r>
          </a:p>
          <a:p>
            <a:pPr lvl="1"/>
            <a:r>
              <a:rPr lang="cs-CZ" dirty="0"/>
              <a:t>Úvod, vývoj disciplíny, zdroje dát a jejich dostupnost</a:t>
            </a:r>
          </a:p>
          <a:p>
            <a:r>
              <a:rPr lang="cs-CZ" b="1" dirty="0"/>
              <a:t>Prezentace 2: Struktura obyvatel</a:t>
            </a:r>
          </a:p>
          <a:p>
            <a:pPr lvl="1"/>
            <a:r>
              <a:rPr lang="cs-CZ" dirty="0"/>
              <a:t>Podle pohlaví a věku, podle ekonomických znaků, podle kulturních znaků</a:t>
            </a:r>
          </a:p>
          <a:p>
            <a:r>
              <a:rPr lang="cs-CZ" b="1" dirty="0"/>
              <a:t>Prezentace 3: Přirozený pohyb obyvatel</a:t>
            </a:r>
          </a:p>
          <a:p>
            <a:pPr lvl="1"/>
            <a:r>
              <a:rPr lang="cs-CZ" dirty="0"/>
              <a:t>Porodnost, úmrtnost, přirozený přírůstek/úbytek</a:t>
            </a:r>
          </a:p>
          <a:p>
            <a:r>
              <a:rPr lang="cs-CZ" b="1" dirty="0"/>
              <a:t>Prezentace 4: Mechanický pohyb obyvatel</a:t>
            </a:r>
          </a:p>
          <a:p>
            <a:pPr lvl="1"/>
            <a:r>
              <a:rPr lang="cs-CZ" dirty="0"/>
              <a:t>Pohyb obyvatelstva, migrace</a:t>
            </a:r>
          </a:p>
          <a:p>
            <a:r>
              <a:rPr lang="cs-CZ" b="1" dirty="0"/>
              <a:t>Prezentace 5:  Antropogeneze, demografická revoluce</a:t>
            </a:r>
          </a:p>
          <a:p>
            <a:pPr lvl="1"/>
            <a:r>
              <a:rPr lang="cs-CZ" dirty="0"/>
              <a:t>Vývoj člověka, rozšíření člověka na Zemi, demografická revoluce</a:t>
            </a:r>
          </a:p>
          <a:p>
            <a:r>
              <a:rPr lang="cs-CZ" b="1" dirty="0"/>
              <a:t>Prezentace 6: Rozmístění obyvatel na Zemi</a:t>
            </a:r>
          </a:p>
          <a:p>
            <a:pPr lvl="1"/>
            <a:r>
              <a:rPr lang="cs-CZ" dirty="0"/>
              <a:t>Rozmístění obyvatelstva, populační růst, prognózy a projekce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 rtlCol="0" anchor="ctr">
            <a:normAutofit/>
          </a:bodyPr>
          <a:lstStyle/>
          <a:p>
            <a:pPr rtl="0"/>
            <a:r>
              <a:rPr lang="cs-CZ" sz="4800" b="1" dirty="0"/>
              <a:t>Evidence migrací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/>
              <a:t>V ČR je evidence vnitřní migrace založena na povinném přihlašování k trvalému pobytu.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altLang="cs-CZ" sz="2000" dirty="0"/>
              <a:t>Problémy: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/>
              <a:t>Ne každý žije tam, kde je přihlášen (přítomné obyvatelstvo).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/>
              <a:t>Kromě Prahy (městských obvodů v Praze) se neeviduje stěhování uvnitř obcí.</a:t>
            </a:r>
          </a:p>
        </p:txBody>
      </p:sp>
      <p:pic>
        <p:nvPicPr>
          <p:cNvPr id="4" name="Picture 2" descr="Obsah obrázku stůl&#10;&#10;Popis byl vytvořen automaticky">
            <a:extLst>
              <a:ext uri="{FF2B5EF4-FFF2-40B4-BE49-F238E27FC236}">
                <a16:creationId xmlns:a16="http://schemas.microsoft.com/office/drawing/2014/main" id="{7951627B-8A29-42F2-8C45-E500ABCF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4833" y="2309887"/>
            <a:ext cx="5959230" cy="40224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6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Výběrová šetření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49642"/>
            <a:ext cx="9628632" cy="4451683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altLang="cs-CZ" sz="1800" dirty="0"/>
              <a:t>Zvláštní (výběrová) šetření (mikrocensus) se provádí u skutečností, které se nevyplatí zkoumat u celé populace.</a:t>
            </a:r>
          </a:p>
          <a:p>
            <a:pPr algn="just">
              <a:spcBef>
                <a:spcPts val="0"/>
              </a:spcBef>
            </a:pPr>
            <a:endParaRPr lang="cs-CZ" altLang="cs-CZ" sz="1800" dirty="0"/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Proto se provádí šetření pouze u vybraného vzorku obyvatelstva, jehož výběr musí být reprezentativní (poměr jednotlivých složek obyvatel musí odpovídat skutečným poměrům).</a:t>
            </a:r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Realizované mikrocensy ČSÚ (např.):</a:t>
            </a:r>
          </a:p>
          <a:p>
            <a:pPr lvl="1" algn="just">
              <a:spcBef>
                <a:spcPts val="0"/>
              </a:spcBef>
            </a:pPr>
            <a:r>
              <a:rPr lang="cs-CZ" altLang="cs-CZ" sz="1800" i="1" dirty="0"/>
              <a:t>Výběrové šetření pracovních sil (VŠPS) </a:t>
            </a:r>
            <a:r>
              <a:rPr lang="cs-CZ" altLang="cs-CZ" sz="1800" dirty="0"/>
              <a:t>– probíhá od roku 1992 na okresní úrovni v ČR kontinuálně v průběhu celého roku. </a:t>
            </a:r>
          </a:p>
          <a:p>
            <a:pPr lvl="1" algn="just">
              <a:spcBef>
                <a:spcPts val="0"/>
              </a:spcBef>
            </a:pPr>
            <a:r>
              <a:rPr lang="cs-CZ" altLang="cs-CZ" sz="1800" i="1" dirty="0" err="1"/>
              <a:t>Agrocensus</a:t>
            </a:r>
            <a:r>
              <a:rPr lang="cs-CZ" altLang="cs-CZ" sz="1800" i="1" dirty="0"/>
              <a:t> 2010 </a:t>
            </a:r>
            <a:r>
              <a:rPr lang="cs-CZ" altLang="cs-CZ" sz="1800" dirty="0"/>
              <a:t>– sledován od roku 1995 nepravidelně.</a:t>
            </a:r>
          </a:p>
          <a:p>
            <a:pPr lvl="1" algn="just">
              <a:spcBef>
                <a:spcPts val="0"/>
              </a:spcBef>
            </a:pPr>
            <a:r>
              <a:rPr lang="cs-CZ" altLang="cs-CZ" sz="1800" i="1" dirty="0"/>
              <a:t>Strukturální šetření v zemědělství 2016</a:t>
            </a:r>
            <a:r>
              <a:rPr lang="cs-CZ" altLang="cs-CZ" sz="1800" dirty="0"/>
              <a:t>.</a:t>
            </a:r>
            <a:endParaRPr lang="pl-PL" altLang="cs-CZ" sz="1800" dirty="0"/>
          </a:p>
          <a:p>
            <a:pPr lvl="1" algn="just">
              <a:spcBef>
                <a:spcPts val="0"/>
              </a:spcBef>
            </a:pPr>
            <a:r>
              <a:rPr lang="pl-PL" altLang="cs-CZ" sz="1800" i="1" dirty="0"/>
              <a:t>Anketa spokojenosti uživatelů za rok 2015</a:t>
            </a:r>
            <a:r>
              <a:rPr lang="cs-CZ" altLang="cs-CZ" sz="1800" dirty="0"/>
              <a:t>.</a:t>
            </a:r>
          </a:p>
          <a:p>
            <a:pPr lvl="1" algn="just">
              <a:spcBef>
                <a:spcPts val="0"/>
              </a:spcBef>
            </a:pPr>
            <a:r>
              <a:rPr lang="cs-CZ" altLang="cs-CZ" sz="1800" i="1" dirty="0"/>
              <a:t>Indexy cen výrobců</a:t>
            </a:r>
            <a:r>
              <a:rPr lang="cs-CZ" altLang="cs-CZ" sz="1800" dirty="0"/>
              <a:t>.</a:t>
            </a:r>
          </a:p>
          <a:p>
            <a:pPr algn="just">
              <a:spcBef>
                <a:spcPts val="0"/>
              </a:spcBef>
            </a:pPr>
            <a:endParaRPr lang="cs-CZ" altLang="cs-CZ" sz="1800" dirty="0"/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Realizované mikrocensy CDV (např.):</a:t>
            </a:r>
          </a:p>
          <a:p>
            <a:pPr lvl="1" algn="just">
              <a:spcBef>
                <a:spcPts val="0"/>
              </a:spcBef>
            </a:pPr>
            <a:r>
              <a:rPr lang="cs-CZ" altLang="cs-CZ" sz="1800" i="1" dirty="0"/>
              <a:t>Celostátní sčítání dopravy 2016 </a:t>
            </a:r>
            <a:r>
              <a:rPr lang="cs-CZ" altLang="cs-CZ" sz="1800" dirty="0"/>
              <a:t>– sledován od roku 1959 v 5-ti letých intervalech.</a:t>
            </a:r>
          </a:p>
          <a:p>
            <a:pPr lvl="1" algn="just">
              <a:spcBef>
                <a:spcPts val="0"/>
              </a:spcBef>
            </a:pPr>
            <a:r>
              <a:rPr lang="cs-CZ" altLang="cs-CZ" sz="1800" i="1" dirty="0"/>
              <a:t>Hloubková analýza dopravních nehod</a:t>
            </a:r>
          </a:p>
        </p:txBody>
      </p:sp>
    </p:spTree>
    <p:extLst>
      <p:ext uri="{BB962C8B-B14F-4D97-AF65-F5344CB8AC3E}">
        <p14:creationId xmlns:p14="http://schemas.microsoft.com/office/powerpoint/2010/main" val="1129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Sylabus geografie sídel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/>
              <a:t>Prezentace 1: Základní pojmy z geografie sídel</a:t>
            </a:r>
          </a:p>
          <a:p>
            <a:r>
              <a:rPr lang="cs-CZ" b="1" dirty="0"/>
              <a:t>Prezentace 2: Venkovské osídlení</a:t>
            </a:r>
          </a:p>
          <a:p>
            <a:r>
              <a:rPr lang="cs-CZ" b="1" dirty="0"/>
              <a:t>Prezentace 3: Městské osídlení</a:t>
            </a:r>
          </a:p>
          <a:p>
            <a:r>
              <a:rPr lang="cs-CZ" b="1" dirty="0"/>
              <a:t>Prezentace 4: Urbanizace</a:t>
            </a:r>
          </a:p>
          <a:p>
            <a:r>
              <a:rPr lang="cs-CZ" b="1" dirty="0"/>
              <a:t>Prezentace 5: Geografie Brna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0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Literatura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r>
              <a:rPr lang="cs-CZ" sz="2400" b="1" dirty="0"/>
              <a:t>KUNC, J., TOUŠEK, V.,  a kol. </a:t>
            </a:r>
            <a:r>
              <a:rPr lang="cs-CZ" sz="2400" b="1" i="1" dirty="0"/>
              <a:t>Ekonomická a sociální geografie</a:t>
            </a:r>
            <a:r>
              <a:rPr lang="cs-CZ" sz="2400" b="1" dirty="0"/>
              <a:t>. 1. vydání. Plzeň:  Vydavatelství a nakladatelství Aleš Čeněk, s.r.o., 2008. 411 s. ISBN 978-80-7380-114-4.</a:t>
            </a:r>
          </a:p>
          <a:p>
            <a:r>
              <a:rPr lang="cs-CZ" sz="2400" dirty="0"/>
              <a:t>V knihovně, online (</a:t>
            </a:r>
            <a:r>
              <a:rPr lang="cs-CZ" sz="2400" dirty="0" err="1"/>
              <a:t>ReserchGate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9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1. Vývoj disciplíny, zdroje dát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Začlenění geografie obyvatelstva v Humánní geografii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85000" lnSpcReduction="20000"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cs-CZ" dirty="0"/>
              <a:t>Součást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humánní geografie </a:t>
            </a:r>
            <a:r>
              <a:rPr lang="cs-CZ" dirty="0"/>
              <a:t>(předmětem studia humánní geografie jsou zákonitosti vývoje, struktury a prostorového rozložení humánní/socioekonomické sféry Země)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cs-CZ" dirty="0"/>
              <a:t>Humánní geografie: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b="1" dirty="0"/>
              <a:t>geografie obyvatelstva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b="1" dirty="0"/>
              <a:t>geografie sídel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zemědělství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průmyslu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dopravy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obchodu a služeb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cestovního ruchu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sportu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geografii kultury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geografie virtuálních prostorů</a:t>
            </a:r>
          </a:p>
          <a:p>
            <a:pPr marL="442913" lvl="1" indent="-174625">
              <a:buFont typeface="Courier New" panose="02070309020205020404" pitchFamily="49" charset="0"/>
              <a:buChar char="o"/>
            </a:pPr>
            <a:r>
              <a:rPr lang="cs-CZ" dirty="0"/>
              <a:t>…</a:t>
            </a:r>
          </a:p>
          <a:p>
            <a:pPr marL="269177" indent="-174625">
              <a:buFont typeface="Courier New" panose="02070309020205020404" pitchFamily="49" charset="0"/>
              <a:buChar char="o"/>
            </a:pPr>
            <a:r>
              <a:rPr lang="cs-CZ" dirty="0"/>
              <a:t>Geografií jsou dílčí disciplíny tehdy, </a:t>
            </a:r>
            <a:r>
              <a:rPr lang="it-IT" dirty="0"/>
              <a:t>zkoum</a:t>
            </a:r>
            <a:r>
              <a:rPr lang="cs-CZ" dirty="0" err="1"/>
              <a:t>ají</a:t>
            </a:r>
            <a:r>
              <a:rPr lang="it-IT" dirty="0"/>
              <a:t>-li </a:t>
            </a:r>
            <a:r>
              <a:rPr lang="it-IT" b="1" dirty="0"/>
              <a:t>prostorovou diferenciaci </a:t>
            </a:r>
            <a:r>
              <a:rPr lang="cs-CZ" dirty="0"/>
              <a:t>daného</a:t>
            </a:r>
            <a:r>
              <a:rPr lang="it-IT" dirty="0"/>
              <a:t> jevu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Geografie obyvatelstva x Demografie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Geografie obyvatelstva </a:t>
            </a:r>
            <a:r>
              <a:rPr lang="cs-CZ" dirty="0"/>
              <a:t>se zabývá:</a:t>
            </a:r>
          </a:p>
          <a:p>
            <a:pPr marL="725488" lvl="1" indent="-268288">
              <a:buFont typeface="Wingdings" panose="05000000000000000000" pitchFamily="2" charset="2"/>
              <a:buChar char="§"/>
            </a:pPr>
            <a:r>
              <a:rPr lang="cs-CZ" dirty="0"/>
              <a:t>vývojem obyvatelstva (prostorovými a časovými faktory, faktory výživy, apod.), </a:t>
            </a:r>
          </a:p>
          <a:p>
            <a:pPr marL="725488" lvl="1" indent="-268288">
              <a:buFont typeface="Wingdings" panose="05000000000000000000" pitchFamily="2" charset="2"/>
              <a:buChar char="§"/>
            </a:pPr>
            <a:r>
              <a:rPr lang="cs-CZ" dirty="0"/>
              <a:t>prostorovou diferenciací a rozmístěním obyvatelstva, </a:t>
            </a:r>
          </a:p>
          <a:p>
            <a:pPr marL="725488" lvl="1" indent="-268288">
              <a:buFont typeface="Wingdings" panose="05000000000000000000" pitchFamily="2" charset="2"/>
              <a:buChar char="§"/>
            </a:pPr>
            <a:r>
              <a:rPr lang="cs-CZ" dirty="0"/>
              <a:t>strukturou (složením) obyvatelstva (věková struktura, národnostní struktura, náboženská struktura apod.)</a:t>
            </a:r>
          </a:p>
          <a:p>
            <a:pPr marL="725488" lvl="1" indent="-268288">
              <a:buFont typeface="Wingdings" panose="05000000000000000000" pitchFamily="2" charset="2"/>
              <a:buChar char="§"/>
            </a:pPr>
            <a:r>
              <a:rPr lang="cs-CZ" dirty="0"/>
              <a:t>dynamikou neboli mobilitou obyvatelstva (přirozený pohyb, migrační pohyby).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4443741-0C2D-4635-BA51-1B71D07CD7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Demografie</a:t>
            </a:r>
            <a:r>
              <a:rPr lang="cs-CZ" dirty="0"/>
              <a:t> se zabývá: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reprodukcí lidských populací a studiem demo-sociálních systémů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má menší prostorový akcent, větší důraz je kladen na biologické a jiné znaky populací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demografie s prostorovou složkou = </a:t>
            </a:r>
            <a:r>
              <a:rPr lang="cs-CZ" b="1" dirty="0" err="1"/>
              <a:t>geodemografie</a:t>
            </a:r>
            <a:r>
              <a:rPr lang="cs-CZ" b="1" dirty="0"/>
              <a:t> / </a:t>
            </a:r>
            <a:r>
              <a:rPr lang="cs-CZ" b="1" dirty="0" err="1"/>
              <a:t>demogeografie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3A3721C-3C75-49CF-BAA1-47104B2FE910}"/>
              </a:ext>
            </a:extLst>
          </p:cNvPr>
          <p:cNvSpPr/>
          <p:nvPr/>
        </p:nvSpPr>
        <p:spPr>
          <a:xfrm>
            <a:off x="2669384" y="6023308"/>
            <a:ext cx="734290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alt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Nezkoumají jednotlivé události v životě člověka (narození, úmrtí, sňatek…), tyto události jsou seskupovány do statistických jednotek, které jsou analyzovány hromadně.</a:t>
            </a:r>
          </a:p>
        </p:txBody>
      </p:sp>
    </p:spTree>
    <p:extLst>
      <p:ext uri="{BB962C8B-B14F-4D97-AF65-F5344CB8AC3E}">
        <p14:creationId xmlns:p14="http://schemas.microsoft.com/office/powerpoint/2010/main" val="4545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Spolupracující disciplíny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r>
              <a:rPr lang="cs-CZ" dirty="0"/>
              <a:t>Přírodní vědy</a:t>
            </a:r>
          </a:p>
          <a:p>
            <a:r>
              <a:rPr lang="cs-CZ" dirty="0"/>
              <a:t>Lékařské vědy</a:t>
            </a:r>
          </a:p>
          <a:p>
            <a:r>
              <a:rPr lang="cs-CZ" dirty="0"/>
              <a:t>Ekonomické vědy</a:t>
            </a:r>
          </a:p>
          <a:p>
            <a:r>
              <a:rPr lang="cs-CZ" dirty="0"/>
              <a:t>Společenské vědy </a:t>
            </a:r>
          </a:p>
          <a:p>
            <a:pPr lvl="1"/>
            <a:r>
              <a:rPr lang="cs-CZ" dirty="0"/>
              <a:t>Statistika – zpracování dat</a:t>
            </a:r>
          </a:p>
          <a:p>
            <a:pPr lvl="1"/>
            <a:r>
              <a:rPr lang="cs-CZ" dirty="0"/>
              <a:t>GIS – prostorové znázornění dat</a:t>
            </a:r>
          </a:p>
          <a:p>
            <a:pPr lvl="1"/>
            <a:r>
              <a:rPr lang="cs-CZ" dirty="0"/>
              <a:t>Sociologie</a:t>
            </a:r>
          </a:p>
          <a:p>
            <a:pPr lvl="1"/>
            <a:r>
              <a:rPr lang="cs-CZ" dirty="0"/>
              <a:t>Regionální rozvoj – </a:t>
            </a:r>
            <a:r>
              <a:rPr lang="cs-CZ" b="1" dirty="0"/>
              <a:t>využití dat v praxi</a:t>
            </a:r>
          </a:p>
          <a:p>
            <a:pPr lvl="1"/>
            <a:r>
              <a:rPr lang="cs-CZ" dirty="0"/>
              <a:t>Demografie</a:t>
            </a:r>
          </a:p>
          <a:p>
            <a:pPr lvl="1"/>
            <a:endParaRPr lang="cs-CZ" dirty="0"/>
          </a:p>
          <a:p>
            <a:r>
              <a:rPr lang="cs-CZ" dirty="0"/>
              <a:t>Využití geografie obyvatelstva v praxi strategického plánování a školství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6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Základní pojmy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370472"/>
          </a:xfrm>
        </p:spPr>
        <p:txBody>
          <a:bodyPr rtlCol="0">
            <a:normAutofit fontScale="70000" lnSpcReduction="20000"/>
          </a:bodyPr>
          <a:lstStyle/>
          <a:p>
            <a:pPr marL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Demografické jevy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Významné události v lidském životě, které jako hromadné jevy utvářejí průběh demografické reprodukce. 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Nejvýznamnějšími demografickými jevy jsou 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narození</a:t>
            </a:r>
            <a:r>
              <a:rPr lang="cs-CZ" altLang="cs-CZ" sz="2400" b="1" i="1" dirty="0"/>
              <a:t> </a:t>
            </a:r>
            <a:r>
              <a:rPr lang="cs-CZ" altLang="cs-CZ" sz="2400" dirty="0"/>
              <a:t>a 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úmrtí</a:t>
            </a:r>
            <a:r>
              <a:rPr lang="cs-CZ" altLang="cs-CZ" sz="2400" dirty="0"/>
              <a:t>.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altLang="cs-CZ" sz="24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Demografické procesy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Změna stavu, který znamená pro člověka skutečný přechod z jednoho stavu do druhého. Každý z demografických procesů se projevuje demografickou událostí (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porodnost</a:t>
            </a:r>
            <a:r>
              <a:rPr lang="cs-CZ" altLang="cs-CZ" sz="2400" b="1" i="1" dirty="0"/>
              <a:t> </a:t>
            </a:r>
            <a:r>
              <a:rPr lang="cs-CZ" altLang="cs-CZ" sz="2400" dirty="0"/>
              <a:t>a 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úmrtnost</a:t>
            </a:r>
            <a:r>
              <a:rPr lang="cs-CZ" altLang="cs-CZ" sz="2400" dirty="0"/>
              <a:t>). 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altLang="cs-CZ" sz="2400" dirty="0"/>
          </a:p>
          <a:p>
            <a:pPr marL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Populace 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Soubor jedinců určitého živočišného druhu žijících a reprodukujících se v konkrétním čase v určitém vymezeném území.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Populace se stále vytváří, jedinci v jedné populaci mají společnou řeč, kulturu, mentalitu…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altLang="cs-CZ" sz="24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</a:rPr>
              <a:t>Obyvatelstvo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Soubor lidí žijících na určitém území, který se zpravidla skládá z několika populací, národů nebo etnik.</a:t>
            </a:r>
          </a:p>
          <a:p>
            <a:pPr marL="0"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Mezi základní znaky obyvatelstva patří etnické a národnostní složení, prostorové rozmístění (struktura sídel), hustota osídlení, struktura podle pohlaví, věku, ekonomické aktivity, sociální příslušnosti, profese, zaměstnání, vzdělání, mateřského jazyka, náboženského vyznání, rodinné stavu…</a:t>
            </a:r>
            <a:endParaRPr lang="cs-CZ" sz="2400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b="1" dirty="0"/>
          </a:p>
          <a:p>
            <a:pPr marL="0">
              <a:spcBef>
                <a:spcPts val="0"/>
              </a:spcBef>
              <a:spcAft>
                <a:spcPts val="3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8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229</TotalTime>
  <Words>2191</Words>
  <Application>Microsoft Office PowerPoint</Application>
  <PresentationFormat>Širokoúhlá obrazovka</PresentationFormat>
  <Paragraphs>231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Calibri</vt:lpstr>
      <vt:lpstr>Courier New</vt:lpstr>
      <vt:lpstr>Tahoma</vt:lpstr>
      <vt:lpstr>Wingdings</vt:lpstr>
      <vt:lpstr>Školní předměty 16×9</vt:lpstr>
      <vt:lpstr>Ze0132 Geografie obyvatelstva a sídel</vt:lpstr>
      <vt:lpstr>Sylabus geografie obyvatelstva</vt:lpstr>
      <vt:lpstr>Sylabus geografie sídel</vt:lpstr>
      <vt:lpstr>Literatura</vt:lpstr>
      <vt:lpstr>1. Vývoj disciplíny, zdroje dát </vt:lpstr>
      <vt:lpstr>Začlenění geografie obyvatelstva v Humánní geografii</vt:lpstr>
      <vt:lpstr>Geografie obyvatelstva x Demografie</vt:lpstr>
      <vt:lpstr>Spolupracující disciplíny</vt:lpstr>
      <vt:lpstr>Základní pojmy</vt:lpstr>
      <vt:lpstr>Ukazatele používané v demografii</vt:lpstr>
      <vt:lpstr>Zdroje dat</vt:lpstr>
      <vt:lpstr>Zdroje dat</vt:lpstr>
      <vt:lpstr>Sčítání lidu – svět </vt:lpstr>
      <vt:lpstr>Sčítání lidu – české země</vt:lpstr>
      <vt:lpstr>Sčítání lidu „tradiční metodou“</vt:lpstr>
      <vt:lpstr>Sčítání pomocí registrů</vt:lpstr>
      <vt:lpstr>Populační registr</vt:lpstr>
      <vt:lpstr>Obsah sčítání</vt:lpstr>
      <vt:lpstr>Evidence přirozené měny</vt:lpstr>
      <vt:lpstr>Evidence migrací</vt:lpstr>
      <vt:lpstr>Výběrová šetření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13</cp:revision>
  <dcterms:created xsi:type="dcterms:W3CDTF">2021-09-22T09:34:22Z</dcterms:created>
  <dcterms:modified xsi:type="dcterms:W3CDTF">2021-09-23T16:29:26Z</dcterms:modified>
</cp:coreProperties>
</file>