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8" r:id="rId3"/>
    <p:sldId id="269" r:id="rId4"/>
    <p:sldId id="274" r:id="rId5"/>
    <p:sldId id="298" r:id="rId6"/>
    <p:sldId id="271" r:id="rId7"/>
    <p:sldId id="500" r:id="rId8"/>
    <p:sldId id="501" r:id="rId9"/>
    <p:sldId id="427" r:id="rId10"/>
    <p:sldId id="502" r:id="rId11"/>
    <p:sldId id="429" r:id="rId12"/>
    <p:sldId id="503" r:id="rId13"/>
    <p:sldId id="504" r:id="rId14"/>
    <p:sldId id="505" r:id="rId15"/>
    <p:sldId id="430" r:id="rId16"/>
    <p:sldId id="431" r:id="rId17"/>
    <p:sldId id="506" r:id="rId18"/>
    <p:sldId id="507" r:id="rId19"/>
    <p:sldId id="432" r:id="rId20"/>
    <p:sldId id="302" r:id="rId21"/>
    <p:sldId id="433" r:id="rId22"/>
    <p:sldId id="508" r:id="rId23"/>
    <p:sldId id="509" r:id="rId24"/>
    <p:sldId id="278" r:id="rId25"/>
    <p:sldId id="510" r:id="rId26"/>
    <p:sldId id="511" r:id="rId27"/>
    <p:sldId id="512" r:id="rId28"/>
    <p:sldId id="513" r:id="rId29"/>
    <p:sldId id="514" r:id="rId30"/>
    <p:sldId id="515" r:id="rId3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3" autoAdjust="0"/>
  </p:normalViewPr>
  <p:slideViewPr>
    <p:cSldViewPr>
      <p:cViewPr varScale="1">
        <p:scale>
          <a:sx n="118" d="100"/>
          <a:sy n="118" d="100"/>
        </p:scale>
        <p:origin x="1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01.12.2021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01.12.2021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01.12.2021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fOqmSXDAD8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cef.org/sowc2012/urbanmap/?lan=e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rbanet.info/world-urban-population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4. Urbanizace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Urbanizované regiony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cs-CZ" b="1" dirty="0" err="1"/>
              <a:t>Metropolizace</a:t>
            </a:r>
            <a:r>
              <a:rPr lang="cs-CZ" b="1" dirty="0"/>
              <a:t>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sílí procesy prostorové integrace</a:t>
            </a:r>
          </a:p>
          <a:p>
            <a:pPr lvl="2"/>
            <a:r>
              <a:rPr lang="cs-CZ" dirty="0"/>
              <a:t>první formou jsou procesy prostorové integrace sousedních aglomerací, jejichž důsledkem dochází ke splývání těchto prostorových útvarů</a:t>
            </a:r>
          </a:p>
          <a:p>
            <a:pPr lvl="2"/>
            <a:r>
              <a:rPr lang="cs-CZ" dirty="0"/>
              <a:t>druhou formou je růst závislosti a funkčních vazeb mezi aglomeracemi a ostatními velkými městy státu</a:t>
            </a:r>
          </a:p>
          <a:p>
            <a:pPr lvl="2"/>
            <a:r>
              <a:rPr lang="cs-CZ" dirty="0"/>
              <a:t>v důsledku rozvoje dopravy a výměny informací není už vzdálenost limitujícím faktorem přeměny sídelních útvarů</a:t>
            </a:r>
          </a:p>
          <a:p>
            <a:pPr lvl="2"/>
            <a:r>
              <a:rPr lang="cs-CZ" dirty="0"/>
              <a:t>sídelní útvar lze vymezit jako integrovaný sídelní systém</a:t>
            </a:r>
          </a:p>
          <a:p>
            <a:pPr lvl="2"/>
            <a:r>
              <a:rPr lang="cs-CZ" dirty="0" err="1"/>
              <a:t>městotvornými</a:t>
            </a:r>
            <a:r>
              <a:rPr lang="cs-CZ" dirty="0"/>
              <a:t>, resp. metropolitními funkcemi jsou hlavně terciér a kvartér a sídelní útvary přesahují hranici několika milionů obyvatel.</a:t>
            </a:r>
          </a:p>
          <a:p>
            <a:pPr lvl="1"/>
            <a:r>
              <a:rPr lang="cs-CZ" b="1" dirty="0" err="1"/>
              <a:t>Megalopolizace</a:t>
            </a:r>
            <a:r>
              <a:rPr lang="cs-CZ" b="1" dirty="0"/>
              <a:t>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procesy územní koncentrace a dekoncentrace ztrácejí význam</a:t>
            </a:r>
          </a:p>
          <a:p>
            <a:pPr lvl="2"/>
            <a:r>
              <a:rPr lang="cs-CZ" dirty="0"/>
              <a:t>nejcharakterističtějším rysem je růst složitosti funkčně prostorových struktur</a:t>
            </a:r>
          </a:p>
          <a:p>
            <a:pPr lvl="2"/>
            <a:r>
              <a:rPr lang="cs-CZ" dirty="0"/>
              <a:t>z hlediska měřítka překračují procesy </a:t>
            </a:r>
            <a:r>
              <a:rPr lang="cs-CZ" dirty="0" err="1"/>
              <a:t>megalopolizace</a:t>
            </a:r>
            <a:r>
              <a:rPr lang="cs-CZ" dirty="0"/>
              <a:t> hranice regionů a států a jejich velikost může přesahovat až několik desítek milionů obyvatel</a:t>
            </a:r>
          </a:p>
        </p:txBody>
      </p:sp>
    </p:spTree>
    <p:extLst>
      <p:ext uri="{BB962C8B-B14F-4D97-AF65-F5344CB8AC3E}">
        <p14:creationId xmlns:p14="http://schemas.microsoft.com/office/powerpoint/2010/main" val="15083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Megaměsto x globální město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Megaměsto</a:t>
            </a:r>
          </a:p>
          <a:p>
            <a:pPr lvl="1"/>
            <a:r>
              <a:rPr lang="cs-CZ" dirty="0"/>
              <a:t>Obvykle urbanizovaná oblast s více než 10 miliony obyvatel</a:t>
            </a:r>
          </a:p>
          <a:p>
            <a:pPr lvl="1"/>
            <a:r>
              <a:rPr lang="cs-CZ" dirty="0"/>
              <a:t>Tokio, </a:t>
            </a:r>
            <a:r>
              <a:rPr lang="cs-CZ" dirty="0" err="1"/>
              <a:t>Mexico</a:t>
            </a:r>
            <a:r>
              <a:rPr lang="cs-CZ" dirty="0"/>
              <a:t> City…</a:t>
            </a:r>
          </a:p>
          <a:p>
            <a:r>
              <a:rPr lang="cs-CZ" b="1" dirty="0"/>
              <a:t>Globální město</a:t>
            </a:r>
          </a:p>
          <a:p>
            <a:pPr lvl="1"/>
            <a:r>
              <a:rPr lang="cs-CZ" dirty="0"/>
              <a:t>Má přímý a významný účinek na globální záležitosti přes socioekonomické, kulturní či politické prostředky</a:t>
            </a:r>
          </a:p>
          <a:p>
            <a:pPr lvl="1"/>
            <a:r>
              <a:rPr lang="cs-CZ" dirty="0"/>
              <a:t>Město nadnárodního významu a aktivním vlivem a účastní na mezinárodních událostech a světovém dění</a:t>
            </a:r>
          </a:p>
          <a:p>
            <a:pPr lvl="1"/>
            <a:r>
              <a:rPr lang="cs-CZ" dirty="0"/>
              <a:t>Centra obchodu, bankovnictví, financí, inovací a trhů</a:t>
            </a:r>
          </a:p>
          <a:p>
            <a:pPr lvl="1"/>
            <a:r>
              <a:rPr lang="cs-CZ" dirty="0"/>
              <a:t>Na rozdíl od megaměsta se vyznačuje mírou vlivu ve světovém dění a ne počtem obyvatel</a:t>
            </a:r>
          </a:p>
        </p:txBody>
      </p:sp>
    </p:spTree>
    <p:extLst>
      <p:ext uri="{BB962C8B-B14F-4D97-AF65-F5344CB8AC3E}">
        <p14:creationId xmlns:p14="http://schemas.microsoft.com/office/powerpoint/2010/main" val="3625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5478E6B-1673-40DD-9FC7-BCFFF702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0" y="1"/>
            <a:ext cx="1136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44D8533-608A-47BE-865F-236859B8E159}"/>
              </a:ext>
            </a:extLst>
          </p:cNvPr>
          <p:cNvSpPr/>
          <p:nvPr/>
        </p:nvSpPr>
        <p:spPr>
          <a:xfrm>
            <a:off x="5957888" y="6488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900" dirty="0">
                <a:solidFill>
                  <a:schemeClr val="bg2"/>
                </a:solidFill>
              </a:rPr>
              <a:t>https://www.reddit.com/r/MapPorn/comments/5s8qs4/map_of_the_global_cities_index_1575x1069</a:t>
            </a:r>
            <a:r>
              <a:rPr lang="cs-CZ" dirty="0">
                <a:solidFill>
                  <a:schemeClr val="bg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403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F8F4666-A3D2-4193-A003-8CFD264C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0"/>
            <a:ext cx="402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ABCCC19-37F8-4868-9E78-A46AEF6FD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40"/>
          <a:stretch/>
        </p:blipFill>
        <p:spPr bwMode="auto">
          <a:xfrm rot="5400000">
            <a:off x="3990099" y="830830"/>
            <a:ext cx="47339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B932002-7302-491F-BA98-597EB4422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0" b="50000"/>
          <a:stretch/>
        </p:blipFill>
        <p:spPr bwMode="auto">
          <a:xfrm rot="5400000">
            <a:off x="5656955" y="2715890"/>
            <a:ext cx="6808219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2F35742-3FC8-425D-BC74-2BFF38E02B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0" t="49272"/>
          <a:stretch/>
        </p:blipFill>
        <p:spPr bwMode="auto">
          <a:xfrm rot="5400000">
            <a:off x="7526244" y="2666108"/>
            <a:ext cx="67104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F959175-433D-4BA2-86CE-DFC9F8645CDA}"/>
              </a:ext>
            </a:extLst>
          </p:cNvPr>
          <p:cNvSpPr/>
          <p:nvPr/>
        </p:nvSpPr>
        <p:spPr>
          <a:xfrm>
            <a:off x="4892020" y="6340502"/>
            <a:ext cx="305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https://www.reddit.com/r/MapPorn/comments/5s8qs4/map_of_the_global_cities_index_1575x1069/</a:t>
            </a:r>
          </a:p>
        </p:txBody>
      </p:sp>
    </p:spTree>
    <p:extLst>
      <p:ext uri="{BB962C8B-B14F-4D97-AF65-F5344CB8AC3E}">
        <p14:creationId xmlns:p14="http://schemas.microsoft.com/office/powerpoint/2010/main" val="23512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0A3F24A4-A53D-4C3F-8E4C-E1BBE4FF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133" y="0"/>
            <a:ext cx="6315075" cy="6858000"/>
          </a:xfrm>
        </p:spPr>
      </p:pic>
    </p:spTree>
    <p:extLst>
      <p:ext uri="{BB962C8B-B14F-4D97-AF65-F5344CB8AC3E}">
        <p14:creationId xmlns:p14="http://schemas.microsoft.com/office/powerpoint/2010/main" val="21539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Suburbanizace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Fáze související s vývojem společnosti v industriálním období</a:t>
            </a:r>
          </a:p>
          <a:p>
            <a:pPr lvl="1"/>
            <a:r>
              <a:rPr lang="cs-CZ" sz="2000" dirty="0"/>
              <a:t>Zvyšuje se životní úroveň, rozvoj automobilového průmyslu a motorizace obyvatel umožňuje odloučení místa bydliště od místa pracoviště</a:t>
            </a:r>
          </a:p>
          <a:p>
            <a:pPr lvl="1"/>
            <a:r>
              <a:rPr lang="cs-CZ" sz="2000" dirty="0"/>
              <a:t>Obyvatelé mají větší tendenci neusazovat se v centrech měst, ale v jeho zázemí v příhodných lokalitách s kvalitním životním prostředím</a:t>
            </a:r>
          </a:p>
          <a:p>
            <a:pPr lvl="1"/>
            <a:r>
              <a:rPr lang="cs-CZ" sz="2000" dirty="0"/>
              <a:t>Ekonomickými a společenskými aktivitami zůstávají spjati </a:t>
            </a:r>
            <a:r>
              <a:rPr lang="pl-PL" sz="2000" dirty="0"/>
              <a:t>s městem (dojíždí do něj za prací, kulturou, realizují v něm kontakty apod.)</a:t>
            </a:r>
          </a:p>
          <a:p>
            <a:pPr lvl="1"/>
            <a:r>
              <a:rPr lang="cs-CZ" sz="2000" dirty="0"/>
              <a:t>Centra velkých měst tak postupně ztrácejí obytnou funkci ve prospěch funkce administrativní</a:t>
            </a:r>
          </a:p>
          <a:p>
            <a:pPr lvl="1"/>
            <a:r>
              <a:rPr lang="cs-CZ" sz="2000" dirty="0"/>
              <a:t>Zázemí velkých měst rostou rychleji, než města samotná (často dokonce dochází k poklesu počtu obyvatel ve velkých městech)</a:t>
            </a:r>
          </a:p>
          <a:p>
            <a:pPr lvl="1"/>
            <a:r>
              <a:rPr lang="cs-CZ" sz="2000" dirty="0"/>
              <a:t>Stává se masovým jevem v 30. letech 20. století (především v západních krajinách)</a:t>
            </a:r>
          </a:p>
        </p:txBody>
      </p:sp>
    </p:spTree>
    <p:extLst>
      <p:ext uri="{BB962C8B-B14F-4D97-AF65-F5344CB8AC3E}">
        <p14:creationId xmlns:p14="http://schemas.microsoft.com/office/powerpoint/2010/main" val="2445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D3AA03B-E507-4FD4-82CF-9406D8E7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3"/>
          <a:stretch/>
        </p:blipFill>
        <p:spPr bwMode="auto">
          <a:xfrm>
            <a:off x="91132" y="1675575"/>
            <a:ext cx="5446345" cy="400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17F5C88-2A74-4E31-BE8C-6CC07C148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3411" r="-1515" b="-3411"/>
          <a:stretch/>
        </p:blipFill>
        <p:spPr bwMode="auto">
          <a:xfrm>
            <a:off x="5665984" y="1675575"/>
            <a:ext cx="6526016" cy="415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F00AEFC-C8AD-4F8B-AA99-965C9FCD70FF}"/>
              </a:ext>
            </a:extLst>
          </p:cNvPr>
          <p:cNvSpPr/>
          <p:nvPr/>
        </p:nvSpPr>
        <p:spPr>
          <a:xfrm>
            <a:off x="1243116" y="834767"/>
            <a:ext cx="3956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Moravany u Brna, stav 2003, 2015 </a:t>
            </a:r>
          </a:p>
        </p:txBody>
      </p:sp>
    </p:spTree>
    <p:extLst>
      <p:ext uri="{BB962C8B-B14F-4D97-AF65-F5344CB8AC3E}">
        <p14:creationId xmlns:p14="http://schemas.microsoft.com/office/powerpoint/2010/main" val="42289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1FE55549-C0AD-4D9C-AAC3-AD0B6805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err="1"/>
              <a:t>Deurbanizace</a:t>
            </a:r>
            <a:r>
              <a:rPr lang="sk-SK" sz="4000" b="1" dirty="0"/>
              <a:t> 		</a:t>
            </a:r>
            <a:r>
              <a:rPr lang="sk-SK" sz="4000" b="1" dirty="0" err="1"/>
              <a:t>Reurbanizace</a:t>
            </a:r>
            <a:endParaRPr lang="cs-CZ" sz="4000" b="1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FFEB5F64-911D-4ACD-9ADF-79677E4656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Fáze, ke které může dojít v případě přesycení center velkých měst, ucpání dopravou</a:t>
            </a:r>
          </a:p>
          <a:p>
            <a:r>
              <a:rPr lang="cs-CZ" dirty="0"/>
              <a:t>Potíže spojené s dopravou nutí k odchodu z center měst obyvatelstvo i terciérní činnosti</a:t>
            </a:r>
          </a:p>
          <a:p>
            <a:r>
              <a:rPr lang="cs-CZ" dirty="0"/>
              <a:t>Centrum přestává být atraktivní pro ekonomickou činnost</a:t>
            </a:r>
          </a:p>
          <a:p>
            <a:r>
              <a:rPr lang="cs-CZ" dirty="0"/>
              <a:t>V USA vedl vývoj až k přesunu většiny aktivit do nově budovaných příměstských center</a:t>
            </a:r>
          </a:p>
          <a:p>
            <a:r>
              <a:rPr lang="cs-CZ" dirty="0"/>
              <a:t>V Evropě ale nedosáhla krize vnitřních měst takových rozměrů</a:t>
            </a:r>
          </a:p>
          <a:p>
            <a:endParaRPr lang="cs-CZ" dirty="0"/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1C465C88-CF14-4258-A8D5-0548FF6B24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Alternativa </a:t>
            </a:r>
            <a:r>
              <a:rPr lang="cs-CZ" dirty="0" err="1"/>
              <a:t>desurbanizace</a:t>
            </a:r>
            <a:endParaRPr lang="cs-CZ" dirty="0"/>
          </a:p>
          <a:p>
            <a:r>
              <a:rPr lang="cs-CZ" dirty="0"/>
              <a:t>Projevuje se hlavně v Z Evropě</a:t>
            </a:r>
          </a:p>
          <a:p>
            <a:r>
              <a:rPr lang="cs-CZ" dirty="0"/>
              <a:t>Je výsledkem cílených programů renovace historických jader měst</a:t>
            </a:r>
          </a:p>
          <a:p>
            <a:r>
              <a:rPr lang="cs-CZ" dirty="0"/>
              <a:t>Snaha o vyřešení dopravní situace a zlepšení technické a sociální infrastruktury</a:t>
            </a:r>
          </a:p>
          <a:p>
            <a:r>
              <a:rPr lang="cs-CZ" dirty="0"/>
              <a:t>Výsledkem bývá návrat obyvatel do center měst, ale pouze v omezené míře</a:t>
            </a:r>
          </a:p>
          <a:p>
            <a:endParaRPr lang="cs-CZ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005DE4DF-0D8C-4CA1-A2AF-AFF5F035ED08}"/>
              </a:ext>
            </a:extLst>
          </p:cNvPr>
          <p:cNvCxnSpPr/>
          <p:nvPr/>
        </p:nvCxnSpPr>
        <p:spPr>
          <a:xfrm>
            <a:off x="5955957" y="593124"/>
            <a:ext cx="37070" cy="57829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0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B4F0396-A8C5-490A-9198-9F31569E9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7388"/>
            <a:ext cx="100965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9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Nové přístupy ke strukturalizaci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Kromě hodnocení stavu městských prostorových struktur se geografie města zabývá především </a:t>
            </a:r>
            <a:r>
              <a:rPr lang="pl-PL" altLang="cs-CZ" b="1" dirty="0"/>
              <a:t>změnami  v prostorové struktuře města, jejich </a:t>
            </a:r>
            <a:r>
              <a:rPr lang="cs-CZ" altLang="cs-CZ" b="1" dirty="0"/>
              <a:t>mechanismy (sled postupných kroků, které vedou </a:t>
            </a:r>
            <a:r>
              <a:rPr lang="cs-CZ" altLang="cs-CZ" dirty="0"/>
              <a:t>ke změně), </a:t>
            </a:r>
            <a:r>
              <a:rPr lang="cs-CZ" altLang="cs-CZ" b="1" dirty="0"/>
              <a:t>příčinami a důsledky.</a:t>
            </a:r>
          </a:p>
          <a:p>
            <a:pPr lvl="1"/>
            <a:r>
              <a:rPr lang="cs-CZ" altLang="cs-CZ" dirty="0" err="1"/>
              <a:t>Gentrifikace</a:t>
            </a:r>
            <a:endParaRPr lang="cs-CZ" altLang="cs-CZ" dirty="0"/>
          </a:p>
          <a:p>
            <a:pPr lvl="1"/>
            <a:r>
              <a:rPr lang="cs-CZ" altLang="cs-CZ" dirty="0"/>
              <a:t>Komercionalizace</a:t>
            </a:r>
          </a:p>
          <a:p>
            <a:pPr lvl="1"/>
            <a:r>
              <a:rPr lang="cs-CZ" altLang="cs-CZ" dirty="0"/>
              <a:t>Revitalizace</a:t>
            </a:r>
          </a:p>
          <a:p>
            <a:r>
              <a:rPr lang="cs-CZ" altLang="cs-CZ" b="1" dirty="0"/>
              <a:t>Residenční segregace:</a:t>
            </a:r>
          </a:p>
          <a:p>
            <a:pPr lvl="1"/>
            <a:r>
              <a:rPr lang="cs-CZ" altLang="cs-CZ" dirty="0" err="1"/>
              <a:t>Ghettoizace</a:t>
            </a:r>
            <a:endParaRPr lang="cs-CZ" altLang="cs-CZ" dirty="0"/>
          </a:p>
          <a:p>
            <a:pPr lvl="1"/>
            <a:r>
              <a:rPr lang="cs-CZ" altLang="cs-CZ" dirty="0" err="1"/>
              <a:t>Citadelizace</a:t>
            </a:r>
            <a:endParaRPr lang="cs-CZ" altLang="cs-CZ" dirty="0"/>
          </a:p>
          <a:p>
            <a:pPr lvl="1"/>
            <a:r>
              <a:rPr lang="cs-CZ" altLang="cs-CZ" dirty="0"/>
              <a:t>Slum</a:t>
            </a:r>
          </a:p>
        </p:txBody>
      </p:sp>
    </p:spTree>
    <p:extLst>
      <p:ext uri="{BB962C8B-B14F-4D97-AF65-F5344CB8AC3E}">
        <p14:creationId xmlns:p14="http://schemas.microsoft.com/office/powerpoint/2010/main" val="36858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Hierarchie sídel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cs-CZ" dirty="0"/>
              <a:t>Sídla jsou produktem osidlovacího procesu,  který se utvářel v průběhu historie</a:t>
            </a:r>
          </a:p>
          <a:p>
            <a:pPr>
              <a:spcBef>
                <a:spcPts val="1200"/>
              </a:spcBef>
            </a:pPr>
            <a:r>
              <a:rPr lang="cs-CZ" dirty="0"/>
              <a:t>Výsledek je vznik struktury systému osídlení: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Horizontální poloha sídla – vzájemná prostorová poloha sídel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Vertikální poloha – hierarchie sídel podle významnosti, hierarchie uspořádání sídel v regionu tvoří sídelní systém</a:t>
            </a:r>
          </a:p>
          <a:p>
            <a:pPr>
              <a:spcBef>
                <a:spcPts val="1200"/>
              </a:spcBef>
            </a:pPr>
            <a:r>
              <a:rPr lang="cs-CZ" dirty="0"/>
              <a:t>Na základě polohy v rámci regionu a významu rozlišujeme: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jádra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periferie</a:t>
            </a:r>
          </a:p>
          <a:p>
            <a:pPr algn="just">
              <a:spcBef>
                <a:spcPts val="1200"/>
              </a:spcBef>
            </a:pPr>
            <a:r>
              <a:rPr lang="cs-CZ" altLang="cs-CZ" b="1" i="1" dirty="0"/>
              <a:t>Zákon vedoucího města</a:t>
            </a:r>
            <a:r>
              <a:rPr lang="cs-CZ" altLang="cs-CZ" dirty="0"/>
              <a:t> (Jefferson, 1939) – nejstarší teorie. Vedoucí město v řadě států je nepoměrně větší než ostatní města v sídelním systému</a:t>
            </a:r>
          </a:p>
          <a:p>
            <a:pPr algn="just">
              <a:spcBef>
                <a:spcPts val="1200"/>
              </a:spcBef>
            </a:pPr>
            <a:r>
              <a:rPr lang="cs-CZ" altLang="cs-CZ" dirty="0"/>
              <a:t>Londýn 7x větší nežli Liverpool, Kodaň 9x větší než </a:t>
            </a:r>
            <a:r>
              <a:rPr lang="cs-CZ" altLang="cs-CZ" dirty="0" err="1"/>
              <a:t>Aarhus</a:t>
            </a:r>
            <a:endParaRPr lang="cs-CZ" altLang="cs-CZ" dirty="0"/>
          </a:p>
          <a:p>
            <a:pPr algn="just">
              <a:spcBef>
                <a:spcPts val="1200"/>
              </a:spcBef>
            </a:pPr>
            <a:r>
              <a:rPr lang="cs-CZ" altLang="cs-CZ" dirty="0"/>
              <a:t>Vedoucí město roste rychleji -</a:t>
            </a:r>
            <a:r>
              <a:rPr lang="en-US" altLang="cs-CZ" dirty="0"/>
              <a:t>&gt;</a:t>
            </a:r>
            <a:r>
              <a:rPr lang="cs-CZ" altLang="cs-CZ" dirty="0"/>
              <a:t> akumulace ekonomických a  politických funkcí</a:t>
            </a:r>
          </a:p>
          <a:p>
            <a:pPr algn="just">
              <a:spcBef>
                <a:spcPts val="1200"/>
              </a:spcBef>
            </a:pPr>
            <a:r>
              <a:rPr lang="cs-CZ" altLang="cs-CZ" dirty="0"/>
              <a:t>Nefunguje všude (např. Španělsko, USA, Rusko, Čína)</a:t>
            </a:r>
          </a:p>
        </p:txBody>
      </p:sp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 err="1"/>
              <a:t>Gentrifikace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53744" cy="4351338"/>
          </a:xfrm>
        </p:spPr>
        <p:txBody>
          <a:bodyPr rtlCol="0">
            <a:normAutofit/>
          </a:bodyPr>
          <a:lstStyle/>
          <a:p>
            <a:r>
              <a:rPr lang="cs-CZ" altLang="cs-CZ" dirty="0"/>
              <a:t>Revitalizace městského centra a postupné nahrazení původního obyvatelstva obyvateli s vyšším sociálním statusem (manažeři, profesionálové, tzv. </a:t>
            </a:r>
            <a:r>
              <a:rPr lang="cs-CZ" altLang="cs-CZ" b="1" dirty="0" err="1"/>
              <a:t>yuppies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Charakteristické jsou malé domácnosti (jednočlenné, dvoučlenné) a luxusní byty</a:t>
            </a:r>
          </a:p>
          <a:p>
            <a:r>
              <a:rPr lang="cs-CZ" altLang="cs-CZ" dirty="0"/>
              <a:t>Často působí současně </a:t>
            </a:r>
            <a:r>
              <a:rPr lang="cs-CZ" altLang="cs-CZ" dirty="0" err="1"/>
              <a:t>gentrifikační</a:t>
            </a:r>
            <a:r>
              <a:rPr lang="cs-CZ" altLang="cs-CZ" dirty="0"/>
              <a:t>, revitalizační a </a:t>
            </a:r>
            <a:r>
              <a:rPr lang="cs-CZ" altLang="cs-CZ" dirty="0" err="1"/>
              <a:t>komercionalizační</a:t>
            </a:r>
            <a:r>
              <a:rPr lang="cs-CZ" altLang="cs-CZ" dirty="0"/>
              <a:t> procesy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89EB6C7-E231-49FD-B56F-4B181692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36" y="1052736"/>
            <a:ext cx="6367164" cy="498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F89E4BC-4A02-4567-BB81-91146CE537E3}"/>
              </a:ext>
            </a:extLst>
          </p:cNvPr>
          <p:cNvSpPr/>
          <p:nvPr/>
        </p:nvSpPr>
        <p:spPr>
          <a:xfrm>
            <a:off x="838200" y="5715298"/>
            <a:ext cx="4350749" cy="9233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2"/>
                </a:solidFill>
              </a:rPr>
              <a:t>What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is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Gentrification</a:t>
            </a:r>
            <a:r>
              <a:rPr lang="cs-CZ" dirty="0">
                <a:solidFill>
                  <a:schemeClr val="bg2"/>
                </a:solidFill>
              </a:rPr>
              <a:t>?: </a:t>
            </a:r>
            <a:r>
              <a:rPr lang="cs-CZ" dirty="0">
                <a:hlinkClick r:id="rId4"/>
              </a:rPr>
              <a:t>https://www.youtube.com/watch?v=kfOqmSXDAD8</a:t>
            </a:r>
            <a:r>
              <a:rPr lang="cs-CZ" dirty="0"/>
              <a:t>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38A8C1D-1E50-4A05-8EB8-6310743ED210}"/>
              </a:ext>
            </a:extLst>
          </p:cNvPr>
          <p:cNvSpPr/>
          <p:nvPr/>
        </p:nvSpPr>
        <p:spPr>
          <a:xfrm>
            <a:off x="6816080" y="6038463"/>
            <a:ext cx="4986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http://old.gis.zcu.cz/studium/dbg2/Materialy/html/ch06s02.html</a:t>
            </a:r>
          </a:p>
        </p:txBody>
      </p:sp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err="1"/>
              <a:t>Citadelizace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0"/>
          </a:xfrm>
        </p:spPr>
        <p:txBody>
          <a:bodyPr>
            <a:normAutofit/>
          </a:bodyPr>
          <a:lstStyle/>
          <a:p>
            <a:pPr algn="just"/>
            <a:r>
              <a:rPr lang="cs-CZ" altLang="cs-CZ" dirty="0"/>
              <a:t>Vytváření totálně izolovaných, uzavřených a chráněných zón v atraktivním prostředí</a:t>
            </a:r>
          </a:p>
          <a:p>
            <a:pPr algn="just"/>
            <a:r>
              <a:rPr lang="cs-CZ" altLang="cs-CZ" dirty="0"/>
              <a:t>Zóny soustřeďují nejbohatší vrstvy (elity) obyvatelstva</a:t>
            </a:r>
          </a:p>
          <a:p>
            <a:pPr algn="just"/>
            <a:r>
              <a:rPr lang="pt-BR" altLang="cs-CZ" dirty="0"/>
              <a:t>Citadelizaci můžeme označit jako určitou formu</a:t>
            </a:r>
            <a:r>
              <a:rPr lang="cs-CZ" altLang="cs-CZ" dirty="0"/>
              <a:t> </a:t>
            </a:r>
            <a:r>
              <a:rPr lang="cs-CZ" altLang="cs-CZ" dirty="0" err="1"/>
              <a:t>gentrifikace</a:t>
            </a:r>
            <a:r>
              <a:rPr lang="cs-CZ" altLang="cs-CZ" dirty="0"/>
              <a:t>, ale platí, že citadely mají vyšší úroveň než gentrifikované čtvrti</a:t>
            </a:r>
          </a:p>
        </p:txBody>
      </p:sp>
    </p:spTree>
    <p:extLst>
      <p:ext uri="{BB962C8B-B14F-4D97-AF65-F5344CB8AC3E}">
        <p14:creationId xmlns:p14="http://schemas.microsoft.com/office/powerpoint/2010/main" val="435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 err="1"/>
              <a:t>Ghettoizace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/>
          </a:bodyPr>
          <a:lstStyle/>
          <a:p>
            <a:pPr algn="just"/>
            <a:r>
              <a:rPr lang="cs-CZ" altLang="cs-CZ" dirty="0"/>
              <a:t>Vytváří se čtvrti obyvatel (obyvatelstvo je často etnicky homogenní a tvořeno přistěhovalci – </a:t>
            </a:r>
            <a:r>
              <a:rPr lang="pl-PL" altLang="cs-CZ" dirty="0"/>
              <a:t>etnické enklávy) s </a:t>
            </a:r>
            <a:r>
              <a:rPr lang="pl-PL" altLang="cs-CZ" b="1" dirty="0"/>
              <a:t>nízkou sociální i ekonomickou </a:t>
            </a:r>
            <a:r>
              <a:rPr lang="cs-CZ" altLang="cs-CZ" b="1" dirty="0"/>
              <a:t>úrovní</a:t>
            </a:r>
            <a:r>
              <a:rPr lang="cs-CZ" altLang="cs-CZ" dirty="0"/>
              <a:t>.</a:t>
            </a:r>
          </a:p>
          <a:p>
            <a:pPr algn="just"/>
            <a:r>
              <a:rPr lang="cs-CZ" altLang="cs-CZ" dirty="0"/>
              <a:t>Dochází k </a:t>
            </a:r>
            <a:r>
              <a:rPr lang="cs-CZ" altLang="cs-CZ" b="1" dirty="0"/>
              <a:t>úpadku bytového fondu</a:t>
            </a:r>
            <a:r>
              <a:rPr lang="cs-CZ" altLang="cs-CZ" dirty="0"/>
              <a:t> – tzv. dlouhodobě vyloučená vrstva obyvatel</a:t>
            </a:r>
          </a:p>
          <a:p>
            <a:pPr algn="just"/>
            <a:r>
              <a:rPr lang="cs-CZ" altLang="cs-CZ" dirty="0"/>
              <a:t>Většinou ve zdevastovaných oblastech vnitřního města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E33FA5-8898-480B-9192-5093537D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06" y="1499930"/>
            <a:ext cx="61436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C5E1B26-07F2-4583-ACD8-83AC9E35EF43}"/>
              </a:ext>
            </a:extLst>
          </p:cNvPr>
          <p:cNvSpPr/>
          <p:nvPr/>
        </p:nvSpPr>
        <p:spPr>
          <a:xfrm>
            <a:off x="5619106" y="562185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https://www.chronicle.com/article/American-Ghetto/236181</a:t>
            </a:r>
          </a:p>
        </p:txBody>
      </p:sp>
    </p:spTree>
    <p:extLst>
      <p:ext uri="{BB962C8B-B14F-4D97-AF65-F5344CB8AC3E}">
        <p14:creationId xmlns:p14="http://schemas.microsoft.com/office/powerpoint/2010/main" val="6264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Komercionalizace, revitalizace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/>
          </a:bodyPr>
          <a:lstStyle/>
          <a:p>
            <a:r>
              <a:rPr lang="cs-CZ" altLang="cs-CZ" b="1" dirty="0"/>
              <a:t>Komercionalizace</a:t>
            </a:r>
          </a:p>
          <a:p>
            <a:pPr lvl="1"/>
            <a:r>
              <a:rPr lang="cs-CZ" altLang="cs-CZ" dirty="0"/>
              <a:t>Týká se především centrálních částí města</a:t>
            </a:r>
          </a:p>
          <a:p>
            <a:pPr lvl="1"/>
            <a:r>
              <a:rPr lang="cs-CZ" altLang="cs-CZ" dirty="0"/>
              <a:t>Vytlačování bydlení komerční zástavbou</a:t>
            </a:r>
          </a:p>
          <a:p>
            <a:endParaRPr lang="cs-CZ" altLang="cs-CZ" dirty="0"/>
          </a:p>
          <a:p>
            <a:pPr algn="just"/>
            <a:r>
              <a:rPr lang="cs-CZ" altLang="cs-CZ" b="1" dirty="0"/>
              <a:t>Revitalizace</a:t>
            </a:r>
          </a:p>
          <a:p>
            <a:pPr lvl="1" algn="just"/>
            <a:r>
              <a:rPr lang="cs-CZ" altLang="cs-CZ" dirty="0"/>
              <a:t>Oživení zástavby </a:t>
            </a:r>
          </a:p>
          <a:p>
            <a:pPr lvl="1"/>
            <a:r>
              <a:rPr lang="cs-CZ" altLang="cs-CZ" dirty="0"/>
              <a:t>Projevuje se ve znovuoživení (rekonstrukce, dopravní  sítě, služby…) městských čtvrtí nebo vybraných částí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A94518D-04A8-40A2-9972-DE221355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70" y="2298357"/>
            <a:ext cx="5119814" cy="346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428B368-B50E-4F5B-B1BC-93B0487400A2}"/>
              </a:ext>
            </a:extLst>
          </p:cNvPr>
          <p:cNvSpPr/>
          <p:nvPr/>
        </p:nvSpPr>
        <p:spPr>
          <a:xfrm>
            <a:off x="6410070" y="5766873"/>
            <a:ext cx="5119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https://www.archiweb.cz/en/n/home/revitalizace-nabrezi-svratky-by-mohla-v-brne-zacit-v-roce-2020</a:t>
            </a:r>
          </a:p>
        </p:txBody>
      </p:sp>
    </p:spTree>
    <p:extLst>
      <p:ext uri="{BB962C8B-B14F-4D97-AF65-F5344CB8AC3E}">
        <p14:creationId xmlns:p14="http://schemas.microsoft.com/office/powerpoint/2010/main" val="3859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/>
              <a:t>Město a jeho zázemí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/>
          </a:bodyPr>
          <a:lstStyle/>
          <a:p>
            <a:pPr algn="just"/>
            <a:r>
              <a:rPr lang="cs-CZ" altLang="cs-CZ" sz="2200" dirty="0"/>
              <a:t>Na město je nutné nahlížet jako na celek tvořící </a:t>
            </a:r>
            <a:r>
              <a:rPr lang="cs-CZ" altLang="cs-CZ" sz="2200" b="1" dirty="0"/>
              <a:t>nodální region</a:t>
            </a:r>
            <a:endParaRPr lang="cs-CZ" altLang="cs-CZ" sz="2200" dirty="0"/>
          </a:p>
          <a:p>
            <a:pPr algn="just"/>
            <a:r>
              <a:rPr lang="cs-CZ" altLang="cs-CZ" sz="2200" dirty="0"/>
              <a:t>Zázemím města se rozumí prostor mimo správní hranice města</a:t>
            </a:r>
          </a:p>
          <a:p>
            <a:pPr algn="just"/>
            <a:r>
              <a:rPr lang="cs-CZ" altLang="cs-CZ" sz="2200" dirty="0"/>
              <a:t>Typy vazeb:</a:t>
            </a:r>
          </a:p>
          <a:p>
            <a:pPr lvl="1" algn="just"/>
            <a:r>
              <a:rPr lang="cs-CZ" altLang="cs-CZ" sz="2200" dirty="0"/>
              <a:t>Demografické (migrace)</a:t>
            </a:r>
          </a:p>
          <a:p>
            <a:pPr lvl="1" algn="just"/>
            <a:r>
              <a:rPr lang="cs-CZ" altLang="cs-CZ" sz="2200" dirty="0"/>
              <a:t>Zásobovací (dodávka surovin)</a:t>
            </a:r>
          </a:p>
          <a:p>
            <a:pPr lvl="1" algn="just"/>
            <a:r>
              <a:rPr lang="cs-CZ" altLang="cs-CZ" sz="2200" dirty="0"/>
              <a:t>Veřejné služby (zdravotnické, školské, kulturní, obchodní)</a:t>
            </a:r>
          </a:p>
          <a:p>
            <a:pPr lvl="1" algn="just"/>
            <a:r>
              <a:rPr lang="cs-CZ" altLang="cs-CZ" sz="2200" dirty="0"/>
              <a:t>Administrativní a politické (SO POÚ, SO ORP, LAU 1, NUTS 3)</a:t>
            </a:r>
          </a:p>
          <a:p>
            <a:pPr lvl="1" algn="just"/>
            <a:r>
              <a:rPr lang="cs-CZ" altLang="cs-CZ" sz="2200" dirty="0"/>
              <a:t>Rekreační (každodenní krátkodobá rekreace)</a:t>
            </a:r>
          </a:p>
          <a:p>
            <a:pPr lvl="1" algn="just"/>
            <a:r>
              <a:rPr lang="cs-CZ" altLang="cs-CZ" sz="2200" dirty="0"/>
              <a:t>Sociologické (návštěvy příbuzných)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946216-785E-4457-92B1-CCFCAAE8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914" y="86497"/>
            <a:ext cx="2157540" cy="188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 </a:t>
            </a:r>
            <a:r>
              <a:rPr lang="cs-CZ" sz="4000" b="1" dirty="0" err="1"/>
              <a:t>sprawl</a:t>
            </a:r>
            <a:endParaRPr lang="cs-CZ" sz="40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81736" cy="4667250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lnSpc>
                <a:spcPct val="90000"/>
              </a:lnSpc>
            </a:pPr>
            <a:r>
              <a:rPr lang="cs-CZ" altLang="cs-CZ" dirty="0"/>
              <a:t>= sídelní kaše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Rozlézání zástavby do volné krajiny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Neřízené a nepromyšlené umístění rezidenčních nebo komerčních areálů do krajiny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Forma suburbanizace, kterou je možno považovat za </a:t>
            </a:r>
            <a:r>
              <a:rPr lang="cs-CZ" altLang="cs-CZ" b="1" dirty="0"/>
              <a:t>nežádoucí</a:t>
            </a:r>
            <a:r>
              <a:rPr lang="cs-CZ" altLang="cs-CZ" dirty="0"/>
              <a:t> z ekonomického, sociálního  i environmentálního pohledu 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Výsledkem je většinou mozaikovitá struktura nově rozvíjených ploch v zázemí města</a:t>
            </a:r>
          </a:p>
          <a:p>
            <a:pPr marL="457200" indent="-457200">
              <a:lnSpc>
                <a:spcPct val="90000"/>
              </a:lnSpc>
            </a:pPr>
            <a:r>
              <a:rPr lang="cs-CZ" altLang="cs-CZ" dirty="0"/>
              <a:t>Hnacím motorem takového rozvoje jsou snahy individuálních vlastníků pozemků nebo investorů o maximální zisk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20B6AC9-DD0B-4758-AB6F-224A5814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23" y="202341"/>
            <a:ext cx="5442650" cy="305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265520C-5CB6-4200-8C73-031A6914A20E}"/>
              </a:ext>
            </a:extLst>
          </p:cNvPr>
          <p:cNvSpPr/>
          <p:nvPr/>
        </p:nvSpPr>
        <p:spPr>
          <a:xfrm>
            <a:off x="6406323" y="3304570"/>
            <a:ext cx="544265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How did the American Dream Result in Urban Sprawl?</a:t>
            </a:r>
          </a:p>
          <a:p>
            <a:r>
              <a:rPr lang="cs-CZ" sz="800" dirty="0"/>
              <a:t>https://medium.com/@jordonoliver/how-did-the-american-dream-result-in-urban-sprawl-1ba73fcf5eda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FDCA630-59E2-48E3-8E15-C2F95D83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61" y="3774171"/>
            <a:ext cx="3621107" cy="271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D0E0D8-161A-4013-9EF9-216E3327C024}"/>
              </a:ext>
            </a:extLst>
          </p:cNvPr>
          <p:cNvSpPr/>
          <p:nvPr/>
        </p:nvSpPr>
        <p:spPr>
          <a:xfrm>
            <a:off x="7302535" y="6488668"/>
            <a:ext cx="4546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http://artalk.cz/2017/06/23/klasik-bizar/</a:t>
            </a:r>
          </a:p>
        </p:txBody>
      </p:sp>
    </p:spTree>
    <p:extLst>
      <p:ext uri="{BB962C8B-B14F-4D97-AF65-F5344CB8AC3E}">
        <p14:creationId xmlns:p14="http://schemas.microsoft.com/office/powerpoint/2010/main" val="39114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Evropa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81936" cy="4667250"/>
          </a:xfrm>
        </p:spPr>
        <p:txBody>
          <a:bodyPr>
            <a:normAutofit fontScale="92500"/>
          </a:bodyPr>
          <a:lstStyle/>
          <a:p>
            <a:r>
              <a:rPr lang="cs-CZ" altLang="cs-CZ" sz="2100" i="1" dirty="0"/>
              <a:t>Města Z Evropy </a:t>
            </a:r>
            <a:endParaRPr lang="cs-CZ" altLang="cs-CZ" sz="2100" dirty="0"/>
          </a:p>
          <a:p>
            <a:pPr lvl="1"/>
            <a:r>
              <a:rPr lang="cs-CZ" altLang="cs-CZ" sz="1900" dirty="0"/>
              <a:t>dlouhá historie urbanizace</a:t>
            </a:r>
          </a:p>
          <a:p>
            <a:pPr lvl="1"/>
            <a:r>
              <a:rPr lang="cs-CZ" altLang="cs-CZ" sz="1900" dirty="0"/>
              <a:t>max. využité centrum</a:t>
            </a:r>
          </a:p>
          <a:p>
            <a:pPr lvl="1"/>
            <a:r>
              <a:rPr lang="cs-CZ" altLang="cs-CZ" sz="1900" dirty="0"/>
              <a:t>průmysl vytlačen na okraj podél dopravních koridorů</a:t>
            </a:r>
          </a:p>
          <a:p>
            <a:pPr lvl="1"/>
            <a:r>
              <a:rPr lang="cs-CZ" altLang="cs-CZ" sz="1900" dirty="0"/>
              <a:t>nejbohatší skupiny se koncentrují v </a:t>
            </a:r>
            <a:r>
              <a:rPr lang="cs-CZ" altLang="cs-CZ" sz="1900" dirty="0" err="1"/>
              <a:t>suburbánní</a:t>
            </a:r>
            <a:r>
              <a:rPr lang="cs-CZ" altLang="cs-CZ" sz="1900" dirty="0"/>
              <a:t> zóně</a:t>
            </a:r>
          </a:p>
          <a:p>
            <a:pPr lvl="1"/>
            <a:r>
              <a:rPr lang="cs-CZ" altLang="cs-CZ" sz="1900" dirty="0"/>
              <a:t>v okolí průmyslových ploch se koncentruje chudina</a:t>
            </a:r>
          </a:p>
          <a:p>
            <a:pPr algn="just">
              <a:defRPr/>
            </a:pPr>
            <a:r>
              <a:rPr lang="cs-CZ" altLang="cs-CZ" sz="2100" i="1" dirty="0"/>
              <a:t>Města V Evropy</a:t>
            </a:r>
          </a:p>
          <a:p>
            <a:pPr lvl="1" algn="just">
              <a:defRPr/>
            </a:pPr>
            <a:r>
              <a:rPr lang="cs-CZ" altLang="cs-CZ" sz="1900" dirty="0"/>
              <a:t>historické centrum</a:t>
            </a:r>
          </a:p>
          <a:p>
            <a:pPr lvl="1" algn="just">
              <a:defRPr/>
            </a:pPr>
            <a:r>
              <a:rPr lang="cs-CZ" altLang="cs-CZ" sz="1900" dirty="0"/>
              <a:t>v blízkosti centra se nachází průmysl</a:t>
            </a:r>
          </a:p>
          <a:p>
            <a:pPr lvl="1" algn="just">
              <a:defRPr/>
            </a:pPr>
            <a:r>
              <a:rPr lang="cs-CZ" altLang="cs-CZ" sz="1900" dirty="0"/>
              <a:t>na okraji sídlištní celky – důsledek socialistické éry</a:t>
            </a:r>
          </a:p>
          <a:p>
            <a:pPr lvl="1" algn="just">
              <a:defRPr/>
            </a:pPr>
            <a:r>
              <a:rPr lang="cs-CZ" altLang="cs-CZ" sz="1900" dirty="0"/>
              <a:t>na okrajích také heterogenní zástavba – haly, sklady, rekreace atd. </a:t>
            </a:r>
            <a:endParaRPr lang="cs-CZ" altLang="cs-CZ" dirty="0"/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2DA6C7B6-3B2F-4078-A1C8-4C4803D77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45394" y="947"/>
            <a:ext cx="4246605" cy="322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2">
            <a:extLst>
              <a:ext uri="{FF2B5EF4-FFF2-40B4-BE49-F238E27FC236}">
                <a16:creationId xmlns:a16="http://schemas.microsoft.com/office/drawing/2014/main" id="{5FA8682A-FEAE-470D-9A58-D4DFAE2B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50112" y="3006000"/>
            <a:ext cx="3354405" cy="38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Severní Amerika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05872" cy="466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dirty="0"/>
              <a:t>Malé a intenzivně využité jádro (výšková zástavba)</a:t>
            </a:r>
          </a:p>
          <a:p>
            <a:pPr>
              <a:defRPr/>
            </a:pPr>
            <a:r>
              <a:rPr lang="cs-CZ" altLang="cs-CZ" sz="2000" dirty="0"/>
              <a:t>Na centrum navazuje chudina a imigranti</a:t>
            </a:r>
          </a:p>
          <a:p>
            <a:pPr>
              <a:defRPr/>
            </a:pPr>
            <a:r>
              <a:rPr lang="cs-CZ" altLang="cs-CZ" sz="2000" dirty="0"/>
              <a:t>Velké nevyužité plochy</a:t>
            </a:r>
          </a:p>
          <a:p>
            <a:pPr>
              <a:defRPr/>
            </a:pPr>
            <a:r>
              <a:rPr lang="cs-CZ" altLang="cs-CZ" sz="2000" dirty="0"/>
              <a:t>Vysoká </a:t>
            </a:r>
            <a:r>
              <a:rPr lang="cs-CZ" altLang="cs-CZ" sz="2000" dirty="0" err="1"/>
              <a:t>sektorovost</a:t>
            </a:r>
            <a:r>
              <a:rPr lang="cs-CZ" altLang="cs-CZ" sz="2000" dirty="0"/>
              <a:t> do etnických čtvrtí</a:t>
            </a:r>
          </a:p>
          <a:p>
            <a:pPr>
              <a:defRPr/>
            </a:pPr>
            <a:r>
              <a:rPr lang="cs-CZ" altLang="cs-CZ" sz="2000" dirty="0"/>
              <a:t>Bohatí bydlí na okraji měst</a:t>
            </a:r>
          </a:p>
          <a:p>
            <a:pPr>
              <a:defRPr/>
            </a:pPr>
            <a:r>
              <a:rPr lang="cs-CZ" altLang="cs-CZ" sz="2000" dirty="0"/>
              <a:t>Průmysl koncentrován podél     dopravních koridorů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8C754162-9621-4A93-9514-0571A4B70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40768"/>
            <a:ext cx="4661441" cy="451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8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Latinská Amerika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4"/>
            <a:ext cx="5905872" cy="4288010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Segregace podle příjmů</a:t>
            </a:r>
          </a:p>
          <a:p>
            <a:r>
              <a:rPr lang="cs-CZ" altLang="cs-CZ" sz="2000" dirty="0"/>
              <a:t>Nejbohatší koncentrovány v centru</a:t>
            </a:r>
          </a:p>
          <a:p>
            <a:r>
              <a:rPr lang="cs-CZ" altLang="cs-CZ" sz="2000" dirty="0"/>
              <a:t>Chudina na periferii – slumy, favely… </a:t>
            </a:r>
          </a:p>
          <a:p>
            <a:r>
              <a:rPr lang="cs-CZ" altLang="cs-CZ" sz="2000" dirty="0"/>
              <a:t>Průmysl v blízkosti centra nebo podél dopravních koridorů  </a:t>
            </a:r>
          </a:p>
        </p:txBody>
      </p:sp>
      <p:pic>
        <p:nvPicPr>
          <p:cNvPr id="5" name="obrázek 10">
            <a:extLst>
              <a:ext uri="{FF2B5EF4-FFF2-40B4-BE49-F238E27FC236}">
                <a16:creationId xmlns:a16="http://schemas.microsoft.com/office/drawing/2014/main" id="{B753AC76-243F-46B2-9EA9-C450AF99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82714" y="1763240"/>
            <a:ext cx="5022774" cy="39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6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Afrika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905872" cy="4667250"/>
          </a:xfrm>
        </p:spPr>
        <p:txBody>
          <a:bodyPr>
            <a:normAutofit lnSpcReduction="10000"/>
          </a:bodyPr>
          <a:lstStyle/>
          <a:p>
            <a:r>
              <a:rPr lang="cs-CZ" altLang="cs-CZ" i="1" dirty="0"/>
              <a:t>Islámská města </a:t>
            </a:r>
            <a:endParaRPr lang="cs-CZ" altLang="cs-CZ" dirty="0"/>
          </a:p>
          <a:p>
            <a:pPr lvl="1"/>
            <a:r>
              <a:rPr lang="cs-CZ" altLang="cs-CZ" dirty="0"/>
              <a:t>historické centrum, v blízkosti centra vyšší a střední vrstvy</a:t>
            </a:r>
          </a:p>
          <a:p>
            <a:pPr lvl="1"/>
            <a:r>
              <a:rPr lang="cs-CZ" altLang="cs-CZ" dirty="0"/>
              <a:t>na periferii chudina, </a:t>
            </a:r>
          </a:p>
          <a:p>
            <a:pPr lvl="1"/>
            <a:r>
              <a:rPr lang="cs-CZ" altLang="cs-CZ" dirty="0"/>
              <a:t>homogenní religiózní rozvrstvení,</a:t>
            </a:r>
          </a:p>
          <a:p>
            <a:pPr lvl="1"/>
            <a:r>
              <a:rPr lang="cs-CZ" altLang="cs-CZ" dirty="0"/>
              <a:t>průmysl na okraji vnitřního města, nově podél dopravních koridorů.  </a:t>
            </a:r>
          </a:p>
          <a:p>
            <a:pPr algn="just">
              <a:defRPr/>
            </a:pPr>
            <a:r>
              <a:rPr lang="cs-CZ" altLang="cs-CZ" i="1" dirty="0"/>
              <a:t>Města Subsaharské Afriky </a:t>
            </a:r>
            <a:endParaRPr lang="cs-CZ" altLang="cs-CZ" dirty="0"/>
          </a:p>
          <a:p>
            <a:pPr lvl="1" algn="just">
              <a:defRPr/>
            </a:pPr>
            <a:r>
              <a:rPr lang="cs-CZ" altLang="cs-CZ" dirty="0"/>
              <a:t>projev kolonialismu,</a:t>
            </a:r>
          </a:p>
          <a:p>
            <a:pPr lvl="1" algn="just">
              <a:defRPr/>
            </a:pPr>
            <a:r>
              <a:rPr lang="cs-CZ" altLang="cs-CZ" dirty="0"/>
              <a:t>jádro tvoří staré město, město přebudované evropskými kolonisty (geometrický tvar) nebo nezastavěná obchodní plocha – tržiště,</a:t>
            </a:r>
          </a:p>
          <a:p>
            <a:pPr lvl="1" algn="just">
              <a:defRPr/>
            </a:pPr>
            <a:r>
              <a:rPr lang="cs-CZ" altLang="cs-CZ" dirty="0"/>
              <a:t>centrum obklopeno etnickými čtvrtěmi, dále zóna průmyslu a na okrajích chudinské čtvrtě – tzv. </a:t>
            </a:r>
            <a:r>
              <a:rPr lang="cs-CZ" altLang="cs-CZ" dirty="0" err="1"/>
              <a:t>shanty</a:t>
            </a:r>
            <a:r>
              <a:rPr lang="cs-CZ" altLang="cs-CZ" dirty="0"/>
              <a:t> </a:t>
            </a:r>
            <a:r>
              <a:rPr lang="cs-CZ" altLang="cs-CZ" dirty="0" err="1"/>
              <a:t>towns</a:t>
            </a:r>
            <a:r>
              <a:rPr lang="cs-CZ" altLang="cs-CZ" dirty="0"/>
              <a:t>/města z chatrčí.   </a:t>
            </a:r>
          </a:p>
        </p:txBody>
      </p:sp>
      <p:pic>
        <p:nvPicPr>
          <p:cNvPr id="5" name="obrázek 11">
            <a:extLst>
              <a:ext uri="{FF2B5EF4-FFF2-40B4-BE49-F238E27FC236}">
                <a16:creationId xmlns:a16="http://schemas.microsoft.com/office/drawing/2014/main" id="{3562D2F1-95B3-4BB8-8A6D-D91355B5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71136" y="0"/>
            <a:ext cx="3420861" cy="31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3">
            <a:extLst>
              <a:ext uri="{FF2B5EF4-FFF2-40B4-BE49-F238E27FC236}">
                <a16:creationId xmlns:a16="http://schemas.microsoft.com/office/drawing/2014/main" id="{EE3944E5-D5D1-4619-8E70-A6A6A54F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86" y="3155226"/>
            <a:ext cx="4201857" cy="370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8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4BA406B-6AB5-415D-922A-A90432FB8972}"/>
              </a:ext>
            </a:extLst>
          </p:cNvPr>
          <p:cNvSpPr/>
          <p:nvPr/>
        </p:nvSpPr>
        <p:spPr>
          <a:xfrm>
            <a:off x="5191704" y="6475615"/>
            <a:ext cx="644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http://www.dvs.cz/clanek.asp?id=6712057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2D553E-7673-4125-A9EE-BC8FD92F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476672"/>
            <a:ext cx="81629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Asie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4"/>
            <a:ext cx="5545832" cy="4288010"/>
          </a:xfrm>
        </p:spPr>
        <p:txBody>
          <a:bodyPr>
            <a:normAutofit/>
          </a:bodyPr>
          <a:lstStyle/>
          <a:p>
            <a:r>
              <a:rPr lang="cs-CZ" altLang="cs-CZ" sz="2400" i="1" dirty="0"/>
              <a:t>Města J a JV Asie</a:t>
            </a:r>
          </a:p>
          <a:p>
            <a:pPr lvl="1"/>
            <a:r>
              <a:rPr lang="cs-CZ" altLang="cs-CZ" sz="2000" dirty="0"/>
              <a:t>stará jádra měst nebo v okolí přístavu</a:t>
            </a:r>
          </a:p>
          <a:p>
            <a:pPr lvl="1"/>
            <a:r>
              <a:rPr lang="cs-CZ" altLang="cs-CZ" sz="2000" dirty="0"/>
              <a:t>následuje obslužná plocha, sektor vládních a administrativních budov, až poté obytná zóna</a:t>
            </a:r>
          </a:p>
          <a:p>
            <a:pPr lvl="1"/>
            <a:r>
              <a:rPr lang="cs-CZ" altLang="cs-CZ" sz="2000" dirty="0"/>
              <a:t>na okraji koncentrován průmysl</a:t>
            </a:r>
          </a:p>
        </p:txBody>
      </p:sp>
      <p:pic>
        <p:nvPicPr>
          <p:cNvPr id="6" name="obrázek 14">
            <a:extLst>
              <a:ext uri="{FF2B5EF4-FFF2-40B4-BE49-F238E27FC236}">
                <a16:creationId xmlns:a16="http://schemas.microsoft.com/office/drawing/2014/main" id="{8E0DDF9E-297B-486C-B59F-D9CA3275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45" y="1658636"/>
            <a:ext cx="5328356" cy="381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9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82CBE554-6FBE-481E-8167-6EF03481E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21981"/>
          <a:stretch/>
        </p:blipFill>
        <p:spPr>
          <a:xfrm rot="16200000">
            <a:off x="3180260" y="-3180260"/>
            <a:ext cx="5831480" cy="12191999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ADD6565-38AA-4660-8744-CCF2DAD4768A}"/>
              </a:ext>
            </a:extLst>
          </p:cNvPr>
          <p:cNvSpPr/>
          <p:nvPr/>
        </p:nvSpPr>
        <p:spPr>
          <a:xfrm>
            <a:off x="6240016" y="5848397"/>
            <a:ext cx="5691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Dnešní svět. Sídla na Zemi, č. 5, roč. 2006/2007, s. 7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EF289FF-1297-42EC-B3E5-0DB771BA3597}"/>
              </a:ext>
            </a:extLst>
          </p:cNvPr>
          <p:cNvSpPr/>
          <p:nvPr/>
        </p:nvSpPr>
        <p:spPr>
          <a:xfrm>
            <a:off x="885568" y="6399171"/>
            <a:ext cx="10272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Pozn. Ne všude musí k těmto procesům přicházet právě v tomto pořadí</a:t>
            </a:r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Změna sociálně-prostorových forem společnosti v důsledku společenské modernizace</a:t>
            </a:r>
          </a:p>
          <a:p>
            <a:r>
              <a:rPr lang="cs-CZ" dirty="0"/>
              <a:t>Důsledek – koncentrace obyvatelstva do městských sídel a růst měst</a:t>
            </a:r>
          </a:p>
          <a:p>
            <a:r>
              <a:rPr lang="cs-CZ" dirty="0"/>
              <a:t>Spojována s etapou industrializace</a:t>
            </a:r>
          </a:p>
          <a:p>
            <a:r>
              <a:rPr lang="cs-CZ" dirty="0"/>
              <a:t>Urbanizace:</a:t>
            </a:r>
          </a:p>
          <a:p>
            <a:pPr lvl="1"/>
            <a:r>
              <a:rPr lang="cs-CZ" dirty="0"/>
              <a:t>Ekonomická – zvyšující se počet osob pracujících mimo zemědělství</a:t>
            </a:r>
          </a:p>
          <a:p>
            <a:pPr lvl="1"/>
            <a:r>
              <a:rPr lang="cs-CZ" dirty="0"/>
              <a:t>Demografická – zvyšování podílu městského obyvatelstva</a:t>
            </a:r>
          </a:p>
          <a:p>
            <a:pPr lvl="1"/>
            <a:r>
              <a:rPr lang="cs-CZ" dirty="0"/>
              <a:t>Prostorová – změny vzhledu a hmotného uspořádání sídel</a:t>
            </a:r>
          </a:p>
          <a:p>
            <a:pPr lvl="1"/>
            <a:r>
              <a:rPr lang="cs-CZ" dirty="0"/>
              <a:t>Sociální – osvojení městského způsobu života, šíření městských hodnot a postojů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D10D39A-5FFF-44A4-9ABF-FD875210D3C7}"/>
              </a:ext>
            </a:extLst>
          </p:cNvPr>
          <p:cNvSpPr/>
          <p:nvPr/>
        </p:nvSpPr>
        <p:spPr>
          <a:xfrm>
            <a:off x="1055440" y="5992297"/>
            <a:ext cx="6627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urban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world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cs-CZ" dirty="0">
                <a:hlinkClick r:id="rId2"/>
              </a:rPr>
              <a:t>https://www.unicef.org/sowc2012/urbanmap/?lan=en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8579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dirty="0"/>
              <a:t>Nejvíce urbanizované regiony: S + J Amerika, Evropa</a:t>
            </a:r>
          </a:p>
          <a:p>
            <a:r>
              <a:rPr lang="cs-CZ" dirty="0"/>
              <a:t>Míra urbanizace se liší mezi regiony i v rámci Evropy</a:t>
            </a:r>
          </a:p>
          <a:p>
            <a:r>
              <a:rPr lang="cs-CZ" dirty="0"/>
              <a:t>Mezi urbanizačními křivkami vyspělých a rozvojových států je rozdíl</a:t>
            </a:r>
          </a:p>
          <a:p>
            <a:r>
              <a:rPr lang="cs-CZ" dirty="0"/>
              <a:t>Vysoká míra urbanizace v krátkém časovém období přináší nemalé problémy – absence technické a sociální infrastruktury</a:t>
            </a:r>
          </a:p>
          <a:p>
            <a:r>
              <a:rPr lang="cs-CZ" dirty="0"/>
              <a:t>Model vedoucího města – populační přírůstky zaznamenává omezený soubor největších měst</a:t>
            </a:r>
          </a:p>
          <a:p>
            <a:r>
              <a:rPr lang="cs-CZ" dirty="0"/>
              <a:t>Dekoncentrovaný model suburbanizace – rovnoměrné rozložení přírůstků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75D6B1-F656-497F-AAF9-E7FA5E5CC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68" y="-29527"/>
            <a:ext cx="6186431" cy="36737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4F37B9-4E90-411E-934D-2D71C3AEB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3644184"/>
            <a:ext cx="6200775" cy="321381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CAF9EFA-D593-4331-84B1-C5A63ABCA18A}"/>
              </a:ext>
            </a:extLst>
          </p:cNvPr>
          <p:cNvSpPr/>
          <p:nvPr/>
        </p:nvSpPr>
        <p:spPr>
          <a:xfrm>
            <a:off x="1222993" y="6514752"/>
            <a:ext cx="4645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5"/>
              </a:rPr>
              <a:t>https://www.urbanet.info/world-urban-population/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CBC827-B31F-41C7-A266-03617091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3" y="0"/>
            <a:ext cx="1185927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E42B08E1-02D6-4715-AE42-C8ADCDA14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7535" y="114300"/>
            <a:ext cx="1981201" cy="233629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Caracas, Venezuela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9FF21E-F28C-414E-A039-C41718F4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3" y="0"/>
            <a:ext cx="9959489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AD227E-8FEB-4AA6-8D88-A4A05FF88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57" y="4038077"/>
            <a:ext cx="518454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Urbanizované regiony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Současné procesy urbanizace charakterizuje narůstání složitosti prostorových struktur</a:t>
            </a:r>
          </a:p>
          <a:p>
            <a:r>
              <a:rPr lang="cs-CZ" dirty="0" err="1"/>
              <a:t>D</a:t>
            </a:r>
            <a:r>
              <a:rPr lang="cs-CZ" sz="1800" dirty="0" err="1"/>
              <a:t>omański</a:t>
            </a:r>
            <a:r>
              <a:rPr lang="cs-CZ" dirty="0"/>
              <a:t> (1977) vymezuje 4 fáze vývoje městských prostorových útvarů:</a:t>
            </a:r>
          </a:p>
          <a:p>
            <a:pPr lvl="1"/>
            <a:r>
              <a:rPr lang="cs-CZ" b="1" dirty="0"/>
              <a:t>Koncentrace </a:t>
            </a:r>
            <a:r>
              <a:rPr lang="cs-CZ" dirty="0"/>
              <a:t>do prostorově relativně malých městských prostorů</a:t>
            </a:r>
          </a:p>
          <a:p>
            <a:pPr lvl="2"/>
            <a:r>
              <a:rPr lang="cs-CZ" dirty="0"/>
              <a:t>fáze soustředěného města průmyslového charakteru, která je charakteristická pro města Evropy a Severní Ameriky v 19. a začátkem 20. století</a:t>
            </a:r>
          </a:p>
          <a:p>
            <a:pPr lvl="2"/>
            <a:r>
              <a:rPr lang="cs-CZ" dirty="0"/>
              <a:t>počet obyvatel měst jen mimořádně překračuje milion obyvatel</a:t>
            </a:r>
          </a:p>
          <a:p>
            <a:pPr lvl="1"/>
            <a:r>
              <a:rPr lang="cs-CZ" b="1" dirty="0"/>
              <a:t>Aglomerování </a:t>
            </a:r>
            <a:r>
              <a:rPr lang="cs-CZ" dirty="0"/>
              <a:t>sídelních útvarů</a:t>
            </a:r>
          </a:p>
          <a:p>
            <a:pPr lvl="2"/>
            <a:r>
              <a:rPr lang="cs-CZ" dirty="0"/>
              <a:t>typický vznik městských aglomerací, které se stávají základními uzly prostorové organizace společensko-ekonomického života. </a:t>
            </a:r>
          </a:p>
          <a:p>
            <a:pPr lvl="2"/>
            <a:r>
              <a:rPr lang="cs-CZ" dirty="0" err="1"/>
              <a:t>městotvornými</a:t>
            </a:r>
            <a:r>
              <a:rPr lang="cs-CZ" dirty="0"/>
              <a:t>, resp. </a:t>
            </a:r>
            <a:r>
              <a:rPr lang="cs-CZ" dirty="0" err="1"/>
              <a:t>aglomeračnětvornými</a:t>
            </a:r>
            <a:r>
              <a:rPr lang="cs-CZ" dirty="0"/>
              <a:t> funkcemi se ke konci této fáze vedle průmyslu stávají i terciér a kvartér. </a:t>
            </a:r>
          </a:p>
          <a:p>
            <a:pPr lvl="2"/>
            <a:r>
              <a:rPr lang="cs-CZ" dirty="0"/>
              <a:t>ve fázi aglomerace se zvětšuje prostorový rozsah sídelních útvarů a největší městské útvary mají obvykle více než milion obyvatel</a:t>
            </a:r>
          </a:p>
        </p:txBody>
      </p:sp>
    </p:spTree>
    <p:extLst>
      <p:ext uri="{BB962C8B-B14F-4D97-AF65-F5344CB8AC3E}">
        <p14:creationId xmlns:p14="http://schemas.microsoft.com/office/powerpoint/2010/main" val="6609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328</TotalTime>
  <Words>1613</Words>
  <Application>Microsoft Office PowerPoint</Application>
  <PresentationFormat>Širokoúhlá obrazovka</PresentationFormat>
  <Paragraphs>188</Paragraphs>
  <Slides>30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Arial</vt:lpstr>
      <vt:lpstr>Century Schoolbook</vt:lpstr>
      <vt:lpstr>KRESBA MĚSTA 16 X 9</vt:lpstr>
      <vt:lpstr>4. Urbanizace</vt:lpstr>
      <vt:lpstr>Hierarchie sídel</vt:lpstr>
      <vt:lpstr>Prezentace aplikace PowerPoint</vt:lpstr>
      <vt:lpstr>Prezentace aplikace PowerPoint</vt:lpstr>
      <vt:lpstr>Urbanizace</vt:lpstr>
      <vt:lpstr>Urbanizace</vt:lpstr>
      <vt:lpstr>Prezentace aplikace PowerPoint</vt:lpstr>
      <vt:lpstr>Prezentace aplikace PowerPoint</vt:lpstr>
      <vt:lpstr>Urbanizované regiony</vt:lpstr>
      <vt:lpstr>Urbanizované regiony</vt:lpstr>
      <vt:lpstr>Megaměsto x globální město</vt:lpstr>
      <vt:lpstr>Prezentace aplikace PowerPoint</vt:lpstr>
      <vt:lpstr>Prezentace aplikace PowerPoint</vt:lpstr>
      <vt:lpstr>Prezentace aplikace PowerPoint</vt:lpstr>
      <vt:lpstr>Suburbanizace</vt:lpstr>
      <vt:lpstr>Prezentace aplikace PowerPoint</vt:lpstr>
      <vt:lpstr>Deurbanizace   Reurbanizace</vt:lpstr>
      <vt:lpstr>Prezentace aplikace PowerPoint</vt:lpstr>
      <vt:lpstr>Nové přístupy ke strukturalizaci měst</vt:lpstr>
      <vt:lpstr>Gentrifikace</vt:lpstr>
      <vt:lpstr>Citadelizace</vt:lpstr>
      <vt:lpstr>Ghettoizace</vt:lpstr>
      <vt:lpstr>Komercionalizace, revitalizace</vt:lpstr>
      <vt:lpstr>Město a jeho zázemí</vt:lpstr>
      <vt:lpstr>Urban sprawl</vt:lpstr>
      <vt:lpstr>Evropa</vt:lpstr>
      <vt:lpstr>Severní Amerika</vt:lpstr>
      <vt:lpstr>Latinská Amerika</vt:lpstr>
      <vt:lpstr>Afrika</vt:lpstr>
      <vt:lpstr>Asie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17</cp:revision>
  <dcterms:created xsi:type="dcterms:W3CDTF">2021-09-24T13:18:41Z</dcterms:created>
  <dcterms:modified xsi:type="dcterms:W3CDTF">2021-12-01T11:28:18Z</dcterms:modified>
</cp:coreProperties>
</file>