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2" r:id="rId2"/>
    <p:sldId id="274" r:id="rId3"/>
    <p:sldId id="290" r:id="rId4"/>
    <p:sldId id="291" r:id="rId5"/>
    <p:sldId id="292" r:id="rId6"/>
    <p:sldId id="293" r:id="rId7"/>
    <p:sldId id="294" r:id="rId8"/>
    <p:sldId id="295" r:id="rId9"/>
    <p:sldId id="298" r:id="rId10"/>
    <p:sldId id="297" r:id="rId11"/>
    <p:sldId id="275" r:id="rId12"/>
    <p:sldId id="299" r:id="rId13"/>
    <p:sldId id="296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307" r:id="rId24"/>
    <p:sldId id="287" r:id="rId25"/>
    <p:sldId id="300" r:id="rId26"/>
    <p:sldId id="301" r:id="rId27"/>
    <p:sldId id="302" r:id="rId28"/>
    <p:sldId id="285" r:id="rId29"/>
    <p:sldId id="303" r:id="rId30"/>
    <p:sldId id="304" r:id="rId31"/>
    <p:sldId id="305" r:id="rId32"/>
    <p:sldId id="306" r:id="rId33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3F6BD3-39B1-4D92-A632-4E0302CBE5CE}" type="datetime1">
              <a:rPr lang="cs-CZ" smtClean="0"/>
              <a:t>22.11.2021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977E94-A6AB-4E02-8E43-E89F9CF475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1B61398-4A70-4564-9D2C-EAABE6DC751A}" type="datetime1">
              <a:rPr lang="cs-CZ" smtClean="0"/>
              <a:t>22.11.2021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D491D0-8E1B-49C7-849B-A28568D944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9543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0707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3711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7918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4976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9597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2808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645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5537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3717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116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984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671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2944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1482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1659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9316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0433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7124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236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259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1149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0685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71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0838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6826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528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10" name="Obdélník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rtlCol="0"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45C9AC-BBD3-407D-ABC9-325661847B83}" type="datetime1">
              <a:rPr lang="cs-CZ" noProof="0" smtClean="0"/>
              <a:t>22.11.2021</a:t>
            </a:fld>
            <a:endParaRPr lang="cs-CZ" noProof="0" dirty="0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54BC99-66C1-40EF-BB9D-F2912157E63B}" type="datetime1">
              <a:rPr lang="cs-CZ" smtClean="0"/>
              <a:t>22.11.2021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 rtlCol="0"/>
          <a:lstStyle/>
          <a:p>
            <a:pPr rtl="0"/>
            <a:fld id="{17F0843E-B50B-415A-8846-DB67525424E5}" type="datetime1">
              <a:rPr lang="cs-CZ" noProof="0" smtClean="0"/>
              <a:t>22.11.2021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C03140-47D2-4937-8C6C-4007ED061836}" type="datetime1">
              <a:rPr lang="cs-CZ" noProof="0" smtClean="0"/>
              <a:t>22.11.2021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9" name="Obdélník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10DD69AD-4650-459E-8C19-DF6E3A96DC1A}" type="datetime1">
              <a:rPr lang="cs-CZ" noProof="0" smtClean="0"/>
              <a:t>22.11.2021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8DD0AD-670A-4415-AD96-688B20A9E7A5}" type="datetime1">
              <a:rPr lang="cs-CZ" noProof="0" smtClean="0"/>
              <a:t>22.11.2021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CF8C49-E9E5-4EFB-98DC-206DA71EFAB4}" type="datetime1">
              <a:rPr lang="cs-CZ" noProof="0" smtClean="0"/>
              <a:t>22.11.2021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355FBA-C3D0-4B58-91F3-FF2D05F21EC1}" type="datetime1">
              <a:rPr lang="cs-CZ" noProof="0" smtClean="0"/>
              <a:t>22.11.2021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0EBA6F-FF60-4BC0-90F9-DF185612D093}" type="datetime1">
              <a:rPr lang="cs-CZ" noProof="0" smtClean="0"/>
              <a:t>22.11.2021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 rtlCol="0"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" name="Zástupný symbol pro obsah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A049D6-8846-4C72-89FE-D69C951795AD}" type="datetime1">
              <a:rPr lang="cs-CZ" noProof="0" smtClean="0"/>
              <a:t>22.11.2021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0B91B0-FBC8-43CC-8A73-8133E75D5BDF}" type="datetime1">
              <a:rPr lang="cs-CZ" smtClean="0"/>
              <a:t>22.11.2021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  <a:p>
            <a:pPr lvl="5" rtl="0"/>
            <a:r>
              <a:rPr lang="cs-CZ" noProof="0" dirty="0"/>
              <a:t>Šestá</a:t>
            </a:r>
          </a:p>
          <a:p>
            <a:pPr lvl="6" rtl="0"/>
            <a:r>
              <a:rPr lang="cs-CZ" noProof="0" dirty="0"/>
              <a:t>Sedmá</a:t>
            </a:r>
          </a:p>
          <a:p>
            <a:pPr lvl="7" rtl="0"/>
            <a:r>
              <a:rPr lang="cs-CZ" noProof="0" dirty="0"/>
              <a:t>Osmá</a:t>
            </a:r>
          </a:p>
          <a:p>
            <a:pPr lvl="8" rtl="0"/>
            <a:r>
              <a:rPr lang="cs-CZ" noProof="0" dirty="0"/>
              <a:t>Devátá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0299319E-5670-4451-869F-11C086C071EF}" type="datetime1">
              <a:rPr lang="cs-CZ" smtClean="0"/>
              <a:pPr/>
              <a:t>22.11.2021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Typy_vekovych_pyramid.p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2. Struktura obyvatel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2564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Stárnutí populace – světový trend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290262"/>
          </a:xfrm>
        </p:spPr>
        <p:txBody>
          <a:bodyPr rtlCol="0">
            <a:normAutofit/>
          </a:bodyPr>
          <a:lstStyle/>
          <a:p>
            <a:pPr marL="457200" indent="-457200" algn="just"/>
            <a:r>
              <a:rPr lang="cs-CZ" altLang="cs-CZ" sz="2400" dirty="0"/>
              <a:t>Podíl dětské složky činí 30 %</a:t>
            </a:r>
          </a:p>
          <a:p>
            <a:pPr marL="457200" indent="-457200" algn="just"/>
            <a:r>
              <a:rPr lang="cs-CZ" altLang="cs-CZ" sz="2400" dirty="0"/>
              <a:t>V hospodářsky vyspělých zemích světa činí tento podíl pouze 18 %, zatímco pro méně vyspělé země dosahuje hodnoty 33 %</a:t>
            </a:r>
          </a:p>
          <a:p>
            <a:pPr marL="457200" indent="-457200" algn="just"/>
            <a:r>
              <a:rPr lang="cs-CZ" altLang="cs-CZ" sz="2400" dirty="0"/>
              <a:t>V západní, střední a východní Africe převyšuje podíl dětí na celkové populaci 44 %, v zemích západní Evropy naopak dosahuje pouhých 17 %</a:t>
            </a:r>
          </a:p>
          <a:p>
            <a:pPr marL="457200" indent="-457200" algn="just"/>
            <a:r>
              <a:rPr lang="cs-CZ" altLang="cs-CZ" sz="2400" dirty="0"/>
              <a:t>V zemích EU naopak výrazně roste zastoupení obyvatel starších věkových skupin</a:t>
            </a:r>
          </a:p>
          <a:p>
            <a:pPr marL="457200" indent="-457200" algn="just"/>
            <a:endParaRPr lang="cs-CZ" altLang="cs-CZ" sz="2400" dirty="0"/>
          </a:p>
          <a:p>
            <a:pPr marL="2171700" lvl="4" indent="-342900" algn="just">
              <a:buFont typeface="Wingdings" pitchFamily="2" charset="2"/>
              <a:buNone/>
            </a:pPr>
            <a:r>
              <a:rPr lang="cs-CZ" altLang="cs-CZ" sz="2400" dirty="0"/>
              <a:t>  </a:t>
            </a:r>
            <a:r>
              <a:rPr lang="cs-CZ" altLang="cs-CZ" sz="3200" b="1" dirty="0">
                <a:solidFill>
                  <a:schemeClr val="accent1"/>
                </a:solidFill>
              </a:rPr>
              <a:t>Demografické stárnutí populace </a:t>
            </a:r>
            <a:endParaRPr lang="cs-CZ" altLang="cs-CZ" sz="2400" b="1" dirty="0">
              <a:solidFill>
                <a:schemeClr val="accent1"/>
              </a:solidFill>
            </a:endParaRPr>
          </a:p>
          <a:p>
            <a:endParaRPr lang="cs-CZ" dirty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dirty="0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C24D494-8690-44ED-98A7-3B24DFE3C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716" y="4999752"/>
            <a:ext cx="540760" cy="855373"/>
          </a:xfrm>
          <a:prstGeom prst="downArrow">
            <a:avLst>
              <a:gd name="adj1" fmla="val 50000"/>
              <a:gd name="adj2" fmla="val 778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mapa&#10;&#10;Popis byl vytvořen automaticky">
            <a:extLst>
              <a:ext uri="{FF2B5EF4-FFF2-40B4-BE49-F238E27FC236}">
                <a16:creationId xmlns:a16="http://schemas.microsoft.com/office/drawing/2014/main" id="{99B6A653-EE2F-48E3-A2FE-72ABBD0CF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4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Ekonomická struktura obyvatel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algn="just"/>
            <a:r>
              <a:rPr lang="cs-CZ" altLang="cs-CZ" sz="2400" dirty="0"/>
              <a:t>Mezi nejdůležitější klasifikace obyvatelstva na základě ekonomických znaků patří členění podle </a:t>
            </a:r>
            <a:r>
              <a:rPr lang="cs-CZ" altLang="cs-CZ" sz="2400" b="1" dirty="0"/>
              <a:t>ekonomické aktivity </a:t>
            </a:r>
            <a:r>
              <a:rPr lang="cs-CZ" altLang="cs-CZ" sz="2400" dirty="0"/>
              <a:t>obyvatelstva</a:t>
            </a:r>
          </a:p>
          <a:p>
            <a:pPr algn="just"/>
            <a:endParaRPr lang="cs-CZ" altLang="cs-CZ" sz="2400" dirty="0"/>
          </a:p>
          <a:p>
            <a:pPr algn="just"/>
            <a:r>
              <a:rPr lang="cs-CZ" altLang="cs-CZ" sz="2400" b="1" dirty="0"/>
              <a:t>Ekonomicky aktivní obyvatelstvo</a:t>
            </a:r>
            <a:r>
              <a:rPr lang="cs-CZ" altLang="cs-CZ" sz="2400" dirty="0"/>
              <a:t> – všechny osoby zaměstnané nebo hospodářsky činné, v současnosti nezaměstnané hledající práci, dále ženy na mateřské dovolené, pracující důchodce, pracující studenty a učně, a tzv. osoby zdržené od povolání (např. vojáci základní služby) = </a:t>
            </a:r>
            <a:r>
              <a:rPr lang="cs-CZ" altLang="cs-CZ" sz="2400" b="1" dirty="0"/>
              <a:t>pracovní síla</a:t>
            </a:r>
            <a:endParaRPr lang="cs-CZ" altLang="cs-CZ" sz="2400" dirty="0"/>
          </a:p>
          <a:p>
            <a:pPr algn="just"/>
            <a:r>
              <a:rPr lang="cs-CZ" altLang="cs-CZ" sz="2400" b="1" dirty="0"/>
              <a:t>Ekonomicky neaktivní obyvatelstvo</a:t>
            </a:r>
            <a:r>
              <a:rPr lang="cs-CZ" altLang="cs-CZ" sz="2400" dirty="0"/>
              <a:t> – osoby nezávislé a závislé na živiteli – děti do 15 let, ženy v domácnosti, které nemají žádný zdroj příjmu a také učni a studenti bez příjmu</a:t>
            </a:r>
          </a:p>
          <a:p>
            <a:pPr algn="just"/>
            <a:r>
              <a:rPr lang="cs-CZ" altLang="cs-CZ" sz="2400" b="1" dirty="0"/>
              <a:t>Míra ekonomické aktivity </a:t>
            </a:r>
            <a:r>
              <a:rPr lang="cs-CZ" altLang="cs-CZ" sz="2400" dirty="0"/>
              <a:t>obyvatelstva – podíl pracovní síly (zaměstnaných a nezaměstnaných) na počtu všech osob starších 15 let</a:t>
            </a:r>
          </a:p>
        </p:txBody>
      </p:sp>
    </p:spTree>
    <p:extLst>
      <p:ext uri="{BB962C8B-B14F-4D97-AF65-F5344CB8AC3E}">
        <p14:creationId xmlns:p14="http://schemas.microsoft.com/office/powerpoint/2010/main" val="256670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Zaměstnané x nezaměstnané osoby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85000" lnSpcReduction="20000"/>
          </a:bodyPr>
          <a:lstStyle/>
          <a:p>
            <a:pPr marL="0" indent="0" algn="just">
              <a:buNone/>
            </a:pPr>
            <a:r>
              <a:rPr lang="cs-CZ" altLang="cs-CZ" sz="2400" b="1" kern="100" dirty="0">
                <a:solidFill>
                  <a:schemeClr val="accent2"/>
                </a:solidFill>
              </a:rPr>
              <a:t>Osoby zaměstnané </a:t>
            </a:r>
          </a:p>
          <a:p>
            <a:pPr algn="just"/>
            <a:r>
              <a:rPr lang="cs-CZ" altLang="cs-CZ" sz="2400" kern="100" dirty="0"/>
              <a:t> Všechny osoby 15-ti leté a starší, které ve sledovaném období (referenční týden) patřily mezi placené zaměstnané (na základě pracovního poměru, dohody o provedení práce resp. pracovní činnosti, případně na základě jiného smluvního vztahu) nebo tzv. </a:t>
            </a:r>
            <a:r>
              <a:rPr lang="cs-CZ" altLang="cs-CZ" sz="2400" kern="100" dirty="0" err="1"/>
              <a:t>sebezaměstnané</a:t>
            </a:r>
            <a:r>
              <a:rPr lang="cs-CZ" altLang="cs-CZ" sz="2400" kern="100" dirty="0"/>
              <a:t> (pracující ve vlastní firmě, vypomáhající členové domácností a členové produkčních družstev).</a:t>
            </a:r>
          </a:p>
          <a:p>
            <a:pPr algn="just"/>
            <a:r>
              <a:rPr lang="cs-CZ" altLang="cs-CZ" sz="2400" kern="100" dirty="0"/>
              <a:t>Osoby pracovaly alespoň 1 hodinu za mzdu, plat nebo jinou odměnu.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5EC36E5-5D33-4390-83CC-8AA179E92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5367" y="2194560"/>
            <a:ext cx="4806085" cy="398678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cs-CZ" altLang="cs-CZ" sz="1800" b="1" dirty="0">
                <a:solidFill>
                  <a:schemeClr val="accent4"/>
                </a:solidFill>
              </a:rPr>
              <a:t>Osoby nezaměstnané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1800" dirty="0">
                <a:solidFill>
                  <a:schemeClr val="tx2"/>
                </a:solidFill>
              </a:rPr>
              <a:t>Všechny osoby 15-ti leté a starší, které ve sledovaném období souběžně splňovaly následující podmínky:</a:t>
            </a:r>
          </a:p>
          <a:p>
            <a:pPr marL="534988" lvl="1" indent="-266700" algn="just">
              <a:spcBef>
                <a:spcPts val="0"/>
              </a:spcBef>
              <a:spcAft>
                <a:spcPts val="300"/>
              </a:spcAft>
              <a:buFont typeface="Wingdings" pitchFamily="2" charset="2"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byly bez práce, což znamená, že nebyly ani v placeném zaměstnání, ani nebyly </a:t>
            </a:r>
            <a:r>
              <a:rPr lang="cs-CZ" altLang="cs-CZ" sz="1800" dirty="0" err="1">
                <a:solidFill>
                  <a:schemeClr val="tx2"/>
                </a:solidFill>
              </a:rPr>
              <a:t>sebezaměstnané</a:t>
            </a:r>
            <a:r>
              <a:rPr lang="cs-CZ" altLang="cs-CZ" sz="1800" dirty="0">
                <a:solidFill>
                  <a:schemeClr val="tx2"/>
                </a:solidFill>
              </a:rPr>
              <a:t>;</a:t>
            </a:r>
          </a:p>
          <a:p>
            <a:pPr marL="534988" lvl="1" indent="-266700" algn="just">
              <a:spcBef>
                <a:spcPts val="0"/>
              </a:spcBef>
              <a:spcAft>
                <a:spcPts val="300"/>
              </a:spcAft>
              <a:buFont typeface="Wingdings" pitchFamily="2" charset="2"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hledaly aktivně práci, čímž se rozumí např. registrace u úřadu práce, nebo jiné zprostředkovatelny práce, případně hledání práce přímo v podnicích, podnikání kroků pro založení vlastní firmy nebo hledání práce jiným způsobem;</a:t>
            </a:r>
          </a:p>
          <a:p>
            <a:pPr marL="534988" lvl="1" indent="-266700" algn="just">
              <a:spcBef>
                <a:spcPts val="0"/>
              </a:spcBef>
              <a:spcAft>
                <a:spcPts val="300"/>
              </a:spcAft>
              <a:buFont typeface="Wingdings" pitchFamily="2" charset="2"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byly připraveny k nástupu do práce okamžitě nebo nejpozději do 14 dnů.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sz="1800" dirty="0">
              <a:solidFill>
                <a:schemeClr val="tx2"/>
              </a:solidFill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4458A720-E628-4F3D-8EF9-835BA221C402}"/>
              </a:ext>
            </a:extLst>
          </p:cNvPr>
          <p:cNvCxnSpPr>
            <a:cxnSpLocks/>
          </p:cNvCxnSpPr>
          <p:nvPr/>
        </p:nvCxnSpPr>
        <p:spPr>
          <a:xfrm>
            <a:off x="6010924" y="1936234"/>
            <a:ext cx="0" cy="471321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Obdélník 7">
            <a:extLst>
              <a:ext uri="{FF2B5EF4-FFF2-40B4-BE49-F238E27FC236}">
                <a16:creationId xmlns:a16="http://schemas.microsoft.com/office/drawing/2014/main" id="{BCE45CF8-EB51-40DB-9430-EE32BD64AE1D}"/>
              </a:ext>
            </a:extLst>
          </p:cNvPr>
          <p:cNvSpPr/>
          <p:nvPr/>
        </p:nvSpPr>
        <p:spPr>
          <a:xfrm>
            <a:off x="1280160" y="6280121"/>
            <a:ext cx="4466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s-CZ" alt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Dle definice ILO (Mezinárodní organizace práce) </a:t>
            </a:r>
          </a:p>
        </p:txBody>
      </p:sp>
    </p:spTree>
    <p:extLst>
      <p:ext uri="{BB962C8B-B14F-4D97-AF65-F5344CB8AC3E}">
        <p14:creationId xmlns:p14="http://schemas.microsoft.com/office/powerpoint/2010/main" val="3174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 rtlCol="0" anchor="ctr">
            <a:normAutofit/>
          </a:bodyPr>
          <a:lstStyle/>
          <a:p>
            <a:pPr rtl="0"/>
            <a:r>
              <a:rPr lang="cs-CZ" sz="3600" b="1" dirty="0"/>
              <a:t>Struktura obyvatel podle zaměstnání v sektorech národního hospodářství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type="body" sz="half" idx="2"/>
          </p:nvPr>
        </p:nvSpPr>
        <p:spPr>
          <a:xfrm>
            <a:off x="697832" y="2101517"/>
            <a:ext cx="4772525" cy="4475746"/>
          </a:xfrm>
        </p:spPr>
        <p:txBody>
          <a:bodyPr rtlCol="0">
            <a:noAutofit/>
          </a:bodyPr>
          <a:lstStyle/>
          <a:p>
            <a:pPr marL="381000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Ukazatel celkové úrovně ekonomického rozvoje</a:t>
            </a:r>
          </a:p>
          <a:p>
            <a:pPr marL="381000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Většina statistik – 3 úrovně (</a:t>
            </a:r>
            <a:r>
              <a:rPr lang="cs-CZ" altLang="cs-CZ" sz="1800" b="1" dirty="0" err="1"/>
              <a:t>primér</a:t>
            </a:r>
            <a:r>
              <a:rPr lang="cs-CZ" altLang="cs-CZ" sz="1800" dirty="0"/>
              <a:t>,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sekundér</a:t>
            </a:r>
            <a:r>
              <a:rPr lang="cs-CZ" altLang="cs-CZ" sz="1800" b="1" dirty="0"/>
              <a:t> </a:t>
            </a:r>
            <a:r>
              <a:rPr lang="cs-CZ" altLang="cs-CZ" sz="1800" dirty="0"/>
              <a:t>a </a:t>
            </a:r>
            <a:r>
              <a:rPr lang="cs-CZ" altLang="cs-CZ" sz="1800" b="1" dirty="0"/>
              <a:t>terciér</a:t>
            </a:r>
            <a:r>
              <a:rPr lang="cs-CZ" altLang="cs-CZ" sz="1800" dirty="0"/>
              <a:t>), někdy se vyčleňuje také i </a:t>
            </a:r>
            <a:r>
              <a:rPr lang="cs-CZ" altLang="cs-CZ" sz="1800" b="1" dirty="0"/>
              <a:t>kvartér </a:t>
            </a:r>
            <a:r>
              <a:rPr lang="cs-CZ" altLang="cs-CZ" sz="1800" dirty="0"/>
              <a:t>či </a:t>
            </a:r>
            <a:r>
              <a:rPr lang="cs-CZ" altLang="cs-CZ" sz="1800" b="1" dirty="0" err="1"/>
              <a:t>kvintér</a:t>
            </a:r>
            <a:r>
              <a:rPr lang="cs-CZ" altLang="cs-CZ" sz="1800" dirty="0"/>
              <a:t>.</a:t>
            </a:r>
          </a:p>
          <a:p>
            <a:pPr marL="381000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V našich podmínkách využití klasifikace CZ NACE:</a:t>
            </a:r>
          </a:p>
          <a:p>
            <a:pPr marL="838200" lvl="1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I. zemědělství, lesnictví a rybářství</a:t>
            </a:r>
          </a:p>
          <a:p>
            <a:pPr marL="838200" lvl="1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II. průmysl a stavebnictví</a:t>
            </a:r>
          </a:p>
          <a:p>
            <a:pPr marL="838200" lvl="1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III. doprava, spoje, obchod, pohostinství a ubytování, bytové hospodářství</a:t>
            </a:r>
          </a:p>
          <a:p>
            <a:pPr marL="838200" lvl="1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(IV. výzkum a vývoj, školství, veřejná správa, peněžnictví a pojišťovnictví, ostatní nevýrobní činnosti)</a:t>
            </a:r>
          </a:p>
        </p:txBody>
      </p:sp>
      <p:pic>
        <p:nvPicPr>
          <p:cNvPr id="4" name="Obrázek 3" descr="Obsah obrázku stůl&#10;&#10;Popis byl vytvořen automaticky">
            <a:extLst>
              <a:ext uri="{FF2B5EF4-FFF2-40B4-BE49-F238E27FC236}">
                <a16:creationId xmlns:a16="http://schemas.microsoft.com/office/drawing/2014/main" id="{D4B6AB1C-D051-4F84-94D0-29F55E972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243" y="1406642"/>
            <a:ext cx="5895062" cy="5364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869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Nezaměstnanost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370472"/>
          </a:xfrm>
        </p:spPr>
        <p:txBody>
          <a:bodyPr rtlCol="0">
            <a:normAutofit/>
          </a:bodyPr>
          <a:lstStyle/>
          <a:p>
            <a:r>
              <a:rPr lang="cs-CZ" altLang="cs-CZ" sz="2400" dirty="0"/>
              <a:t>Pracovní síla – součet zaměstnaných a nezaměstnaných</a:t>
            </a:r>
          </a:p>
          <a:p>
            <a:pPr marL="381000" indent="-381000" algn="just"/>
            <a:endParaRPr lang="cs-CZ" altLang="cs-CZ" sz="2400" b="1" i="1" dirty="0"/>
          </a:p>
          <a:p>
            <a:pPr marL="381000" indent="-381000" algn="just"/>
            <a:r>
              <a:rPr lang="cs-CZ" altLang="cs-CZ" sz="2400" b="1" dirty="0"/>
              <a:t>Obecná míra nezaměstnanosti</a:t>
            </a:r>
            <a:r>
              <a:rPr lang="cs-CZ" altLang="cs-CZ" sz="2400" dirty="0"/>
              <a:t> – podíl všech nezaměstnaných na veškeré pracovní síle daného území</a:t>
            </a:r>
          </a:p>
          <a:p>
            <a:pPr marL="381000" indent="-381000" algn="just"/>
            <a:r>
              <a:rPr lang="cs-CZ" sz="2400" b="1" dirty="0"/>
              <a:t>Podíl nezaměstnaných osob </a:t>
            </a:r>
            <a:r>
              <a:rPr lang="cs-CZ" sz="2400" dirty="0"/>
              <a:t>–</a:t>
            </a:r>
            <a:r>
              <a:rPr lang="cs-CZ" sz="2400" b="1" dirty="0"/>
              <a:t> </a:t>
            </a:r>
            <a:r>
              <a:rPr lang="cs-CZ" sz="2400" dirty="0"/>
              <a:t>podíl dosažitelných uchazečů o zaměstnání ve věku 15–64 let ze všech obyvatel ve stejném věku</a:t>
            </a:r>
            <a:endParaRPr lang="cs-CZ" altLang="cs-CZ" sz="2400" dirty="0"/>
          </a:p>
          <a:p>
            <a:pPr marL="381000" indent="-381000" algn="just"/>
            <a:r>
              <a:rPr lang="cs-CZ" altLang="cs-CZ" sz="2400" b="1" dirty="0"/>
              <a:t>Specifická</a:t>
            </a:r>
            <a:r>
              <a:rPr lang="cs-CZ" altLang="cs-CZ" sz="2400" dirty="0"/>
              <a:t> </a:t>
            </a:r>
            <a:r>
              <a:rPr lang="cs-CZ" altLang="cs-CZ" sz="2400" b="1" dirty="0"/>
              <a:t>míra nezaměstnanosti</a:t>
            </a:r>
            <a:r>
              <a:rPr lang="cs-CZ" altLang="cs-CZ" sz="2400" dirty="0"/>
              <a:t> – např. podle věkových nebo vzdělanostních skupin obyvatelstva určitého území</a:t>
            </a:r>
          </a:p>
        </p:txBody>
      </p:sp>
    </p:spTree>
    <p:extLst>
      <p:ext uri="{BB962C8B-B14F-4D97-AF65-F5344CB8AC3E}">
        <p14:creationId xmlns:p14="http://schemas.microsoft.com/office/powerpoint/2010/main" val="335787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Sociální struktura obyvatelstva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marL="381000" indent="-381000"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dirty="0"/>
              <a:t>Na základě příslušnosti obyvatel k socioekonomickým nebo </a:t>
            </a:r>
            <a:r>
              <a:rPr lang="cs-CZ" altLang="cs-CZ" sz="2000" dirty="0" err="1"/>
              <a:t>socioprofesním</a:t>
            </a:r>
            <a:r>
              <a:rPr lang="cs-CZ" altLang="cs-CZ" sz="2000" dirty="0"/>
              <a:t> skupinám</a:t>
            </a:r>
          </a:p>
          <a:p>
            <a:pPr marL="381000" indent="-381000"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dirty="0"/>
              <a:t>Zachování druhové rozmanitosti – nespočívá v unifikaci a homogennosti sociálně ekonomického prostoru, ale naopak v zachování rozmanitosti a různorodosti projevů lidské existence</a:t>
            </a:r>
          </a:p>
          <a:p>
            <a:pPr marL="381000" indent="-381000" algn="just">
              <a:spcBef>
                <a:spcPts val="0"/>
              </a:spcBef>
              <a:spcAft>
                <a:spcPts val="300"/>
              </a:spcAft>
            </a:pPr>
            <a:endParaRPr lang="cs-CZ" altLang="cs-CZ" sz="2000" dirty="0"/>
          </a:p>
          <a:p>
            <a:pPr marL="381000" indent="-381000"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i="1" dirty="0"/>
              <a:t>Sociální stratifikace </a:t>
            </a:r>
            <a:r>
              <a:rPr lang="cs-CZ" altLang="cs-CZ" sz="2000" dirty="0"/>
              <a:t>–</a:t>
            </a:r>
            <a:r>
              <a:rPr lang="cs-CZ" altLang="cs-CZ" sz="2000" b="1" i="1" dirty="0"/>
              <a:t> </a:t>
            </a:r>
            <a:r>
              <a:rPr lang="cs-CZ" altLang="cs-CZ" sz="2000" dirty="0"/>
              <a:t>sociální rozvrstvení společnosti</a:t>
            </a:r>
          </a:p>
          <a:p>
            <a:pPr marL="381000" indent="-381000"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dirty="0"/>
              <a:t>Stratifikační systémy:</a:t>
            </a:r>
          </a:p>
          <a:p>
            <a:pPr marL="457200" indent="-457200" algn="just">
              <a:spcBef>
                <a:spcPts val="0"/>
              </a:spcBef>
              <a:spcAft>
                <a:spcPts val="300"/>
              </a:spcAft>
              <a:buFont typeface="Tahoma" pitchFamily="34" charset="0"/>
              <a:buAutoNum type="arabicPeriod"/>
            </a:pPr>
            <a:r>
              <a:rPr lang="cs-CZ" altLang="cs-CZ" sz="2000" b="1" dirty="0"/>
              <a:t>Otrokářský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</a:t>
            </a:r>
            <a:r>
              <a:rPr lang="cs-CZ" altLang="cs-CZ" sz="2000" dirty="0"/>
              <a:t>1 osoba majetkem jiné, majitelem mohl být panovník, stát, jednotlivec</a:t>
            </a:r>
          </a:p>
          <a:p>
            <a:pPr marL="457200" indent="-457200" algn="just">
              <a:spcBef>
                <a:spcPts val="0"/>
              </a:spcBef>
              <a:spcAft>
                <a:spcPts val="300"/>
              </a:spcAft>
              <a:buFont typeface="Tahoma" pitchFamily="34" charset="0"/>
              <a:buAutoNum type="arabicPeriod"/>
            </a:pPr>
            <a:r>
              <a:rPr lang="cs-CZ" altLang="cs-CZ" sz="2000" b="1" dirty="0"/>
              <a:t>Kastovní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</a:t>
            </a:r>
            <a:r>
              <a:rPr lang="cs-CZ" altLang="cs-CZ" sz="2000" dirty="0"/>
              <a:t>člověk se narodí do určité kasty a je vyloučeno, aby se přesunul do jiné kasty, ale celá skupina mohou změnit své postavení v kastovním systému</a:t>
            </a:r>
          </a:p>
          <a:p>
            <a:pPr marL="457200" indent="-457200" algn="just">
              <a:spcBef>
                <a:spcPts val="0"/>
              </a:spcBef>
              <a:spcAft>
                <a:spcPts val="300"/>
              </a:spcAft>
              <a:buFont typeface="Tahoma" pitchFamily="34" charset="0"/>
              <a:buAutoNum type="arabicPeriod"/>
            </a:pPr>
            <a:r>
              <a:rPr lang="cs-CZ" altLang="cs-CZ" sz="2000" b="1" dirty="0"/>
              <a:t>Stavový</a:t>
            </a:r>
            <a:r>
              <a:rPr lang="cs-CZ" altLang="cs-CZ" sz="2000" dirty="0"/>
              <a:t> – skupiny lidí, které mají stejný status, tvořen souborem privilegií, práva a povinností</a:t>
            </a:r>
          </a:p>
          <a:p>
            <a:pPr marL="457200" indent="-457200" algn="just">
              <a:spcBef>
                <a:spcPts val="0"/>
              </a:spcBef>
              <a:spcAft>
                <a:spcPts val="300"/>
              </a:spcAft>
              <a:buFont typeface="Tahoma" pitchFamily="34" charset="0"/>
              <a:buAutoNum type="arabicPeriod"/>
            </a:pPr>
            <a:r>
              <a:rPr lang="cs-CZ" altLang="cs-CZ" sz="2000" b="1" dirty="0"/>
              <a:t>Třídní </a:t>
            </a:r>
            <a:r>
              <a:rPr lang="cs-CZ" altLang="cs-CZ" sz="2000" dirty="0"/>
              <a:t>– rozsáhlá skupina osob, kteří mají podobné ekonomické prostředky</a:t>
            </a:r>
          </a:p>
        </p:txBody>
      </p:sp>
    </p:spTree>
    <p:extLst>
      <p:ext uri="{BB962C8B-B14F-4D97-AF65-F5344CB8AC3E}">
        <p14:creationId xmlns:p14="http://schemas.microsoft.com/office/powerpoint/2010/main" val="360042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Rasová struktura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algn="just">
              <a:lnSpc>
                <a:spcPct val="90000"/>
              </a:lnSpc>
            </a:pPr>
            <a:r>
              <a:rPr lang="cs-CZ" altLang="cs-CZ" dirty="0"/>
              <a:t>Vznik – 2 koncepty:</a:t>
            </a:r>
          </a:p>
          <a:p>
            <a:pPr lvl="1" algn="just">
              <a:lnSpc>
                <a:spcPct val="90000"/>
              </a:lnSpc>
            </a:pPr>
            <a:r>
              <a:rPr lang="cs-CZ" altLang="cs-CZ" dirty="0"/>
              <a:t>Teorie monogenetického vzniku ras – všechny tři základní lidské rasy se vyvinuly v průběhu období mezi 100 tis. až 12 tis. let př. n. l. z jednoho společného prazákladu</a:t>
            </a:r>
          </a:p>
          <a:p>
            <a:pPr lvl="1" algn="just">
              <a:lnSpc>
                <a:spcPct val="90000"/>
              </a:lnSpc>
            </a:pPr>
            <a:r>
              <a:rPr lang="cs-CZ" altLang="cs-CZ" dirty="0"/>
              <a:t>Teorie polygenetického vzniku ras – vycházejí z představy různých předků dnešních ras</a:t>
            </a:r>
          </a:p>
          <a:p>
            <a:pPr algn="just">
              <a:lnSpc>
                <a:spcPct val="90000"/>
              </a:lnSpc>
            </a:pPr>
            <a:r>
              <a:rPr lang="cs-CZ" altLang="cs-CZ" dirty="0"/>
              <a:t>Skupiny ras se vyčleňují na základě </a:t>
            </a:r>
            <a:r>
              <a:rPr lang="cs-CZ" altLang="cs-CZ" b="1" dirty="0"/>
              <a:t>shodných znaků </a:t>
            </a:r>
            <a:r>
              <a:rPr lang="cs-CZ" altLang="cs-CZ" dirty="0"/>
              <a:t>(fyzické), které bývají dědičné (barva pleti, barva a tvar očí, barva a forma vlasů), morfologické znaky některých orgánů (tvar nosu, úst aj.)</a:t>
            </a:r>
          </a:p>
          <a:p>
            <a:pPr algn="just"/>
            <a:r>
              <a:rPr lang="cs-CZ" altLang="cs-CZ" dirty="0"/>
              <a:t>Udává se 200–400 ras resp. nižších rasových útvarů. Jejich seskupením se vytvořil systém tří velkých ras:</a:t>
            </a:r>
          </a:p>
          <a:p>
            <a:pPr lvl="1" algn="just"/>
            <a:r>
              <a:rPr lang="cs-CZ" altLang="cs-CZ" b="1" dirty="0"/>
              <a:t>europoidní </a:t>
            </a:r>
            <a:r>
              <a:rPr lang="cs-CZ" altLang="cs-CZ" dirty="0"/>
              <a:t>(bílé)</a:t>
            </a:r>
          </a:p>
          <a:p>
            <a:pPr lvl="1" algn="just"/>
            <a:r>
              <a:rPr lang="cs-CZ" altLang="cs-CZ" b="1" dirty="0"/>
              <a:t>ekvatoriální </a:t>
            </a:r>
            <a:r>
              <a:rPr lang="cs-CZ" altLang="cs-CZ" dirty="0"/>
              <a:t>(černé)</a:t>
            </a:r>
          </a:p>
          <a:p>
            <a:pPr lvl="1" algn="just"/>
            <a:r>
              <a:rPr lang="cs-CZ" altLang="cs-CZ" b="1" dirty="0"/>
              <a:t>mongoloidní </a:t>
            </a:r>
            <a:r>
              <a:rPr lang="cs-CZ" altLang="cs-CZ" dirty="0"/>
              <a:t>(žluté)</a:t>
            </a:r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b="1" dirty="0"/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0960393-C8B0-4091-8374-FC1694D8F743}"/>
              </a:ext>
            </a:extLst>
          </p:cNvPr>
          <p:cNvSpPr/>
          <p:nvPr/>
        </p:nvSpPr>
        <p:spPr>
          <a:xfrm>
            <a:off x="5085133" y="5431774"/>
            <a:ext cx="6096000" cy="11695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cs-CZ" altLang="cs-CZ" sz="1750" b="1" dirty="0"/>
              <a:t>Etnicita</a:t>
            </a:r>
            <a:r>
              <a:rPr lang="cs-CZ" altLang="cs-CZ" sz="1750" dirty="0"/>
              <a:t> = soubor naučených kulturních praktik, jimiž se skupiny definují a navzájem od sebe odlišují, a to především v oblasti jazyka, dějin, původu, náboženství a styl (tradice oblékání, změn těla, vztah k tělu). Typické pro sociologii a </a:t>
            </a:r>
            <a:r>
              <a:rPr lang="cs-CZ" altLang="cs-CZ" sz="1750" dirty="0" err="1"/>
              <a:t>kulturologii</a:t>
            </a:r>
            <a:r>
              <a:rPr lang="cs-CZ" altLang="cs-CZ" sz="1750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1FBB342-6729-4B7A-814D-65A3E0F2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504" y="625212"/>
            <a:ext cx="4491667" cy="166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7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Europoidní rasa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algn="just"/>
            <a:r>
              <a:rPr lang="cs-CZ" altLang="cs-CZ" sz="1900" dirty="0"/>
              <a:t>Charakteristické znaky – vlnité nebo rovné, různě zbarvené vlasy, světlá nebo tmavší pokožka – silnější ochlupení, tenčí vystouplé nosy a užší až středně hrubé rty</a:t>
            </a:r>
          </a:p>
          <a:p>
            <a:pPr algn="just"/>
            <a:r>
              <a:rPr lang="cs-CZ" altLang="cs-CZ" sz="1900" b="1" dirty="0"/>
              <a:t>Severní větev </a:t>
            </a:r>
            <a:r>
              <a:rPr lang="cs-CZ" altLang="cs-CZ" sz="1900" dirty="0"/>
              <a:t>– lidé s nízkým stupněm pigmentace (světlá pokožka, světlé vlasy) a vyšším tělesným vzrůstem (Skandinávie, Island, značnou část britských ostrovů, Nizozemí a severní Německo).</a:t>
            </a:r>
          </a:p>
          <a:p>
            <a:pPr algn="just"/>
            <a:r>
              <a:rPr lang="cs-CZ" altLang="cs-CZ" sz="1900" b="1" dirty="0"/>
              <a:t>Jižní větev </a:t>
            </a:r>
            <a:r>
              <a:rPr lang="cs-CZ" altLang="cs-CZ" sz="1900" dirty="0"/>
              <a:t>– lidé s vyšším stupněm pigmentace (tmavší pokožka, tmavé vlasy a oči) a nižším tělesným vzrůstem (Středomoří, Portugalsko, Španělsko, Itálie, arabské </a:t>
            </a:r>
            <a:r>
              <a:rPr lang="cs-CZ" altLang="cs-CZ" sz="1900"/>
              <a:t>a africké státy </a:t>
            </a:r>
            <a:r>
              <a:rPr lang="cs-CZ" altLang="cs-CZ" sz="1900" dirty="0"/>
              <a:t>apod.).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cs-CZ" sz="1900" b="1" dirty="0"/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sz="19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ED258A-5325-4734-BD4F-E3167E209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238" y="4639773"/>
            <a:ext cx="5797468" cy="221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Ekvatoriální rasa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6957461" cy="4451683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Africká negroidní </a:t>
            </a:r>
            <a:r>
              <a:rPr lang="cs-CZ" altLang="cs-CZ" sz="2000" dirty="0">
                <a:solidFill>
                  <a:schemeClr val="tx1"/>
                </a:solidFill>
              </a:rPr>
              <a:t>– afričtí černoši s intenzivně pigmentovanou pokožkou, kučeravými vlasy, tmavýma očima, slabě vyvinutým ochlupením těla, mírně vystupujícím širokým nosem a výraznými rty</a:t>
            </a:r>
          </a:p>
          <a:p>
            <a:pPr lvl="1"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Jih od Sahary v makroregionech, západní, centrální, východní a jižní Afriky, potomci tvoří početné populace jak USA, tak v zemích Latinské Ameriky (např. Brazílie, Jamajka, Haiti, Kuba)</a:t>
            </a:r>
          </a:p>
          <a:p>
            <a:pPr>
              <a:lnSpc>
                <a:spcPct val="10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Oceánská </a:t>
            </a:r>
            <a:r>
              <a:rPr lang="cs-CZ" altLang="cs-CZ" sz="2000" b="1" dirty="0" err="1">
                <a:solidFill>
                  <a:schemeClr val="tx1"/>
                </a:solidFill>
              </a:rPr>
              <a:t>australoidní</a:t>
            </a:r>
            <a:r>
              <a:rPr lang="cs-CZ" altLang="cs-CZ" sz="2000" b="1" dirty="0">
                <a:solidFill>
                  <a:schemeClr val="tx1"/>
                </a:solidFill>
              </a:rPr>
              <a:t> </a:t>
            </a:r>
            <a:r>
              <a:rPr lang="cs-CZ" altLang="cs-CZ" sz="2000" dirty="0">
                <a:solidFill>
                  <a:schemeClr val="tx1"/>
                </a:solidFill>
              </a:rPr>
              <a:t>– tmavší barvou pokožky, širokým nosem a výraznými rty se tito lidé podobají negroidnímu obyvatelstvu, mají ale převážně vlnité vlasy a silnější ochlupení těla (Melanésané a Papuánci)</a:t>
            </a:r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sz="2000" b="1" dirty="0"/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2EA03A-61A3-453D-A016-525B077B4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545" y="1014135"/>
            <a:ext cx="1339897" cy="22710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CF8B669-1BC9-4F01-805F-D2C4B3A15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308" y="4152492"/>
            <a:ext cx="1606369" cy="23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Struktura obyvatel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200908"/>
          </a:xfrm>
        </p:spPr>
        <p:txBody>
          <a:bodyPr rtlCol="0">
            <a:normAutofit/>
          </a:bodyPr>
          <a:lstStyle/>
          <a:p>
            <a:pPr marL="176213" indent="-176213">
              <a:buFont typeface="Wingdings" panose="05000000000000000000" pitchFamily="2" charset="2"/>
              <a:buChar char="§"/>
            </a:pPr>
            <a:r>
              <a:rPr lang="cs-CZ" sz="2400" b="1" dirty="0"/>
              <a:t>Biologické znaky </a:t>
            </a:r>
            <a:r>
              <a:rPr lang="cs-CZ" sz="2400" dirty="0"/>
              <a:t>– struktura obyvatelstva podle pohlaví, věku, zdravotního stavu apod.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cs-CZ" sz="2400" b="1" dirty="0"/>
              <a:t>Ekonomické znaky </a:t>
            </a:r>
            <a:r>
              <a:rPr lang="cs-CZ" sz="2400" dirty="0"/>
              <a:t>– struktura podle ekonomické aktivity, povolání a zaměstnání, sociální struktura apod.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cs-CZ" sz="2400" b="1" dirty="0"/>
              <a:t>Kulturní znaky </a:t>
            </a:r>
            <a:r>
              <a:rPr lang="cs-CZ" sz="2400" dirty="0"/>
              <a:t>– struktura podle rasy, vzdělání, národnosti, jazyková, religiózní struktura apod.</a:t>
            </a:r>
          </a:p>
          <a:p>
            <a:endParaRPr lang="cs-CZ" sz="2400" b="1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59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Mongoloidní rasa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algn="just"/>
            <a:r>
              <a:rPr lang="cs-CZ" altLang="cs-CZ" sz="2400" dirty="0"/>
              <a:t>Rovné černé vlasy, slabé ochlupení těla, úzké oči, plochá tvář, úzký nebo středně široký nos a především pestrá škála žlutých odstínů pokožky</a:t>
            </a:r>
          </a:p>
          <a:p>
            <a:pPr algn="just"/>
            <a:r>
              <a:rPr lang="cs-CZ" altLang="cs-CZ" sz="2400" b="1" dirty="0"/>
              <a:t>Asijská větev </a:t>
            </a:r>
            <a:r>
              <a:rPr lang="cs-CZ" altLang="cs-CZ" sz="2400" dirty="0"/>
              <a:t>–  dělí se na kontinentální a tichooceánskou</a:t>
            </a:r>
          </a:p>
          <a:p>
            <a:pPr lvl="1" algn="just"/>
            <a:r>
              <a:rPr lang="cs-CZ" altLang="cs-CZ" sz="2000" dirty="0"/>
              <a:t>Lidé </a:t>
            </a:r>
            <a:r>
              <a:rPr lang="cs-CZ" altLang="cs-CZ" sz="2000" b="1" dirty="0"/>
              <a:t>kontinentální (severní) </a:t>
            </a:r>
            <a:r>
              <a:rPr lang="cs-CZ" altLang="cs-CZ" sz="2000" dirty="0"/>
              <a:t>skupiny se vyznačují výraznější žlutější pigmentací, mohutnější stavbou těla, širokou tváří a nižším vzrůstem (Mongolové, </a:t>
            </a:r>
            <a:r>
              <a:rPr lang="cs-CZ" altLang="cs-CZ" sz="2000" dirty="0" err="1"/>
              <a:t>Burjati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Jakuti</a:t>
            </a:r>
            <a:r>
              <a:rPr lang="cs-CZ" altLang="cs-CZ" sz="2000" dirty="0"/>
              <a:t>)</a:t>
            </a:r>
          </a:p>
          <a:p>
            <a:pPr lvl="1" algn="just"/>
            <a:r>
              <a:rPr lang="cs-CZ" altLang="cs-CZ" sz="2000" dirty="0"/>
              <a:t>K </a:t>
            </a:r>
            <a:r>
              <a:rPr lang="cs-CZ" altLang="cs-CZ" sz="2000" b="1" dirty="0"/>
              <a:t>tichooceánské (východní) </a:t>
            </a:r>
            <a:r>
              <a:rPr lang="cs-CZ" altLang="cs-CZ" sz="2000" dirty="0"/>
              <a:t>skupině náležejí Korejci a severní Číňané. Specifické postavení má </a:t>
            </a:r>
            <a:r>
              <a:rPr lang="cs-CZ" altLang="cs-CZ" sz="2000" b="1" dirty="0"/>
              <a:t>arktická skupina</a:t>
            </a:r>
            <a:r>
              <a:rPr lang="cs-CZ" altLang="cs-CZ" sz="2000" dirty="0"/>
              <a:t>, kterou tvoří Eskymáci a </a:t>
            </a:r>
            <a:r>
              <a:rPr lang="cs-CZ" altLang="cs-CZ" sz="2000" dirty="0" err="1"/>
              <a:t>paleoasiaté</a:t>
            </a:r>
            <a:r>
              <a:rPr lang="cs-CZ" altLang="cs-CZ" sz="2000" dirty="0"/>
              <a:t> (Čukčové, </a:t>
            </a:r>
            <a:r>
              <a:rPr lang="cs-CZ" altLang="cs-CZ" sz="2000" dirty="0" err="1"/>
              <a:t>Korjati</a:t>
            </a:r>
            <a:r>
              <a:rPr lang="cs-CZ" altLang="cs-CZ" sz="2000" dirty="0"/>
              <a:t>)</a:t>
            </a:r>
          </a:p>
          <a:p>
            <a:pPr algn="just"/>
            <a:r>
              <a:rPr lang="cs-CZ" altLang="cs-CZ" sz="2400" b="1" dirty="0"/>
              <a:t>Americká větev </a:t>
            </a:r>
            <a:r>
              <a:rPr lang="cs-CZ" altLang="cs-CZ" sz="2400" dirty="0"/>
              <a:t>– američtí Indiáni – jejich vlasy jsou rovné a tvrdé, nemají zpravidla plochou tvář a mají ostře vystouplý nos</a:t>
            </a:r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sz="1800" b="1" dirty="0"/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0EE222-AA94-4FFA-82CE-44C404D8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905" y="466343"/>
            <a:ext cx="10668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 rtlCol="0" anchor="ctr">
            <a:normAutofit/>
          </a:bodyPr>
          <a:lstStyle/>
          <a:p>
            <a:pPr rtl="0"/>
            <a:r>
              <a:rPr lang="cs-CZ" altLang="cs-CZ" sz="4800" b="1" dirty="0"/>
              <a:t>Smíšené a přechodné formy ras</a:t>
            </a:r>
            <a:endParaRPr lang="cs-CZ" sz="4800" b="1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 rtlCol="0">
            <a:normAutofit/>
          </a:bodyPr>
          <a:lstStyle/>
          <a:p>
            <a:r>
              <a:rPr lang="cs-CZ" altLang="cs-CZ" b="1" dirty="0"/>
              <a:t>Mulati</a:t>
            </a:r>
            <a:r>
              <a:rPr lang="cs-CZ" altLang="cs-CZ" dirty="0"/>
              <a:t> – ekvatoriální a europoidní rasa – Morfologií tváře se podobají europoidní, avšak tmavá barva pokožky připomíná negroidní rasu</a:t>
            </a:r>
          </a:p>
          <a:p>
            <a:r>
              <a:rPr lang="cs-CZ" altLang="cs-CZ" b="1" dirty="0" err="1"/>
              <a:t>Zambové</a:t>
            </a:r>
            <a:r>
              <a:rPr lang="cs-CZ" altLang="cs-CZ" dirty="0"/>
              <a:t> – mongoloidní a ekvatoriální rasa</a:t>
            </a:r>
          </a:p>
          <a:p>
            <a:r>
              <a:rPr lang="cs-CZ" b="1" dirty="0"/>
              <a:t>Mestici</a:t>
            </a:r>
            <a:r>
              <a:rPr lang="cs-CZ" dirty="0"/>
              <a:t> – europoidní a mongoloidní</a:t>
            </a:r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b="1" dirty="0"/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41FD62-9BD0-4CDD-A264-97C146AEE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896" y="2867744"/>
            <a:ext cx="5389895" cy="29509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6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800" b="1" dirty="0"/>
              <a:t>Národnostní struktura</a:t>
            </a:r>
            <a:endParaRPr lang="cs-CZ" sz="4800" b="1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algn="just"/>
            <a:r>
              <a:rPr lang="cs-CZ" altLang="cs-CZ" sz="2000" b="1" dirty="0"/>
              <a:t>Národnost </a:t>
            </a:r>
            <a:r>
              <a:rPr lang="cs-CZ" altLang="cs-CZ" sz="2000" dirty="0"/>
              <a:t>– příslušnost obyvatel k určitému národu</a:t>
            </a:r>
          </a:p>
          <a:p>
            <a:pPr algn="just"/>
            <a:r>
              <a:rPr lang="cs-CZ" altLang="cs-CZ" sz="2000" b="1" dirty="0"/>
              <a:t>Národ </a:t>
            </a:r>
            <a:r>
              <a:rPr lang="cs-CZ" altLang="cs-CZ" sz="2000" dirty="0"/>
              <a:t>– reprezentuje historickou formu lidské společnosti, která vznikla na základě:</a:t>
            </a:r>
          </a:p>
          <a:p>
            <a:pPr lvl="1" algn="just"/>
            <a:r>
              <a:rPr lang="cs-CZ" altLang="cs-CZ" sz="1800" dirty="0"/>
              <a:t>Pevného společenství</a:t>
            </a:r>
          </a:p>
          <a:p>
            <a:pPr lvl="1" algn="just"/>
            <a:r>
              <a:rPr lang="cs-CZ" altLang="cs-CZ" sz="1800" dirty="0"/>
              <a:t>Hospodářského života</a:t>
            </a:r>
          </a:p>
          <a:p>
            <a:pPr lvl="1" algn="just"/>
            <a:r>
              <a:rPr lang="cs-CZ" altLang="cs-CZ" sz="1800" dirty="0"/>
              <a:t>Společného jazyka</a:t>
            </a:r>
          </a:p>
          <a:p>
            <a:pPr lvl="1" algn="just"/>
            <a:r>
              <a:rPr lang="cs-CZ" altLang="cs-CZ" sz="1800" dirty="0"/>
              <a:t>Území</a:t>
            </a:r>
          </a:p>
          <a:p>
            <a:pPr lvl="1" algn="just"/>
            <a:r>
              <a:rPr lang="cs-CZ" altLang="cs-CZ" sz="1800" dirty="0"/>
              <a:t>Kultury</a:t>
            </a:r>
          </a:p>
          <a:p>
            <a:pPr lvl="1" algn="just"/>
            <a:r>
              <a:rPr lang="cs-CZ" altLang="cs-CZ" sz="1800" dirty="0"/>
              <a:t>Způsobu života</a:t>
            </a:r>
          </a:p>
          <a:p>
            <a:pPr lvl="1" algn="just"/>
            <a:r>
              <a:rPr lang="cs-CZ" altLang="cs-CZ" sz="1800" dirty="0"/>
              <a:t>Tradic a jejich odrazu v národní psychice a národním vědomí</a:t>
            </a:r>
          </a:p>
          <a:p>
            <a:pPr algn="just"/>
            <a:r>
              <a:rPr lang="cs-CZ" altLang="cs-CZ" sz="2000" b="1" dirty="0"/>
              <a:t>Národ </a:t>
            </a:r>
            <a:r>
              <a:rPr lang="cs-CZ" altLang="cs-CZ" sz="2000" dirty="0"/>
              <a:t>tedy</a:t>
            </a:r>
            <a:r>
              <a:rPr lang="cs-CZ" altLang="cs-CZ" sz="2000" b="1" dirty="0"/>
              <a:t> </a:t>
            </a:r>
            <a:r>
              <a:rPr lang="cs-CZ" altLang="cs-CZ" sz="2000" dirty="0"/>
              <a:t>není biologickou kategorií</a:t>
            </a:r>
          </a:p>
          <a:p>
            <a:pPr algn="just"/>
            <a:r>
              <a:rPr lang="cs-CZ" altLang="cs-CZ" sz="2000" dirty="0"/>
              <a:t>Nutno odlišit pojem </a:t>
            </a:r>
            <a:r>
              <a:rPr lang="cs-CZ" altLang="cs-CZ" sz="2000" b="1" dirty="0"/>
              <a:t>státní příslušnost</a:t>
            </a:r>
            <a:r>
              <a:rPr lang="cs-CZ" altLang="cs-CZ" sz="2000" dirty="0"/>
              <a:t>, která je výsledkem politické diferenciace a souvisí se vznikem států</a:t>
            </a:r>
          </a:p>
        </p:txBody>
      </p:sp>
    </p:spTree>
    <p:extLst>
      <p:ext uri="{BB962C8B-B14F-4D97-AF65-F5344CB8AC3E}">
        <p14:creationId xmlns:p14="http://schemas.microsoft.com/office/powerpoint/2010/main" val="223672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800" b="1" dirty="0"/>
              <a:t>Jazyková struktura </a:t>
            </a:r>
            <a:endParaRPr lang="cs-CZ" sz="4800" b="1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algn="just"/>
            <a:r>
              <a:rPr lang="cs-CZ" altLang="cs-CZ" sz="2000" b="1" dirty="0"/>
              <a:t>Národní jazyk </a:t>
            </a:r>
            <a:r>
              <a:rPr lang="cs-CZ" altLang="cs-CZ" sz="2000" dirty="0"/>
              <a:t>– hlavní diferenciační znak v lidské komunikaci, dorozumívací prostředek členů určitého národa</a:t>
            </a:r>
          </a:p>
          <a:p>
            <a:pPr algn="just"/>
            <a:r>
              <a:rPr lang="cs-CZ" altLang="cs-CZ" sz="2000" b="1" dirty="0"/>
              <a:t>Mateřský jazyk </a:t>
            </a:r>
            <a:r>
              <a:rPr lang="cs-CZ" altLang="cs-CZ" sz="2000" dirty="0"/>
              <a:t>– jazyk, kterým se lidé jako první naučí hovořit, tedy jazyk v němž obyčejně nebo převážně myslí</a:t>
            </a:r>
          </a:p>
          <a:p>
            <a:pPr algn="just"/>
            <a:r>
              <a:rPr lang="cs-CZ" altLang="cs-CZ" sz="2000" dirty="0"/>
              <a:t>Jednotlivé jazyky jsou soustředěny do několika hierarchicky uspořádaných informačních souborů. Tím nejvyšším jsou tzv. </a:t>
            </a:r>
            <a:r>
              <a:rPr lang="cs-CZ" altLang="cs-CZ" sz="2000" b="1" dirty="0"/>
              <a:t>jazykové rodiny</a:t>
            </a:r>
            <a:r>
              <a:rPr lang="cs-CZ" altLang="cs-CZ" sz="2000" dirty="0"/>
              <a:t>, dále následují jazykové skupiny a podskupiny</a:t>
            </a:r>
          </a:p>
          <a:p>
            <a:pPr algn="just"/>
            <a:r>
              <a:rPr lang="cs-CZ" altLang="cs-CZ" sz="2000" dirty="0"/>
              <a:t>Nejrozšířenějším jazykovým souborem současnosti je </a:t>
            </a:r>
            <a:r>
              <a:rPr lang="cs-CZ" altLang="cs-CZ" sz="2000" b="1" dirty="0"/>
              <a:t>indoevropská jazyková rodina</a:t>
            </a:r>
            <a:r>
              <a:rPr lang="cs-CZ" altLang="cs-CZ" sz="2000" dirty="0"/>
              <a:t>. Jazyky, které náležejí do této jazykové rodiny hovoří 95 % obyvatel Evropy, Severní a Latinské Ameriky, 75 % obyvatel Austrálie a Oceánie a 25 % obyvatel asijského obyvatelstva</a:t>
            </a:r>
          </a:p>
        </p:txBody>
      </p:sp>
    </p:spTree>
    <p:extLst>
      <p:ext uri="{BB962C8B-B14F-4D97-AF65-F5344CB8AC3E}">
        <p14:creationId xmlns:p14="http://schemas.microsoft.com/office/powerpoint/2010/main" val="140908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AD2E4552-8421-4B04-A57B-9706DE6DF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624"/>
            <a:ext cx="12192000" cy="5792044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6F24FAA-2368-4966-B03A-3608640BE788}"/>
              </a:ext>
            </a:extLst>
          </p:cNvPr>
          <p:cNvSpPr/>
          <p:nvPr/>
        </p:nvSpPr>
        <p:spPr>
          <a:xfrm>
            <a:off x="831272" y="6488668"/>
            <a:ext cx="11360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https://cs.wikipedia.org/wiki/Jazykov%C3%A1_rodina#/media/File:Human_Language_Families_Map_(Wikipedia_CS).PNG</a:t>
            </a:r>
          </a:p>
        </p:txBody>
      </p:sp>
    </p:spTree>
    <p:extLst>
      <p:ext uri="{BB962C8B-B14F-4D97-AF65-F5344CB8AC3E}">
        <p14:creationId xmlns:p14="http://schemas.microsoft.com/office/powerpoint/2010/main" val="22838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800" b="1" dirty="0"/>
              <a:t>Indoevropská jazyková rodina</a:t>
            </a:r>
            <a:endParaRPr lang="cs-CZ" sz="4800" b="1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/>
              <a:t>Slovanské jazyky </a:t>
            </a:r>
            <a:r>
              <a:rPr lang="cs-CZ" altLang="cs-CZ" sz="2000" dirty="0"/>
              <a:t>– </a:t>
            </a:r>
            <a:r>
              <a:rPr lang="cs-CZ" altLang="cs-CZ" sz="2000" u="sng" dirty="0"/>
              <a:t>čeština</a:t>
            </a:r>
            <a:r>
              <a:rPr lang="cs-CZ" altLang="cs-CZ" sz="2000" dirty="0"/>
              <a:t>, slovenština, polština a </a:t>
            </a:r>
            <a:r>
              <a:rPr lang="cs-CZ" altLang="cs-CZ" sz="2000" dirty="0" err="1"/>
              <a:t>lužickosrbština</a:t>
            </a:r>
            <a:r>
              <a:rPr lang="cs-CZ" altLang="cs-CZ" sz="2000" dirty="0"/>
              <a:t>, dále ruština, ukrajinština, běloruština, bulharština, makedonština, slovinština nebo srbochorvatština 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/>
              <a:t>Germánské jazyky</a:t>
            </a:r>
            <a:r>
              <a:rPr lang="cs-CZ" altLang="cs-CZ" sz="2000" dirty="0"/>
              <a:t> – němčina, lucemburština, holandština, fríština, angličtina, dánština, švédština, norština, islandština a </a:t>
            </a:r>
            <a:r>
              <a:rPr lang="cs-CZ" altLang="cs-CZ" sz="2000" dirty="0" err="1"/>
              <a:t>faerština</a:t>
            </a:r>
            <a:endParaRPr lang="cs-CZ" altLang="cs-CZ" sz="2000" dirty="0"/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/>
              <a:t>Románské jazyky </a:t>
            </a:r>
            <a:r>
              <a:rPr lang="cs-CZ" altLang="cs-CZ" sz="2000" dirty="0"/>
              <a:t>– španělština, katalánština, portugalština, francouzština, rétorománština, moldavština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/>
              <a:t>Keltské jazyky </a:t>
            </a:r>
            <a:r>
              <a:rPr lang="cs-CZ" altLang="cs-CZ" sz="2000" dirty="0"/>
              <a:t>– irština, waleština, gaelský jazyk, </a:t>
            </a:r>
            <a:r>
              <a:rPr lang="cs-CZ" altLang="cs-CZ" sz="2000" dirty="0" err="1"/>
              <a:t>bretońský</a:t>
            </a:r>
            <a:r>
              <a:rPr lang="cs-CZ" altLang="cs-CZ" sz="2000" dirty="0"/>
              <a:t> jazyk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/>
              <a:t>Baltské jazyky </a:t>
            </a:r>
            <a:r>
              <a:rPr lang="cs-CZ" altLang="cs-CZ" sz="2000" dirty="0"/>
              <a:t>– litevština a lotyšština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dirty="0"/>
              <a:t>Za zcela samostatné jazykové útvary bývají pokládány řečtina, albánština, arménština, </a:t>
            </a:r>
            <a:r>
              <a:rPr lang="cs-CZ" altLang="cs-CZ" sz="2000" dirty="0" err="1"/>
              <a:t>tátština</a:t>
            </a:r>
            <a:endParaRPr lang="cs-CZ" altLang="cs-CZ" sz="2000" dirty="0"/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/>
              <a:t>Indoíránské jazyky </a:t>
            </a:r>
            <a:r>
              <a:rPr lang="cs-CZ" altLang="cs-CZ" sz="2000" dirty="0"/>
              <a:t>– sanskrt, bengálština, perština, tádžičtina, staroperština atd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 err="1"/>
              <a:t>Indoárijské</a:t>
            </a:r>
            <a:r>
              <a:rPr lang="cs-CZ" altLang="cs-CZ" sz="2000" b="1" dirty="0"/>
              <a:t> jazyky </a:t>
            </a:r>
            <a:r>
              <a:rPr lang="cs-CZ" altLang="cs-CZ" sz="2000" dirty="0"/>
              <a:t>– nepálština, </a:t>
            </a:r>
            <a:r>
              <a:rPr lang="cs-CZ" altLang="cs-CZ" sz="2000" dirty="0" err="1"/>
              <a:t>sindhština</a:t>
            </a:r>
            <a:r>
              <a:rPr lang="cs-CZ" altLang="cs-CZ" sz="2000" dirty="0"/>
              <a:t>, urdština, </a:t>
            </a:r>
            <a:r>
              <a:rPr lang="cs-CZ" altLang="cs-CZ" sz="2000" dirty="0" err="1"/>
              <a:t>urijština</a:t>
            </a:r>
            <a:r>
              <a:rPr lang="cs-CZ" altLang="cs-CZ" sz="2000" dirty="0"/>
              <a:t>, romština atd</a:t>
            </a:r>
          </a:p>
        </p:txBody>
      </p:sp>
    </p:spTree>
    <p:extLst>
      <p:ext uri="{BB962C8B-B14F-4D97-AF65-F5344CB8AC3E}">
        <p14:creationId xmlns:p14="http://schemas.microsoft.com/office/powerpoint/2010/main" val="21653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E1C3C3F-D65F-4B99-BC00-B68662F95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03" y="0"/>
            <a:ext cx="7863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6515018-6BE9-49F4-9D3C-1402B0CF6AF0}"/>
              </a:ext>
            </a:extLst>
          </p:cNvPr>
          <p:cNvSpPr txBox="1"/>
          <p:nvPr/>
        </p:nvSpPr>
        <p:spPr>
          <a:xfrm>
            <a:off x="8975557" y="5135162"/>
            <a:ext cx="2550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https://uniqueworldbrw.blogspot.com/2016/07/most-widely-spoken-languages-in-world.html</a:t>
            </a:r>
          </a:p>
        </p:txBody>
      </p:sp>
    </p:spTree>
    <p:extLst>
      <p:ext uri="{BB962C8B-B14F-4D97-AF65-F5344CB8AC3E}">
        <p14:creationId xmlns:p14="http://schemas.microsoft.com/office/powerpoint/2010/main" val="25719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14E2F23B-50A9-4987-AD55-E9EF5C3FC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11" y="0"/>
            <a:ext cx="8945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altLang="cs-CZ" sz="4800" b="1" dirty="0"/>
              <a:t>Náboženská struktura – světová náboženství</a:t>
            </a:r>
            <a:endParaRPr lang="cs-CZ" sz="4800" b="1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708682" cy="4451683"/>
          </a:xfrm>
        </p:spPr>
        <p:txBody>
          <a:bodyPr rtlCol="0"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sz="1800" b="1" dirty="0"/>
              <a:t>Křesťanství </a:t>
            </a:r>
            <a:r>
              <a:rPr lang="cs-CZ" altLang="cs-CZ" sz="1800" dirty="0"/>
              <a:t>– nejrozšířenější náboženství,</a:t>
            </a:r>
            <a:r>
              <a:rPr lang="cs-CZ" altLang="cs-CZ" sz="1800" b="1" dirty="0"/>
              <a:t> </a:t>
            </a:r>
            <a:r>
              <a:rPr lang="cs-CZ" altLang="cs-CZ" sz="1800" dirty="0"/>
              <a:t>světový proud vyznavačů víry Ježíše Krista, vznik </a:t>
            </a:r>
            <a:r>
              <a:rPr lang="nb-NO" altLang="cs-CZ" sz="1800" dirty="0"/>
              <a:t>v 1. stol. n. l. v Palestině</a:t>
            </a:r>
            <a:r>
              <a:rPr lang="cs-CZ" altLang="cs-CZ" sz="1800" dirty="0"/>
              <a:t>, základem je Bible – Starý a Nový zákon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sz="1800" b="1" dirty="0"/>
              <a:t>Římskokatolická větev </a:t>
            </a:r>
            <a:r>
              <a:rPr lang="cs-CZ" altLang="cs-CZ" sz="1800" dirty="0"/>
              <a:t>– v čele papež, sídlí ve Vatikánu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sz="1800" b="1" dirty="0"/>
              <a:t>Protestantská větev </a:t>
            </a:r>
            <a:r>
              <a:rPr lang="cs-CZ" altLang="cs-CZ" sz="1800" dirty="0"/>
              <a:t>– hlásí se k nim na 400 mil. lidí celého světa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sz="1800" b="1" dirty="0"/>
              <a:t>Pravoslavná (byzantská) větev </a:t>
            </a:r>
            <a:r>
              <a:rPr lang="cs-CZ" altLang="cs-CZ" sz="1800" dirty="0"/>
              <a:t>– představitel biskup. Postupně se vytvořily tzv. </a:t>
            </a:r>
            <a:r>
              <a:rPr lang="cs-CZ" altLang="cs-CZ" sz="1800" dirty="0" err="1"/>
              <a:t>autokefálie</a:t>
            </a:r>
            <a:r>
              <a:rPr lang="cs-CZ" altLang="cs-CZ" sz="1800" dirty="0"/>
              <a:t> církví (odvozeno z řeckého </a:t>
            </a:r>
            <a:r>
              <a:rPr lang="cs-CZ" altLang="cs-CZ" sz="1800" dirty="0" err="1"/>
              <a:t>autos</a:t>
            </a:r>
            <a:r>
              <a:rPr lang="cs-CZ" altLang="cs-CZ" sz="1800" dirty="0"/>
              <a:t> = sám, </a:t>
            </a:r>
            <a:r>
              <a:rPr lang="cs-CZ" altLang="cs-CZ" sz="1800" dirty="0" err="1"/>
              <a:t>kefalé</a:t>
            </a:r>
            <a:r>
              <a:rPr lang="cs-CZ" altLang="cs-CZ" sz="1800" dirty="0"/>
              <a:t> = hlava) s vlastními patriarcháty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sz="1800" b="1" dirty="0"/>
              <a:t>Buddhismus</a:t>
            </a:r>
            <a:r>
              <a:rPr lang="cs-CZ" altLang="cs-CZ" sz="1800" dirty="0"/>
              <a:t> – vznik v 6.–5. stol. př. n. l. a jsou spojovány s Buddhou, hlavně Čína a jihovýchodní Asie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sz="1800" b="1" dirty="0"/>
              <a:t>Islám</a:t>
            </a:r>
            <a:r>
              <a:rPr lang="cs-CZ" altLang="cs-CZ" sz="1800" dirty="0"/>
              <a:t> – nejmladší náboženství – 7. stol. n. l. prorok Mohammed (Muhammad)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1800" dirty="0"/>
              <a:t>Od 8. stol. n. l. se náboženství člení na dvě větve: sunnitskou a šíitskou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  <a:defRPr/>
            </a:pPr>
            <a:r>
              <a:rPr lang="cs-CZ" sz="1800" b="1" dirty="0"/>
              <a:t>Sunnité</a:t>
            </a:r>
            <a:r>
              <a:rPr lang="cs-CZ" sz="1800" dirty="0"/>
              <a:t> – odvozeno od arabského slova sunna (zvyk, cesta). Sunnité tvoří asi 90 % všech muslimů. Za sunnity se označují ti muslimové, kteří již od roku 632 (rok 10 podle islámského kalendáře) po smrti Mohameda uznali za jeho nástupce Abú </a:t>
            </a:r>
            <a:r>
              <a:rPr lang="cs-CZ" sz="1800" dirty="0" err="1"/>
              <a:t>Bakra</a:t>
            </a:r>
            <a:endParaRPr lang="cs-CZ" sz="1800" dirty="0"/>
          </a:p>
          <a:p>
            <a:pPr lvl="1" algn="just">
              <a:spcBef>
                <a:spcPts val="0"/>
              </a:spcBef>
              <a:spcAft>
                <a:spcPts val="300"/>
              </a:spcAft>
              <a:defRPr/>
            </a:pPr>
            <a:r>
              <a:rPr lang="cs-CZ" sz="1800" b="1" dirty="0"/>
              <a:t>Šíité</a:t>
            </a:r>
            <a:r>
              <a:rPr lang="cs-CZ" sz="1800" dirty="0"/>
              <a:t> - jejich protipólem se stali šíité (z arabského </a:t>
            </a:r>
            <a:r>
              <a:rPr lang="cs-CZ" sz="1800" dirty="0" err="1"/>
              <a:t>ší'at</a:t>
            </a:r>
            <a:r>
              <a:rPr lang="cs-CZ" sz="1800" dirty="0"/>
              <a:t> Alí – strana Alího), kteří tvrdili, že titul chalífy by měl dědičně připadnou Mohamedově rodině, konkrétně jeho zeťovi Alímu. 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1800" dirty="0"/>
              <a:t>Celkový počet vyznavačů islámu (muslimů) je odhadován na 1,3 mld. osob</a:t>
            </a:r>
          </a:p>
        </p:txBody>
      </p:sp>
    </p:spTree>
    <p:extLst>
      <p:ext uri="{BB962C8B-B14F-4D97-AF65-F5344CB8AC3E}">
        <p14:creationId xmlns:p14="http://schemas.microsoft.com/office/powerpoint/2010/main" val="208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altLang="cs-CZ" sz="4800" b="1" dirty="0"/>
              <a:t>Náboženská struktura – světová náboženství</a:t>
            </a:r>
            <a:endParaRPr lang="cs-CZ" sz="48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F3610AB-A498-4816-A857-028970600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28" y="2086920"/>
            <a:ext cx="5338092" cy="355348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9EFF8F7-FF3B-44FF-90EC-E10EF8F3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46" y="1063996"/>
            <a:ext cx="5051183" cy="579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0505D71-02B5-4877-8F1C-9B61064E6F2E}"/>
              </a:ext>
            </a:extLst>
          </p:cNvPr>
          <p:cNvSpPr/>
          <p:nvPr/>
        </p:nvSpPr>
        <p:spPr>
          <a:xfrm>
            <a:off x="612811" y="5640407"/>
            <a:ext cx="46787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http://www.worldometers.info/world-population/#religions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E868DBF-7F9E-4867-A39D-983C1067B053}"/>
              </a:ext>
            </a:extLst>
          </p:cNvPr>
          <p:cNvSpPr/>
          <p:nvPr/>
        </p:nvSpPr>
        <p:spPr>
          <a:xfrm>
            <a:off x="1495948" y="6396335"/>
            <a:ext cx="4678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https://jafrianews.com/2015/04/05/worlds-muslim-population-will-become-nearly-equal-to-christians-by-2050/</a:t>
            </a:r>
          </a:p>
        </p:txBody>
      </p:sp>
    </p:spTree>
    <p:extLst>
      <p:ext uri="{BB962C8B-B14F-4D97-AF65-F5344CB8AC3E}">
        <p14:creationId xmlns:p14="http://schemas.microsoft.com/office/powerpoint/2010/main" val="15247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Struktura obyvatel podle pohlaví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200908"/>
          </a:xfrm>
        </p:spPr>
        <p:txBody>
          <a:bodyPr rtlCol="0"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cs-CZ" altLang="cs-CZ" b="1" dirty="0"/>
              <a:t>Feminita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Index feminity (</a:t>
            </a:r>
            <a:r>
              <a:rPr lang="cs-CZ" altLang="cs-CZ" dirty="0" err="1"/>
              <a:t>I</a:t>
            </a:r>
            <a:r>
              <a:rPr lang="cs-CZ" altLang="cs-CZ" baseline="-25000" dirty="0" err="1"/>
              <a:t>f</a:t>
            </a:r>
            <a:r>
              <a:rPr lang="cs-CZ" altLang="cs-CZ" dirty="0"/>
              <a:t>):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Ž = počet žen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M = počet mužů</a:t>
            </a:r>
          </a:p>
          <a:p>
            <a:pPr marL="457200" indent="-457200" algn="just">
              <a:spcBef>
                <a:spcPts val="0"/>
              </a:spcBef>
              <a:spcAft>
                <a:spcPts val="300"/>
              </a:spcAft>
            </a:pPr>
            <a:endParaRPr lang="cs-CZ" altLang="cs-CZ" b="1" dirty="0"/>
          </a:p>
          <a:p>
            <a:pPr marL="0" indent="0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cs-CZ" altLang="cs-CZ" b="1" dirty="0"/>
              <a:t>Maskulinita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Index maskulinity (</a:t>
            </a:r>
            <a:r>
              <a:rPr lang="cs-CZ" altLang="cs-CZ" dirty="0" err="1"/>
              <a:t>I</a:t>
            </a:r>
            <a:r>
              <a:rPr lang="cs-CZ" altLang="cs-CZ" baseline="-25000" dirty="0" err="1"/>
              <a:t>m</a:t>
            </a:r>
            <a:r>
              <a:rPr lang="cs-CZ" altLang="cs-CZ" dirty="0"/>
              <a:t>):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M = počet mužů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Ž = počet žen</a:t>
            </a:r>
          </a:p>
          <a:p>
            <a:pPr marL="0" indent="0" algn="just">
              <a:spcBef>
                <a:spcPts val="0"/>
              </a:spcBef>
              <a:spcAft>
                <a:spcPts val="300"/>
              </a:spcAft>
              <a:buNone/>
            </a:pPr>
            <a:endParaRPr lang="cs-CZ" altLang="cs-CZ" dirty="0"/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Možnost vztažení také k určité věkové skupině – specifické indexy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Muži tvoří cca 50,4 % a ženy 49,6 % celosvětové populace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Ve většině evropských států, v USA a bývalém SSSR je převaha ženského obyvatelstva, naopak převaha mužů je především v Indii, v některých islámských státech, v Hongkongu a Singapuru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b="1" dirty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30104CA9-E3B2-462F-932C-A15E14FD386A}"/>
                  </a:ext>
                </a:extLst>
              </p:cNvPr>
              <p:cNvSpPr/>
              <p:nvPr/>
            </p:nvSpPr>
            <p:spPr>
              <a:xfrm>
                <a:off x="4109914" y="2444145"/>
                <a:ext cx="2527703" cy="763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/>
                <a14:m>
                  <m:oMath xmlns:m="http://schemas.openxmlformats.org/officeDocument/2006/math"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cs-CZ" altLang="cs-CZ" sz="2800" b="1" i="1" baseline="-25000">
                        <a:latin typeface="Cambria Math" panose="02040503050406030204" pitchFamily="18" charset="0"/>
                      </a:rPr>
                      <m:t>𝒇</m:t>
                    </m:r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altLang="cs-CZ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altLang="cs-CZ" sz="2800" b="1" i="1">
                            <a:latin typeface="Cambria Math" panose="02040503050406030204" pitchFamily="18" charset="0"/>
                          </a:rPr>
                          <m:t>Ž</m:t>
                        </m:r>
                      </m:num>
                      <m:den>
                        <m:r>
                          <a:rPr lang="cs-CZ" altLang="cs-CZ" sz="2800" b="0" i="1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cs-CZ" altLang="cs-CZ" sz="2800" b="1" dirty="0"/>
                  <a:t>1000</a:t>
                </a:r>
              </a:p>
            </p:txBody>
          </p:sp>
        </mc:Choice>
        <mc:Fallback xmlns="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30104CA9-E3B2-462F-932C-A15E14FD3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914" y="2444145"/>
                <a:ext cx="2527703" cy="763671"/>
              </a:xfrm>
              <a:prstGeom prst="rect">
                <a:avLst/>
              </a:prstGeom>
              <a:blipFill>
                <a:blip r:embed="rId3"/>
                <a:stretch>
                  <a:fillRect b="-112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AD0EB811-7F68-4C88-949C-E6887BFAC81E}"/>
                  </a:ext>
                </a:extLst>
              </p:cNvPr>
              <p:cNvSpPr/>
              <p:nvPr/>
            </p:nvSpPr>
            <p:spPr>
              <a:xfrm>
                <a:off x="4109915" y="3935913"/>
                <a:ext cx="2527703" cy="710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/>
                <a14:m>
                  <m:oMath xmlns:m="http://schemas.openxmlformats.org/officeDocument/2006/math">
                    <m:r>
                      <a:rPr lang="cs-CZ" altLang="cs-CZ" sz="2800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cs-CZ" altLang="cs-CZ" sz="2800" b="1" i="1" baseline="-25000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altLang="cs-CZ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altLang="cs-CZ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cs-CZ" altLang="cs-CZ" sz="2800" b="1" i="1" smtClean="0">
                            <a:latin typeface="Cambria Math" panose="02040503050406030204" pitchFamily="18" charset="0"/>
                          </a:rPr>
                          <m:t>Ž</m:t>
                        </m:r>
                      </m:den>
                    </m:f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cs-CZ" altLang="cs-CZ" sz="2800" b="1" dirty="0"/>
                  <a:t>1000</a:t>
                </a:r>
              </a:p>
            </p:txBody>
          </p:sp>
        </mc:Choice>
        <mc:Fallback xmlns=""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AD0EB811-7F68-4C88-949C-E6887BFAC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915" y="3935913"/>
                <a:ext cx="2527703" cy="710579"/>
              </a:xfrm>
              <a:prstGeom prst="rect">
                <a:avLst/>
              </a:prstGeom>
              <a:blipFill>
                <a:blip r:embed="rId4"/>
                <a:stretch>
                  <a:fillRect b="-1120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4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9078F8D-B62F-4DEC-BE7F-27EC60EA2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4729" cy="3821944"/>
          </a:xfrm>
          <a:prstGeom prst="rect">
            <a:avLst/>
          </a:prstGeom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552BFF53-4431-453C-971C-A42957733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45" y="3263900"/>
            <a:ext cx="7764955" cy="3594100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AE677F2-DBB5-47EA-814E-93F674DCAAE7}"/>
              </a:ext>
            </a:extLst>
          </p:cNvPr>
          <p:cNvSpPr/>
          <p:nvPr/>
        </p:nvSpPr>
        <p:spPr>
          <a:xfrm>
            <a:off x="7961575" y="2875002"/>
            <a:ext cx="3731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Převažující náboženství podle států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430B131-AE7B-4220-8593-C91C59FFD0BD}"/>
              </a:ext>
            </a:extLst>
          </p:cNvPr>
          <p:cNvSpPr/>
          <p:nvPr/>
        </p:nvSpPr>
        <p:spPr>
          <a:xfrm>
            <a:off x="973672" y="3859782"/>
            <a:ext cx="292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Hlavní světová náboženství</a:t>
            </a:r>
          </a:p>
        </p:txBody>
      </p:sp>
    </p:spTree>
    <p:extLst>
      <p:ext uri="{BB962C8B-B14F-4D97-AF65-F5344CB8AC3E}">
        <p14:creationId xmlns:p14="http://schemas.microsoft.com/office/powerpoint/2010/main" val="337998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C8E8EA2-93AB-4002-91A4-A71354185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419" y="1802558"/>
            <a:ext cx="10281890" cy="343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1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5BD2A8F-2744-4842-A73E-39FB027B0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43" y="0"/>
            <a:ext cx="10158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9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Zastoupení mužů a žen v populaci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200908"/>
          </a:xfrm>
        </p:spPr>
        <p:txBody>
          <a:bodyPr rtlCol="0">
            <a:normAutofit/>
          </a:bodyPr>
          <a:lstStyle/>
          <a:p>
            <a:pPr marL="457200" indent="-457200" algn="just"/>
            <a:r>
              <a:rPr lang="cs-CZ" altLang="cs-CZ" dirty="0"/>
              <a:t>Větší rozdílnosti v početních podílech mužů a žen vznikají v důsledku působení tří základních faktorů: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sz="2000" dirty="0"/>
              <a:t>rozdílnost v počtu rodících se chlapců a dívek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sz="2000" dirty="0"/>
              <a:t>rozdílnost v úmrtnosti mužů a žen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sz="2000" dirty="0"/>
              <a:t>působení migračních procesů</a:t>
            </a:r>
          </a:p>
          <a:p>
            <a:pPr marL="457200" indent="-457200" algn="just"/>
            <a:endParaRPr lang="cs-CZ" altLang="cs-CZ" dirty="0"/>
          </a:p>
          <a:p>
            <a:pPr marL="457200" indent="-457200" algn="just"/>
            <a:r>
              <a:rPr lang="cs-CZ" altLang="cs-CZ" dirty="0"/>
              <a:t>Poměr pohlaví při narození tzv. </a:t>
            </a:r>
            <a:r>
              <a:rPr lang="cs-CZ" altLang="cs-CZ" b="1" dirty="0"/>
              <a:t>sekundární sex ratio</a:t>
            </a:r>
            <a:r>
              <a:rPr lang="cs-CZ" altLang="cs-CZ" dirty="0"/>
              <a:t> se pohybuje v rozmezí 104–107 chlapců na 100 děvčat</a:t>
            </a:r>
          </a:p>
          <a:p>
            <a:pPr marL="457200" indent="-457200" algn="just"/>
            <a:r>
              <a:rPr lang="cs-CZ" altLang="cs-CZ" dirty="0"/>
              <a:t>Vzhledem k tomu, že ženy se dožívají vyššího věku než muži, dochází především ve vyšších věkových skupinách k výraznější početní převaze žen (feminizaci)</a:t>
            </a:r>
          </a:p>
        </p:txBody>
      </p:sp>
    </p:spTree>
    <p:extLst>
      <p:ext uri="{BB962C8B-B14F-4D97-AF65-F5344CB8AC3E}">
        <p14:creationId xmlns:p14="http://schemas.microsoft.com/office/powerpoint/2010/main" val="301606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Struktura obyvatel podle věku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200908"/>
          </a:xfrm>
        </p:spPr>
        <p:txBody>
          <a:bodyPr rtlCol="0">
            <a:normAutofit/>
          </a:bodyPr>
          <a:lstStyle/>
          <a:p>
            <a:pPr marL="457200" indent="-457200" algn="just"/>
            <a:r>
              <a:rPr lang="cs-CZ" altLang="cs-CZ" dirty="0" err="1"/>
              <a:t>Sundbärgovo</a:t>
            </a:r>
            <a:r>
              <a:rPr lang="cs-CZ" altLang="cs-CZ" dirty="0"/>
              <a:t> dělení podle věku: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b="1" dirty="0"/>
              <a:t>dětská složka populace </a:t>
            </a:r>
            <a:r>
              <a:rPr lang="cs-CZ" altLang="cs-CZ" dirty="0"/>
              <a:t>(věk 0–14 let)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b="1" dirty="0"/>
              <a:t>reprodukční složka populace </a:t>
            </a:r>
            <a:r>
              <a:rPr lang="cs-CZ" altLang="cs-CZ" dirty="0"/>
              <a:t>(věk 15–49 let; 15–49 = fertilní věk)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b="1" dirty="0" err="1"/>
              <a:t>postreprodukční</a:t>
            </a:r>
            <a:r>
              <a:rPr lang="cs-CZ" altLang="cs-CZ" b="1" dirty="0"/>
              <a:t> složka populace </a:t>
            </a:r>
            <a:r>
              <a:rPr lang="cs-CZ" altLang="cs-CZ" dirty="0"/>
              <a:t>(věk 50 a více let)</a:t>
            </a:r>
          </a:p>
          <a:p>
            <a:endParaRPr lang="cs-CZ" dirty="0"/>
          </a:p>
          <a:p>
            <a:pPr marL="457200" indent="-457200" algn="just"/>
            <a:r>
              <a:rPr lang="cs-CZ" altLang="cs-CZ" dirty="0"/>
              <a:t>Dělení podle ekonomické aktivity: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b="1" dirty="0"/>
              <a:t>předproduktivní věk </a:t>
            </a:r>
            <a:r>
              <a:rPr lang="cs-CZ" dirty="0"/>
              <a:t>– ekonomicky neaktivní obyvatelstvo (</a:t>
            </a:r>
            <a:r>
              <a:rPr lang="cs-CZ" altLang="cs-CZ" dirty="0"/>
              <a:t>věk 0–14 let)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b="1" dirty="0"/>
              <a:t>produktivní věk </a:t>
            </a:r>
            <a:r>
              <a:rPr lang="cs-CZ" dirty="0"/>
              <a:t>– ekonomicky aktivní obyvatelstvo (věk 15–64 let)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altLang="cs-CZ" b="1" dirty="0"/>
              <a:t>poproduktivní věk </a:t>
            </a:r>
            <a:r>
              <a:rPr lang="cs-CZ" altLang="cs-CZ" dirty="0"/>
              <a:t>– </a:t>
            </a:r>
            <a:r>
              <a:rPr lang="cs-CZ" dirty="0"/>
              <a:t>ekonomicky neaktivní obyvatelstvo (</a:t>
            </a:r>
            <a:r>
              <a:rPr lang="cs-CZ" altLang="cs-CZ" dirty="0"/>
              <a:t>věk 65+)</a:t>
            </a:r>
          </a:p>
        </p:txBody>
      </p:sp>
    </p:spTree>
    <p:extLst>
      <p:ext uri="{BB962C8B-B14F-4D97-AF65-F5344CB8AC3E}">
        <p14:creationId xmlns:p14="http://schemas.microsoft.com/office/powerpoint/2010/main" val="1587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Věková pyramida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975360" y="2415339"/>
            <a:ext cx="9628632" cy="4200908"/>
          </a:xfrm>
        </p:spPr>
        <p:txBody>
          <a:bodyPr rtlCol="0">
            <a:normAutofit fontScale="85000" lnSpcReduction="10000"/>
          </a:bodyPr>
          <a:lstStyle/>
          <a:p>
            <a:pPr marL="457200" indent="-457200" algn="just"/>
            <a:r>
              <a:rPr lang="cs-CZ" altLang="cs-CZ" dirty="0"/>
              <a:t>Nejčastěji používaný způsob interpretace věkové struktury obyvatelstva</a:t>
            </a:r>
          </a:p>
          <a:p>
            <a:pPr marL="457200" indent="-457200" algn="just"/>
            <a:r>
              <a:rPr lang="cs-CZ" altLang="cs-CZ" dirty="0"/>
              <a:t>Podstatou věkové pyramidy jsou dva spojené grafy – histogramy četnosti mužů (levá část grafu) a žen (pravá část grafu)</a:t>
            </a:r>
          </a:p>
          <a:p>
            <a:pPr marL="457200" indent="-457200" algn="just"/>
            <a:r>
              <a:rPr lang="cs-CZ" altLang="cs-CZ" dirty="0"/>
              <a:t>Na horizontální ose se zobrazuje počet obyvatel a na vertikální věkové kategorie</a:t>
            </a:r>
          </a:p>
          <a:p>
            <a:pPr marL="457200" indent="-457200" algn="just"/>
            <a:r>
              <a:rPr lang="cs-CZ" altLang="cs-CZ" dirty="0"/>
              <a:t>Obvykle se sestrojuje pro jednotlivé věkové ročníky obyvatelstva nebo pro pětileté věkové kategorie.</a:t>
            </a:r>
          </a:p>
          <a:p>
            <a:pPr marL="457200" indent="-457200" algn="just"/>
            <a:r>
              <a:rPr lang="cs-CZ" altLang="cs-CZ" dirty="0"/>
              <a:t>Mohou nabývat různých tvarů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b="1" dirty="0"/>
              <a:t>Progresivní typ </a:t>
            </a:r>
            <a:r>
              <a:rPr lang="cs-CZ" altLang="cs-CZ" dirty="0"/>
              <a:t>s výraznou převahou dětské složky (okolo 40%), projevuje širokou základnou pyramidy a předpokládá se rozšířená reprodukce obyvatelstva. Každý další ročník je početnější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b="1" dirty="0"/>
              <a:t>Stacionární typ</a:t>
            </a:r>
            <a:r>
              <a:rPr lang="cs-CZ" altLang="cs-CZ" dirty="0"/>
              <a:t>, kde podíly dětské a </a:t>
            </a:r>
            <a:r>
              <a:rPr lang="cs-CZ" altLang="cs-CZ" dirty="0" err="1"/>
              <a:t>postreprodukční</a:t>
            </a:r>
            <a:r>
              <a:rPr lang="cs-CZ" altLang="cs-CZ" dirty="0"/>
              <a:t> složky jsou vyrovnány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b="1" dirty="0"/>
              <a:t>Regresivní typ</a:t>
            </a:r>
            <a:r>
              <a:rPr lang="cs-CZ" altLang="cs-CZ" dirty="0"/>
              <a:t>, kde složka </a:t>
            </a:r>
            <a:r>
              <a:rPr lang="cs-CZ" altLang="cs-CZ" dirty="0" err="1"/>
              <a:t>postreprodukční</a:t>
            </a:r>
            <a:r>
              <a:rPr lang="cs-CZ" altLang="cs-CZ" dirty="0"/>
              <a:t> (okolo 30 %) výrazně převažuje nad zastoupením složky dětské. Pyramida má zúženou základnu, která je důsledkem zmenšování počtu narozených</a:t>
            </a:r>
            <a:endParaRPr lang="cs-CZ" dirty="0"/>
          </a:p>
        </p:txBody>
      </p:sp>
      <p:pic>
        <p:nvPicPr>
          <p:cNvPr id="5" name="Picture 2" descr="Typy věkových pyramid">
            <a:hlinkClick r:id="rId3" tooltip="Typy věkových pyramid"/>
            <a:extLst>
              <a:ext uri="{FF2B5EF4-FFF2-40B4-BE49-F238E27FC236}">
                <a16:creationId xmlns:a16="http://schemas.microsoft.com/office/drawing/2014/main" id="{42CC963C-6381-4FA5-B098-CD9C262D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021" y="241753"/>
            <a:ext cx="4876800" cy="2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63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 err="1"/>
              <a:t>LDCs</a:t>
            </a:r>
            <a:r>
              <a:rPr lang="cs-CZ" sz="4800" b="1" dirty="0"/>
              <a:t> x </a:t>
            </a:r>
            <a:r>
              <a:rPr lang="cs-CZ" sz="4800" b="1" dirty="0" err="1"/>
              <a:t>MDCs</a:t>
            </a:r>
            <a:endParaRPr lang="cs-CZ" sz="48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CED5B9A-CD06-4E54-86D6-93641C91D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731" y="526513"/>
            <a:ext cx="5318844" cy="3348000"/>
          </a:xfrm>
          <a:prstGeom prst="rect">
            <a:avLst/>
          </a:prstGeom>
        </p:spPr>
      </p:pic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7E1C7718-9A51-4ED7-AD22-FCE062BCC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9288" y="3255995"/>
            <a:ext cx="6392108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Věkové pyramidy států světa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59073EC-A2A8-475B-8E6A-93C1EB62F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40" y="3795134"/>
            <a:ext cx="4007649" cy="285331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339D766-A558-41B7-9F2E-A3894961F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107" y="3795134"/>
            <a:ext cx="3967004" cy="28208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6E45E5C-C08B-4331-AAEF-F9E11EA47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844" y="1828456"/>
            <a:ext cx="3983263" cy="286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0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Demografické stárnutí populace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200908"/>
          </a:xfr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Snižování plodnosti žen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Snižování podílu dětské složky v souboru obyvatel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Přibývání obyvatel v </a:t>
            </a:r>
            <a:r>
              <a:rPr lang="cs-CZ" altLang="cs-CZ" sz="2400" dirty="0" err="1"/>
              <a:t>postreprodukčním</a:t>
            </a:r>
            <a:r>
              <a:rPr lang="cs-CZ" altLang="cs-CZ" sz="2400" dirty="0"/>
              <a:t> věku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endParaRPr lang="cs-CZ" altLang="cs-CZ" sz="2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b="1" dirty="0"/>
              <a:t>Index stáří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I</a:t>
            </a:r>
            <a:r>
              <a:rPr lang="cs-CZ" altLang="cs-CZ" sz="2400" baseline="-25000" dirty="0" err="1"/>
              <a:t>s</a:t>
            </a:r>
            <a:r>
              <a:rPr lang="cs-CZ" altLang="cs-CZ" sz="2400" dirty="0"/>
              <a:t>) – poměr </a:t>
            </a:r>
            <a:r>
              <a:rPr lang="cs-CZ" altLang="cs-CZ" sz="2400" dirty="0" err="1"/>
              <a:t>postreprodukční</a:t>
            </a:r>
            <a:r>
              <a:rPr lang="cs-CZ" altLang="cs-CZ" sz="2400" dirty="0"/>
              <a:t> a dětské složky obyvatelstva.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endParaRPr lang="cs-CZ" altLang="cs-CZ" sz="2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endParaRPr lang="cs-CZ" altLang="cs-CZ" sz="2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 err="1"/>
              <a:t>I</a:t>
            </a:r>
            <a:r>
              <a:rPr lang="cs-CZ" altLang="cs-CZ" sz="2400" baseline="-25000" dirty="0" err="1"/>
              <a:t>s</a:t>
            </a:r>
            <a:r>
              <a:rPr lang="cs-CZ" altLang="cs-CZ" sz="2400" dirty="0"/>
              <a:t> = index stáří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P</a:t>
            </a:r>
            <a:r>
              <a:rPr lang="cs-CZ" altLang="cs-CZ" sz="2400" baseline="-25000" dirty="0"/>
              <a:t>65+</a:t>
            </a:r>
            <a:r>
              <a:rPr lang="cs-CZ" altLang="cs-CZ" sz="2400" dirty="0"/>
              <a:t> = poproduktivní obyvatelstvo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P</a:t>
            </a:r>
            <a:r>
              <a:rPr lang="cs-CZ" altLang="cs-CZ" sz="2400" baseline="-25000" dirty="0"/>
              <a:t>0–14 </a:t>
            </a:r>
            <a:r>
              <a:rPr lang="cs-CZ" altLang="cs-CZ" sz="2400" dirty="0"/>
              <a:t>= předproduktivní obyvatelstvo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74635A66-E2A2-4152-9087-91080F7EA5B7}"/>
                  </a:ext>
                </a:extLst>
              </p:cNvPr>
              <p:cNvSpPr/>
              <p:nvPr/>
            </p:nvSpPr>
            <p:spPr>
              <a:xfrm>
                <a:off x="3994485" y="4197353"/>
                <a:ext cx="2527703" cy="765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/>
                <a14:m>
                  <m:oMath xmlns:m="http://schemas.openxmlformats.org/officeDocument/2006/math">
                    <m:r>
                      <a:rPr lang="cs-CZ" altLang="cs-CZ" sz="2800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cs-CZ" altLang="cs-CZ" sz="2800" b="1" i="1" baseline="-25000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altLang="cs-CZ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𝟔𝟓</m:t>
                            </m:r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sub>
                        </m:sSub>
                      </m:den>
                    </m:f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cs-CZ" altLang="cs-CZ" sz="2800" b="1" dirty="0"/>
                  <a:t>100</a:t>
                </a:r>
              </a:p>
            </p:txBody>
          </p:sp>
        </mc:Choice>
        <mc:Fallback xmlns="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74635A66-E2A2-4152-9087-91080F7EA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485" y="4197353"/>
                <a:ext cx="2527703" cy="765659"/>
              </a:xfrm>
              <a:prstGeom prst="rect">
                <a:avLst/>
              </a:prstGeom>
              <a:blipFill>
                <a:blip r:embed="rId3"/>
                <a:stretch>
                  <a:fillRect r="-1205" b="-4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8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Školní předměty 16×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23_TF03462902_TF03462902.potx" id="{D2792682-488F-47EF-BA91-1F09B72A5973}" vid="{97F45F7E-913A-43B4-8750-4B7FEA51D25E}"/>
    </a:ext>
  </a:extLst>
</a:theme>
</file>

<file path=ppt/theme/theme2.xml><?xml version="1.0" encoding="utf-8"?>
<a:theme xmlns:a="http://schemas.openxmlformats.org/drawingml/2006/main" name="Motiv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na motivy školních předmětů, design s ilustracemi na tabuli (širokoúhlý formát)</Template>
  <TotalTime>394</TotalTime>
  <Words>2289</Words>
  <Application>Microsoft Office PowerPoint</Application>
  <PresentationFormat>Širokoúhlá obrazovka</PresentationFormat>
  <Paragraphs>209</Paragraphs>
  <Slides>32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Calibri</vt:lpstr>
      <vt:lpstr>Cambria Math</vt:lpstr>
      <vt:lpstr>Tahoma</vt:lpstr>
      <vt:lpstr>Wingdings</vt:lpstr>
      <vt:lpstr>Školní předměty 16×9</vt:lpstr>
      <vt:lpstr>2. Struktura obyvatel</vt:lpstr>
      <vt:lpstr>Struktura obyvatel</vt:lpstr>
      <vt:lpstr>Struktura obyvatel podle pohlaví</vt:lpstr>
      <vt:lpstr>Zastoupení mužů a žen v populaci</vt:lpstr>
      <vt:lpstr>Struktura obyvatel podle věku</vt:lpstr>
      <vt:lpstr>Věková pyramida</vt:lpstr>
      <vt:lpstr>LDCs x MDCs</vt:lpstr>
      <vt:lpstr>Věkové pyramidy států světa</vt:lpstr>
      <vt:lpstr>Demografické stárnutí populace</vt:lpstr>
      <vt:lpstr>Stárnutí populace – světový trend</vt:lpstr>
      <vt:lpstr>Prezentace aplikace PowerPoint</vt:lpstr>
      <vt:lpstr>Ekonomická struktura obyvatel</vt:lpstr>
      <vt:lpstr>Zaměstnané x nezaměstnané osoby</vt:lpstr>
      <vt:lpstr>Struktura obyvatel podle zaměstnání v sektorech národního hospodářství</vt:lpstr>
      <vt:lpstr>Nezaměstnanost</vt:lpstr>
      <vt:lpstr>Sociální struktura obyvatelstva</vt:lpstr>
      <vt:lpstr>Rasová struktura</vt:lpstr>
      <vt:lpstr>Europoidní rasa</vt:lpstr>
      <vt:lpstr>Ekvatoriální rasa</vt:lpstr>
      <vt:lpstr>Mongoloidní rasa</vt:lpstr>
      <vt:lpstr>Smíšené a přechodné formy ras</vt:lpstr>
      <vt:lpstr>Národnostní struktura</vt:lpstr>
      <vt:lpstr>Jazyková struktura </vt:lpstr>
      <vt:lpstr>Prezentace aplikace PowerPoint</vt:lpstr>
      <vt:lpstr>Indoevropská jazyková rodina</vt:lpstr>
      <vt:lpstr>Prezentace aplikace PowerPoint</vt:lpstr>
      <vt:lpstr>Prezentace aplikace PowerPoint</vt:lpstr>
      <vt:lpstr>Náboženská struktura – světová náboženství</vt:lpstr>
      <vt:lpstr>Náboženská struktura – světová náboženství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Jozef Lopuch</dc:creator>
  <cp:lastModifiedBy>Jozef Lopuch</cp:lastModifiedBy>
  <cp:revision>25</cp:revision>
  <dcterms:created xsi:type="dcterms:W3CDTF">2021-09-22T09:34:22Z</dcterms:created>
  <dcterms:modified xsi:type="dcterms:W3CDTF">2021-11-22T12:47:09Z</dcterms:modified>
</cp:coreProperties>
</file>