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327" r:id="rId3"/>
    <p:sldId id="274" r:id="rId4"/>
    <p:sldId id="322" r:id="rId5"/>
    <p:sldId id="290" r:id="rId6"/>
    <p:sldId id="357" r:id="rId7"/>
    <p:sldId id="434" r:id="rId8"/>
    <p:sldId id="323" r:id="rId9"/>
    <p:sldId id="435" r:id="rId10"/>
    <p:sldId id="436" r:id="rId11"/>
    <p:sldId id="292" r:id="rId12"/>
    <p:sldId id="437" r:id="rId13"/>
    <p:sldId id="310" r:id="rId14"/>
    <p:sldId id="438" r:id="rId15"/>
    <p:sldId id="386" r:id="rId16"/>
    <p:sldId id="439" r:id="rId17"/>
    <p:sldId id="312" r:id="rId18"/>
    <p:sldId id="440" r:id="rId19"/>
    <p:sldId id="444" r:id="rId20"/>
    <p:sldId id="442" r:id="rId21"/>
    <p:sldId id="299" r:id="rId22"/>
    <p:sldId id="443" r:id="rId23"/>
    <p:sldId id="326" r:id="rId24"/>
    <p:sldId id="406" r:id="rId25"/>
    <p:sldId id="422" r:id="rId26"/>
    <p:sldId id="407" r:id="rId27"/>
    <p:sldId id="365" r:id="rId28"/>
    <p:sldId id="445" r:id="rId2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20.10.2021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20.10.2021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73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91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27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0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8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3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5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20.10.2021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20.10.2021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20.10.2021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20.10.2021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ypy_vekovych_pyramid.p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#top2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dT6QcSbQ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5. Antropogeneze, demografická revoluce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Demografická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cs-CZ" altLang="cs-CZ" sz="2400" dirty="0"/>
              <a:t>Historický proces převratné </a:t>
            </a:r>
            <a:r>
              <a:rPr lang="cs-CZ" altLang="cs-CZ" sz="2400" b="1" dirty="0"/>
              <a:t>změny demografických charakteristik populace</a:t>
            </a:r>
            <a:endParaRPr lang="cs-CZ" altLang="cs-CZ" sz="2400" dirty="0"/>
          </a:p>
          <a:p>
            <a:pPr algn="just"/>
            <a:r>
              <a:rPr lang="cs-CZ" altLang="cs-CZ" sz="2400" b="1" dirty="0"/>
              <a:t>Snížení úrovně úmrtnosti a porodnosti</a:t>
            </a:r>
            <a:r>
              <a:rPr lang="cs-CZ" altLang="cs-CZ" sz="2400" dirty="0"/>
              <a:t>, tedy </a:t>
            </a:r>
            <a:r>
              <a:rPr lang="cs-CZ" altLang="cs-CZ" sz="2400" b="1" dirty="0"/>
              <a:t>nárůst délky lidského života </a:t>
            </a:r>
            <a:r>
              <a:rPr lang="cs-CZ" altLang="cs-CZ" sz="2400" dirty="0"/>
              <a:t>a </a:t>
            </a:r>
            <a:r>
              <a:rPr lang="cs-CZ" altLang="cs-CZ" sz="2400" b="1" dirty="0"/>
              <a:t>snížení počtu dětí v rodinách</a:t>
            </a:r>
            <a:endParaRPr lang="cs-CZ" altLang="cs-CZ" sz="2400" dirty="0"/>
          </a:p>
          <a:p>
            <a:r>
              <a:rPr lang="cs-CZ" altLang="cs-CZ" sz="2400" dirty="0"/>
              <a:t>Změny komplexní, které zasahují do různých oblastí lidské činnosti</a:t>
            </a:r>
          </a:p>
          <a:p>
            <a:pPr algn="just"/>
            <a:r>
              <a:rPr lang="cs-CZ" altLang="cs-CZ" sz="2400" dirty="0"/>
              <a:t>Příčinou je změna společenského chování společnosti – uvědomění si kvalitativních změn</a:t>
            </a:r>
          </a:p>
          <a:p>
            <a:pPr algn="just"/>
            <a:r>
              <a:rPr lang="cs-CZ" altLang="cs-CZ" sz="2400" dirty="0"/>
              <a:t>Probíhala během 19. a 1. polovinou 20. století, nejdříve proběhla v Anglii a ve Francii</a:t>
            </a:r>
          </a:p>
          <a:p>
            <a:pPr algn="just"/>
            <a:r>
              <a:rPr lang="cs-CZ" altLang="cs-CZ" sz="2400" dirty="0"/>
              <a:t>Pro české země období let 1830–1930</a:t>
            </a:r>
          </a:p>
          <a:p>
            <a:pPr algn="just"/>
            <a:r>
              <a:rPr lang="cs-CZ" altLang="cs-CZ" sz="2400" dirty="0"/>
              <a:t>Populace méně rozvinutých zemí zaznamenaly nástup demografické revoluce až během 2. polovině 20. století, v těchto zemích zpravidla zatím ukončena není</a:t>
            </a:r>
          </a:p>
        </p:txBody>
      </p:sp>
    </p:spTree>
    <p:extLst>
      <p:ext uri="{BB962C8B-B14F-4D97-AF65-F5344CB8AC3E}">
        <p14:creationId xmlns:p14="http://schemas.microsoft.com/office/powerpoint/2010/main" val="27862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Vstupní podmínky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cs-CZ" altLang="cs-CZ" dirty="0"/>
              <a:t>Lze ji pochopit a vysvětlit jen v kontextu změn v ostatních sociálních, ekonomických, politických a kulturních procesech s lidmi, neboť tyto procesy jsou vzájemně provázány</a:t>
            </a:r>
          </a:p>
          <a:p>
            <a:pPr lvl="1" algn="just">
              <a:defRPr/>
            </a:pPr>
            <a:r>
              <a:rPr lang="cs-CZ" sz="2000" dirty="0"/>
              <a:t>Konec feudalismu a prosazení svobody jednotlivce</a:t>
            </a:r>
          </a:p>
          <a:p>
            <a:pPr lvl="1" algn="just">
              <a:defRPr/>
            </a:pPr>
            <a:r>
              <a:rPr lang="cs-CZ" sz="2000" dirty="0"/>
              <a:t>rozvoj poznání (vědy) a technologií</a:t>
            </a:r>
          </a:p>
          <a:p>
            <a:pPr lvl="1" algn="just">
              <a:defRPr/>
            </a:pPr>
            <a:r>
              <a:rPr lang="cs-CZ" sz="2000" dirty="0"/>
              <a:t>zvýšení výroby potravin</a:t>
            </a:r>
          </a:p>
          <a:p>
            <a:pPr lvl="1" algn="just">
              <a:defRPr/>
            </a:pPr>
            <a:r>
              <a:rPr lang="cs-CZ" sz="2000" dirty="0"/>
              <a:t>industrializace a urbanizace</a:t>
            </a:r>
          </a:p>
          <a:p>
            <a:pPr lvl="1" algn="just">
              <a:defRPr/>
            </a:pPr>
            <a:r>
              <a:rPr lang="cs-CZ" sz="2000" dirty="0"/>
              <a:t>povinná školní docházka a odstranění analfabetismu, rozvoj lékařské péče a zlepšení hygieny</a:t>
            </a:r>
          </a:p>
          <a:p>
            <a:pPr lvl="1" algn="just">
              <a:defRPr/>
            </a:pPr>
            <a:r>
              <a:rPr lang="cs-CZ" sz="2000" dirty="0"/>
              <a:t>růst životní úrovně a zlepšování zdravotního stavu</a:t>
            </a:r>
          </a:p>
          <a:p>
            <a:pPr lvl="1" algn="just">
              <a:defRPr/>
            </a:pPr>
            <a:r>
              <a:rPr lang="cs-CZ" sz="2000" dirty="0"/>
              <a:t>emancipace žen, sekularizace</a:t>
            </a:r>
          </a:p>
          <a:p>
            <a:pPr lvl="1" algn="just">
              <a:defRPr/>
            </a:pPr>
            <a:r>
              <a:rPr lang="cs-CZ" sz="2000" dirty="0"/>
              <a:t>demokratizace</a:t>
            </a:r>
          </a:p>
          <a:p>
            <a:pPr lvl="1" algn="just">
              <a:defRPr/>
            </a:pPr>
            <a:r>
              <a:rPr lang="cs-CZ" sz="2000" dirty="0"/>
              <a:t>revoluční změna v charakteru demografické reprodukce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Hlavní rysy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cs-CZ" altLang="cs-CZ" dirty="0"/>
              <a:t>Posílení vlivu společenských charakteristik na úkor biologických.</a:t>
            </a:r>
          </a:p>
          <a:p>
            <a:pPr algn="just"/>
            <a:r>
              <a:rPr lang="cs-CZ" altLang="cs-CZ" dirty="0"/>
              <a:t>Industrializace a urbanizace zpomaluje růst počtu obyvatel</a:t>
            </a:r>
          </a:p>
          <a:p>
            <a:pPr algn="just"/>
            <a:r>
              <a:rPr lang="cs-CZ" altLang="cs-CZ" dirty="0"/>
              <a:t>Vznik nového ideálu – malá rodina (vyšší mobilita a anonymita městského prostředí)  </a:t>
            </a:r>
          </a:p>
          <a:p>
            <a:pPr algn="just"/>
            <a:r>
              <a:rPr lang="cs-CZ" altLang="cs-CZ" dirty="0"/>
              <a:t>Rozvoj techniky a tovární výroby -</a:t>
            </a:r>
            <a:r>
              <a:rPr lang="en-US" altLang="cs-CZ" dirty="0"/>
              <a:t>&gt;</a:t>
            </a:r>
            <a:r>
              <a:rPr lang="cs-CZ" altLang="cs-CZ" dirty="0"/>
              <a:t> růst nových hodnot – vzdělání, úspěch </a:t>
            </a:r>
          </a:p>
          <a:p>
            <a:pPr algn="just">
              <a:defRPr/>
            </a:pPr>
            <a:r>
              <a:rPr lang="cs-CZ" dirty="0"/>
              <a:t>Kvantitativní změny:</a:t>
            </a:r>
          </a:p>
          <a:p>
            <a:pPr lvl="1" algn="just">
              <a:defRPr/>
            </a:pPr>
            <a:r>
              <a:rPr lang="cs-CZ" dirty="0"/>
              <a:t>Pokles hodnot hrubé míry úmrtnosti ze 25–30 ‰ na méně než 15 ‰.</a:t>
            </a:r>
          </a:p>
          <a:p>
            <a:pPr lvl="1" algn="just">
              <a:defRPr/>
            </a:pPr>
            <a:r>
              <a:rPr lang="cs-CZ" dirty="0"/>
              <a:t>Naděje na dožití se zdvojnásobuje z 30–35 let na 70 let.</a:t>
            </a:r>
          </a:p>
          <a:p>
            <a:pPr algn="just">
              <a:defRPr/>
            </a:pPr>
            <a:r>
              <a:rPr lang="cs-CZ" dirty="0"/>
              <a:t>Počátek:</a:t>
            </a:r>
          </a:p>
          <a:p>
            <a:pPr lvl="1" algn="just">
              <a:defRPr/>
            </a:pPr>
            <a:r>
              <a:rPr lang="cs-CZ" dirty="0"/>
              <a:t>Pokles hrubé míry porodnosti ze 45–50 ‰ na méně než 20 ‰.</a:t>
            </a:r>
          </a:p>
          <a:p>
            <a:pPr lvl="1" algn="just">
              <a:defRPr/>
            </a:pPr>
            <a:r>
              <a:rPr lang="cs-CZ" dirty="0"/>
              <a:t>Pokles úhrnné plodnosti zhruba pod úroveň 5 dětí na ženu.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88766A-C553-4005-AB98-B4ECE16E1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7" t="47803" r="4889" b="9150"/>
          <a:stretch/>
        </p:blipFill>
        <p:spPr>
          <a:xfrm>
            <a:off x="5070764" y="253076"/>
            <a:ext cx="6723291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Před demografickou revolucí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cs-CZ" sz="2400" dirty="0"/>
              <a:t>Dva typy demografické reprodukce:</a:t>
            </a:r>
          </a:p>
          <a:p>
            <a:pPr lvl="1" algn="just">
              <a:defRPr/>
            </a:pPr>
            <a:r>
              <a:rPr lang="cs-CZ" sz="2000" b="1" dirty="0"/>
              <a:t>Lovecko-sběračská společnost </a:t>
            </a:r>
            <a:r>
              <a:rPr lang="cs-CZ" sz="2000" dirty="0"/>
              <a:t>– úroveň plodnosti a úmrtnosti nebyla vědomě ovlivňována, reprodukce byla silně závislá na vnějších podmínkách. </a:t>
            </a:r>
          </a:p>
          <a:p>
            <a:pPr lvl="1" algn="just">
              <a:defRPr/>
            </a:pPr>
            <a:r>
              <a:rPr lang="cs-CZ" sz="2000" b="1" dirty="0"/>
              <a:t>Společnosti po neolitické revoluci </a:t>
            </a:r>
            <a:r>
              <a:rPr lang="cs-CZ" sz="2000" dirty="0"/>
              <a:t>– usedlejší způsob života, zvýšení úrovně plodnosti, prodloužení délky života, nárůst úrovně nemocnosti a úmrtnosti na infekční choroby, relativně nízký věk při vstupu do manželství.</a:t>
            </a:r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Fáze demografické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800" dirty="0"/>
              <a:t>Tři až čtyři fáze:</a:t>
            </a:r>
          </a:p>
          <a:p>
            <a:pPr lvl="1" algn="just"/>
            <a:r>
              <a:rPr lang="cs-CZ" altLang="cs-CZ" sz="2400" dirty="0"/>
              <a:t>1. fáze: </a:t>
            </a:r>
            <a:r>
              <a:rPr lang="cs-CZ" altLang="cs-CZ" sz="2400" b="1" dirty="0"/>
              <a:t>velká porodnost i úmrtnost</a:t>
            </a:r>
            <a:r>
              <a:rPr lang="cs-CZ" altLang="cs-CZ" sz="2400" dirty="0"/>
              <a:t> – Rozvojové země (přírodní stav), malý přirozený přírůstek</a:t>
            </a:r>
          </a:p>
          <a:p>
            <a:pPr lvl="1" algn="just"/>
            <a:r>
              <a:rPr lang="cs-CZ" altLang="cs-CZ" sz="2400" dirty="0"/>
              <a:t>2. fáze: </a:t>
            </a:r>
            <a:r>
              <a:rPr lang="cs-CZ" altLang="cs-CZ" sz="2400" b="1" dirty="0"/>
              <a:t>pokles úmrtnosti </a:t>
            </a:r>
            <a:r>
              <a:rPr lang="cs-CZ" altLang="cs-CZ" sz="2400" dirty="0"/>
              <a:t>– Zlepšení zdravotní péče, velký přírůstek, Evropa 20. století</a:t>
            </a:r>
          </a:p>
          <a:p>
            <a:pPr lvl="1" algn="just"/>
            <a:r>
              <a:rPr lang="cs-CZ" altLang="cs-CZ" sz="2400" dirty="0"/>
              <a:t>3. fáze: </a:t>
            </a:r>
            <a:r>
              <a:rPr lang="cs-CZ" altLang="cs-CZ" sz="2400" b="1" dirty="0"/>
              <a:t>pokles porodnosti </a:t>
            </a:r>
            <a:r>
              <a:rPr lang="cs-CZ" altLang="cs-CZ" sz="2400" dirty="0"/>
              <a:t>– Rozvoj vzdělání (kariéra žen), plánování rodiny, malý až nulový přírůstek</a:t>
            </a:r>
          </a:p>
          <a:p>
            <a:pPr lvl="1" algn="just"/>
            <a:r>
              <a:rPr lang="cs-CZ" altLang="cs-CZ" sz="2400" dirty="0"/>
              <a:t>4. fáze: </a:t>
            </a:r>
            <a:r>
              <a:rPr lang="cs-CZ" altLang="cs-CZ" sz="2400" b="1" dirty="0"/>
              <a:t>pokles porodnosti pod úmrtnost </a:t>
            </a:r>
            <a:r>
              <a:rPr lang="cs-CZ" altLang="cs-CZ" sz="2400" dirty="0"/>
              <a:t>– následuje 10 až 20 let po fázi 3, záporný přírůstek (úbytek), plánování rodiny, malý až nulový přírůstek (ČR dnes)</a:t>
            </a:r>
          </a:p>
        </p:txBody>
      </p:sp>
    </p:spTree>
    <p:extLst>
      <p:ext uri="{BB962C8B-B14F-4D97-AF65-F5344CB8AC3E}">
        <p14:creationId xmlns:p14="http://schemas.microsoft.com/office/powerpoint/2010/main" val="30539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092833-C176-47CE-BD0D-89185730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123" y="4909299"/>
            <a:ext cx="1316618" cy="10113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v</a:t>
            </a:r>
            <a:r>
              <a:rPr lang="cs-CZ" sz="2400" dirty="0"/>
              <a:t>ýsledek je </a:t>
            </a:r>
            <a:r>
              <a:rPr lang="cs-CZ" sz="2400" b="1" dirty="0"/>
              <a:t>stárnutí populace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87C2ED2-4605-458C-A4AD-C8A8B368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82063" cy="5161547"/>
          </a:xfrm>
          <a:prstGeom prst="rect">
            <a:avLst/>
          </a:prstGeom>
        </p:spPr>
      </p:pic>
      <p:pic>
        <p:nvPicPr>
          <p:cNvPr id="7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F09C256F-2E00-4FF4-AF10-0825F333A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t="14426" r="33759" b="8351"/>
          <a:stretch/>
        </p:blipFill>
        <p:spPr bwMode="auto">
          <a:xfrm>
            <a:off x="6039853" y="4544321"/>
            <a:ext cx="1221049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4ECD0D44-2691-42CF-A40D-A9569287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4426" r="64313" b="8351"/>
          <a:stretch/>
        </p:blipFill>
        <p:spPr bwMode="auto">
          <a:xfrm>
            <a:off x="3843349" y="4614516"/>
            <a:ext cx="1250041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916CB56B-603C-44E2-9CC0-5AA3C9BC3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14426" r="4309" b="8351"/>
          <a:stretch/>
        </p:blipFill>
        <p:spPr bwMode="auto">
          <a:xfrm>
            <a:off x="7528128" y="4544321"/>
            <a:ext cx="1053672" cy="16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52DBB18-28CD-471B-BBAD-0EAEB434A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" t="839" r="1242" b="46274"/>
          <a:stretch/>
        </p:blipFill>
        <p:spPr>
          <a:xfrm>
            <a:off x="1357745" y="489527"/>
            <a:ext cx="10178473" cy="58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Demografická revoluce ve světe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213811"/>
            <a:ext cx="9628632" cy="4379494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sz="2000" dirty="0"/>
              <a:t>Počátek v 18. století ve Francii a VB a postupně se rozšířila jako difúzní proces do ostatních zemí v Evropě i do zemí  s obyvatelstvem pocházejícím z Evropy a byla ukončena zhruba v polovině 20. století. </a:t>
            </a:r>
          </a:p>
          <a:p>
            <a:pPr algn="just">
              <a:defRPr/>
            </a:pPr>
            <a:r>
              <a:rPr lang="cs-CZ" sz="2000" dirty="0"/>
              <a:t>Po skončení rozdělila svět na dvě části:</a:t>
            </a:r>
          </a:p>
          <a:p>
            <a:pPr lvl="1" algn="just">
              <a:defRPr/>
            </a:pPr>
            <a:r>
              <a:rPr lang="cs-CZ" dirty="0"/>
              <a:t>Země demograficky vyspělé</a:t>
            </a:r>
          </a:p>
          <a:p>
            <a:pPr lvl="1" algn="just">
              <a:defRPr/>
            </a:pPr>
            <a:r>
              <a:rPr lang="cs-CZ" dirty="0"/>
              <a:t>Země demograficky rozvojové</a:t>
            </a:r>
          </a:p>
          <a:p>
            <a:pPr marL="742950" lvl="2" indent="-285750" algn="just">
              <a:buClr>
                <a:srgbClr val="969696"/>
              </a:buClr>
              <a:buFont typeface="Gill Sans MT" panose="020B0502020104020203" pitchFamily="34" charset="-18"/>
              <a:buChar char="–"/>
              <a:defRPr/>
            </a:pPr>
            <a:endParaRPr lang="cs-CZ" sz="2000" dirty="0"/>
          </a:p>
          <a:p>
            <a:pPr>
              <a:spcBef>
                <a:spcPts val="0"/>
              </a:spcBef>
            </a:pPr>
            <a:r>
              <a:rPr lang="cs-CZ" altLang="cs-CZ" sz="2000" dirty="0"/>
              <a:t>Francie – 150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Velká Británie – 150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Švédsko, Dánsko, Norsko, Belgie, Německo –125 let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Česká republika – 100 let </a:t>
            </a:r>
          </a:p>
          <a:p>
            <a:pPr>
              <a:spcBef>
                <a:spcPts val="0"/>
              </a:spcBef>
            </a:pPr>
            <a:r>
              <a:rPr lang="cs-CZ" altLang="cs-CZ" sz="2000" dirty="0"/>
              <a:t>Itálie, Španělsko – 75 let</a:t>
            </a:r>
          </a:p>
        </p:txBody>
      </p:sp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0B2D44-81DB-4D3C-9056-B4EC35C7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Rozvinuté x rozvojové země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11C183-8583-40F3-91B7-BFA3FBDFF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828457"/>
            <a:ext cx="4489704" cy="43528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Pokles úmrtnosti byl následován poklesem porodnosti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Došlo ke společenským změnám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2000" dirty="0"/>
              <a:t>Nedošlo k až tak razantnímu zvýšení počtu obyvatel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2C11DD-272A-4CAB-86D7-9CF109E24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1828457"/>
            <a:ext cx="4493424" cy="43528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Velká prodleva mezi poklesem úmrtnosti a porodnosti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Společenské změny neprobíhají (emancipace, plánování rodiny..)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altLang="cs-CZ" sz="1900" dirty="0"/>
              <a:t>Populační exploze – rychlý růst počtu obyvatel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000" dirty="0"/>
          </a:p>
        </p:txBody>
      </p:sp>
      <p:pic>
        <p:nvPicPr>
          <p:cNvPr id="7" name="Picture 2" descr="IM000006">
            <a:extLst>
              <a:ext uri="{FF2B5EF4-FFF2-40B4-BE49-F238E27FC236}">
                <a16:creationId xmlns:a16="http://schemas.microsoft.com/office/drawing/2014/main" id="{2BC9D8D0-DCFE-41F4-BF55-B61182DA4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r="48225" b="15302"/>
          <a:stretch/>
        </p:blipFill>
        <p:spPr bwMode="auto">
          <a:xfrm>
            <a:off x="1482997" y="3796638"/>
            <a:ext cx="3649824" cy="30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000006">
            <a:extLst>
              <a:ext uri="{FF2B5EF4-FFF2-40B4-BE49-F238E27FC236}">
                <a16:creationId xmlns:a16="http://schemas.microsoft.com/office/drawing/2014/main" id="{419B6C31-1FBC-452D-854E-F51FB14C8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5795" b="15156"/>
          <a:stretch/>
        </p:blipFill>
        <p:spPr bwMode="auto">
          <a:xfrm>
            <a:off x="6683937" y="3766788"/>
            <a:ext cx="3753153" cy="30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6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006DDD6-C614-46E5-BE59-64332E23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80" y="443082"/>
            <a:ext cx="8806865" cy="5805318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E5028A1-2FFE-4A3C-8FD2-6A4D2862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80" y="6300618"/>
            <a:ext cx="10178322" cy="45106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http://www.worldometers.info/</a:t>
            </a:r>
            <a:r>
              <a:rPr lang="cs-CZ" dirty="0" err="1">
                <a:hlinkClick r:id="rId3"/>
              </a:rPr>
              <a:t>world-population</a:t>
            </a:r>
            <a:r>
              <a:rPr lang="cs-CZ" dirty="0">
                <a:hlinkClick r:id="rId3"/>
              </a:rPr>
              <a:t>/#top20</a:t>
            </a:r>
            <a:r>
              <a:rPr lang="cs-CZ" dirty="0"/>
              <a:t>, 20. 10. 2021</a:t>
            </a:r>
          </a:p>
        </p:txBody>
      </p:sp>
    </p:spTree>
    <p:extLst>
      <p:ext uri="{BB962C8B-B14F-4D97-AF65-F5344CB8AC3E}">
        <p14:creationId xmlns:p14="http://schemas.microsoft.com/office/powerpoint/2010/main" val="97039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AE872-A834-4D17-BE92-2C1F8F453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 bwMode="auto">
          <a:xfrm>
            <a:off x="649706" y="-1522"/>
            <a:ext cx="9698182" cy="68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F21647-E3EF-4CDB-9FA6-D8015693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71" y="0"/>
            <a:ext cx="911465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277EBA-3F69-4F4C-B391-C603D912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14" y="964488"/>
            <a:ext cx="10383699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Nosná kapacita prostředí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400" dirty="0"/>
              <a:t>Maximální populace, která může v prostředí trvale existovat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Určuje hranice lidské populace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Populace, která ji překročí, mění prostředí způsobem, který sníží její velikost v budoucnosti</a:t>
            </a:r>
          </a:p>
          <a:p>
            <a:pPr algn="just">
              <a:lnSpc>
                <a:spcPct val="80000"/>
              </a:lnSpc>
            </a:pPr>
            <a:r>
              <a:rPr lang="cs-CZ" altLang="cs-CZ" sz="2400" dirty="0"/>
              <a:t>Je obtížné určit její velikost pro národ i celou Zemi: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2400" dirty="0"/>
              <a:t>Musíme se shodnout, jaký by měl být životní standard člověka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2400" dirty="0"/>
              <a:t>Pro výpočet používáme HDP na hlavu a kalorie na hlavu</a:t>
            </a:r>
          </a:p>
          <a:p>
            <a:pPr algn="just">
              <a:lnSpc>
                <a:spcPct val="90000"/>
              </a:lnSpc>
            </a:pPr>
            <a:r>
              <a:rPr lang="cs-CZ" altLang="cs-CZ" sz="2400" dirty="0"/>
              <a:t>Dosažení je možno určit podle dostupnosti zdrojů na hlavu</a:t>
            </a:r>
          </a:p>
        </p:txBody>
      </p:sp>
    </p:spTree>
    <p:extLst>
      <p:ext uri="{BB962C8B-B14F-4D97-AF65-F5344CB8AC3E}">
        <p14:creationId xmlns:p14="http://schemas.microsoft.com/office/powerpoint/2010/main" val="25667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Nosná kapacita prostředí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0363" indent="-360363" algn="just">
              <a:lnSpc>
                <a:spcPct val="90000"/>
              </a:lnSpc>
              <a:defRPr/>
            </a:pPr>
            <a:r>
              <a:rPr lang="cs-CZ" sz="2800" dirty="0"/>
              <a:t>Je určena kombinací limitujících faktorů</a:t>
            </a:r>
          </a:p>
          <a:p>
            <a:pPr marL="360363" indent="-360363" algn="just">
              <a:lnSpc>
                <a:spcPct val="90000"/>
              </a:lnSpc>
              <a:defRPr/>
            </a:pPr>
            <a:r>
              <a:rPr lang="cs-CZ" sz="2800" dirty="0"/>
              <a:t>Faktory dělíme do 3 skupin:</a:t>
            </a:r>
          </a:p>
          <a:p>
            <a:pPr marL="817563" lvl="2" indent="-360363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1. </a:t>
            </a:r>
            <a:r>
              <a:rPr lang="cs-CZ" sz="2400" b="1" dirty="0"/>
              <a:t>Krátkodobé</a:t>
            </a:r>
            <a:r>
              <a:rPr lang="cs-CZ" sz="2400" dirty="0"/>
              <a:t> (ovlivní populaci už v roce, kdy se objeví)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Hlavně přerušení dodávek potravin z různých příčin (politika, válka, neúroda..).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Světové katastrofy (nukleární válka, toxické látky, nová nemoc..)</a:t>
            </a:r>
          </a:p>
          <a:p>
            <a:pPr marL="817563" lvl="2" indent="-360363" algn="just">
              <a:lnSpc>
                <a:spcPct val="90000"/>
              </a:lnSpc>
              <a:defRPr/>
            </a:pPr>
            <a:r>
              <a:rPr lang="cs-CZ" sz="2400" dirty="0"/>
              <a:t>2. </a:t>
            </a:r>
            <a:r>
              <a:rPr lang="cs-CZ" sz="2400" b="1" dirty="0"/>
              <a:t>Střednědobé</a:t>
            </a:r>
            <a:r>
              <a:rPr lang="cs-CZ" sz="2400" dirty="0"/>
              <a:t> (projeví se za 1–10 let)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Úbytek neobnovitelných zdrojů (hlavně pro dopravu a vytápění), nedostatek energie pro distribuci potravin</a:t>
            </a:r>
          </a:p>
          <a:p>
            <a:pPr marL="1274763" lvl="4" indent="-360363" algn="just">
              <a:lnSpc>
                <a:spcPct val="90000"/>
              </a:lnSpc>
              <a:defRPr/>
            </a:pPr>
            <a:r>
              <a:rPr lang="cs-CZ" sz="2400" dirty="0"/>
              <a:t>Klimatické změny nebo desertifikace</a:t>
            </a:r>
          </a:p>
          <a:p>
            <a:pPr marL="817563" lvl="2" indent="-360363" algn="just">
              <a:lnSpc>
                <a:spcPct val="90000"/>
              </a:lnSpc>
            </a:pPr>
            <a:r>
              <a:rPr lang="cs-CZ" altLang="cs-CZ" sz="2400" i="1" dirty="0"/>
              <a:t>3. </a:t>
            </a:r>
            <a:r>
              <a:rPr lang="cs-CZ" altLang="cs-CZ" sz="2400" b="1" dirty="0"/>
              <a:t>Dlouhodobé</a:t>
            </a:r>
            <a:r>
              <a:rPr lang="cs-CZ" altLang="cs-CZ" sz="2400" dirty="0"/>
              <a:t> (za více než 10 let)</a:t>
            </a:r>
          </a:p>
          <a:p>
            <a:pPr marL="1274763" lvl="4" indent="-360363" algn="just">
              <a:lnSpc>
                <a:spcPct val="90000"/>
              </a:lnSpc>
            </a:pPr>
            <a:r>
              <a:rPr lang="cs-CZ" altLang="cs-CZ" sz="2400" dirty="0"/>
              <a:t>Eroze půdy, nedostatek podzemní vody, kyselé deště</a:t>
            </a:r>
          </a:p>
        </p:txBody>
      </p:sp>
    </p:spTree>
    <p:extLst>
      <p:ext uri="{BB962C8B-B14F-4D97-AF65-F5344CB8AC3E}">
        <p14:creationId xmlns:p14="http://schemas.microsoft.com/office/powerpoint/2010/main" val="22561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/>
              <a:t>Hrozí nám přelidnění?</a:t>
            </a:r>
            <a:endParaRPr lang="cs-CZ" sz="4800" b="1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5434965" cy="3986213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cs-CZ" altLang="cs-CZ" sz="2400" dirty="0"/>
              <a:t>Koncem 18. století to byl T. R. </a:t>
            </a:r>
            <a:r>
              <a:rPr lang="cs-CZ" altLang="cs-CZ" sz="2400" dirty="0" err="1"/>
              <a:t>Malthus</a:t>
            </a:r>
            <a:r>
              <a:rPr lang="cs-CZ" altLang="cs-CZ" sz="2400" dirty="0"/>
              <a:t> s jeho populačním zákonem (1798) o aritmetickém růstu množství prostředků obživy a geometrickém růstu počtu obyvatelstva</a:t>
            </a:r>
          </a:p>
          <a:p>
            <a:pPr algn="just"/>
            <a:r>
              <a:rPr lang="cs-CZ" altLang="cs-CZ" sz="2400" dirty="0"/>
              <a:t>Počátkem 2. ½ 20. století – </a:t>
            </a:r>
            <a:r>
              <a:rPr lang="cs-CZ" altLang="cs-CZ" sz="2400" dirty="0" err="1"/>
              <a:t>Ehrlichova</a:t>
            </a:r>
            <a:r>
              <a:rPr lang="cs-CZ" altLang="cs-CZ" sz="2400" dirty="0"/>
              <a:t> Populační bomba (1968) a </a:t>
            </a:r>
            <a:r>
              <a:rPr lang="cs-CZ" altLang="cs-CZ" sz="2400" dirty="0" err="1"/>
              <a:t>Meadowsovy</a:t>
            </a:r>
            <a:r>
              <a:rPr lang="cs-CZ" altLang="cs-CZ" sz="2400" dirty="0"/>
              <a:t> Hranice růstu (1971), které byly výstižně označeny jako </a:t>
            </a:r>
            <a:r>
              <a:rPr lang="cs-CZ" altLang="cs-CZ" sz="2400" dirty="0" err="1"/>
              <a:t>Malthus</a:t>
            </a:r>
            <a:r>
              <a:rPr lang="cs-CZ" altLang="cs-CZ" sz="2400" dirty="0"/>
              <a:t> a počítač</a:t>
            </a:r>
          </a:p>
          <a:p>
            <a:pPr algn="just"/>
            <a:r>
              <a:rPr lang="cs-CZ" altLang="cs-CZ" sz="2400" dirty="0"/>
              <a:t>Kritika?</a:t>
            </a:r>
          </a:p>
          <a:p>
            <a:pPr marL="0" indent="0" algn="just">
              <a:buNone/>
            </a:pPr>
            <a:endParaRPr lang="cs-CZ" alt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F365DB-CBD4-425F-8892-BC254A742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8" t="20185" r="702" b="1899"/>
          <a:stretch/>
        </p:blipFill>
        <p:spPr>
          <a:xfrm>
            <a:off x="7167481" y="2004291"/>
            <a:ext cx="4558263" cy="42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F73CB-F430-4627-BF8C-2869EA76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Bangladéš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50444D-725A-45D4-A5B7-3A65B61B9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93839"/>
            <a:ext cx="6811667" cy="447540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</a:pPr>
            <a:r>
              <a:rPr lang="cs-CZ" altLang="cs-CZ" dirty="0"/>
              <a:t>Jedna z nejchudších zemí světa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Příjem kalorií tvoří 85 % množství nutného pro dobré zdraví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½ lidí nemá přístup k pitné vodě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70 % nemá přístup k zdravotní péči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Naděje dožití je 59 let</a:t>
            </a:r>
          </a:p>
          <a:p>
            <a:pPr lvl="1" algn="just">
              <a:buClr>
                <a:schemeClr val="tx1"/>
              </a:buClr>
            </a:pPr>
            <a:r>
              <a:rPr lang="cs-CZ" altLang="cs-CZ" sz="2200" dirty="0"/>
              <a:t>Trpí pravidelnými povodněmi</a:t>
            </a:r>
          </a:p>
          <a:p>
            <a:pPr algn="just"/>
            <a:r>
              <a:rPr lang="cs-CZ" altLang="cs-CZ" dirty="0"/>
              <a:t>Počet obyvatel země: </a:t>
            </a:r>
          </a:p>
          <a:p>
            <a:pPr algn="just"/>
            <a:endParaRPr lang="cs-CZ" altLang="cs-CZ" dirty="0"/>
          </a:p>
          <a:p>
            <a:pPr algn="just"/>
            <a:endParaRPr lang="cs-CZ" altLang="cs-CZ" dirty="0"/>
          </a:p>
          <a:p>
            <a:pPr algn="just"/>
            <a:endParaRPr lang="cs-CZ" altLang="cs-CZ" dirty="0"/>
          </a:p>
          <a:p>
            <a:pPr algn="just"/>
            <a:r>
              <a:rPr lang="cs-CZ" altLang="cs-CZ" dirty="0"/>
              <a:t>Přírůstek 2 mil./rok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83317A7-FFB8-4620-9A1B-B7CA09624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89748"/>
              </p:ext>
            </p:extLst>
          </p:nvPr>
        </p:nvGraphicFramePr>
        <p:xfrm>
          <a:off x="1563467" y="4556470"/>
          <a:ext cx="7518401" cy="946150"/>
        </p:xfrm>
        <a:graphic>
          <a:graphicData uri="http://schemas.openxmlformats.org/drawingml/2006/table">
            <a:tbl>
              <a:tblPr/>
              <a:tblGrid>
                <a:gridCol w="1523648">
                  <a:extLst>
                    <a:ext uri="{9D8B030D-6E8A-4147-A177-3AD203B41FA5}">
                      <a16:colId xmlns:a16="http://schemas.microsoft.com/office/drawing/2014/main" val="2852815900"/>
                    </a:ext>
                  </a:extLst>
                </a:gridCol>
                <a:gridCol w="1384740">
                  <a:extLst>
                    <a:ext uri="{9D8B030D-6E8A-4147-A177-3AD203B41FA5}">
                      <a16:colId xmlns:a16="http://schemas.microsoft.com/office/drawing/2014/main" val="1733663392"/>
                    </a:ext>
                  </a:extLst>
                </a:gridCol>
                <a:gridCol w="1536671">
                  <a:extLst>
                    <a:ext uri="{9D8B030D-6E8A-4147-A177-3AD203B41FA5}">
                      <a16:colId xmlns:a16="http://schemas.microsoft.com/office/drawing/2014/main" val="770577574"/>
                    </a:ext>
                  </a:extLst>
                </a:gridCol>
                <a:gridCol w="1536671">
                  <a:extLst>
                    <a:ext uri="{9D8B030D-6E8A-4147-A177-3AD203B41FA5}">
                      <a16:colId xmlns:a16="http://schemas.microsoft.com/office/drawing/2014/main" val="3610400098"/>
                    </a:ext>
                  </a:extLst>
                </a:gridCol>
                <a:gridCol w="1536671">
                  <a:extLst>
                    <a:ext uri="{9D8B030D-6E8A-4147-A177-3AD203B41FA5}">
                      <a16:colId xmlns:a16="http://schemas.microsoft.com/office/drawing/2014/main" val="1318821371"/>
                    </a:ext>
                  </a:extLst>
                </a:gridCol>
              </a:tblGrid>
              <a:tr h="63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Země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Rozloha  km</a:t>
                      </a:r>
                      <a:r>
                        <a:rPr lang="cs-CZ" sz="1800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1991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2001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Calibri"/>
                          <a:cs typeface="Times New Roman"/>
                        </a:rPr>
                        <a:t>2011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53961"/>
                  </a:ext>
                </a:extLst>
              </a:tr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Arial"/>
                          <a:ea typeface="Times New Roman"/>
                          <a:cs typeface="Times New Roman"/>
                        </a:rPr>
                        <a:t>Bangladesh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147,570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106,314,992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124,355,263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  <a:cs typeface="Times New Roman"/>
                        </a:rPr>
                        <a:t>144,043,697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76447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676EF65-4842-45EF-B43D-38B2B9C3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37" y="200959"/>
            <a:ext cx="3495090" cy="241120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016F1FC-75D3-4730-8052-D2FE09EB7042}"/>
              </a:ext>
            </a:extLst>
          </p:cNvPr>
          <p:cNvSpPr/>
          <p:nvPr/>
        </p:nvSpPr>
        <p:spPr>
          <a:xfrm>
            <a:off x="8238837" y="2611659"/>
            <a:ext cx="3583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0-14 years: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27.76% (male 22,283,780/female 21,521,977)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 years and over: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6.23% (male 4,666,033/female 5,161,744) (2017 est.)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05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total</a:t>
            </a:r>
            <a:r>
              <a:rPr lang="cs-CZ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r>
              <a:rPr lang="cs-CZ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26.7 </a:t>
            </a:r>
            <a:r>
              <a:rPr lang="cs-CZ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FF843-D901-4FC1-9C1D-EECBC5EE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stopa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D76437-B5E3-4CA2-9FB7-10C25EF8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4934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A72361C-3734-472C-86B3-773ACC8EE69A}"/>
              </a:ext>
            </a:extLst>
          </p:cNvPr>
          <p:cNvSpPr/>
          <p:nvPr/>
        </p:nvSpPr>
        <p:spPr>
          <a:xfrm>
            <a:off x="6770254" y="5934670"/>
            <a:ext cx="5421746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dirty="0" err="1"/>
              <a:t>Meadows</a:t>
            </a:r>
            <a:r>
              <a:rPr lang="cs-CZ" dirty="0"/>
              <a:t> et al., 1972. Hranice růstu. Rozpory mezi růstem obyvatelstva a výroby a omezeností přírodních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2970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163AB-9099-40F3-8E1B-8CEFD2C6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495" y="5142646"/>
            <a:ext cx="3009237" cy="1332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http://www.worldometers.info/world-population/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20. 10. 2021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EB2D22-B662-47CC-8FFF-32BB6FE0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27" y="833075"/>
            <a:ext cx="5534797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A9C89BE-AB78-4186-946C-3B9315A5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382990" y="64280"/>
            <a:ext cx="742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E26379C-204D-444A-BA88-F83070D4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34" y="931328"/>
            <a:ext cx="7959331" cy="5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Antropogeneze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5706177" cy="4200908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Antropogeneze</a:t>
            </a:r>
            <a:r>
              <a:rPr lang="cs-CZ" sz="1800" dirty="0"/>
              <a:t> – vývojový proces, kterým prošel vývoj našich předků od poloopice k opici a k člověku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/>
              <a:t>Počátky (třetihory) – 70 mil. let (celá planeta je 18 mld. let stará, živá příroda 3 mld. let, humánní </a:t>
            </a:r>
            <a:r>
              <a:rPr lang="pt-BR" sz="1800" dirty="0"/>
              <a:t>fáze </a:t>
            </a:r>
            <a:r>
              <a:rPr lang="cs-CZ" sz="1800" dirty="0"/>
              <a:t>evoluce </a:t>
            </a:r>
            <a:r>
              <a:rPr lang="pt-BR" sz="1800" dirty="0"/>
              <a:t>trvá</a:t>
            </a:r>
            <a:r>
              <a:rPr lang="cs-CZ" sz="1800" dirty="0"/>
              <a:t> </a:t>
            </a:r>
            <a:r>
              <a:rPr lang="pt-BR" sz="1800" dirty="0"/>
              <a:t>1 mil. let)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 err="1"/>
              <a:t>Hominizace</a:t>
            </a:r>
            <a:r>
              <a:rPr lang="cs-CZ" sz="1800" dirty="0"/>
              <a:t> – proces postupných tělesných i sociálních změn vedoucích ve vývoji čeledi </a:t>
            </a:r>
            <a:r>
              <a:rPr lang="cs-CZ" sz="1800" dirty="0" err="1"/>
              <a:t>Hominidae</a:t>
            </a:r>
            <a:r>
              <a:rPr lang="cs-CZ" sz="1800" dirty="0"/>
              <a:t> ke vzniku moderního člověka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 err="1"/>
              <a:t>Sapientizace</a:t>
            </a:r>
            <a:r>
              <a:rPr lang="cs-CZ" sz="1800" dirty="0"/>
              <a:t> – závěrečná fáze </a:t>
            </a:r>
            <a:r>
              <a:rPr lang="cs-CZ" sz="1800" dirty="0" err="1"/>
              <a:t>hominizace</a:t>
            </a:r>
            <a:r>
              <a:rPr lang="cs-CZ" sz="1800" dirty="0"/>
              <a:t>, kdy docházelo především ke zvětšování a rozvoji mozku a kognitivních schopností včetně řeči či abstraktního myšlení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Monofylogeneze: </a:t>
            </a:r>
            <a:r>
              <a:rPr lang="cs-CZ" sz="1800" dirty="0"/>
              <a:t>všichni lidé mají stejnou biologickou a duševní podstatu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b="1" dirty="0"/>
              <a:t>Polycentrismus: </a:t>
            </a:r>
            <a:r>
              <a:rPr lang="cs-CZ" sz="1800" dirty="0"/>
              <a:t>formování člověka v různých geografických oblastech, ale ze stejného předchůdce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B00B32-12DF-4C84-A261-E5EF5D7C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37" y="2532225"/>
            <a:ext cx="5176744" cy="26919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BE3705-28B8-4E16-A646-3C667F3A3805}"/>
              </a:ext>
            </a:extLst>
          </p:cNvPr>
          <p:cNvSpPr txBox="1"/>
          <p:nvPr/>
        </p:nvSpPr>
        <p:spPr>
          <a:xfrm>
            <a:off x="7459579" y="5257831"/>
            <a:ext cx="4393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https://pf.ujep.cz/~velimskyt/pravek/02paleolit/pa02.jpg</a:t>
            </a:r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Antropogeneze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b="1" dirty="0" err="1"/>
              <a:t>Ramapithecus</a:t>
            </a:r>
            <a:r>
              <a:rPr lang="cs-CZ" dirty="0"/>
              <a:t> (první přímý předek člověka: žil před 10–14 mil. lety)</a:t>
            </a:r>
          </a:p>
          <a:p>
            <a:r>
              <a:rPr lang="cs-CZ" b="1" dirty="0" err="1"/>
              <a:t>Australopithecus</a:t>
            </a:r>
            <a:r>
              <a:rPr lang="cs-CZ" b="1" dirty="0"/>
              <a:t> </a:t>
            </a:r>
            <a:r>
              <a:rPr lang="cs-CZ" dirty="0"/>
              <a:t>(přechodná forma mezi lidoopi a člověkem: žil před 1–5 mil. lety)</a:t>
            </a:r>
          </a:p>
          <a:p>
            <a:r>
              <a:rPr lang="cs-CZ" b="1" dirty="0"/>
              <a:t>Homo </a:t>
            </a:r>
            <a:r>
              <a:rPr lang="cs-CZ" b="1" dirty="0" err="1"/>
              <a:t>habilis</a:t>
            </a:r>
            <a:r>
              <a:rPr lang="cs-CZ" b="1" dirty="0"/>
              <a:t> </a:t>
            </a:r>
            <a:r>
              <a:rPr lang="cs-CZ" dirty="0"/>
              <a:t>(žil před 1,8 mil. lety)</a:t>
            </a:r>
          </a:p>
          <a:p>
            <a:r>
              <a:rPr lang="es-ES" b="1" dirty="0"/>
              <a:t>Homo erectus </a:t>
            </a:r>
            <a:r>
              <a:rPr lang="es-ES" dirty="0"/>
              <a:t>(</a:t>
            </a:r>
            <a:r>
              <a:rPr lang="cs-CZ" dirty="0"/>
              <a:t>používal oheň, nástroje, </a:t>
            </a:r>
            <a:r>
              <a:rPr lang="es-ES" dirty="0"/>
              <a:t>žil před 1 mil. – 400 tis. lety)</a:t>
            </a:r>
          </a:p>
          <a:p>
            <a:r>
              <a:rPr lang="cs-CZ" b="1" dirty="0"/>
              <a:t>Homo sapiens </a:t>
            </a:r>
            <a:r>
              <a:rPr lang="cs-CZ" dirty="0" err="1"/>
              <a:t>steinheimesis</a:t>
            </a:r>
            <a:r>
              <a:rPr lang="cs-CZ" dirty="0"/>
              <a:t> (žil před 400–250 tis. lety)</a:t>
            </a:r>
          </a:p>
          <a:p>
            <a:r>
              <a:rPr lang="cs-CZ" b="1" dirty="0"/>
              <a:t>Homo sapiens </a:t>
            </a:r>
            <a:r>
              <a:rPr lang="cs-CZ" dirty="0" err="1"/>
              <a:t>neandrthalensis</a:t>
            </a:r>
            <a:r>
              <a:rPr lang="cs-CZ" dirty="0"/>
              <a:t> (žil před 150 tis. lety, z období před 80–40 tis. lety se našly na našem území nálezy tohoto našeho předka na Moravě v jeskyni Šipka)</a:t>
            </a:r>
          </a:p>
          <a:p>
            <a:r>
              <a:rPr lang="cs-CZ" b="1" dirty="0"/>
              <a:t>Homo sapiens </a:t>
            </a:r>
            <a:r>
              <a:rPr lang="cs-CZ" b="1" dirty="0" err="1"/>
              <a:t>sapiens</a:t>
            </a:r>
            <a:r>
              <a:rPr lang="cs-CZ" b="1" dirty="0"/>
              <a:t> </a:t>
            </a:r>
            <a:r>
              <a:rPr lang="cs-CZ" dirty="0"/>
              <a:t>(podstatně se nelišil od současného člověka ani stavbou těla ani kapacitou lebky, objevuje se cca před 40 tis. lety, známe nálezy pocházejí z Dolních Věstonic nebo </a:t>
            </a:r>
            <a:r>
              <a:rPr lang="cs-CZ" dirty="0" err="1"/>
              <a:t>Cromagnon</a:t>
            </a:r>
            <a:r>
              <a:rPr lang="cs-CZ" dirty="0"/>
              <a:t>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0BFF77E-5A10-409F-8764-9C8FD37E71D9}"/>
              </a:ext>
            </a:extLst>
          </p:cNvPr>
          <p:cNvSpPr/>
          <p:nvPr/>
        </p:nvSpPr>
        <p:spPr>
          <a:xfrm>
            <a:off x="5423450" y="5995243"/>
            <a:ext cx="4939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Humans Migrated Across The Globe</a:t>
            </a:r>
            <a:r>
              <a:rPr lang="cs-CZ" dirty="0"/>
              <a:t>: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https://www.youtube.com/watch?v=CJdT6QcSbQ0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Neolitická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Autofit/>
          </a:bodyPr>
          <a:lstStyle/>
          <a:p>
            <a:pPr>
              <a:spcBef>
                <a:spcPts val="300"/>
              </a:spcBef>
            </a:pPr>
            <a:r>
              <a:rPr lang="cs-CZ" sz="1900" dirty="0"/>
              <a:t>Významný obrat v dějinách zalidnění Země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7. tis. – 3. tis. př. n. l. (v Přední Asii začíná kolem roku 7000 př. n. l., v Evropě asi kolem roku 4000 př. n. l.)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 tomto období dochází k rozsáhlému osídlování a obdělávání dosud nedotčené půdy – počátky zemědělství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Pěstování plodin a chov zvířat umožnily, aby celé skupiny lidí osídlily krajinu daleko hustěji než tomu bylo doposud (lidé žili do té doby daleko více rozptýleně)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 tomto období vzniká v západní Evropě síť vesnic, která vytvořila základ dnešní mapy osídlení venkova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Usedlý způsob života přináší </a:t>
            </a:r>
            <a:r>
              <a:rPr lang="cs-CZ" sz="1900" b="1" dirty="0"/>
              <a:t>výrazný početní růst</a:t>
            </a:r>
            <a:endParaRPr lang="cs-CZ" sz="1900" dirty="0"/>
          </a:p>
          <a:p>
            <a:pPr>
              <a:spcBef>
                <a:spcPts val="300"/>
              </a:spcBef>
            </a:pPr>
            <a:r>
              <a:rPr lang="cs-CZ" sz="1900" dirty="0"/>
              <a:t>Demografické procesy zůstávaly omezeny hranicemi primitivního reprodukčního chování (přirozeného řádu reprodukce), až do 18. století nemělo lidstvo žádný účinný prostředek pro boj s úmrtností nebo k omezení plodnosti</a:t>
            </a:r>
          </a:p>
          <a:p>
            <a:pPr>
              <a:spcBef>
                <a:spcPts val="300"/>
              </a:spcBef>
            </a:pPr>
            <a:r>
              <a:rPr lang="cs-CZ" sz="1900" dirty="0"/>
              <a:t>Vysoká plodnost byla spjata s vysokou úmrtností, výsledkem je velmi nízký přirozený přírůstek. </a:t>
            </a:r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36220-021F-441F-A99A-F1E98635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D8154-6B04-4EBA-BE53-CB4521C6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597CF5-E5F6-4E87-83C9-4AFF3A30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4" y="0"/>
            <a:ext cx="10695709" cy="64174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A631AC-F513-4343-9EC9-9BF2F85215D3}"/>
              </a:ext>
            </a:extLst>
          </p:cNvPr>
          <p:cNvSpPr/>
          <p:nvPr/>
        </p:nvSpPr>
        <p:spPr>
          <a:xfrm>
            <a:off x="992984" y="6430479"/>
            <a:ext cx="8219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http://pages.vassar.edu/realarchaeology/files/2014/09/anthro-2.jpg</a:t>
            </a:r>
          </a:p>
        </p:txBody>
      </p:sp>
    </p:spTree>
    <p:extLst>
      <p:ext uri="{BB962C8B-B14F-4D97-AF65-F5344CB8AC3E}">
        <p14:creationId xmlns:p14="http://schemas.microsoft.com/office/powerpoint/2010/main" val="22454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6000F60-E149-46AC-B1C7-20024E18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6"/>
          <a:stretch/>
        </p:blipFill>
        <p:spPr>
          <a:xfrm>
            <a:off x="1196863" y="535709"/>
            <a:ext cx="6806371" cy="563248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93A0FEF-2FEE-4582-A143-CB4E954254AA}"/>
              </a:ext>
            </a:extLst>
          </p:cNvPr>
          <p:cNvSpPr/>
          <p:nvPr/>
        </p:nvSpPr>
        <p:spPr>
          <a:xfrm>
            <a:off x="1196863" y="94734"/>
            <a:ext cx="3741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Vývoj počtu obyvatel na Zemi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0AE8DC-543D-4701-803A-54737307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23" y="5525162"/>
            <a:ext cx="5401429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Průmyslová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sz="2400" dirty="0"/>
              <a:t>Růst bohatství s počátky koloniálních expanzí, rozšiřování styků mezi světadíly</a:t>
            </a:r>
          </a:p>
          <a:p>
            <a:r>
              <a:rPr lang="cs-CZ" sz="2400" dirty="0"/>
              <a:t>Pokrok v zemědělské technice, obohacení evropského zemědělství o nové plodiny (např. kukuřice a brambory)</a:t>
            </a:r>
          </a:p>
          <a:p>
            <a:r>
              <a:rPr lang="cs-CZ" sz="2400" dirty="0"/>
              <a:t>Účinnější boj s epidemiemi,  medicína získávala moderní rysy, zvýšení úrovně hygieny i zlepšení celkových životních podmínek</a:t>
            </a:r>
          </a:p>
          <a:p>
            <a:r>
              <a:rPr lang="cs-CZ" sz="2400" dirty="0"/>
              <a:t>Na přelomu 18. a 19. století stoupla střední délka života v mnoha evropských zemích na 35 let</a:t>
            </a:r>
          </a:p>
          <a:p>
            <a:r>
              <a:rPr lang="cs-CZ" sz="2400" dirty="0"/>
              <a:t>Plodnost však zůstává i nadále vysoká</a:t>
            </a:r>
          </a:p>
          <a:p>
            <a:r>
              <a:rPr lang="cs-CZ" sz="2400" dirty="0"/>
              <a:t>Věková struktura obyvatel zůstává mladá a počet narozených začíná výrazně převyšovat počet zemřelých</a:t>
            </a:r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Průmyslová revoluce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dirty="0"/>
              <a:t>Zvýšená výkonnost zemědělství, technický pokrok (parní stroj apod.)</a:t>
            </a:r>
          </a:p>
          <a:p>
            <a:r>
              <a:rPr lang="cs-CZ" sz="2400" dirty="0"/>
              <a:t>Vynucené migrace velkého množství obyvatel do nově objevených a zkolonizovaných území</a:t>
            </a:r>
          </a:p>
          <a:p>
            <a:r>
              <a:rPr lang="cs-CZ" sz="2400" dirty="0"/>
              <a:t>Úmrtnost začíná klesat podstatně dříve než plodnost, ale pokles plodnosti sama podmiňuje, neboť jakmile klesla úmrtnost, a to především úmrtnost dětská, vznikly i nezbytné psychologické podmínky, které proměnily vztah rodičů k plození dětí a podnítily i změny v myšlení lidí</a:t>
            </a:r>
          </a:p>
        </p:txBody>
      </p:sp>
    </p:spTree>
    <p:extLst>
      <p:ext uri="{BB962C8B-B14F-4D97-AF65-F5344CB8AC3E}">
        <p14:creationId xmlns:p14="http://schemas.microsoft.com/office/powerpoint/2010/main" val="16477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439</TotalTime>
  <Words>1614</Words>
  <Application>Microsoft Office PowerPoint</Application>
  <PresentationFormat>Širokoúhlá obrazovka</PresentationFormat>
  <Paragraphs>169</Paragraphs>
  <Slides>28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Wingdings</vt:lpstr>
      <vt:lpstr>Školní předměty 16×9</vt:lpstr>
      <vt:lpstr>5. Antropogeneze, demografická revoluce</vt:lpstr>
      <vt:lpstr>Prezentace aplikace PowerPoint</vt:lpstr>
      <vt:lpstr>Antropogeneze</vt:lpstr>
      <vt:lpstr>Antropogeneze</vt:lpstr>
      <vt:lpstr>Neolitická revoluce</vt:lpstr>
      <vt:lpstr>Prezentace aplikace PowerPoint</vt:lpstr>
      <vt:lpstr>Prezentace aplikace PowerPoint</vt:lpstr>
      <vt:lpstr>Průmyslová revoluce</vt:lpstr>
      <vt:lpstr>Průmyslová revoluce</vt:lpstr>
      <vt:lpstr>Demografická revoluce</vt:lpstr>
      <vt:lpstr>Vstupní podmínky</vt:lpstr>
      <vt:lpstr>Hlavní rysy</vt:lpstr>
      <vt:lpstr>Před demografickou revolucí</vt:lpstr>
      <vt:lpstr>Fáze demografické revoluce</vt:lpstr>
      <vt:lpstr>Prezentace aplikace PowerPoint</vt:lpstr>
      <vt:lpstr>Prezentace aplikace PowerPoint</vt:lpstr>
      <vt:lpstr>Demografická revoluce ve světe</vt:lpstr>
      <vt:lpstr>Rozvinuté x rozvojové země</vt:lpstr>
      <vt:lpstr>Prezentace aplikace PowerPoint</vt:lpstr>
      <vt:lpstr>Prezentace aplikace PowerPoint</vt:lpstr>
      <vt:lpstr>Nosná kapacita prostředí</vt:lpstr>
      <vt:lpstr>Nosná kapacita prostředí</vt:lpstr>
      <vt:lpstr>Hrozí nám přelidnění?</vt:lpstr>
      <vt:lpstr>Bangladéš</vt:lpstr>
      <vt:lpstr>Ekologická stopa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19</cp:revision>
  <dcterms:created xsi:type="dcterms:W3CDTF">2021-09-22T09:34:22Z</dcterms:created>
  <dcterms:modified xsi:type="dcterms:W3CDTF">2021-10-20T15:11:08Z</dcterms:modified>
</cp:coreProperties>
</file>