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2" r:id="rId2"/>
    <p:sldId id="468" r:id="rId3"/>
    <p:sldId id="455" r:id="rId4"/>
    <p:sldId id="469" r:id="rId5"/>
    <p:sldId id="415" r:id="rId6"/>
    <p:sldId id="472" r:id="rId7"/>
    <p:sldId id="474" r:id="rId8"/>
    <p:sldId id="323" r:id="rId9"/>
    <p:sldId id="470" r:id="rId10"/>
    <p:sldId id="471" r:id="rId11"/>
    <p:sldId id="435" r:id="rId12"/>
    <p:sldId id="454" r:id="rId13"/>
    <p:sldId id="460" r:id="rId14"/>
    <p:sldId id="436" r:id="rId15"/>
    <p:sldId id="461" r:id="rId16"/>
    <p:sldId id="462" r:id="rId17"/>
    <p:sldId id="292" r:id="rId18"/>
    <p:sldId id="437" r:id="rId19"/>
    <p:sldId id="464" r:id="rId20"/>
    <p:sldId id="465" r:id="rId21"/>
    <p:sldId id="466" r:id="rId22"/>
    <p:sldId id="445" r:id="rId23"/>
    <p:sldId id="467" r:id="rId24"/>
    <p:sldId id="365" r:id="rId25"/>
    <p:sldId id="290" r:id="rId26"/>
    <p:sldId id="310" r:id="rId27"/>
    <p:sldId id="438" r:id="rId2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6776F-89EB-4880-9112-437A2A812DB6}" v="16" dt="2021-11-04T09:08:28.22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zef Lopuch" userId="2c48502a7992df14" providerId="LiveId" clId="{4906776F-89EB-4880-9112-437A2A812DB6}"/>
    <pc:docChg chg="undo custSel addSld delSld modSld sldOrd">
      <pc:chgData name="Jozef Lopuch" userId="2c48502a7992df14" providerId="LiveId" clId="{4906776F-89EB-4880-9112-437A2A812DB6}" dt="2021-11-04T09:09:59.758" v="3047" actId="20577"/>
      <pc:docMkLst>
        <pc:docMk/>
      </pc:docMkLst>
      <pc:sldChg chg="modSp mod ord">
        <pc:chgData name="Jozef Lopuch" userId="2c48502a7992df14" providerId="LiveId" clId="{4906776F-89EB-4880-9112-437A2A812DB6}" dt="2021-11-03T22:04:35.673" v="2925"/>
        <pc:sldMkLst>
          <pc:docMk/>
          <pc:sldMk cId="3607424023" sldId="290"/>
        </pc:sldMkLst>
        <pc:spChg chg="mod">
          <ac:chgData name="Jozef Lopuch" userId="2c48502a7992df14" providerId="LiveId" clId="{4906776F-89EB-4880-9112-437A2A812DB6}" dt="2021-11-03T18:31:14.253" v="630" actId="403"/>
          <ac:spMkLst>
            <pc:docMk/>
            <pc:sldMk cId="3607424023" sldId="290"/>
            <ac:spMk id="14" creationId="{00000000-0000-0000-0000-000000000000}"/>
          </ac:spMkLst>
        </pc:spChg>
      </pc:sldChg>
      <pc:sldChg chg="modSp mod">
        <pc:chgData name="Jozef Lopuch" userId="2c48502a7992df14" providerId="LiveId" clId="{4906776F-89EB-4880-9112-437A2A812DB6}" dt="2021-11-03T18:01:33.770" v="609" actId="20577"/>
        <pc:sldMkLst>
          <pc:docMk/>
          <pc:sldMk cId="15878054" sldId="292"/>
        </pc:sldMkLst>
        <pc:spChg chg="mod">
          <ac:chgData name="Jozef Lopuch" userId="2c48502a7992df14" providerId="LiveId" clId="{4906776F-89EB-4880-9112-437A2A812DB6}" dt="2021-11-03T18:01:33.770" v="609" actId="20577"/>
          <ac:spMkLst>
            <pc:docMk/>
            <pc:sldMk cId="15878054" sldId="292"/>
            <ac:spMk id="14" creationId="{00000000-0000-0000-0000-000000000000}"/>
          </ac:spMkLst>
        </pc:spChg>
      </pc:sldChg>
      <pc:sldChg chg="modSp mod ord">
        <pc:chgData name="Jozef Lopuch" userId="2c48502a7992df14" providerId="LiveId" clId="{4906776F-89EB-4880-9112-437A2A812DB6}" dt="2021-11-03T22:02:11.855" v="2918"/>
        <pc:sldMkLst>
          <pc:docMk/>
          <pc:sldMk cId="4046369906" sldId="310"/>
        </pc:sldMkLst>
        <pc:spChg chg="mod">
          <ac:chgData name="Jozef Lopuch" userId="2c48502a7992df14" providerId="LiveId" clId="{4906776F-89EB-4880-9112-437A2A812DB6}" dt="2021-11-03T17:11:06.629" v="33" actId="403"/>
          <ac:spMkLst>
            <pc:docMk/>
            <pc:sldMk cId="4046369906" sldId="310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4243575031" sldId="322"/>
        </pc:sldMkLst>
      </pc:sldChg>
      <pc:sldChg chg="modSp mod ord">
        <pc:chgData name="Jozef Lopuch" userId="2c48502a7992df14" providerId="LiveId" clId="{4906776F-89EB-4880-9112-437A2A812DB6}" dt="2021-11-03T20:01:24.926" v="1308" actId="20577"/>
        <pc:sldMkLst>
          <pc:docMk/>
          <pc:sldMk cId="1465792345" sldId="323"/>
        </pc:sldMkLst>
        <pc:spChg chg="mod">
          <ac:chgData name="Jozef Lopuch" userId="2c48502a7992df14" providerId="LiveId" clId="{4906776F-89EB-4880-9112-437A2A812DB6}" dt="2021-11-03T19:34:02.981" v="644" actId="20577"/>
          <ac:spMkLst>
            <pc:docMk/>
            <pc:sldMk cId="1465792345" sldId="323"/>
            <ac:spMk id="13" creationId="{00000000-0000-0000-0000-000000000000}"/>
          </ac:spMkLst>
        </pc:spChg>
        <pc:spChg chg="mod">
          <ac:chgData name="Jozef Lopuch" userId="2c48502a7992df14" providerId="LiveId" clId="{4906776F-89EB-4880-9112-437A2A812DB6}" dt="2021-11-03T20:01:24.926" v="1308" actId="20577"/>
          <ac:spMkLst>
            <pc:docMk/>
            <pc:sldMk cId="1465792345" sldId="323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877178940" sldId="327"/>
        </pc:sldMkLst>
      </pc:sldChg>
      <pc:sldChg chg="del">
        <pc:chgData name="Jozef Lopuch" userId="2c48502a7992df14" providerId="LiveId" clId="{4906776F-89EB-4880-9112-437A2A812DB6}" dt="2021-11-03T17:35:38.016" v="136" actId="47"/>
        <pc:sldMkLst>
          <pc:docMk/>
          <pc:sldMk cId="2245452412" sldId="357"/>
        </pc:sldMkLst>
      </pc:sldChg>
      <pc:sldChg chg="ord">
        <pc:chgData name="Jozef Lopuch" userId="2c48502a7992df14" providerId="LiveId" clId="{4906776F-89EB-4880-9112-437A2A812DB6}" dt="2021-11-03T22:13:54.846" v="2951"/>
        <pc:sldMkLst>
          <pc:docMk/>
          <pc:sldMk cId="2023757473" sldId="365"/>
        </pc:sldMkLst>
      </pc:sldChg>
      <pc:sldChg chg="add modTransition modAnim">
        <pc:chgData name="Jozef Lopuch" userId="2c48502a7992df14" providerId="LiveId" clId="{4906776F-89EB-4880-9112-437A2A812DB6}" dt="2021-11-04T09:08:28.227" v="2983"/>
        <pc:sldMkLst>
          <pc:docMk/>
          <pc:sldMk cId="207872568" sldId="415"/>
        </pc:sldMkLst>
      </pc:sldChg>
      <pc:sldChg chg="del">
        <pc:chgData name="Jozef Lopuch" userId="2c48502a7992df14" providerId="LiveId" clId="{4906776F-89EB-4880-9112-437A2A812DB6}" dt="2021-11-03T17:35:33.333" v="135" actId="47"/>
        <pc:sldMkLst>
          <pc:docMk/>
          <pc:sldMk cId="1135527523" sldId="434"/>
        </pc:sldMkLst>
      </pc:sldChg>
      <pc:sldChg chg="addSp modSp mod">
        <pc:chgData name="Jozef Lopuch" userId="2c48502a7992df14" providerId="LiveId" clId="{4906776F-89EB-4880-9112-437A2A812DB6}" dt="2021-11-03T21:49:17.334" v="2738" actId="1076"/>
        <pc:sldMkLst>
          <pc:docMk/>
          <pc:sldMk cId="4106318690" sldId="437"/>
        </pc:sldMkLst>
        <pc:spChg chg="add mod">
          <ac:chgData name="Jozef Lopuch" userId="2c48502a7992df14" providerId="LiveId" clId="{4906776F-89EB-4880-9112-437A2A812DB6}" dt="2021-11-03T21:49:17.334" v="2738" actId="1076"/>
          <ac:spMkLst>
            <pc:docMk/>
            <pc:sldMk cId="4106318690" sldId="437"/>
            <ac:spMk id="4" creationId="{458D36AD-3863-4200-AE0B-F5C6A1CC8799}"/>
          </ac:spMkLst>
        </pc:spChg>
        <pc:picChg chg="mod">
          <ac:chgData name="Jozef Lopuch" userId="2c48502a7992df14" providerId="LiveId" clId="{4906776F-89EB-4880-9112-437A2A812DB6}" dt="2021-11-03T21:49:11.455" v="2737" actId="1076"/>
          <ac:picMkLst>
            <pc:docMk/>
            <pc:sldMk cId="4106318690" sldId="437"/>
            <ac:picMk id="5" creationId="{517F7DE1-6E5A-4C7F-880C-CC0A97B25D9C}"/>
          </ac:picMkLst>
        </pc:picChg>
      </pc:sldChg>
      <pc:sldChg chg="ord">
        <pc:chgData name="Jozef Lopuch" userId="2c48502a7992df14" providerId="LiveId" clId="{4906776F-89EB-4880-9112-437A2A812DB6}" dt="2021-11-03T22:13:46.590" v="2949"/>
        <pc:sldMkLst>
          <pc:docMk/>
          <pc:sldMk cId="3053907289" sldId="438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3751306148" sldId="444"/>
        </pc:sldMkLst>
      </pc:sldChg>
      <pc:sldChg chg="add ord">
        <pc:chgData name="Jozef Lopuch" userId="2c48502a7992df14" providerId="LiveId" clId="{4906776F-89EB-4880-9112-437A2A812DB6}" dt="2021-11-03T22:04:02.468" v="2923"/>
        <pc:sldMkLst>
          <pc:docMk/>
          <pc:sldMk cId="512848518" sldId="445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682568137" sldId="445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59441121" sldId="446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609333999" sldId="447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042502057" sldId="448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995968" sldId="449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783684262" sldId="450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18262091" sldId="451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3251944875" sldId="452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672145787" sldId="453"/>
        </pc:sldMkLst>
      </pc:sldChg>
      <pc:sldChg chg="modSp mod">
        <pc:chgData name="Jozef Lopuch" userId="2c48502a7992df14" providerId="LiveId" clId="{4906776F-89EB-4880-9112-437A2A812DB6}" dt="2021-11-03T22:12:41.933" v="2947" actId="27636"/>
        <pc:sldMkLst>
          <pc:docMk/>
          <pc:sldMk cId="462297301" sldId="454"/>
        </pc:sldMkLst>
        <pc:spChg chg="mod">
          <ac:chgData name="Jozef Lopuch" userId="2c48502a7992df14" providerId="LiveId" clId="{4906776F-89EB-4880-9112-437A2A812DB6}" dt="2021-11-03T22:12:41.933" v="2947" actId="27636"/>
          <ac:spMkLst>
            <pc:docMk/>
            <pc:sldMk cId="462297301" sldId="454"/>
            <ac:spMk id="14" creationId="{00000000-0000-0000-0000-000000000000}"/>
          </ac:spMkLst>
        </pc:spChg>
      </pc:sldChg>
      <pc:sldChg chg="modSp mod ord">
        <pc:chgData name="Jozef Lopuch" userId="2c48502a7992df14" providerId="LiveId" clId="{4906776F-89EB-4880-9112-437A2A812DB6}" dt="2021-11-03T21:56:01.738" v="2916" actId="20577"/>
        <pc:sldMkLst>
          <pc:docMk/>
          <pc:sldMk cId="3325189435" sldId="455"/>
        </pc:sldMkLst>
        <pc:spChg chg="mod">
          <ac:chgData name="Jozef Lopuch" userId="2c48502a7992df14" providerId="LiveId" clId="{4906776F-89EB-4880-9112-437A2A812DB6}" dt="2021-11-03T21:56:01.738" v="2916" actId="20577"/>
          <ac:spMkLst>
            <pc:docMk/>
            <pc:sldMk cId="3325189435" sldId="455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39:08.014" v="140" actId="47"/>
        <pc:sldMkLst>
          <pc:docMk/>
          <pc:sldMk cId="1815675243" sldId="456"/>
        </pc:sldMkLst>
      </pc:sldChg>
      <pc:sldChg chg="del">
        <pc:chgData name="Jozef Lopuch" userId="2c48502a7992df14" providerId="LiveId" clId="{4906776F-89EB-4880-9112-437A2A812DB6}" dt="2021-11-03T17:38:59.446" v="139" actId="47"/>
        <pc:sldMkLst>
          <pc:docMk/>
          <pc:sldMk cId="2657800509" sldId="457"/>
        </pc:sldMkLst>
      </pc:sldChg>
      <pc:sldChg chg="del">
        <pc:chgData name="Jozef Lopuch" userId="2c48502a7992df14" providerId="LiveId" clId="{4906776F-89EB-4880-9112-437A2A812DB6}" dt="2021-11-03T17:38:54.783" v="138" actId="47"/>
        <pc:sldMkLst>
          <pc:docMk/>
          <pc:sldMk cId="2536768355" sldId="458"/>
        </pc:sldMkLst>
      </pc:sldChg>
      <pc:sldChg chg="del">
        <pc:chgData name="Jozef Lopuch" userId="2c48502a7992df14" providerId="LiveId" clId="{4906776F-89EB-4880-9112-437A2A812DB6}" dt="2021-11-03T17:38:45.969" v="137" actId="47"/>
        <pc:sldMkLst>
          <pc:docMk/>
          <pc:sldMk cId="1874365074" sldId="459"/>
        </pc:sldMkLst>
      </pc:sldChg>
      <pc:sldChg chg="addSp modSp mod">
        <pc:chgData name="Jozef Lopuch" userId="2c48502a7992df14" providerId="LiveId" clId="{4906776F-89EB-4880-9112-437A2A812DB6}" dt="2021-11-03T17:08:20.225" v="8" actId="14100"/>
        <pc:sldMkLst>
          <pc:docMk/>
          <pc:sldMk cId="874579557" sldId="460"/>
        </pc:sldMkLst>
        <pc:spChg chg="add mod">
          <ac:chgData name="Jozef Lopuch" userId="2c48502a7992df14" providerId="LiveId" clId="{4906776F-89EB-4880-9112-437A2A812DB6}" dt="2021-11-03T17:08:20.225" v="8" actId="14100"/>
          <ac:spMkLst>
            <pc:docMk/>
            <pc:sldMk cId="874579557" sldId="460"/>
            <ac:spMk id="3" creationId="{5525F515-309D-4841-9B2B-1BBEB009595F}"/>
          </ac:spMkLst>
        </pc:spChg>
      </pc:sldChg>
      <pc:sldChg chg="modSp mod">
        <pc:chgData name="Jozef Lopuch" userId="2c48502a7992df14" providerId="LiveId" clId="{4906776F-89EB-4880-9112-437A2A812DB6}" dt="2021-11-03T18:03:57.114" v="628" actId="20577"/>
        <pc:sldMkLst>
          <pc:docMk/>
          <pc:sldMk cId="2095642634" sldId="462"/>
        </pc:sldMkLst>
        <pc:spChg chg="mod">
          <ac:chgData name="Jozef Lopuch" userId="2c48502a7992df14" providerId="LiveId" clId="{4906776F-89EB-4880-9112-437A2A812DB6}" dt="2021-11-03T18:03:57.114" v="628" actId="20577"/>
          <ac:spMkLst>
            <pc:docMk/>
            <pc:sldMk cId="2095642634" sldId="462"/>
            <ac:spMk id="6" creationId="{C3FECD2B-C5F7-4FED-BE82-EED7EAD3852B}"/>
          </ac:spMkLst>
        </pc:spChg>
      </pc:sldChg>
      <pc:sldChg chg="addSp modSp del mod">
        <pc:chgData name="Jozef Lopuch" userId="2c48502a7992df14" providerId="LiveId" clId="{4906776F-89EB-4880-9112-437A2A812DB6}" dt="2021-11-03T18:31:43.349" v="631" actId="47"/>
        <pc:sldMkLst>
          <pc:docMk/>
          <pc:sldMk cId="683412796" sldId="463"/>
        </pc:sldMkLst>
        <pc:spChg chg="add mod">
          <ac:chgData name="Jozef Lopuch" userId="2c48502a7992df14" providerId="LiveId" clId="{4906776F-89EB-4880-9112-437A2A812DB6}" dt="2021-11-03T17:09:10.268" v="11" actId="1076"/>
          <ac:spMkLst>
            <pc:docMk/>
            <pc:sldMk cId="683412796" sldId="463"/>
            <ac:spMk id="3" creationId="{9F1702DE-3759-46CA-A709-0AF38BB98152}"/>
          </ac:spMkLst>
        </pc:spChg>
      </pc:sldChg>
      <pc:sldChg chg="modSp mod">
        <pc:chgData name="Jozef Lopuch" userId="2c48502a7992df14" providerId="LiveId" clId="{4906776F-89EB-4880-9112-437A2A812DB6}" dt="2021-11-04T09:09:49.533" v="3045" actId="6549"/>
        <pc:sldMkLst>
          <pc:docMk/>
          <pc:sldMk cId="1087337390" sldId="464"/>
        </pc:sldMkLst>
        <pc:spChg chg="mod">
          <ac:chgData name="Jozef Lopuch" userId="2c48502a7992df14" providerId="LiveId" clId="{4906776F-89EB-4880-9112-437A2A812DB6}" dt="2021-11-04T09:09:49.533" v="3045" actId="6549"/>
          <ac:spMkLst>
            <pc:docMk/>
            <pc:sldMk cId="1087337390" sldId="464"/>
            <ac:spMk id="14" creationId="{00000000-0000-0000-0000-000000000000}"/>
          </ac:spMkLst>
        </pc:spChg>
      </pc:sldChg>
      <pc:sldChg chg="modSp mod">
        <pc:chgData name="Jozef Lopuch" userId="2c48502a7992df14" providerId="LiveId" clId="{4906776F-89EB-4880-9112-437A2A812DB6}" dt="2021-11-04T09:09:59.758" v="3047" actId="20577"/>
        <pc:sldMkLst>
          <pc:docMk/>
          <pc:sldMk cId="22239282" sldId="465"/>
        </pc:sldMkLst>
        <pc:spChg chg="mod">
          <ac:chgData name="Jozef Lopuch" userId="2c48502a7992df14" providerId="LiveId" clId="{4906776F-89EB-4880-9112-437A2A812DB6}" dt="2021-11-04T09:09:59.758" v="3047" actId="20577"/>
          <ac:spMkLst>
            <pc:docMk/>
            <pc:sldMk cId="22239282" sldId="465"/>
            <ac:spMk id="14" creationId="{00000000-0000-0000-0000-000000000000}"/>
          </ac:spMkLst>
        </pc:spChg>
      </pc:sldChg>
      <pc:sldChg chg="modSp new mod">
        <pc:chgData name="Jozef Lopuch" userId="2c48502a7992df14" providerId="LiveId" clId="{4906776F-89EB-4880-9112-437A2A812DB6}" dt="2021-11-03T22:05:05.060" v="2933" actId="20577"/>
        <pc:sldMkLst>
          <pc:docMk/>
          <pc:sldMk cId="2944167745" sldId="468"/>
        </pc:sldMkLst>
        <pc:spChg chg="mod">
          <ac:chgData name="Jozef Lopuch" userId="2c48502a7992df14" providerId="LiveId" clId="{4906776F-89EB-4880-9112-437A2A812DB6}" dt="2021-11-03T17:30:16.128" v="116" actId="313"/>
          <ac:spMkLst>
            <pc:docMk/>
            <pc:sldMk cId="2944167745" sldId="468"/>
            <ac:spMk id="2" creationId="{5867F463-B7B2-4909-AA93-76ED2B1C03EB}"/>
          </ac:spMkLst>
        </pc:spChg>
        <pc:spChg chg="mod">
          <ac:chgData name="Jozef Lopuch" userId="2c48502a7992df14" providerId="LiveId" clId="{4906776F-89EB-4880-9112-437A2A812DB6}" dt="2021-11-03T22:05:05.060" v="2933" actId="20577"/>
          <ac:spMkLst>
            <pc:docMk/>
            <pc:sldMk cId="2944167745" sldId="468"/>
            <ac:spMk id="3" creationId="{D7200D32-56C2-40CB-B5FB-0C9160B72C1D}"/>
          </ac:spMkLst>
        </pc:spChg>
      </pc:sldChg>
      <pc:sldChg chg="modSp add mod">
        <pc:chgData name="Jozef Lopuch" userId="2c48502a7992df14" providerId="LiveId" clId="{4906776F-89EB-4880-9112-437A2A812DB6}" dt="2021-11-03T21:53:52.347" v="2830" actId="27636"/>
        <pc:sldMkLst>
          <pc:docMk/>
          <pc:sldMk cId="132886205" sldId="469"/>
        </pc:sldMkLst>
        <pc:spChg chg="mod">
          <ac:chgData name="Jozef Lopuch" userId="2c48502a7992df14" providerId="LiveId" clId="{4906776F-89EB-4880-9112-437A2A812DB6}" dt="2021-11-03T21:53:52.347" v="2830" actId="27636"/>
          <ac:spMkLst>
            <pc:docMk/>
            <pc:sldMk cId="132886205" sldId="469"/>
            <ac:spMk id="14" creationId="{00000000-0000-0000-0000-000000000000}"/>
          </ac:spMkLst>
        </pc:spChg>
      </pc:sldChg>
      <pc:sldChg chg="modSp add mod">
        <pc:chgData name="Jozef Lopuch" userId="2c48502a7992df14" providerId="LiveId" clId="{4906776F-89EB-4880-9112-437A2A812DB6}" dt="2021-11-04T09:08:44.535" v="2990" actId="20577"/>
        <pc:sldMkLst>
          <pc:docMk/>
          <pc:sldMk cId="2654107691" sldId="470"/>
        </pc:sldMkLst>
        <pc:spChg chg="mod">
          <ac:chgData name="Jozef Lopuch" userId="2c48502a7992df14" providerId="LiveId" clId="{4906776F-89EB-4880-9112-437A2A812DB6}" dt="2021-11-04T09:08:44.535" v="2990" actId="20577"/>
          <ac:spMkLst>
            <pc:docMk/>
            <pc:sldMk cId="2654107691" sldId="470"/>
            <ac:spMk id="14" creationId="{00000000-0000-0000-0000-000000000000}"/>
          </ac:spMkLst>
        </pc:spChg>
      </pc:sldChg>
      <pc:sldChg chg="modSp add mod">
        <pc:chgData name="Jozef Lopuch" userId="2c48502a7992df14" providerId="LiveId" clId="{4906776F-89EB-4880-9112-437A2A812DB6}" dt="2021-11-03T20:45:53.161" v="2732" actId="313"/>
        <pc:sldMkLst>
          <pc:docMk/>
          <pc:sldMk cId="2604556314" sldId="471"/>
        </pc:sldMkLst>
        <pc:spChg chg="mod">
          <ac:chgData name="Jozef Lopuch" userId="2c48502a7992df14" providerId="LiveId" clId="{4906776F-89EB-4880-9112-437A2A812DB6}" dt="2021-11-03T20:45:53.161" v="2732" actId="313"/>
          <ac:spMkLst>
            <pc:docMk/>
            <pc:sldMk cId="2604556314" sldId="471"/>
            <ac:spMk id="14" creationId="{00000000-0000-0000-0000-000000000000}"/>
          </ac:spMkLst>
        </pc:spChg>
      </pc:sldChg>
      <pc:sldChg chg="new del">
        <pc:chgData name="Jozef Lopuch" userId="2c48502a7992df14" providerId="LiveId" clId="{4906776F-89EB-4880-9112-437A2A812DB6}" dt="2021-11-03T21:28:56.220" v="2734" actId="47"/>
        <pc:sldMkLst>
          <pc:docMk/>
          <pc:sldMk cId="1481697563" sldId="472"/>
        </pc:sldMkLst>
      </pc:sldChg>
      <pc:sldChg chg="addSp delSp modSp new mod">
        <pc:chgData name="Jozef Lopuch" userId="2c48502a7992df14" providerId="LiveId" clId="{4906776F-89EB-4880-9112-437A2A812DB6}" dt="2021-11-03T22:28:20.331" v="2977" actId="20577"/>
        <pc:sldMkLst>
          <pc:docMk/>
          <pc:sldMk cId="3515461799" sldId="472"/>
        </pc:sldMkLst>
        <pc:spChg chg="del">
          <ac:chgData name="Jozef Lopuch" userId="2c48502a7992df14" providerId="LiveId" clId="{4906776F-89EB-4880-9112-437A2A812DB6}" dt="2021-11-03T22:09:12.143" v="2936" actId="478"/>
          <ac:spMkLst>
            <pc:docMk/>
            <pc:sldMk cId="3515461799" sldId="472"/>
            <ac:spMk id="2" creationId="{F4393BBE-A34C-4DC8-BB3B-90886A0C1693}"/>
          </ac:spMkLst>
        </pc:spChg>
        <pc:spChg chg="del">
          <ac:chgData name="Jozef Lopuch" userId="2c48502a7992df14" providerId="LiveId" clId="{4906776F-89EB-4880-9112-437A2A812DB6}" dt="2021-11-03T22:09:09.499" v="2935" actId="478"/>
          <ac:spMkLst>
            <pc:docMk/>
            <pc:sldMk cId="3515461799" sldId="472"/>
            <ac:spMk id="3" creationId="{0C7FA493-8335-4199-AA1E-3F9E6F1D832F}"/>
          </ac:spMkLst>
        </pc:spChg>
        <pc:spChg chg="add mod">
          <ac:chgData name="Jozef Lopuch" userId="2c48502a7992df14" providerId="LiveId" clId="{4906776F-89EB-4880-9112-437A2A812DB6}" dt="2021-11-03T22:28:20.331" v="2977" actId="20577"/>
          <ac:spMkLst>
            <pc:docMk/>
            <pc:sldMk cId="3515461799" sldId="472"/>
            <ac:spMk id="4" creationId="{41D042A3-2BD8-4421-820A-C0C50AAD2C3D}"/>
          </ac:spMkLst>
        </pc:spChg>
        <pc:spChg chg="add mod">
          <ac:chgData name="Jozef Lopuch" userId="2c48502a7992df14" providerId="LiveId" clId="{4906776F-89EB-4880-9112-437A2A812DB6}" dt="2021-11-03T22:27:56.150" v="2960" actId="1076"/>
          <ac:spMkLst>
            <pc:docMk/>
            <pc:sldMk cId="3515461799" sldId="472"/>
            <ac:spMk id="7" creationId="{9F749A29-92A7-49FE-A512-BAE871D5A6B4}"/>
          </ac:spMkLst>
        </pc:spChg>
        <pc:picChg chg="add mod">
          <ac:chgData name="Jozef Lopuch" userId="2c48502a7992df14" providerId="LiveId" clId="{4906776F-89EB-4880-9112-437A2A812DB6}" dt="2021-11-03T22:27:52.938" v="2959" actId="1076"/>
          <ac:picMkLst>
            <pc:docMk/>
            <pc:sldMk cId="3515461799" sldId="472"/>
            <ac:picMk id="5" creationId="{280632BC-3047-4FB4-A734-207AF194DD94}"/>
          </ac:picMkLst>
        </pc:picChg>
      </pc:sldChg>
      <pc:sldChg chg="new del">
        <pc:chgData name="Jozef Lopuch" userId="2c48502a7992df14" providerId="LiveId" clId="{4906776F-89EB-4880-9112-437A2A812DB6}" dt="2021-11-03T22:28:27.376" v="2978" actId="47"/>
        <pc:sldMkLst>
          <pc:docMk/>
          <pc:sldMk cId="2114407832" sldId="473"/>
        </pc:sldMkLst>
      </pc:sldChg>
      <pc:sldChg chg="modSp add mod modTransition">
        <pc:chgData name="Jozef Lopuch" userId="2c48502a7992df14" providerId="LiveId" clId="{4906776F-89EB-4880-9112-437A2A812DB6}" dt="2021-11-03T22:27:46.925" v="2958" actId="113"/>
        <pc:sldMkLst>
          <pc:docMk/>
          <pc:sldMk cId="2536768355" sldId="474"/>
        </pc:sldMkLst>
        <pc:spChg chg="mod">
          <ac:chgData name="Jozef Lopuch" userId="2c48502a7992df14" providerId="LiveId" clId="{4906776F-89EB-4880-9112-437A2A812DB6}" dt="2021-11-03T22:27:46.925" v="2958" actId="113"/>
          <ac:spMkLst>
            <pc:docMk/>
            <pc:sldMk cId="2536768355" sldId="474"/>
            <ac:spMk id="2" creationId="{9F13F2CC-820D-4493-B384-79FCC20E8E6F}"/>
          </ac:spMkLst>
        </pc:spChg>
        <pc:picChg chg="mod">
          <ac:chgData name="Jozef Lopuch" userId="2c48502a7992df14" providerId="LiveId" clId="{4906776F-89EB-4880-9112-437A2A812DB6}" dt="2021-11-03T22:27:32.200" v="2954" actId="1076"/>
          <ac:picMkLst>
            <pc:docMk/>
            <pc:sldMk cId="2536768355" sldId="474"/>
            <ac:picMk id="4" creationId="{09DC0FD7-038F-46B6-A598-17EEC4554E0C}"/>
          </ac:picMkLst>
        </pc:picChg>
        <pc:picChg chg="mod">
          <ac:chgData name="Jozef Lopuch" userId="2c48502a7992df14" providerId="LiveId" clId="{4906776F-89EB-4880-9112-437A2A812DB6}" dt="2021-11-03T22:27:39.563" v="2956" actId="1076"/>
          <ac:picMkLst>
            <pc:docMk/>
            <pc:sldMk cId="2536768355" sldId="474"/>
            <ac:picMk id="5" creationId="{25664C8F-2CF1-4DC6-812C-A95A67EAB819}"/>
          </ac:picMkLst>
        </pc:picChg>
        <pc:picChg chg="mod">
          <ac:chgData name="Jozef Lopuch" userId="2c48502a7992df14" providerId="LiveId" clId="{4906776F-89EB-4880-9112-437A2A812DB6}" dt="2021-11-03T22:27:34.623" v="2955" actId="1076"/>
          <ac:picMkLst>
            <pc:docMk/>
            <pc:sldMk cId="2536768355" sldId="474"/>
            <ac:picMk id="6" creationId="{097F9EE5-B5A4-4E5C-972F-5323B9569EC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04.11.2021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04.11.2021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540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57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58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70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416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73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35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0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0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80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38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18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47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33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04.11.2021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04.11.2021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04.11.2021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04.11.2021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04.11.2021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04.11.2021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04.11.2021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04.11.2021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04.11.2021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04.11.2021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04.11.2021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04.11.2021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6. Rozmístění obyvatel na Zemi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lnSpcReduction="10000"/>
          </a:bodyPr>
          <a:lstStyle/>
          <a:p>
            <a:pPr lvl="1"/>
            <a:r>
              <a:rPr lang="cs-CZ" sz="2400" b="1" dirty="0"/>
              <a:t>Klimatické podmínky </a:t>
            </a:r>
            <a:r>
              <a:rPr lang="cs-CZ" sz="2400" dirty="0"/>
              <a:t>– základní podmínka rozložení obyvatelstva, protože jeho existence je podmíněna výskytem rostlinstva (teplota, srážky)</a:t>
            </a:r>
          </a:p>
          <a:p>
            <a:pPr lvl="2"/>
            <a:r>
              <a:rPr lang="cs-CZ" sz="2200" dirty="0"/>
              <a:t>Více než polovina obyvatel žije v oblasti mírně teplého podnebí, jejich rozloha je jenom 17 % - nejvyšší hustota obyvatel</a:t>
            </a:r>
          </a:p>
          <a:p>
            <a:pPr lvl="2"/>
            <a:r>
              <a:rPr lang="cs-CZ" sz="2200" dirty="0"/>
              <a:t>Naproti tomu stepní, pouštní a tundrové podnebí – 38 % rozlohy, ale jenom 8,4 % obyvatel</a:t>
            </a:r>
          </a:p>
          <a:p>
            <a:pPr lvl="2"/>
            <a:r>
              <a:rPr lang="cs-CZ" sz="2200" dirty="0"/>
              <a:t>Rozdíly pasátových a monzunových pobřeží – západní pobřeží, nehostinné prostory, řídce obydlené (severní Chile) x východní monzunová pobřeží, hustě osídlené (Rio de </a:t>
            </a:r>
            <a:r>
              <a:rPr lang="cs-CZ" sz="2200" dirty="0" err="1"/>
              <a:t>Janeiro</a:t>
            </a:r>
            <a:r>
              <a:rPr lang="cs-CZ" sz="2200" dirty="0"/>
              <a:t>)</a:t>
            </a:r>
          </a:p>
          <a:p>
            <a:pPr lvl="2"/>
            <a:r>
              <a:rPr lang="cs-CZ" sz="2200" dirty="0"/>
              <a:t>Nepůsobí samostatně, ale uplatňoval se zejména prostřednictvím zemědělské produkce</a:t>
            </a:r>
          </a:p>
          <a:p>
            <a:pPr lvl="2"/>
            <a:endParaRPr lang="cs-CZ" sz="2200" dirty="0"/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45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F80CFE6-9333-4482-874A-7C83E5680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2336"/>
            <a:ext cx="12192000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9985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sz="2400" b="1" dirty="0"/>
              <a:t>Socioekonomické</a:t>
            </a:r>
          </a:p>
          <a:p>
            <a:pPr lvl="1"/>
            <a:r>
              <a:rPr lang="cs-CZ" sz="2400" dirty="0"/>
              <a:t>Zemědělská výroba – oblasti podél Nilu, Gangy, Východoevropská nížina</a:t>
            </a:r>
          </a:p>
          <a:p>
            <a:pPr lvl="1"/>
            <a:r>
              <a:rPr lang="cs-CZ" sz="2400" dirty="0"/>
              <a:t>Manufakturní a tovární průmyslová výroba – Porýní, Horní Slezsko, jižní a střední Anglie, región Ósaky</a:t>
            </a:r>
          </a:p>
          <a:p>
            <a:pPr lvl="1"/>
            <a:r>
              <a:rPr lang="cs-CZ" sz="2400" dirty="0"/>
              <a:t>Provázanost obchodu, průmyslu a dopravy (přístavy, sklady, překladiště) – pobřežní i vnitrozemské regiony – Hamburk, Singapur, Hongkong, Rio de </a:t>
            </a:r>
            <a:r>
              <a:rPr lang="cs-CZ" sz="2400" dirty="0" err="1"/>
              <a:t>Janeiro</a:t>
            </a:r>
            <a:r>
              <a:rPr lang="cs-CZ" sz="2400" dirty="0"/>
              <a:t>, Vancouver</a:t>
            </a:r>
          </a:p>
          <a:p>
            <a:pPr lvl="1"/>
            <a:r>
              <a:rPr lang="cs-CZ" sz="2400" dirty="0"/>
              <a:t>Cestovní ruch – přímořské regiony – Florida, středomoří</a:t>
            </a:r>
          </a:p>
          <a:p>
            <a:pPr lvl="1"/>
            <a:r>
              <a:rPr lang="cs-CZ" sz="2400" dirty="0"/>
              <a:t>Provázanost průmyslové i nevýrobní základny (administrativa, služby, informace, výzkum a vývoj) – metropolitní regiony – okolí Paříže, Londýna, Tokia, Bos-</a:t>
            </a:r>
            <a:r>
              <a:rPr lang="cs-CZ" sz="2400" dirty="0" err="1"/>
              <a:t>Wash</a:t>
            </a:r>
            <a:endParaRPr lang="cs-CZ" sz="2400" dirty="0"/>
          </a:p>
          <a:p>
            <a:pPr lvl="1"/>
            <a:r>
              <a:rPr lang="cs-CZ" sz="2400" dirty="0"/>
              <a:t>Dopravní poloha – vliv dopravních sítí a zařízení</a:t>
            </a:r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622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91AEE9-114B-4D82-98D0-4891115DA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4690"/>
            <a:ext cx="12192000" cy="6610496"/>
          </a:xfrm>
          <a:prstGeom prst="rect">
            <a:avLst/>
          </a:prstGeom>
        </p:spPr>
      </p:pic>
      <p:sp>
        <p:nvSpPr>
          <p:cNvPr id="3" name="Obdélník 4">
            <a:extLst>
              <a:ext uri="{FF2B5EF4-FFF2-40B4-BE49-F238E27FC236}">
                <a16:creationId xmlns:a16="http://schemas.microsoft.com/office/drawing/2014/main" id="{5525F515-309D-4841-9B2B-1BBEB009595F}"/>
              </a:ext>
            </a:extLst>
          </p:cNvPr>
          <p:cNvSpPr/>
          <p:nvPr/>
        </p:nvSpPr>
        <p:spPr>
          <a:xfrm>
            <a:off x="4668715" y="6595806"/>
            <a:ext cx="7407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https://www.datagraver.com/case/world-population-distribution-by-latitude-and-longitude-2015</a:t>
            </a:r>
          </a:p>
        </p:txBody>
      </p:sp>
    </p:spTree>
    <p:extLst>
      <p:ext uri="{BB962C8B-B14F-4D97-AF65-F5344CB8AC3E}">
        <p14:creationId xmlns:p14="http://schemas.microsoft.com/office/powerpoint/2010/main" val="874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Hustota zalidnění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altLang="cs-CZ" dirty="0"/>
              <a:t>Strukturní charakteristika území, která poskytuje možnost jak pro prostorové, tak i časové srovnání rozmístění obyvatelstva.</a:t>
            </a:r>
          </a:p>
          <a:p>
            <a:r>
              <a:rPr lang="cs-CZ" altLang="cs-CZ" dirty="0"/>
              <a:t>Výrazné výkyvy během dne, proto se používá </a:t>
            </a:r>
            <a:r>
              <a:rPr lang="cs-CZ" altLang="cs-CZ" b="1" i="1" dirty="0"/>
              <a:t>noční</a:t>
            </a:r>
            <a:r>
              <a:rPr lang="cs-CZ" altLang="cs-CZ" dirty="0"/>
              <a:t> a </a:t>
            </a:r>
            <a:r>
              <a:rPr lang="cs-CZ" altLang="cs-CZ" b="1" i="1" dirty="0"/>
              <a:t>denní</a:t>
            </a:r>
            <a:r>
              <a:rPr lang="cs-CZ" altLang="cs-CZ" dirty="0"/>
              <a:t> hustota</a:t>
            </a:r>
          </a:p>
          <a:p>
            <a:pPr algn="just">
              <a:lnSpc>
                <a:spcPct val="90000"/>
              </a:lnSpc>
            </a:pPr>
            <a:r>
              <a:rPr lang="cs-CZ" altLang="cs-CZ" b="1" dirty="0"/>
              <a:t>Obecná hustota zalidnění (h)</a:t>
            </a:r>
          </a:p>
          <a:p>
            <a:pPr lvl="1" algn="just">
              <a:lnSpc>
                <a:spcPct val="90000"/>
              </a:lnSpc>
            </a:pPr>
            <a:r>
              <a:rPr lang="cs-CZ" altLang="cs-CZ" dirty="0"/>
              <a:t>Absolutní ukazatel</a:t>
            </a:r>
          </a:p>
          <a:p>
            <a:pPr lvl="1" algn="just">
              <a:lnSpc>
                <a:spcPct val="90000"/>
              </a:lnSpc>
            </a:pPr>
            <a:r>
              <a:rPr lang="cs-CZ" altLang="cs-CZ" dirty="0"/>
              <a:t>Počet obyvatel (O) a plocha území (P)</a:t>
            </a:r>
          </a:p>
          <a:p>
            <a:pPr algn="just"/>
            <a:r>
              <a:rPr lang="cs-CZ" altLang="cs-CZ" b="1" dirty="0"/>
              <a:t>Specifická hustota zalidnění:</a:t>
            </a:r>
          </a:p>
          <a:p>
            <a:pPr lvl="1" algn="just"/>
            <a:r>
              <a:rPr lang="cs-CZ" altLang="cs-CZ" dirty="0"/>
              <a:t>Fyziologická hustota: celková populace / plocha orné půdy</a:t>
            </a:r>
          </a:p>
          <a:p>
            <a:pPr lvl="1" algn="just"/>
            <a:r>
              <a:rPr lang="cs-CZ" altLang="cs-CZ" dirty="0"/>
              <a:t>Zemědělská hustota: zemědělská populace / plocha zemědělské půdy</a:t>
            </a:r>
          </a:p>
          <a:p>
            <a:pPr lvl="1" algn="just"/>
            <a:r>
              <a:rPr lang="cs-CZ" altLang="cs-CZ" dirty="0"/>
              <a:t>Rezidenční hustota: městská populace / plocha obytné zástavby ve městě</a:t>
            </a:r>
          </a:p>
          <a:p>
            <a:pPr lvl="1" algn="just"/>
            <a:r>
              <a:rPr lang="cs-CZ" altLang="cs-CZ" dirty="0"/>
              <a:t>Urbánní hustota: městská populace / rozloha města </a:t>
            </a:r>
          </a:p>
          <a:p>
            <a:pPr lvl="1" algn="just"/>
            <a:r>
              <a:rPr lang="cs-CZ" altLang="cs-CZ" dirty="0"/>
              <a:t>Ekologické optimum: hustota zalidnění, která je únosná pro přírodní zdroje oblasti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81EA16A-E979-49FF-A554-EB9C8F087982}"/>
                  </a:ext>
                </a:extLst>
              </p:cNvPr>
              <p:cNvSpPr/>
              <p:nvPr/>
            </p:nvSpPr>
            <p:spPr>
              <a:xfrm>
                <a:off x="5791201" y="3324612"/>
                <a:ext cx="1415403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</m:oMath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81EA16A-E979-49FF-A554-EB9C8F087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3324612"/>
                <a:ext cx="1415403" cy="712631"/>
              </a:xfrm>
              <a:prstGeom prst="rect">
                <a:avLst/>
              </a:prstGeom>
              <a:blipFill>
                <a:blip r:embed="rId3"/>
                <a:stretch>
                  <a:fillRect l="-8621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2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11DB80-7A9C-4D79-8C39-3BC3097F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6" y="0"/>
            <a:ext cx="1113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C8C23BB-3009-4F1B-9E90-140A04936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5" r="56533" b="12481"/>
          <a:stretch/>
        </p:blipFill>
        <p:spPr>
          <a:xfrm>
            <a:off x="0" y="0"/>
            <a:ext cx="5760000" cy="33885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B65493-4788-42B9-A55A-244383AFD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32" t="5755" b="10414"/>
          <a:stretch/>
        </p:blipFill>
        <p:spPr>
          <a:xfrm>
            <a:off x="0" y="3383810"/>
            <a:ext cx="5760000" cy="347419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3FECD2B-C5F7-4FED-BE82-EED7EAD3852B}"/>
              </a:ext>
            </a:extLst>
          </p:cNvPr>
          <p:cNvSpPr txBox="1">
            <a:spLocks/>
          </p:cNvSpPr>
          <p:nvPr/>
        </p:nvSpPr>
        <p:spPr>
          <a:xfrm>
            <a:off x="5966691" y="1903718"/>
            <a:ext cx="5463309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ČR má průměrnou hustotu </a:t>
            </a:r>
            <a:r>
              <a:rPr lang="cs-CZ" altLang="cs-CZ" sz="2400">
                <a:solidFill>
                  <a:schemeClr val="tx2"/>
                </a:solidFill>
              </a:rPr>
              <a:t>zalidnění 134  </a:t>
            </a:r>
            <a:r>
              <a:rPr lang="cs-CZ" altLang="cs-CZ" sz="2400" dirty="0">
                <a:solidFill>
                  <a:schemeClr val="tx2"/>
                </a:solidFill>
              </a:rPr>
              <a:t>obyvatel/km²</a:t>
            </a:r>
          </a:p>
          <a:p>
            <a:pPr>
              <a:lnSpc>
                <a:spcPct val="100000"/>
              </a:lnSpc>
            </a:pPr>
            <a:r>
              <a:rPr lang="pl-PL" altLang="cs-CZ" sz="2400" dirty="0">
                <a:solidFill>
                  <a:schemeClr val="tx2"/>
                </a:solidFill>
              </a:rPr>
              <a:t>Svět jako celek dosahuje hodnoty 13 obyvatel/km²</a:t>
            </a:r>
          </a:p>
          <a:p>
            <a:pPr>
              <a:lnSpc>
                <a:spcPct val="100000"/>
              </a:lnSpc>
            </a:pPr>
            <a:r>
              <a:rPr lang="pl-PL" altLang="cs-CZ" sz="2400" dirty="0">
                <a:solidFill>
                  <a:schemeClr val="tx2"/>
                </a:solidFill>
              </a:rPr>
              <a:t>Nejvíce ministáty (Monako – </a:t>
            </a:r>
            <a:r>
              <a:rPr lang="cs-CZ" altLang="cs-CZ" sz="2400" dirty="0">
                <a:solidFill>
                  <a:schemeClr val="tx2"/>
                </a:solidFill>
              </a:rPr>
              <a:t>23 660 obyvatel/km²)</a:t>
            </a:r>
          </a:p>
          <a:p>
            <a:pPr>
              <a:lnSpc>
                <a:spcPct val="10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Nejméně – Mongolsko (1,7 obyvatel/km²), ze závislých území pak Grónsko (0,026 obyvatel/km²)</a:t>
            </a:r>
            <a:endParaRPr lang="pl-PL" altLang="cs-CZ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Areály maximálního zalidnění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022846"/>
            <a:ext cx="9628632" cy="1362113"/>
          </a:xfrm>
        </p:spPr>
        <p:txBody>
          <a:bodyPr rtlCol="0"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Důležité pro vymezování sídelních aglomerací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Stanovení kritéria hustoty zalidnění (obvykle x-násobek průměrné hustoty v daném státě, počítají se areály na 20x, 10x nebo 5x průměrné hustoty), nejpoužívanější je 10x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Pro města nad cca 50 tis. obyvatel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BE740B-5C5E-4C17-B90B-7C742F572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3490504"/>
            <a:ext cx="12192000" cy="341816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23D8DFF-9930-481A-AEEF-ED1195881ABA}"/>
              </a:ext>
            </a:extLst>
          </p:cNvPr>
          <p:cNvSpPr/>
          <p:nvPr/>
        </p:nvSpPr>
        <p:spPr>
          <a:xfrm>
            <a:off x="0" y="5829284"/>
            <a:ext cx="1663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SVĚTOVÉ </a:t>
            </a:r>
          </a:p>
          <a:p>
            <a:r>
              <a:rPr lang="cs-CZ" dirty="0"/>
              <a:t>AGLOMERACE</a:t>
            </a:r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Světové aglomerace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7F7DE1-6E5A-4C7F-880C-CC0A97B2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50" y="1499195"/>
            <a:ext cx="8469746" cy="5358805"/>
          </a:xfrm>
          <a:prstGeom prst="rect">
            <a:avLst/>
          </a:prstGeom>
        </p:spPr>
      </p:pic>
      <p:sp>
        <p:nvSpPr>
          <p:cNvPr id="4" name="Obdélník 4">
            <a:extLst>
              <a:ext uri="{FF2B5EF4-FFF2-40B4-BE49-F238E27FC236}">
                <a16:creationId xmlns:a16="http://schemas.microsoft.com/office/drawing/2014/main" id="{458D36AD-3863-4200-AE0B-F5C6A1CC8799}"/>
              </a:ext>
            </a:extLst>
          </p:cNvPr>
          <p:cNvSpPr/>
          <p:nvPr/>
        </p:nvSpPr>
        <p:spPr>
          <a:xfrm>
            <a:off x="7131891" y="6488668"/>
            <a:ext cx="4963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http://citypopulation.de/world/Agglomerations.html</a:t>
            </a:r>
          </a:p>
        </p:txBody>
      </p:sp>
    </p:spTree>
    <p:extLst>
      <p:ext uri="{BB962C8B-B14F-4D97-AF65-F5344CB8AC3E}">
        <p14:creationId xmlns:p14="http://schemas.microsoft.com/office/powerpoint/2010/main" val="41063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politiky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400" dirty="0"/>
              <a:t>Souhrn schémat, teorií a praktických postupů státu, kterými se snaží cíleně ovlivňovat množství populace</a:t>
            </a:r>
          </a:p>
          <a:p>
            <a:pPr algn="just"/>
            <a:r>
              <a:rPr lang="cs-CZ" altLang="cs-CZ" sz="2400" dirty="0"/>
              <a:t>Přístupy:</a:t>
            </a:r>
          </a:p>
          <a:p>
            <a:pPr lvl="1" algn="just"/>
            <a:r>
              <a:rPr lang="cs-CZ" altLang="cs-CZ" sz="2000" b="1" dirty="0"/>
              <a:t>kvantitativní (početní) </a:t>
            </a:r>
            <a:r>
              <a:rPr lang="cs-CZ" altLang="cs-CZ" sz="2000" dirty="0"/>
              <a:t>– sleduje početní vývoj obyvatelstva</a:t>
            </a:r>
          </a:p>
          <a:p>
            <a:pPr lvl="2" algn="just">
              <a:defRPr/>
            </a:pPr>
            <a:r>
              <a:rPr lang="cs-CZ" sz="1800" b="1" dirty="0" err="1"/>
              <a:t>pronatalitní</a:t>
            </a:r>
            <a:r>
              <a:rPr lang="cs-CZ" sz="1800" dirty="0"/>
              <a:t>, která podporuje růst porodnosti (natalitu), v současnosti je aplikována zejména ve vyspělých státech světa, kde je přirozený přírůstek nízký a průměrný věk obyvatelstva se zvyšuje</a:t>
            </a:r>
          </a:p>
          <a:p>
            <a:pPr lvl="2" algn="just">
              <a:defRPr/>
            </a:pPr>
            <a:r>
              <a:rPr lang="cs-CZ" sz="1800" b="1" dirty="0" err="1"/>
              <a:t>protinatalitní</a:t>
            </a:r>
            <a:r>
              <a:rPr lang="cs-CZ" sz="1800" dirty="0"/>
              <a:t>, která podporuje snižování míry porodnosti, je aplikována vládami zejména v rozvojových zemích tzv. třetího světa, kde je přírůstek obyvatelstva vyšší, velmi tvrdými </a:t>
            </a:r>
            <a:r>
              <a:rPr lang="cs-CZ" sz="1800" dirty="0" err="1"/>
              <a:t>protinatalitními</a:t>
            </a:r>
            <a:r>
              <a:rPr lang="cs-CZ" sz="1800" dirty="0"/>
              <a:t> opatřeními se v 80. letech 20. století prezentovala např. Čína, kde byla uplatňována tzv. politika jednoho dítěte</a:t>
            </a:r>
          </a:p>
          <a:p>
            <a:pPr lvl="1" algn="just"/>
            <a:r>
              <a:rPr lang="cs-CZ" altLang="cs-CZ" sz="2000" b="1" dirty="0"/>
              <a:t>migrační –</a:t>
            </a:r>
            <a:r>
              <a:rPr lang="cs-CZ" altLang="cs-CZ" sz="2000" dirty="0"/>
              <a:t> sleduje vývoj v migraci (imigrace/emigrace) obyvatelstva, kterou lze státními zásahy ovlivňovat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873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7F463-B7B2-4909-AA93-76ED2B1C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Rozmístění obyvatelstva na Zemi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200D32-56C2-40CB-B5FB-0C9160B72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základní součástí předmětu studia geografie obyvatelstva, aplikují se při tom metody a techniky studia dvojího charakteru:</a:t>
            </a:r>
          </a:p>
          <a:p>
            <a:pPr lvl="1"/>
            <a:r>
              <a:rPr lang="cs-CZ" sz="2400" dirty="0"/>
              <a:t>informace o velikosti a rozmístění obyvatelstva v </a:t>
            </a:r>
            <a:r>
              <a:rPr lang="cs-CZ" sz="2400" b="1" dirty="0"/>
              <a:t>jednotlivých prostorových útvarech </a:t>
            </a:r>
            <a:r>
              <a:rPr lang="cs-CZ" sz="2400" dirty="0"/>
              <a:t>(kontinenty, státy a další regiony) a výsledkem jsou </a:t>
            </a:r>
            <a:r>
              <a:rPr lang="cs-CZ" sz="2400" i="1" dirty="0"/>
              <a:t>poznatky o rozložení obyvatelstva </a:t>
            </a:r>
            <a:r>
              <a:rPr lang="cs-CZ" sz="2400" dirty="0"/>
              <a:t>(zpravidla v absolutních údajích podle určitého systému teritoriálních jednotek)</a:t>
            </a:r>
          </a:p>
          <a:p>
            <a:pPr lvl="1"/>
            <a:r>
              <a:rPr lang="cs-CZ" sz="2400" dirty="0"/>
              <a:t>rozmístění obyvatelstva se studuje ve vztahu k </a:t>
            </a:r>
            <a:r>
              <a:rPr lang="cs-CZ" sz="2400" b="1" dirty="0"/>
              <a:t>jiným geografickým prvkům prostoru </a:t>
            </a:r>
            <a:r>
              <a:rPr lang="cs-CZ" sz="2400" dirty="0"/>
              <a:t>(rozmístění podle nadmořské výšky, podle klimatických pásů, dopravních systémů atd.)</a:t>
            </a:r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41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Prognózy vývoje obyvatel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57201" y="2281187"/>
            <a:ext cx="6456946" cy="3173129"/>
          </a:xfrm>
        </p:spPr>
        <p:txBody>
          <a:bodyPr rtlCol="0">
            <a:noAutofit/>
          </a:bodyPr>
          <a:lstStyle/>
          <a:p>
            <a:r>
              <a:rPr lang="cs-CZ" sz="1800" dirty="0"/>
              <a:t>Většina prognóz obyvatelstva pomocí matematicko-statistických metod používá v současnosti pro výpočet dalšího vývoje </a:t>
            </a:r>
            <a:r>
              <a:rPr lang="cs-CZ" sz="1800" b="1" dirty="0"/>
              <a:t>logistickou křivku. </a:t>
            </a:r>
          </a:p>
          <a:p>
            <a:r>
              <a:rPr lang="cs-CZ" sz="1800" dirty="0"/>
              <a:t>Pro její charakteristický tvar ji nazýváme „</a:t>
            </a:r>
            <a:r>
              <a:rPr lang="cs-CZ" sz="1800" b="1" dirty="0"/>
              <a:t>S-křivka</a:t>
            </a:r>
            <a:r>
              <a:rPr lang="cs-CZ" sz="1800" dirty="0"/>
              <a:t>“</a:t>
            </a:r>
          </a:p>
          <a:p>
            <a:pPr lvl="1"/>
            <a:r>
              <a:rPr lang="cs-CZ" sz="1800" dirty="0"/>
              <a:t>3 části:</a:t>
            </a:r>
          </a:p>
          <a:p>
            <a:pPr lvl="2"/>
            <a:r>
              <a:rPr lang="cs-CZ" dirty="0"/>
              <a:t>v první části probíhá esovitě od dolní asymptoty (většinou nulové hodnoty)</a:t>
            </a:r>
          </a:p>
          <a:p>
            <a:pPr lvl="2"/>
            <a:r>
              <a:rPr lang="cs-CZ" dirty="0"/>
              <a:t>v prostřední části se její růst prudce zrychluje</a:t>
            </a:r>
          </a:p>
          <a:p>
            <a:pPr lvl="2"/>
            <a:r>
              <a:rPr lang="cs-CZ" dirty="0"/>
              <a:t>v poslední části se opět zpomaluje a křivka se blíží k horní asymptotě</a:t>
            </a:r>
          </a:p>
          <a:p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CD8496-478D-4C7E-9220-6E1723B6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147" y="2281187"/>
            <a:ext cx="5200650" cy="3057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7ACC1A0-48E2-40A4-B5E5-3C02A73702D5}"/>
              </a:ext>
            </a:extLst>
          </p:cNvPr>
          <p:cNvSpPr txBox="1"/>
          <p:nvPr/>
        </p:nvSpPr>
        <p:spPr>
          <a:xfrm>
            <a:off x="457201" y="5518484"/>
            <a:ext cx="11494167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b="1" dirty="0"/>
              <a:t>Plochá S křivka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Žádná populace neroste věčně, narazí na možnosti prostředí = nosná kapacita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Nezahrnuje zlepšování zdravotní péče, potravy, technologií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Pro dosažení nulového růstu musí lidé projít demografickou revolucí</a:t>
            </a:r>
          </a:p>
        </p:txBody>
      </p:sp>
    </p:spTree>
    <p:extLst>
      <p:ext uri="{BB962C8B-B14F-4D97-AF65-F5344CB8AC3E}">
        <p14:creationId xmlns:p14="http://schemas.microsoft.com/office/powerpoint/2010/main" val="222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projekce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sz="2400" dirty="0"/>
              <a:t>Prostorové hledisko: projekce celostátní, republikové, okresní nebo sídelní jednotky</a:t>
            </a:r>
          </a:p>
          <a:p>
            <a:pPr algn="just">
              <a:defRPr/>
            </a:pPr>
            <a:r>
              <a:rPr lang="cs-CZ" sz="2400" dirty="0"/>
              <a:t>Časové hledisko: </a:t>
            </a:r>
          </a:p>
          <a:p>
            <a:pPr lvl="1" algn="just">
              <a:defRPr/>
            </a:pPr>
            <a:r>
              <a:rPr lang="cs-CZ" sz="2400" dirty="0"/>
              <a:t>krátkodobé projekce (do 10 let)</a:t>
            </a:r>
          </a:p>
          <a:p>
            <a:pPr lvl="1" algn="just">
              <a:defRPr/>
            </a:pPr>
            <a:r>
              <a:rPr lang="cs-CZ" sz="2400" dirty="0"/>
              <a:t>střednědobé (10–25 let)</a:t>
            </a:r>
          </a:p>
          <a:p>
            <a:pPr lvl="1" algn="just">
              <a:defRPr/>
            </a:pPr>
            <a:r>
              <a:rPr lang="cs-CZ" sz="2400" dirty="0"/>
              <a:t>dlouhodobé (nad 25 let)</a:t>
            </a:r>
          </a:p>
          <a:p>
            <a:pPr algn="just">
              <a:defRPr/>
            </a:pPr>
            <a:r>
              <a:rPr lang="cs-CZ" altLang="cs-CZ" sz="2400" dirty="0"/>
              <a:t>Formální extrapolace celkového počtu obyvatel a extrapolace doplněná odhadem věkové struktury – používá různé exponenciální funkce</a:t>
            </a:r>
          </a:p>
          <a:p>
            <a:r>
              <a:rPr lang="cs-CZ" altLang="cs-CZ" sz="2400" dirty="0" err="1"/>
              <a:t>Jednovariantní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vícevariantní</a:t>
            </a:r>
            <a:r>
              <a:rPr lang="cs-CZ" altLang="cs-CZ" sz="2400" dirty="0"/>
              <a:t> projekce (např. nízká, střední, vysoká)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21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E26379C-204D-444A-BA88-F83070D44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34" y="931328"/>
            <a:ext cx="7959331" cy="56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projekce - postup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sz="2400" dirty="0"/>
              <a:t>Pro sestavení populačních projekcí komponentní metodou potřebujeme:</a:t>
            </a:r>
          </a:p>
          <a:p>
            <a:pPr lvl="1" algn="just">
              <a:defRPr/>
            </a:pPr>
            <a:r>
              <a:rPr lang="cs-CZ" sz="2400" b="1" dirty="0"/>
              <a:t>věkovou strukturu </a:t>
            </a:r>
            <a:r>
              <a:rPr lang="cs-CZ" sz="2400" dirty="0"/>
              <a:t>k výchozímu okamžiku projekce odděleně pro obě pohlaví</a:t>
            </a:r>
          </a:p>
          <a:p>
            <a:pPr lvl="1" algn="just">
              <a:defRPr/>
            </a:pPr>
            <a:r>
              <a:rPr lang="cs-CZ" sz="2400" b="1" dirty="0"/>
              <a:t>řád vymírání</a:t>
            </a:r>
            <a:r>
              <a:rPr lang="cs-CZ" sz="2400" dirty="0"/>
              <a:t>, vyjádřený úmrtností tabulkou</a:t>
            </a:r>
          </a:p>
          <a:p>
            <a:pPr lvl="1" algn="just">
              <a:defRPr/>
            </a:pPr>
            <a:r>
              <a:rPr lang="cs-CZ" sz="2400" b="1" dirty="0"/>
              <a:t>řád rození</a:t>
            </a:r>
            <a:r>
              <a:rPr lang="cs-CZ" sz="2400" dirty="0"/>
              <a:t>, vyjádřený mírami plodnosti podle věku</a:t>
            </a:r>
          </a:p>
          <a:p>
            <a:pPr algn="just">
              <a:defRPr/>
            </a:pPr>
            <a:endParaRPr lang="cs-CZ" sz="2400" dirty="0"/>
          </a:p>
          <a:p>
            <a:pPr algn="just">
              <a:defRPr/>
            </a:pPr>
            <a:r>
              <a:rPr lang="cs-CZ" sz="2400" dirty="0"/>
              <a:t>Nejjednodušší metodou je zde metoda posouvání věkových skupin</a:t>
            </a:r>
          </a:p>
          <a:p>
            <a:pPr algn="just">
              <a:defRPr/>
            </a:pPr>
            <a:r>
              <a:rPr lang="cs-CZ" sz="2400" dirty="0"/>
              <a:t>Komponentní metoda s uvažováním budoucí migrace</a:t>
            </a:r>
          </a:p>
        </p:txBody>
      </p:sp>
    </p:spTree>
    <p:extLst>
      <p:ext uri="{BB962C8B-B14F-4D97-AF65-F5344CB8AC3E}">
        <p14:creationId xmlns:p14="http://schemas.microsoft.com/office/powerpoint/2010/main" val="13339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C6CE51-6247-45F6-8B55-B98B635D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12192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Stav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30367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400" b="1" dirty="0"/>
              <a:t>Počáteční stav obyvatelstva: </a:t>
            </a:r>
            <a:r>
              <a:rPr lang="cs-CZ" altLang="cs-CZ" sz="2400" dirty="0"/>
              <a:t>počet obyvatel daného území k počátku sledovaného období, nejčastěji kalendářního roku, ale i pololetí, čtvrtletí, měsíce </a:t>
            </a:r>
          </a:p>
          <a:p>
            <a:pPr algn="just"/>
            <a:r>
              <a:rPr lang="cs-CZ" altLang="cs-CZ" sz="2400" b="1" dirty="0"/>
              <a:t>Střední stav obyvatelstva: </a:t>
            </a:r>
            <a:r>
              <a:rPr lang="cs-CZ" altLang="cs-CZ" sz="2400" dirty="0"/>
              <a:t>počet obyvatel daného území v okamžiku, který byl zvolen za střed sledovaného období</a:t>
            </a:r>
          </a:p>
          <a:p>
            <a:pPr algn="just"/>
            <a:r>
              <a:rPr lang="cs-CZ" altLang="cs-CZ" sz="2400" b="1" dirty="0"/>
              <a:t>Koncový stav obyvatelstva: </a:t>
            </a:r>
            <a:r>
              <a:rPr lang="cs-CZ" altLang="cs-CZ" sz="2400" dirty="0"/>
              <a:t>počet obyvatel daného území v okamžiku, kterým končí stanovené období. U kalendářního roku koncový stav obyvatelstva vyjadřuje počet obyvatel ve 24:00 hodin 31. prosince stanoveného roku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Aktuální tendence a trendy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1943100"/>
            <a:ext cx="10112943" cy="4673147"/>
          </a:xfrm>
        </p:spPr>
        <p:txBody>
          <a:bodyPr rtlCol="0">
            <a:noAutofit/>
          </a:bodyPr>
          <a:lstStyle/>
          <a:p>
            <a:r>
              <a:rPr lang="cs-CZ" sz="2000" dirty="0"/>
              <a:t>Rostoucí rozdíly mezi bohatým a chudým světem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Vytvářeny nerovné podmínky pro řešení ekonomických, sociálních a politických problémů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Neexistence volné soutěže a přístupu k „vysokým technologiím“, které jsou v rozhodující míře monopolizovány zeměmi Bohatého severu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Suroviny a kreativní lidské zdroje jsou naopak z nejchudších zemí světa odčerpávány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Vysoké dluhy nejchudších zemí 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Vynakládání vysokých finančních částek na reklamu a zbrojení zemí Bohatého Severu a nedostatek finančních prostředků ke zlepšení vzdělanosti, zdravotního stavu obyvatel a odstranění hladu a bídy nejchudších zemí světa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Konzumní způsob života orientovaného na hromadění peněz a majetku</a:t>
            </a:r>
            <a:endParaRPr lang="cs-CZ" altLang="cs-CZ" sz="1800" b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Vztah člověka z ŽP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Mezinárodní vztahy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Populační geopolitika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Udržitelnost a kvalita života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Mezinárodní migranti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Rodiny, partnerství a rodičovství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Stárnutí populace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5">
            <a:extLst>
              <a:ext uri="{FF2B5EF4-FFF2-40B4-BE49-F238E27FC236}">
                <a16:creationId xmlns:a16="http://schemas.microsoft.com/office/drawing/2014/main" id="{0AFA9777-579F-4979-A417-E86D08C73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t="13416" r="43687" b="14024"/>
          <a:stretch>
            <a:fillRect/>
          </a:stretch>
        </p:blipFill>
        <p:spPr bwMode="auto">
          <a:xfrm>
            <a:off x="1260475" y="0"/>
            <a:ext cx="6942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cs-CZ" altLang="cs-CZ" dirty="0"/>
              <a:t>Prostorovost se považuje nejen za jeden z významných aspektů poznávání všech jevů a procesů geografie obyvatelstva</a:t>
            </a:r>
          </a:p>
          <a:p>
            <a:pPr algn="just"/>
            <a:r>
              <a:rPr lang="cs-CZ" altLang="cs-CZ" dirty="0"/>
              <a:t>Jednou z hlavních charakteristik v rozmístění obyvatelstva na Zemi je mimořádná </a:t>
            </a:r>
            <a:r>
              <a:rPr lang="cs-CZ" altLang="cs-CZ" b="1" dirty="0"/>
              <a:t>nerovnoměrnost</a:t>
            </a:r>
            <a:endParaRPr lang="cs-CZ" altLang="cs-CZ" dirty="0"/>
          </a:p>
          <a:p>
            <a:pPr lvl="1" algn="just"/>
            <a:r>
              <a:rPr lang="cs-CZ" altLang="cs-CZ" b="1" i="1" dirty="0" err="1"/>
              <a:t>Ekumena</a:t>
            </a:r>
            <a:r>
              <a:rPr lang="cs-CZ" altLang="cs-CZ" b="1" i="1" dirty="0"/>
              <a:t> </a:t>
            </a:r>
            <a:r>
              <a:rPr lang="cs-CZ" altLang="cs-CZ" dirty="0"/>
              <a:t>– trvalá sídla, území, které je člověkem hospodářsky využívané, 43 % souše, 64 mil. km</a:t>
            </a:r>
            <a:r>
              <a:rPr lang="cs-CZ" altLang="cs-CZ" baseline="30000" dirty="0"/>
              <a:t>2</a:t>
            </a:r>
          </a:p>
          <a:p>
            <a:pPr lvl="1" algn="just"/>
            <a:r>
              <a:rPr lang="cs-CZ" altLang="cs-CZ" b="1" dirty="0" err="1"/>
              <a:t>Subekumena</a:t>
            </a:r>
            <a:r>
              <a:rPr lang="cs-CZ" altLang="cs-CZ" b="1" dirty="0"/>
              <a:t>/</a:t>
            </a:r>
            <a:r>
              <a:rPr lang="cs-CZ" altLang="cs-CZ" b="1" dirty="0" err="1"/>
              <a:t>semiekumena</a:t>
            </a:r>
            <a:r>
              <a:rPr lang="cs-CZ" altLang="cs-CZ" dirty="0"/>
              <a:t> – území osídlené dočasně (např. pastva dobytka), </a:t>
            </a:r>
            <a:r>
              <a:rPr lang="pt-BR" altLang="cs-CZ" dirty="0"/>
              <a:t>37 % souše, 55 mil. </a:t>
            </a:r>
            <a:r>
              <a:rPr lang="cs-CZ" altLang="cs-CZ" dirty="0"/>
              <a:t>km</a:t>
            </a:r>
            <a:r>
              <a:rPr lang="cs-CZ" altLang="cs-CZ" baseline="30000" dirty="0"/>
              <a:t>2</a:t>
            </a:r>
            <a:endParaRPr lang="cs-CZ" altLang="cs-CZ" dirty="0"/>
          </a:p>
          <a:p>
            <a:pPr lvl="1" algn="just"/>
            <a:r>
              <a:rPr lang="cs-CZ" altLang="cs-CZ" b="1" dirty="0" err="1"/>
              <a:t>Anekumena</a:t>
            </a:r>
            <a:r>
              <a:rPr lang="cs-CZ" altLang="cs-CZ" b="1" dirty="0"/>
              <a:t> </a:t>
            </a:r>
            <a:r>
              <a:rPr lang="cs-CZ" altLang="cs-CZ" dirty="0"/>
              <a:t>– území trvale neosídlené a hospodářsky nevyužívané lidmi – pouště, zaledněná území, vysokohorské oblasti apod.</a:t>
            </a:r>
          </a:p>
          <a:p>
            <a:pPr algn="just"/>
            <a:r>
              <a:rPr lang="cs-CZ" altLang="cs-CZ" dirty="0"/>
              <a:t>Na jižní polokouli žije pouze 10 % obyvatel Země, i když plocha souše zde představuje 25 % celosvětové</a:t>
            </a:r>
          </a:p>
          <a:p>
            <a:pPr algn="just"/>
            <a:r>
              <a:rPr lang="cs-CZ" altLang="cs-CZ" dirty="0"/>
              <a:t>Přibližně ½ obyvatel Země žije na 5 % plochy souše, ¾ obyvatel žije na 7 % plochy souše</a:t>
            </a:r>
          </a:p>
        </p:txBody>
      </p:sp>
    </p:spTree>
    <p:extLst>
      <p:ext uri="{BB962C8B-B14F-4D97-AF65-F5344CB8AC3E}">
        <p14:creationId xmlns:p14="http://schemas.microsoft.com/office/powerpoint/2010/main" val="33251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11651"/>
          </a:xfrm>
        </p:spPr>
        <p:txBody>
          <a:bodyPr rtlCol="0">
            <a:normAutofit/>
          </a:bodyPr>
          <a:lstStyle/>
          <a:p>
            <a:r>
              <a:rPr lang="cs-CZ" sz="2000" i="0" dirty="0">
                <a:effectLst/>
              </a:rPr>
              <a:t>Ve vztahu k přírodním a socioekonomický</a:t>
            </a:r>
            <a:r>
              <a:rPr lang="cs-CZ" sz="2000" dirty="0"/>
              <a:t>m </a:t>
            </a:r>
            <a:r>
              <a:rPr lang="cs-CZ" sz="2000" i="0" dirty="0">
                <a:effectLst/>
              </a:rPr>
              <a:t>faktorům</a:t>
            </a:r>
          </a:p>
          <a:p>
            <a:r>
              <a:rPr lang="cs-CZ" sz="2000" dirty="0"/>
              <a:t>S</a:t>
            </a:r>
            <a:r>
              <a:rPr lang="cs-CZ" sz="2000" i="0" dirty="0">
                <a:effectLst/>
              </a:rPr>
              <a:t>pjatá s mnohými historickými, přírodními, ekonomickými a politickými jevy a procesy, které se odlišně a v různé míře uplatňují v různých regionech</a:t>
            </a:r>
          </a:p>
          <a:p>
            <a:r>
              <a:rPr lang="cs-CZ" sz="2000" i="0" dirty="0">
                <a:effectLst/>
              </a:rPr>
              <a:t>Faktory a skutečnosti, které diferencují rozmístění obyvatelstva, můžeme rozdělit do čtyř základních skupin (E. WEBER a B. BENTHIEN, 1976): </a:t>
            </a:r>
          </a:p>
          <a:p>
            <a:pPr lvl="1"/>
            <a:r>
              <a:rPr lang="cs-CZ" sz="1800" i="0" dirty="0">
                <a:effectLst/>
              </a:rPr>
              <a:t>stupeň ekonomického vývoje včetně nadstavbových funkcí (politická organizace, vliv náboženství apod.)</a:t>
            </a:r>
          </a:p>
          <a:p>
            <a:pPr lvl="1"/>
            <a:r>
              <a:rPr lang="cs-CZ" sz="1800" i="0" dirty="0" err="1">
                <a:effectLst/>
              </a:rPr>
              <a:t>fyzickogeografické</a:t>
            </a:r>
            <a:r>
              <a:rPr lang="cs-CZ" sz="1800" i="0" dirty="0">
                <a:effectLst/>
              </a:rPr>
              <a:t> faktory (klima, vegetace, morfologie, půdy, nerostné bohatství, geografická poloha aj.)</a:t>
            </a:r>
          </a:p>
          <a:p>
            <a:pPr lvl="1"/>
            <a:r>
              <a:rPr lang="cs-CZ" sz="1800" i="0" dirty="0">
                <a:effectLst/>
              </a:rPr>
              <a:t>zvláštnosti historického vývoje (např. dávnější osídlení a nově osídlená území)</a:t>
            </a:r>
          </a:p>
          <a:p>
            <a:pPr lvl="1"/>
            <a:r>
              <a:rPr lang="cs-CZ" sz="1800" i="0" dirty="0">
                <a:effectLst/>
              </a:rPr>
              <a:t>populační faktory, zejména regionální diferencovanost přirozeného a mechanického pohybu obyvatelstva</a:t>
            </a:r>
            <a:endParaRPr lang="sk-SK" sz="1800" dirty="0">
              <a:solidFill>
                <a:srgbClr val="80008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vet1900">
            <a:extLst>
              <a:ext uri="{FF2B5EF4-FFF2-40B4-BE49-F238E27FC236}">
                <a16:creationId xmlns:a16="http://schemas.microsoft.com/office/drawing/2014/main" id="{4E2EDA3D-B84D-4D5A-9EFF-3A2A8FD8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00"/>
            <a:ext cx="5051361" cy="375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vet1998">
            <a:extLst>
              <a:ext uri="{FF2B5EF4-FFF2-40B4-BE49-F238E27FC236}">
                <a16:creationId xmlns:a16="http://schemas.microsoft.com/office/drawing/2014/main" id="{CA7821AF-7BDB-4C81-96E6-F208C455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08" y="1"/>
            <a:ext cx="5166192" cy="38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vet2050">
            <a:extLst>
              <a:ext uri="{FF2B5EF4-FFF2-40B4-BE49-F238E27FC236}">
                <a16:creationId xmlns:a16="http://schemas.microsoft.com/office/drawing/2014/main" id="{97337F3C-E79C-43CD-89EF-20D7BD4E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52" y="2977994"/>
            <a:ext cx="5182782" cy="38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80632BC-3047-4FB4-A734-207AF194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2325020"/>
            <a:ext cx="9097645" cy="3353268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9F749A29-92A7-49FE-A512-BAE871D5A6B4}"/>
              </a:ext>
            </a:extLst>
          </p:cNvPr>
          <p:cNvSpPr txBox="1"/>
          <p:nvPr/>
        </p:nvSpPr>
        <p:spPr>
          <a:xfrm>
            <a:off x="1547177" y="5758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https://www.worldometers.info/geography/7-continents/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1D042A3-2BD8-4421-820A-C0C50AAD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cs-CZ" sz="4800" b="1" dirty="0"/>
              <a:t>Počet obyvatel podle kontinentů</a:t>
            </a:r>
          </a:p>
        </p:txBody>
      </p:sp>
    </p:spTree>
    <p:extLst>
      <p:ext uri="{BB962C8B-B14F-4D97-AF65-F5344CB8AC3E}">
        <p14:creationId xmlns:p14="http://schemas.microsoft.com/office/powerpoint/2010/main" val="35154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3F2CC-820D-4493-B384-79FCC20E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Počet obyvatel podle zemí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25664C8F-2CF1-4DC6-812C-A95A67EAB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6952"/>
            <a:ext cx="12191999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9DC0FD7-038F-46B6-A598-17EEC455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12" y="4208110"/>
            <a:ext cx="4855341" cy="23395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97F9EE5-B5A4-4E5C-972F-5323B9569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98" y="4177225"/>
            <a:ext cx="4819802" cy="233951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DC7A7B0-6888-45EE-8608-03203417E43A}"/>
              </a:ext>
            </a:extLst>
          </p:cNvPr>
          <p:cNvSpPr/>
          <p:nvPr/>
        </p:nvSpPr>
        <p:spPr>
          <a:xfrm>
            <a:off x="6499282" y="6467303"/>
            <a:ext cx="5384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https://www.prb.org/2017-world-population-data-sheet/</a:t>
            </a:r>
          </a:p>
        </p:txBody>
      </p:sp>
    </p:spTree>
    <p:extLst>
      <p:ext uri="{BB962C8B-B14F-4D97-AF65-F5344CB8AC3E}">
        <p14:creationId xmlns:p14="http://schemas.microsoft.com/office/powerpoint/2010/main" val="25367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lvl="1"/>
            <a:r>
              <a:rPr lang="cs-CZ" sz="2400" b="1" dirty="0"/>
              <a:t>Vzdálenost od pobřeží </a:t>
            </a:r>
            <a:r>
              <a:rPr lang="cs-CZ" sz="2400" dirty="0"/>
              <a:t> - většina hlavních prostorů koncentrace obyvatelstva se rozkládá na okraji kontinentů, vnitrokontinentální prostory jsou většinou osídlené řidším způsobem</a:t>
            </a:r>
          </a:p>
          <a:p>
            <a:pPr lvl="2"/>
            <a:r>
              <a:rPr lang="cs-CZ" sz="2200" dirty="0"/>
              <a:t>Do 50 km žije 28 % obyvatel (12 % rozlohy kontinentů)</a:t>
            </a:r>
          </a:p>
          <a:p>
            <a:pPr lvl="2"/>
            <a:r>
              <a:rPr lang="cs-CZ" sz="2200" dirty="0"/>
              <a:t>Do 200 km žije 50 % obyvatel (16 % rozlohy kontinentů)</a:t>
            </a:r>
          </a:p>
          <a:p>
            <a:pPr lvl="2"/>
            <a:r>
              <a:rPr lang="cs-CZ" sz="2200" dirty="0"/>
              <a:t>Vnitrokontinentální prostory (více než 1000 km od moře), 20 % rozlohy souše, jen 8,5 % obyvatel</a:t>
            </a:r>
          </a:p>
          <a:p>
            <a:pPr lvl="2"/>
            <a:r>
              <a:rPr lang="cs-CZ" sz="2200" dirty="0"/>
              <a:t>Evropa – největší část obyvatel ve vzdálenosti 200 – 500 km, souvisí s vývojem ekonomických aktivit</a:t>
            </a:r>
          </a:p>
          <a:p>
            <a:pPr lvl="2"/>
            <a:r>
              <a:rPr lang="cs-CZ" sz="2200" dirty="0"/>
              <a:t>Austrálie – 80 % obyvatel 50 km od pobřeží</a:t>
            </a:r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5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lvl="1"/>
            <a:r>
              <a:rPr lang="cs-CZ" sz="2400" b="1" dirty="0"/>
              <a:t>Nadmořská výška území</a:t>
            </a:r>
            <a:r>
              <a:rPr lang="cs-CZ" sz="2400" dirty="0"/>
              <a:t> – všeobecně  se konstatuje, že výška do 200 m n. m. je pro člověka a osídlení nejpříznivější</a:t>
            </a:r>
          </a:p>
          <a:p>
            <a:pPr lvl="2"/>
            <a:r>
              <a:rPr lang="cs-CZ" sz="2200" dirty="0"/>
              <a:t>Do 200 m n. m. žije téměř 60 % obyvatel (28 % rozlohy souše)</a:t>
            </a:r>
          </a:p>
          <a:p>
            <a:pPr lvl="2"/>
            <a:r>
              <a:rPr lang="cs-CZ" sz="2200" dirty="0"/>
              <a:t>Do 500 m n. m. žije 80 % obyvatel (57 % rozlohy souše)</a:t>
            </a:r>
          </a:p>
          <a:p>
            <a:pPr lvl="2"/>
            <a:r>
              <a:rPr lang="cs-CZ" sz="2200" dirty="0"/>
              <a:t>Výjimka – kontinenty s převahou tropického klimatu (Afrika, Jižní Amerika) – méně než 50 % obyvatel (do 200 m n. m.)</a:t>
            </a:r>
          </a:p>
          <a:p>
            <a:pPr lvl="2"/>
            <a:r>
              <a:rPr lang="cs-CZ" sz="2200" dirty="0"/>
              <a:t>Do výšky 500 m n. m. – Evropa 92 %, Austrálie 91 %, Afrika a Jižní Amerika 57 %, ale poměrně vysoký podíl obyvatelstva ve výškách 500 až 1000 m n. m.</a:t>
            </a:r>
          </a:p>
          <a:p>
            <a:pPr lvl="2"/>
            <a:r>
              <a:rPr lang="cs-CZ" sz="2200" dirty="0"/>
              <a:t>Peru – polovina obyvatel nad 2000 m n. m.</a:t>
            </a:r>
          </a:p>
          <a:p>
            <a:pPr lvl="2"/>
            <a:r>
              <a:rPr lang="cs-CZ" sz="2200" dirty="0"/>
              <a:t>Prohlubování těchto rozdílů</a:t>
            </a:r>
          </a:p>
          <a:p>
            <a:pPr lvl="2"/>
            <a:endParaRPr lang="cs-CZ" sz="2200" dirty="0"/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541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493</TotalTime>
  <Words>1594</Words>
  <Application>Microsoft Office PowerPoint</Application>
  <PresentationFormat>Širokouhlá</PresentationFormat>
  <Paragraphs>152</Paragraphs>
  <Slides>27</Slides>
  <Notes>18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Školní předměty 16×9</vt:lpstr>
      <vt:lpstr>6. Rozmístění obyvatel na Zemi</vt:lpstr>
      <vt:lpstr>Rozmístění obyvatelstva na Zemi</vt:lpstr>
      <vt:lpstr>Rozmístění obyvatelstva</vt:lpstr>
      <vt:lpstr>Rozmístění obyvatelstva</vt:lpstr>
      <vt:lpstr>Prezentácia programu PowerPoint</vt:lpstr>
      <vt:lpstr>Počet obyvatel podle kontinentů</vt:lpstr>
      <vt:lpstr>Počet obyvatel podle zemí</vt:lpstr>
      <vt:lpstr>Přírodní faktory rozmístění obyvatelstva</vt:lpstr>
      <vt:lpstr>Přírodní faktory rozmístění obyvatelstva</vt:lpstr>
      <vt:lpstr>Přírodní faktory rozmístění obyvatelstva</vt:lpstr>
      <vt:lpstr>Prezentácia programu PowerPoint</vt:lpstr>
      <vt:lpstr>Faktory rozmístění obyvatelstva</vt:lpstr>
      <vt:lpstr>Prezentácia programu PowerPoint</vt:lpstr>
      <vt:lpstr>Hustota zalidnění</vt:lpstr>
      <vt:lpstr>Prezentácia programu PowerPoint</vt:lpstr>
      <vt:lpstr>Prezentácia programu PowerPoint</vt:lpstr>
      <vt:lpstr>Areály maximálního zalidnění</vt:lpstr>
      <vt:lpstr>Světové aglomerace</vt:lpstr>
      <vt:lpstr>Populační politiky</vt:lpstr>
      <vt:lpstr>Prognózy vývoje obyvatel</vt:lpstr>
      <vt:lpstr>Populační projekce</vt:lpstr>
      <vt:lpstr>Prezentácia programu PowerPoint</vt:lpstr>
      <vt:lpstr>Populační projekce - postup</vt:lpstr>
      <vt:lpstr>Prezentácia programu PowerPoint</vt:lpstr>
      <vt:lpstr>Stav obyvatelstva</vt:lpstr>
      <vt:lpstr>Aktuální tendence a trendy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15</cp:revision>
  <dcterms:created xsi:type="dcterms:W3CDTF">2021-09-22T09:34:22Z</dcterms:created>
  <dcterms:modified xsi:type="dcterms:W3CDTF">2021-11-04T09:10:10Z</dcterms:modified>
</cp:coreProperties>
</file>