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7" r:id="rId4"/>
    <p:sldId id="261" r:id="rId5"/>
    <p:sldId id="268" r:id="rId6"/>
    <p:sldId id="269" r:id="rId7"/>
    <p:sldId id="270" r:id="rId8"/>
    <p:sldId id="297" r:id="rId9"/>
    <p:sldId id="274" r:id="rId10"/>
    <p:sldId id="298" r:id="rId11"/>
    <p:sldId id="271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0" r:id="rId29"/>
    <p:sldId id="292" r:id="rId30"/>
    <p:sldId id="294" r:id="rId31"/>
    <p:sldId id="295" r:id="rId32"/>
    <p:sldId id="296" r:id="rId3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06" autoAdjust="0"/>
  </p:normalViewPr>
  <p:slideViewPr>
    <p:cSldViewPr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1C9381-F68D-4F9B-9F8A-AB9E40C618C1}" type="datetime1">
              <a:rPr lang="cs-CZ" smtClean="0"/>
              <a:t>10.11.2021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FB5046-D517-4952-94FA-8571CFCEBBF5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651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0728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122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343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102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84716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989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42668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98180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0320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0343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19814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003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13880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99426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8579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31752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04766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95948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74671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4141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549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91378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9958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291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743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400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5859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94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2707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CB5E2-8FC8-4060-9BF1-A48CBCD30292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5C93-8F64-44C2-9895-EF24A7C5898E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AF141-D3CA-4562-A44D-A0F7EEA54F65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E70E4-D740-4C50-AE52-B0A05EC02402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0E1C3-D136-4A15-B4F7-755274D3AC79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C436E-D55B-47C6-8E3D-A1E974EAC8F8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E1057-9A15-431B-A874-2A2BD5D6CDF0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D14BC-B29D-44D4-A1A2-06AFEA15E0F6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18D54-5252-466A-A8AC-DC835C0ACC2E}" type="datetime1">
              <a:rPr lang="cs-CZ" noProof="0" smtClean="0"/>
              <a:t>10.11.2021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A485F0B-5BFE-43AF-83B8-FCCEEDE3B43F}" type="datetime1">
              <a:rPr lang="cs-CZ" smtClean="0"/>
              <a:t>10.11.2021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endelu.cz/eknihovna/opory/zobraz_cast.pl?cast=4605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00" y="4114800"/>
            <a:ext cx="10658399" cy="11584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Ze0132 Geografie obyvatelstva a sídel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7408" y="5338170"/>
            <a:ext cx="10586391" cy="474836"/>
          </a:xfrm>
        </p:spPr>
        <p:txBody>
          <a:bodyPr rtlCol="0"/>
          <a:lstStyle/>
          <a:p>
            <a:pPr rtl="0"/>
            <a:r>
              <a:rPr lang="cs-CZ" dirty="0"/>
              <a:t>KGE, PED MUNI, 2021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3584C-8C38-4B64-ACD3-D4E0F344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Rank-</a:t>
            </a:r>
            <a:r>
              <a:rPr lang="cs-CZ" sz="3600" b="1" dirty="0" err="1"/>
              <a:t>size</a:t>
            </a:r>
            <a:r>
              <a:rPr lang="cs-CZ" sz="3600" b="1" dirty="0"/>
              <a:t> rule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21A9845-3DC3-4D9C-A4B2-FF7B7241C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Snaží set statisticky modelovat velikostní rozložení měst v daném systému osídlení</a:t>
                </a:r>
              </a:p>
              <a:p>
                <a:r>
                  <a:rPr lang="cs-CZ" dirty="0"/>
                  <a:t>Vzorec: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dirty="0"/>
                  <a:t> - populační velikost města 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- populační velikost největšího města v zkoumaném sídelním systému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dirty="0"/>
                  <a:t> - pořadí města podle populační velikosti</a:t>
                </a:r>
              </a:p>
              <a:p>
                <a:r>
                  <a:rPr lang="cs-CZ" dirty="0" err="1"/>
                  <a:t>Polycentricita</a:t>
                </a:r>
                <a:r>
                  <a:rPr lang="cs-CZ" dirty="0"/>
                  <a:t> x </a:t>
                </a:r>
                <a:r>
                  <a:rPr lang="cs-CZ" dirty="0" err="1"/>
                  <a:t>monocentricita</a:t>
                </a:r>
                <a:endParaRPr lang="cs-CZ" dirty="0"/>
              </a:p>
              <a:p>
                <a:r>
                  <a:rPr lang="cs-CZ" dirty="0"/>
                  <a:t>Kritika – problém ohraničení měst</a:t>
                </a:r>
              </a:p>
              <a:p>
                <a:r>
                  <a:rPr lang="cs-CZ" dirty="0"/>
                  <a:t>Kritika – vypovídací schopnost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21A9845-3DC3-4D9C-A4B2-FF7B7241C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2D1D320E-8A63-4585-A681-5F7800F9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001294"/>
            <a:ext cx="5143500" cy="239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6D5914B-030C-48A7-9689-4C891171CA41}"/>
              </a:ext>
            </a:extLst>
          </p:cNvPr>
          <p:cNvSpPr txBox="1"/>
          <p:nvPr/>
        </p:nvSpPr>
        <p:spPr>
          <a:xfrm>
            <a:off x="6888088" y="6381328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err="1"/>
              <a:t>Mulíček</a:t>
            </a:r>
            <a:r>
              <a:rPr lang="cs-CZ" sz="1600" dirty="0"/>
              <a:t>, O., Ekonomická a sociální geografie</a:t>
            </a:r>
          </a:p>
        </p:txBody>
      </p:sp>
    </p:spTree>
    <p:extLst>
      <p:ext uri="{BB962C8B-B14F-4D97-AF65-F5344CB8AC3E}">
        <p14:creationId xmlns:p14="http://schemas.microsoft.com/office/powerpoint/2010/main" val="17899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Teorie centrálních míst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b="1" dirty="0"/>
              <a:t>Teorie centrálních míst (</a:t>
            </a:r>
            <a:r>
              <a:rPr lang="cs-CZ" sz="1600" b="1" dirty="0" err="1"/>
              <a:t>Christaller</a:t>
            </a:r>
            <a:r>
              <a:rPr lang="cs-CZ" sz="1600" b="1" dirty="0"/>
              <a:t>,  1933)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Základ pro geografii služeb, geografii sídel atd.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Služby jsou významným médiem reálně fungujících </a:t>
            </a:r>
            <a:r>
              <a:rPr lang="cs-CZ" sz="1600" dirty="0" err="1"/>
              <a:t>intersídelních</a:t>
            </a:r>
            <a:r>
              <a:rPr lang="cs-CZ" sz="1600" dirty="0"/>
              <a:t> vazeb, které rozřazují sídelní prostor do hierarchických úrovní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Takto lze vnímat územní obslužný systém za jeden funkční celek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Cílem bylo vysledovat zákony ovlivňující počet, rozmístění a velikost sídel</a:t>
            </a:r>
          </a:p>
          <a:p>
            <a:pPr marL="331470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800" dirty="0"/>
              <a:t>Základní principy:</a:t>
            </a:r>
          </a:p>
          <a:p>
            <a:pPr marL="834390" lvl="2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dirty="0"/>
              <a:t>Hierarchický princip</a:t>
            </a:r>
          </a:p>
          <a:p>
            <a:pPr marL="834390" lvl="2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dirty="0"/>
              <a:t>Princip poklesu poptávky se vzdáleností</a:t>
            </a:r>
          </a:p>
          <a:p>
            <a:pPr marL="834390" lvl="2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dirty="0"/>
              <a:t>Každé obslužné středisko (</a:t>
            </a:r>
            <a:r>
              <a:rPr lang="cs-CZ" b="1" dirty="0"/>
              <a:t>centrální místo</a:t>
            </a:r>
            <a:r>
              <a:rPr lang="cs-CZ" dirty="0"/>
              <a:t>) vytváří a poskytuje zboží a služby (</a:t>
            </a:r>
            <a:r>
              <a:rPr lang="cs-CZ" b="1" dirty="0"/>
              <a:t>centrální funkce</a:t>
            </a:r>
            <a:r>
              <a:rPr lang="cs-CZ" dirty="0"/>
              <a:t>)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V idealizované homogenní rovině z hlediska hustoty zalidnění a dopravní dostupnosti je cena poskytovaného zboží a služeb diferencovaná pouze dopravními náklady, které se zvyšují se vzdáleností od centrálního místa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Poptávka klesá se vzdáleností a pro každé zboží lze sestrojit tzv. kužel poptávky – jehož promítnutím do území je kruhová obslužná oblast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Kruhové oblasti nepokryjí celé území nebo vzniknou překryvy – snaha o minimalizaci dopravních nákladů -</a:t>
            </a:r>
            <a:r>
              <a:rPr lang="en-US" sz="1600" dirty="0"/>
              <a:t>&gt;</a:t>
            </a:r>
            <a:r>
              <a:rPr lang="cs-CZ" sz="1600" dirty="0"/>
              <a:t> volba nejbližšího centrálního místa – </a:t>
            </a:r>
            <a:r>
              <a:rPr lang="en-US" sz="1600" dirty="0"/>
              <a:t>v</a:t>
            </a:r>
            <a:r>
              <a:rPr lang="cs-CZ" sz="1600" dirty="0" err="1"/>
              <a:t>znik</a:t>
            </a:r>
            <a:r>
              <a:rPr lang="cs-CZ" sz="1600" dirty="0"/>
              <a:t> pravidelné </a:t>
            </a:r>
            <a:r>
              <a:rPr lang="cs-CZ" sz="1600" b="1" dirty="0"/>
              <a:t>6tiúhelníkové sítě obslužných oblastí</a:t>
            </a:r>
          </a:p>
        </p:txBody>
      </p:sp>
    </p:spTree>
    <p:extLst>
      <p:ext uri="{BB962C8B-B14F-4D97-AF65-F5344CB8AC3E}">
        <p14:creationId xmlns:p14="http://schemas.microsoft.com/office/powerpoint/2010/main" val="3649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Teorie centrálních míst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6DB84F-60DC-42D8-8B74-6EEC8517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700808"/>
            <a:ext cx="4501524" cy="440460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0C47220-01A1-4A6C-B979-08BB1F114CD0}"/>
              </a:ext>
            </a:extLst>
          </p:cNvPr>
          <p:cNvSpPr/>
          <p:nvPr/>
        </p:nvSpPr>
        <p:spPr>
          <a:xfrm>
            <a:off x="1251678" y="6211669"/>
            <a:ext cx="732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Detailně viz: </a:t>
            </a:r>
            <a:r>
              <a:rPr lang="cs-CZ" dirty="0">
                <a:hlinkClick r:id="rId4"/>
              </a:rPr>
              <a:t>https://is.mendelu.cz/eknihovna/opory/zobraz_cast.pl?cast=46055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9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000" b="1" dirty="0"/>
              <a:t>Základní pojmy a klasifikace sídelních jednotek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697960" cy="4351338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Usedlost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základ každého sídla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prostory trvalého nebo jen občasného pobytu člověka, ve kterých člověk přespává, pracuje nebo přechovává své zásoby.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součástí usedlosti je zpravidla obytný dům, v některých případech (zejména na venkově) i hospodářské budovy a k nim přiléhající hospodářský prostor (dvůr, zahrada).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stavební materiál usedlosti závisí na účelu stavby a bohatství případně chudobě majitele, ale odrážejí se v něm i tradice, zvyklosti a způsob obživy obyvatel, případně klimatické podmínky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velikost usedlosti označujeme v geografii sídel počet rodin, pro které je usedlost určena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E56B56-44EF-4080-BBBB-A2BF2D04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988840"/>
            <a:ext cx="3656581" cy="363829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4AA33F-150C-45C4-8A63-582A96E59787}"/>
              </a:ext>
            </a:extLst>
          </p:cNvPr>
          <p:cNvSpPr/>
          <p:nvPr/>
        </p:nvSpPr>
        <p:spPr>
          <a:xfrm>
            <a:off x="7966641" y="5406743"/>
            <a:ext cx="3740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https://www.vectorstock.com/royalty-free-vector/traditional-buildings-and-small-houses-of-world-vector-20592984</a:t>
            </a:r>
          </a:p>
        </p:txBody>
      </p:sp>
    </p:spTree>
    <p:extLst>
      <p:ext uri="{BB962C8B-B14F-4D97-AF65-F5344CB8AC3E}">
        <p14:creationId xmlns:p14="http://schemas.microsoft.com/office/powerpoint/2010/main" val="14607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Geografická a kulturní diverzita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95A9E298-0BDD-4296-9BCC-8089C3CCD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5637" y="1534681"/>
            <a:ext cx="5516627" cy="51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Sídlo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/>
            <a:r>
              <a:rPr lang="cs-CZ" sz="2100" dirty="0"/>
              <a:t>Prostorově oddělená a trvale osídlená skupina lidských obydlí</a:t>
            </a:r>
            <a:r>
              <a:rPr lang="pt-BR" altLang="cs-CZ" sz="2100" dirty="0"/>
              <a:t> </a:t>
            </a:r>
            <a:endParaRPr lang="cs-CZ" altLang="cs-CZ" sz="2100" dirty="0"/>
          </a:p>
          <a:p>
            <a:r>
              <a:rPr lang="cs-CZ" sz="2100" dirty="0"/>
              <a:t>Vlastní místní pojmenování a je odděleno od ostatních sídel plochami, na kterých lidská obydlí nejsou</a:t>
            </a:r>
          </a:p>
          <a:p>
            <a:r>
              <a:rPr lang="cs-CZ" sz="2100" dirty="0"/>
              <a:t>Součástí každého sídla jsou: </a:t>
            </a:r>
          </a:p>
          <a:p>
            <a:pPr lvl="1"/>
            <a:r>
              <a:rPr lang="cs-CZ" sz="2100" dirty="0"/>
              <a:t>obyvatelstvo</a:t>
            </a:r>
          </a:p>
          <a:p>
            <a:pPr lvl="1"/>
            <a:r>
              <a:rPr lang="cs-CZ" sz="2100" dirty="0"/>
              <a:t>materiální formy – domy, které neslouží k bydlení (obchody, úřady, sklady, továrny apod.) a různé plochy, které jsou nezbytné k fungování sídla (cesty, parky, zahrady, parkoviště apod.)</a:t>
            </a:r>
            <a:endParaRPr lang="cs-CZ" altLang="cs-CZ" sz="2100" dirty="0"/>
          </a:p>
          <a:p>
            <a:r>
              <a:rPr lang="pt-BR" altLang="cs-CZ" sz="2100" dirty="0"/>
              <a:t>Základní diferenciace</a:t>
            </a:r>
            <a:r>
              <a:rPr lang="cs-CZ" altLang="cs-CZ" sz="2100" dirty="0"/>
              <a:t> sídel:</a:t>
            </a:r>
          </a:p>
          <a:p>
            <a:pPr marL="685800" lvl="1" indent="-457200">
              <a:buFont typeface="+mj-lt"/>
              <a:buAutoNum type="arabicPeriod"/>
            </a:pPr>
            <a:r>
              <a:rPr lang="cs-CZ" altLang="cs-CZ" sz="1900" dirty="0"/>
              <a:t>Ve</a:t>
            </a:r>
            <a:r>
              <a:rPr lang="pt-BR" altLang="cs-CZ" sz="1900" dirty="0"/>
              <a:t>nkovská sídla</a:t>
            </a:r>
            <a:r>
              <a:rPr lang="cs-CZ" altLang="cs-CZ" sz="1900" dirty="0"/>
              <a:t> </a:t>
            </a:r>
            <a:r>
              <a:rPr lang="pt-BR" altLang="cs-CZ" sz="1900" dirty="0"/>
              <a:t>(sídla venkovského typu)</a:t>
            </a:r>
            <a:endParaRPr lang="cs-CZ" altLang="cs-CZ" sz="1900" dirty="0"/>
          </a:p>
          <a:p>
            <a:pPr lvl="2"/>
            <a:r>
              <a:rPr lang="pt-BR" altLang="cs-CZ" sz="1900" dirty="0"/>
              <a:t>Rozptýlená (samoty) – Amerika, Austrálie, horské</a:t>
            </a:r>
            <a:r>
              <a:rPr lang="cs-CZ" altLang="cs-CZ" sz="1900" dirty="0"/>
              <a:t> </a:t>
            </a:r>
            <a:r>
              <a:rPr lang="pt-BR" altLang="cs-CZ" sz="1900" dirty="0"/>
              <a:t>oblasti, subpolární oblasti</a:t>
            </a:r>
          </a:p>
          <a:p>
            <a:pPr lvl="2"/>
            <a:r>
              <a:rPr lang="pt-BR" altLang="cs-CZ" sz="1900" dirty="0"/>
              <a:t>Skupinová – Evropa, Afrika, Asie, V pobřeží USA</a:t>
            </a:r>
            <a:endParaRPr lang="cs-CZ" altLang="cs-CZ" sz="1900" dirty="0"/>
          </a:p>
          <a:p>
            <a:pPr marL="685800" lvl="1" indent="-457200">
              <a:buFont typeface="+mj-lt"/>
              <a:buAutoNum type="arabicPeriod"/>
            </a:pPr>
            <a:r>
              <a:rPr lang="pt-BR" altLang="cs-CZ" sz="1900" dirty="0"/>
              <a:t>Městská sídla (sídla městského typu)</a:t>
            </a:r>
          </a:p>
          <a:p>
            <a:pPr lvl="1">
              <a:buNone/>
            </a:pPr>
            <a:r>
              <a:rPr lang="cs-CZ" altLang="cs-CZ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54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Typy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cs-CZ" b="1" u="sng" dirty="0"/>
              <a:t>přechodná</a:t>
            </a:r>
            <a:r>
              <a:rPr lang="cs-CZ" dirty="0"/>
              <a:t> /dočasná/ – Mongolové; primitivní – jurta – kočovníci ve stepích; indiáni – kmeny v Amazonii, polopouště; moderní – </a:t>
            </a:r>
            <a:r>
              <a:rPr lang="cs-CZ" dirty="0" err="1"/>
              <a:t>houseboaty</a:t>
            </a:r>
            <a:r>
              <a:rPr lang="cs-CZ" dirty="0"/>
              <a:t>, karavany, meteorologické stanice, polární stanice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b="1" u="sng" dirty="0"/>
              <a:t>trvalá </a:t>
            </a:r>
            <a:r>
              <a:rPr lang="cs-CZ" dirty="0"/>
              <a:t>– osídlení =&gt; samota =&gt; osada =&gt; vesnice =&gt; město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cs-CZ" sz="2000" i="1" dirty="0"/>
              <a:t>rozptýlené</a:t>
            </a:r>
            <a:r>
              <a:rPr lang="cs-CZ" sz="2000" dirty="0"/>
              <a:t> /samoty/ – USA, Skandinávie, Austrálie, J Afrika /farmy se zemědělským využitím/ + Bretaň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cs-CZ" sz="2000" i="1" dirty="0"/>
              <a:t>skupinové </a:t>
            </a:r>
            <a:r>
              <a:rPr lang="cs-CZ" sz="2000" dirty="0"/>
              <a:t>– Asie, Evropa, SV USA; menší rozloha zemědělské půdy na 1 usedlost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cs-CZ" sz="2000" i="1" dirty="0"/>
              <a:t>vesnické osídlení </a:t>
            </a:r>
            <a:r>
              <a:rPr lang="cs-CZ" sz="2000" dirty="0"/>
              <a:t>– rozptýlené – farmy, ranče s obrovskými polnostmi; čas od času centrum s obchodem, poštou školou, benzínkou (do školy chodí děti autobusem)</a:t>
            </a:r>
          </a:p>
        </p:txBody>
      </p:sp>
    </p:spTree>
    <p:extLst>
      <p:ext uri="{BB962C8B-B14F-4D97-AF65-F5344CB8AC3E}">
        <p14:creationId xmlns:p14="http://schemas.microsoft.com/office/powerpoint/2010/main" val="29297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Faktory ovlivňující vytváření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Klíčový vliv neolitické a průmyslové revoluce</a:t>
            </a:r>
          </a:p>
          <a:p>
            <a:pPr algn="just"/>
            <a:r>
              <a:rPr lang="cs-CZ" altLang="cs-CZ" dirty="0"/>
              <a:t>Obecně platné:</a:t>
            </a:r>
          </a:p>
          <a:p>
            <a:pPr lvl="1" algn="just"/>
            <a:r>
              <a:rPr lang="pt-BR" altLang="cs-CZ" dirty="0"/>
              <a:t>Přírodní podmínky</a:t>
            </a:r>
            <a:r>
              <a:rPr lang="cs-CZ" altLang="cs-CZ" dirty="0"/>
              <a:t> –</a:t>
            </a:r>
            <a:r>
              <a:rPr lang="pt-BR" altLang="cs-CZ" dirty="0"/>
              <a:t> reliéf, klima, vegetace, geologické podloží</a:t>
            </a:r>
            <a:r>
              <a:rPr lang="cs-CZ" altLang="cs-CZ" dirty="0"/>
              <a:t> </a:t>
            </a:r>
            <a:r>
              <a:rPr lang="pt-BR" altLang="cs-CZ" dirty="0"/>
              <a:t>atd.</a:t>
            </a:r>
            <a:endParaRPr lang="cs-CZ" altLang="cs-CZ" dirty="0"/>
          </a:p>
          <a:p>
            <a:pPr lvl="1" algn="just"/>
            <a:r>
              <a:rPr lang="pt-BR" altLang="cs-CZ" dirty="0"/>
              <a:t>Socioekonomické podmínky – doprava, služby, výroba apod.</a:t>
            </a:r>
            <a:endParaRPr lang="cs-CZ" altLang="cs-CZ" dirty="0"/>
          </a:p>
          <a:p>
            <a:pPr lvl="1" algn="just"/>
            <a:r>
              <a:rPr lang="pt-BR" altLang="cs-CZ" dirty="0"/>
              <a:t>Činitelé obecného charakteru – administrativní a politické uspořádání</a:t>
            </a:r>
            <a:endParaRPr lang="cs-CZ" altLang="cs-CZ" dirty="0"/>
          </a:p>
          <a:p>
            <a:pPr algn="just"/>
            <a:r>
              <a:rPr lang="cs-CZ" altLang="cs-CZ" dirty="0"/>
              <a:t>Ve středověku:</a:t>
            </a:r>
          </a:p>
          <a:p>
            <a:pPr lvl="1" algn="just"/>
            <a:r>
              <a:rPr lang="cs-CZ" altLang="cs-CZ" dirty="0"/>
              <a:t>Obranná poloha – vyvýšeniny, meandry řek</a:t>
            </a:r>
          </a:p>
          <a:p>
            <a:pPr lvl="1" algn="just"/>
            <a:r>
              <a:rPr lang="cs-CZ" altLang="cs-CZ" dirty="0"/>
              <a:t>Dopravní poloha – kupecké cesty, na brodu</a:t>
            </a:r>
          </a:p>
          <a:p>
            <a:pPr lvl="1" algn="just"/>
            <a:r>
              <a:rPr lang="cs-CZ" altLang="cs-CZ" dirty="0"/>
              <a:t>Poloha u ložisek vzácných kovů (zlato, stříbro, měď)</a:t>
            </a:r>
          </a:p>
        </p:txBody>
      </p:sp>
    </p:spTree>
    <p:extLst>
      <p:ext uri="{BB962C8B-B14F-4D97-AF65-F5344CB8AC3E}">
        <p14:creationId xmlns:p14="http://schemas.microsoft.com/office/powerpoint/2010/main" val="19694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Faktory ovlivňující vytváření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V 2. polovině 19. století:</a:t>
            </a:r>
          </a:p>
          <a:p>
            <a:pPr lvl="1" algn="just"/>
            <a:r>
              <a:rPr lang="cs-CZ" altLang="cs-CZ" dirty="0"/>
              <a:t>Dopravní poloha – na železnici nebo na vodní cestě</a:t>
            </a:r>
          </a:p>
          <a:p>
            <a:pPr lvl="1" algn="just"/>
            <a:r>
              <a:rPr lang="cs-CZ" altLang="cs-CZ" dirty="0"/>
              <a:t>Existence tradice nebo specifických možností průmyslové výroby</a:t>
            </a:r>
          </a:p>
          <a:p>
            <a:pPr lvl="1" algn="just"/>
            <a:r>
              <a:rPr lang="cs-CZ" altLang="cs-CZ" dirty="0"/>
              <a:t>Ložiska rud a zvláště uhlí</a:t>
            </a:r>
          </a:p>
          <a:p>
            <a:pPr lvl="1" algn="just"/>
            <a:r>
              <a:rPr lang="cs-CZ" altLang="cs-CZ" dirty="0"/>
              <a:t>Dostatek pracovních sil</a:t>
            </a:r>
          </a:p>
          <a:p>
            <a:pPr algn="just"/>
            <a:r>
              <a:rPr lang="cs-CZ" altLang="cs-CZ" dirty="0"/>
              <a:t>V současnosti:</a:t>
            </a:r>
          </a:p>
          <a:p>
            <a:pPr lvl="1" algn="just"/>
            <a:r>
              <a:rPr lang="cs-CZ" altLang="cs-CZ" dirty="0"/>
              <a:t>Kvalita ŽP</a:t>
            </a:r>
          </a:p>
          <a:p>
            <a:pPr lvl="1" algn="just"/>
            <a:r>
              <a:rPr lang="cs-CZ" altLang="cs-CZ" dirty="0"/>
              <a:t>Dostatek kvalitní vody</a:t>
            </a:r>
          </a:p>
          <a:p>
            <a:pPr lvl="1" algn="just"/>
            <a:r>
              <a:rPr lang="cs-CZ" altLang="cs-CZ" dirty="0"/>
              <a:t>Telekomunikační propojení</a:t>
            </a:r>
          </a:p>
          <a:p>
            <a:pPr lvl="1" algn="just"/>
            <a:r>
              <a:rPr lang="cs-CZ" altLang="cs-CZ" dirty="0"/>
              <a:t>Existence vzdělanostních a výzkumných středisek</a:t>
            </a:r>
          </a:p>
          <a:p>
            <a:pPr lvl="1" algn="just"/>
            <a:r>
              <a:rPr lang="cs-CZ" altLang="cs-CZ" dirty="0"/>
              <a:t>Křížení dopravních tras a přítomnost dálnice</a:t>
            </a:r>
          </a:p>
        </p:txBody>
      </p:sp>
    </p:spTree>
    <p:extLst>
      <p:ext uri="{BB962C8B-B14F-4D97-AF65-F5344CB8AC3E}">
        <p14:creationId xmlns:p14="http://schemas.microsoft.com/office/powerpoint/2010/main" val="17076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Obec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cs-CZ" dirty="0"/>
              <a:t>Se základními pojmy geografie sídel – usedlost, sídlo, město, venkovské sídlo – jsou často zaměňovány pojmy </a:t>
            </a:r>
            <a:r>
              <a:rPr lang="cs-CZ" b="1" dirty="0"/>
              <a:t>administrativně správní</a:t>
            </a:r>
            <a:r>
              <a:rPr lang="cs-CZ" dirty="0"/>
              <a:t>, zejména pojem obec</a:t>
            </a:r>
          </a:p>
          <a:p>
            <a:r>
              <a:rPr lang="cs-CZ" dirty="0"/>
              <a:t>Obec je základní článek administrativního členění státu, v ČR tvoří obec podle zákona č. 128/2000 Sb., o obcích (obecní zřízení) „základní územní samosprávné společenství občanů“, které „pečuje o všestranný rozvoj svého území a o potřeby svých občanů“.</a:t>
            </a:r>
          </a:p>
          <a:p>
            <a:r>
              <a:rPr lang="cs-CZ" dirty="0"/>
              <a:t>Každá obec je hranicemi oddělena od jiných obcí nebo od území jiných států</a:t>
            </a:r>
          </a:p>
          <a:p>
            <a:r>
              <a:rPr lang="cs-CZ" dirty="0"/>
              <a:t>V ČR obce vyplňují celé území státu s výjimkou tzv. </a:t>
            </a:r>
            <a:r>
              <a:rPr lang="cs-CZ" b="1" dirty="0"/>
              <a:t>vojenských újezdů</a:t>
            </a:r>
            <a:endParaRPr lang="cs-CZ" dirty="0"/>
          </a:p>
          <a:p>
            <a:r>
              <a:rPr lang="cs-CZ" dirty="0"/>
              <a:t>Obec se může skládat z jednoho nebo více </a:t>
            </a:r>
            <a:r>
              <a:rPr lang="cs-CZ" b="1" dirty="0"/>
              <a:t>katastrálních území</a:t>
            </a:r>
            <a:r>
              <a:rPr lang="cs-CZ" dirty="0"/>
              <a:t>, které slouží k přesné evidenci právních vztahů k půdě, zejména k evidenci vlastnictví</a:t>
            </a:r>
          </a:p>
          <a:p>
            <a:pPr>
              <a:spcAft>
                <a:spcPts val="300"/>
              </a:spcAft>
            </a:pPr>
            <a:r>
              <a:rPr lang="cs-CZ" dirty="0"/>
              <a:t>Obec může mít několik </a:t>
            </a:r>
            <a:r>
              <a:rPr lang="cs-CZ" b="1" dirty="0"/>
              <a:t>částí obce</a:t>
            </a:r>
            <a:r>
              <a:rPr lang="cs-CZ" dirty="0"/>
              <a:t> = evidenční jednotka, která má vlastní název a vlastní označování budov popisnými nebo evidenčními čísly. V případě místního oddělení části obce se používá termín </a:t>
            </a:r>
            <a:r>
              <a:rPr lang="cs-CZ" b="1" dirty="0"/>
              <a:t>osada</a:t>
            </a:r>
            <a:endParaRPr lang="cs-CZ" dirty="0"/>
          </a:p>
          <a:p>
            <a:r>
              <a:rPr lang="cs-CZ" dirty="0"/>
              <a:t>Počet obcí se může měnit slučováním nebo oddělováním</a:t>
            </a:r>
          </a:p>
        </p:txBody>
      </p:sp>
    </p:spTree>
    <p:extLst>
      <p:ext uri="{BB962C8B-B14F-4D97-AF65-F5344CB8AC3E}">
        <p14:creationId xmlns:p14="http://schemas.microsoft.com/office/powerpoint/2010/main" val="28688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Sylabus geografie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cs-CZ" dirty="0"/>
              <a:t>1. Úvod – vědní disciplína (protiklad město-venkov, vývoj disciplíny, zařazení, metody) </a:t>
            </a:r>
          </a:p>
          <a:p>
            <a:pPr>
              <a:spcBef>
                <a:spcPts val="1200"/>
              </a:spcBef>
            </a:pPr>
            <a:r>
              <a:rPr lang="cs-CZ" dirty="0"/>
              <a:t>2. Sídelní prostor (</a:t>
            </a:r>
            <a:r>
              <a:rPr lang="cs-CZ" dirty="0" err="1"/>
              <a:t>ekumena</a:t>
            </a:r>
            <a:r>
              <a:rPr lang="cs-CZ" dirty="0"/>
              <a:t> a její hranice, druhy/formy sídel, poloha, přírodní potenciál) </a:t>
            </a:r>
          </a:p>
          <a:p>
            <a:pPr>
              <a:spcBef>
                <a:spcPts val="1200"/>
              </a:spcBef>
            </a:pPr>
            <a:r>
              <a:rPr lang="cs-CZ" dirty="0"/>
              <a:t>3. Sídla (vlastnosti/kritéria/typy, urbanistický vývoj a kategorizace, venkov) </a:t>
            </a:r>
          </a:p>
          <a:p>
            <a:pPr>
              <a:spcBef>
                <a:spcPts val="1200"/>
              </a:spcBef>
            </a:pPr>
            <a:r>
              <a:rPr lang="cs-CZ" dirty="0"/>
              <a:t>4. Vývoj (venkovského) osídlení (kmenové oblasti, kolonizace v Evropě / českých zemí) </a:t>
            </a:r>
          </a:p>
          <a:p>
            <a:pPr>
              <a:spcBef>
                <a:spcPts val="1200"/>
              </a:spcBef>
            </a:pPr>
            <a:r>
              <a:rPr lang="cs-CZ" dirty="0"/>
              <a:t>5. Venkov – prostor – sídla (typologie, vnímání, specifika, přístupy, komunita, kvalita života) </a:t>
            </a:r>
          </a:p>
          <a:p>
            <a:pPr>
              <a:spcBef>
                <a:spcPts val="1200"/>
              </a:spcBef>
            </a:pPr>
            <a:r>
              <a:rPr lang="cs-CZ" dirty="0"/>
              <a:t>6. Vývoj osídlení / měst ve střední Evropě (proměna, středověk, novověk, poválečné období) </a:t>
            </a:r>
          </a:p>
          <a:p>
            <a:pPr>
              <a:spcBef>
                <a:spcPts val="1200"/>
              </a:spcBef>
            </a:pPr>
            <a:r>
              <a:rPr lang="cs-CZ" dirty="0"/>
              <a:t>7. Urbanizace (městské sídlo, přístupy, vnitřní struktura měst, rozložení obyvatelstva, současnost) </a:t>
            </a:r>
          </a:p>
          <a:p>
            <a:pPr>
              <a:spcBef>
                <a:spcPts val="1200"/>
              </a:spcBef>
            </a:pPr>
            <a:r>
              <a:rPr lang="cs-CZ" dirty="0"/>
              <a:t>9. Suburbanizace (CZ) (zázemí, prostorový vývoj,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sprawl</a:t>
            </a:r>
            <a:r>
              <a:rPr lang="cs-CZ" dirty="0"/>
              <a:t>, prostředí – např. fyzické) </a:t>
            </a:r>
          </a:p>
          <a:p>
            <a:pPr>
              <a:spcBef>
                <a:spcPts val="1200"/>
              </a:spcBef>
            </a:pPr>
            <a:r>
              <a:rPr lang="cs-CZ" dirty="0"/>
              <a:t>10. Aktuální procesy vývoje osídlení (</a:t>
            </a:r>
            <a:r>
              <a:rPr lang="cs-CZ" dirty="0" err="1"/>
              <a:t>suburbium</a:t>
            </a:r>
            <a:r>
              <a:rPr lang="cs-CZ" dirty="0"/>
              <a:t> a post-, sanace, </a:t>
            </a:r>
            <a:r>
              <a:rPr lang="cs-CZ" dirty="0" err="1"/>
              <a:t>gentrifikace</a:t>
            </a:r>
            <a:r>
              <a:rPr lang="cs-CZ" dirty="0"/>
              <a:t>, modely, funkce měst) </a:t>
            </a:r>
          </a:p>
          <a:p>
            <a:pPr>
              <a:spcBef>
                <a:spcPts val="1200"/>
              </a:spcBef>
            </a:pPr>
            <a:r>
              <a:rPr lang="cs-CZ" dirty="0"/>
              <a:t>11. Metropolitní regiony (historický vývoj, současná situace, prvky, příklady, modely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Obec x sídlo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249688" cy="4351338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Obce jsou administrativně správní jednotky, sídla jsou útvary vymezené na základě geografických kritérií</a:t>
            </a:r>
          </a:p>
          <a:p>
            <a:pPr>
              <a:lnSpc>
                <a:spcPct val="100000"/>
              </a:lnSpc>
            </a:pPr>
            <a:r>
              <a:rPr lang="cs-CZ" dirty="0"/>
              <a:t>Proto může jedna obec zahrnovat i větší počet sídel, naopak některá sídla mohou být rozdělena na větší počet obcí</a:t>
            </a:r>
          </a:p>
          <a:p>
            <a:pPr>
              <a:lnSpc>
                <a:spcPct val="100000"/>
              </a:lnSpc>
            </a:pPr>
            <a:r>
              <a:rPr lang="cs-CZ" dirty="0"/>
              <a:t>Výhodou práce s obcemi je, že pro ni na rozdíl od sídel existují data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BEE292-1DEB-4261-B69F-56DEA392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031" y="645107"/>
            <a:ext cx="5842347" cy="559404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7887738-C467-4245-8EFF-43F2D5EFB427}"/>
              </a:ext>
            </a:extLst>
          </p:cNvPr>
          <p:cNvSpPr/>
          <p:nvPr/>
        </p:nvSpPr>
        <p:spPr>
          <a:xfrm>
            <a:off x="5356031" y="6384697"/>
            <a:ext cx="5842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err="1"/>
              <a:t>Halás</a:t>
            </a:r>
            <a:r>
              <a:rPr lang="cs-CZ" sz="1200" dirty="0"/>
              <a:t>, M. ZÁKLADY HUMÁNNÍ GEOGRAFIE 2. GEOGRAFIE SÍDEL, s. 11</a:t>
            </a:r>
          </a:p>
        </p:txBody>
      </p:sp>
    </p:spTree>
    <p:extLst>
      <p:ext uri="{BB962C8B-B14F-4D97-AF65-F5344CB8AC3E}">
        <p14:creationId xmlns:p14="http://schemas.microsoft.com/office/powerpoint/2010/main" val="7793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Městys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Historický typ obce stojící mezi obcí a městem</a:t>
            </a:r>
          </a:p>
          <a:p>
            <a:pPr algn="just"/>
            <a:r>
              <a:rPr lang="cs-CZ" altLang="cs-CZ" dirty="0"/>
              <a:t>Status městyse nebo městečka uděloval od 13. století panovník, po roce 1918 ministerská rada, městys musel mít městský charakter a plnit roli spádového městečka pro okolní vesnice</a:t>
            </a:r>
          </a:p>
          <a:p>
            <a:pPr algn="just"/>
            <a:r>
              <a:rPr lang="cs-CZ" altLang="cs-CZ" dirty="0"/>
              <a:t>Statut „městys“ přestal být udělován od roku 1949, novelou zákona o obcích (č. 128/2000 Sb.) se od roku 2006 tento statut opět navrací</a:t>
            </a:r>
          </a:p>
        </p:txBody>
      </p:sp>
    </p:spTree>
    <p:extLst>
      <p:ext uri="{BB962C8B-B14F-4D97-AF65-F5344CB8AC3E}">
        <p14:creationId xmlns:p14="http://schemas.microsoft.com/office/powerpoint/2010/main" val="34133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Město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cs-CZ" dirty="0"/>
              <a:t>Větší obce mohou obdržet městský statut – pak se označují jako </a:t>
            </a:r>
            <a:r>
              <a:rPr lang="cs-CZ" b="1" dirty="0"/>
              <a:t>města</a:t>
            </a:r>
            <a:endParaRPr lang="cs-CZ" dirty="0"/>
          </a:p>
          <a:p>
            <a:r>
              <a:rPr lang="cs-CZ" dirty="0"/>
              <a:t>26 velkých nebo rozlehlých měst České republiky se označuje jako </a:t>
            </a:r>
            <a:r>
              <a:rPr lang="cs-CZ" b="1" dirty="0"/>
              <a:t>statutární města</a:t>
            </a:r>
          </a:p>
          <a:p>
            <a:pPr lvl="1"/>
            <a:r>
              <a:rPr lang="cs-CZ" dirty="0"/>
              <a:t>Brno, České Budějovice, Děčín, Frýdek-Místek, Havířov, Hradec Králové, Chomutov, Jihlava, Jablonec nad Nisou, Karlovy Vary, Karviná, Kladno, Liberec, Mladá Boleslav, Most, Olomouc, Opava, Ostrava, Pardubice, Plzeň, Prostějov, Přerov, Teplice, Třinec, Ústí nad Labem a Zlín.</a:t>
            </a:r>
          </a:p>
          <a:p>
            <a:r>
              <a:rPr lang="cs-CZ" dirty="0"/>
              <a:t>Města mohou (ale nemusí) rozčlenit své území na menší samosprávné městské obvody nebo městské části s vlastními orgány samosprávy</a:t>
            </a:r>
          </a:p>
          <a:p>
            <a:r>
              <a:rPr lang="cs-CZ" dirty="0"/>
              <a:t>Zvláštní postavení má hlavní </a:t>
            </a:r>
            <a:r>
              <a:rPr lang="cs-CZ" b="1" dirty="0"/>
              <a:t>město Praha</a:t>
            </a:r>
            <a:r>
              <a:rPr lang="cs-CZ" dirty="0"/>
              <a:t>, jehož správa se řídí zvláštním zákonem, protože Praha je současně obcí i vyšším územním samosprávným celkem (krajem)</a:t>
            </a:r>
          </a:p>
          <a:p>
            <a:pPr algn="just">
              <a:defRPr/>
            </a:pPr>
            <a:r>
              <a:rPr lang="cs-CZ" dirty="0"/>
              <a:t>Znaky města:</a:t>
            </a:r>
          </a:p>
          <a:p>
            <a:pPr marL="800100" lvl="1" indent="-457200" algn="just">
              <a:buFont typeface="+mj-lt"/>
              <a:buAutoNum type="alphaLcParenR"/>
              <a:defRPr/>
            </a:pPr>
            <a:r>
              <a:rPr lang="cs-CZ" dirty="0"/>
              <a:t>vysoká hustota osídlení</a:t>
            </a:r>
          </a:p>
          <a:p>
            <a:pPr marL="800100" lvl="1" indent="-457200" algn="just">
              <a:buFont typeface="+mj-lt"/>
              <a:buAutoNum type="alphaLcParenR"/>
              <a:defRPr/>
            </a:pPr>
            <a:r>
              <a:rPr lang="cs-CZ" dirty="0"/>
              <a:t>kompaktnost a koncentrace zástavby</a:t>
            </a:r>
          </a:p>
          <a:p>
            <a:pPr marL="800100" lvl="1" indent="-457200" algn="just">
              <a:buFont typeface="+mj-lt"/>
              <a:buAutoNum type="alphaLcParenR"/>
              <a:defRPr/>
            </a:pPr>
            <a:r>
              <a:rPr lang="cs-CZ" dirty="0"/>
              <a:t>typická demografická, sociální a profesní struktura obyvatel (obvykle nepracují v zemědělství, ale naopak v obchodu, průmyslu, službách)</a:t>
            </a:r>
          </a:p>
          <a:p>
            <a:pPr marL="800100" lvl="1" indent="-457200" algn="just">
              <a:buFont typeface="+mj-lt"/>
              <a:buAutoNum type="alphaLcParenR"/>
              <a:defRPr/>
            </a:pPr>
            <a:r>
              <a:rPr lang="cs-CZ" dirty="0"/>
              <a:t>poskytování správních, vzdělávacích, obchodních a kulturních funkcí pro širší okolí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2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Statutární města ČR</a:t>
            </a:r>
          </a:p>
        </p:txBody>
      </p:sp>
      <p:pic>
        <p:nvPicPr>
          <p:cNvPr id="6" name="Picture 2" descr="Soubor:Mapa měst ČR.PNG">
            <a:extLst>
              <a:ext uri="{FF2B5EF4-FFF2-40B4-BE49-F238E27FC236}">
                <a16:creationId xmlns:a16="http://schemas.microsoft.com/office/drawing/2014/main" id="{DB3A2F2D-0129-4759-B0C3-148B872F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1510350"/>
            <a:ext cx="8793160" cy="50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(Ne)osídlené území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Jednou z hlavních charakteristik v rozmístění obyvatelstva na Zemi je mimořádná nerovnoměrnost</a:t>
            </a:r>
          </a:p>
          <a:p>
            <a:pPr algn="just"/>
            <a:r>
              <a:rPr lang="cs-CZ" altLang="cs-CZ" dirty="0"/>
              <a:t>Území, které je člověkem osídlené a hospodářsky využívané – </a:t>
            </a:r>
            <a:r>
              <a:rPr lang="cs-CZ" altLang="cs-CZ" b="1" i="1" dirty="0" err="1"/>
              <a:t>ekumena</a:t>
            </a:r>
            <a:r>
              <a:rPr lang="cs-CZ" altLang="cs-CZ" dirty="0"/>
              <a:t> zaujímá asi 43 % souše 64 mil. km</a:t>
            </a:r>
            <a:r>
              <a:rPr lang="cs-CZ" altLang="cs-CZ" baseline="30000" dirty="0"/>
              <a:t>2</a:t>
            </a:r>
            <a:endParaRPr lang="cs-CZ" altLang="cs-CZ" dirty="0"/>
          </a:p>
          <a:p>
            <a:pPr algn="just"/>
            <a:r>
              <a:rPr lang="cs-CZ" altLang="cs-CZ" dirty="0"/>
              <a:t>Území na Zemi trvale neosídlené a hospodářsky nevyužívané lidmi – </a:t>
            </a:r>
            <a:r>
              <a:rPr lang="cs-CZ" altLang="cs-CZ" b="1" i="1" dirty="0" err="1"/>
              <a:t>anekumena</a:t>
            </a:r>
            <a:r>
              <a:rPr lang="cs-CZ" altLang="cs-CZ" dirty="0"/>
              <a:t>  (pouště, zaledněná území, vysokohorské oblasti apod.)</a:t>
            </a:r>
          </a:p>
          <a:p>
            <a:pPr algn="just"/>
            <a:r>
              <a:rPr lang="cs-CZ" altLang="cs-CZ" dirty="0"/>
              <a:t>Území osídlené dočasně (např. pastva dobytka) – </a:t>
            </a:r>
            <a:r>
              <a:rPr lang="cs-CZ" altLang="cs-CZ" b="1" i="1" dirty="0" err="1"/>
              <a:t>subekumena</a:t>
            </a:r>
            <a:r>
              <a:rPr lang="cs-CZ" altLang="cs-CZ" dirty="0"/>
              <a:t> nebo </a:t>
            </a:r>
            <a:r>
              <a:rPr lang="cs-CZ" altLang="cs-CZ" b="1" i="1" dirty="0" err="1"/>
              <a:t>semiekumena</a:t>
            </a:r>
            <a:r>
              <a:rPr lang="cs-CZ" altLang="cs-CZ" dirty="0"/>
              <a:t> (</a:t>
            </a:r>
            <a:r>
              <a:rPr lang="pt-BR" altLang="cs-CZ" dirty="0"/>
              <a:t>37 % souše, asi 55 mil. </a:t>
            </a:r>
            <a:r>
              <a:rPr lang="cs-CZ" altLang="cs-CZ" dirty="0"/>
              <a:t>km</a:t>
            </a:r>
            <a:r>
              <a:rPr lang="cs-CZ" altLang="cs-CZ" baseline="30000" dirty="0"/>
              <a:t>2</a:t>
            </a:r>
            <a:r>
              <a:rPr lang="cs-CZ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39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sídelních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/>
              <a:t>Klíčový vliv neolitické a průmyslové revoluce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Prvotní přístřešky: </a:t>
            </a:r>
            <a:r>
              <a:rPr lang="cs-CZ" altLang="cs-CZ" sz="2000" dirty="0" err="1"/>
              <a:t>Olduvai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Tanzánie</a:t>
            </a:r>
            <a:r>
              <a:rPr lang="cs-CZ" altLang="cs-CZ" sz="2000" dirty="0"/>
              <a:t>) cca před 1 mil. let, u nás Předmostí, </a:t>
            </a:r>
            <a:r>
              <a:rPr lang="cs-CZ" altLang="cs-CZ" sz="2000" dirty="0" err="1"/>
              <a:t>Dol</a:t>
            </a:r>
            <a:r>
              <a:rPr lang="cs-CZ" altLang="cs-CZ" sz="2000" dirty="0"/>
              <a:t>. Věstonice (většinou kočovníci)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První sídla městského typu – oblast středního východu (Jericho) – cca 8 tis. let př. n. l. 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U nás předchůdci sídel – keltská oppida  (Závist, Staré Hradisko, Stradonice…)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Se vznikem centralizovaných starověkých států vznikají velkoměsta a sídelní síť, která přetrvává dodnes</a:t>
            </a:r>
          </a:p>
        </p:txBody>
      </p:sp>
    </p:spTree>
    <p:extLst>
      <p:ext uri="{BB962C8B-B14F-4D97-AF65-F5344CB8AC3E}">
        <p14:creationId xmlns:p14="http://schemas.microsoft.com/office/powerpoint/2010/main" val="13863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osídlení na území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/>
              <a:t>Přírodní podmínky jako hlavní historický faktor osídlení – nejstarší centra ve středních Čechách, na jižní Moravě, v Polabí, Poohří a na Hané –</a:t>
            </a:r>
            <a:r>
              <a:rPr lang="en-US" altLang="cs-CZ" sz="2000" dirty="0"/>
              <a:t>&gt;</a:t>
            </a:r>
            <a:r>
              <a:rPr lang="cs-CZ" altLang="cs-CZ" sz="2000" dirty="0"/>
              <a:t> raná </a:t>
            </a:r>
            <a:r>
              <a:rPr lang="cs-CZ" altLang="cs-CZ" sz="2000" b="1" i="1" dirty="0"/>
              <a:t>slovanská kolonizace</a:t>
            </a:r>
            <a:endParaRPr lang="cs-CZ" altLang="cs-CZ" sz="2000" dirty="0"/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2 významné vlny – ze Z Ukrajiny a z Podunají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Zakládána významná hrazená místa – hradiště (7.–12. století)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Od 13. století </a:t>
            </a:r>
            <a:r>
              <a:rPr lang="cs-CZ" altLang="cs-CZ" sz="2000" b="1" i="1" dirty="0"/>
              <a:t>německá kolonizace</a:t>
            </a:r>
            <a:r>
              <a:rPr lang="cs-CZ" altLang="cs-CZ" sz="2000" dirty="0"/>
              <a:t> horských oblastí (vnější kolonizace) a </a:t>
            </a:r>
            <a:r>
              <a:rPr lang="cs-CZ" altLang="cs-CZ" sz="2000" b="1" i="1" dirty="0"/>
              <a:t>valašská kolonizace </a:t>
            </a:r>
            <a:r>
              <a:rPr lang="cs-CZ" altLang="cs-CZ" sz="2000" dirty="0"/>
              <a:t>V a JV Moravy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Později vliv dopravní polohy, obchodu nebo politického rozhodnutí na zakládání měst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Katastrofou byla třicetiletá válka – ztráta až 43 % české populace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1781 – v Rakousku-Uhersku zrušeno nevolnictví –</a:t>
            </a:r>
            <a:r>
              <a:rPr lang="en-US" altLang="cs-CZ" sz="2000" dirty="0"/>
              <a:t>&gt;</a:t>
            </a:r>
            <a:r>
              <a:rPr lang="cs-CZ" altLang="cs-CZ" sz="2000" dirty="0"/>
              <a:t> uvolnění pracovních sil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Industrializace – průmysl hlavním faktorem migrace a populačního růstu měst</a:t>
            </a:r>
            <a:endParaRPr lang="cs-CZ" alt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>
            <a:extLst>
              <a:ext uri="{FF2B5EF4-FFF2-40B4-BE49-F238E27FC236}">
                <a16:creationId xmlns:a16="http://schemas.microsoft.com/office/drawing/2014/main" id="{06999B75-FA3B-4267-9C40-3BFA43B38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0"/>
            <a:ext cx="10180320" cy="686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osídlení na území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altLang="cs-CZ" sz="1600" dirty="0"/>
              <a:t>Deformace přirozené sídelní struktury ČR po 2. světové válce:</a:t>
            </a:r>
          </a:p>
          <a:p>
            <a:pPr marL="268288" indent="-268288"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600" dirty="0"/>
              <a:t>1. Vládní politika snažící se o vyrovnávání regionálních rozdílů a současně podpora vybraných regionů (nábor pracovníků do těžkého průmyslu včetně navazující bytové výstavby) vedoucí k:</a:t>
            </a:r>
          </a:p>
          <a:p>
            <a:pPr marL="534988" lvl="2" indent="-174625" algn="just">
              <a:lnSpc>
                <a:spcPct val="90000"/>
              </a:lnSpc>
              <a:buFontTx/>
              <a:buChar char="-"/>
              <a:tabLst>
                <a:tab pos="534988" algn="l"/>
              </a:tabLst>
            </a:pPr>
            <a:r>
              <a:rPr lang="cs-CZ" altLang="cs-CZ" dirty="0"/>
              <a:t>Potlačení přirozených migračních proudů (znevýhodněny některé regiony v okolí hlavních rozvojových center a os ČR).</a:t>
            </a:r>
          </a:p>
          <a:p>
            <a:pPr marL="534988" lvl="2" indent="-174625" algn="just">
              <a:lnSpc>
                <a:spcPct val="90000"/>
              </a:lnSpc>
              <a:buFontTx/>
              <a:buChar char="-"/>
              <a:tabLst>
                <a:tab pos="534988" algn="l"/>
              </a:tabLst>
            </a:pPr>
            <a:r>
              <a:rPr lang="cs-CZ" altLang="cs-CZ" dirty="0"/>
              <a:t>Snížení vnější konkurenceschopnosti nevhodně podporovaných regionů (Ostravský region, Severní Čechy + např. Kladno)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600" dirty="0"/>
              <a:t>2. Směřování investic do těžkého průmyslu a masové bytové výstavby (sídliště), omezení možností individuální výstavby (druhé bydlení v ČR) – ve srovnání se západním světem potlačení suburbanizace, nižší význam městských center, nižší sociální rozdíly v rámci města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600" dirty="0"/>
              <a:t>3. Zásahy do tradičního  venkovského života (kolektivizace, vznik velkých zemědělských závodů, potlačení role tradičních osobností, nevhodné urbanistické zásahy)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dirty="0"/>
              <a:t>4. Středisková soustava osídlení představuje příklad politické snahy ovlivnit podobu systému osídlení. V rámci této soustavy měly být vymezeny hierarchické stupně sídel:</a:t>
            </a:r>
          </a:p>
          <a:p>
            <a:pPr marL="914400" lvl="1" indent="-457200" algn="just">
              <a:lnSpc>
                <a:spcPct val="90000"/>
              </a:lnSpc>
              <a:buFont typeface="+mj-lt"/>
              <a:buAutoNum type="alphaLcParenR"/>
              <a:defRPr/>
            </a:pPr>
            <a:r>
              <a:rPr lang="cs-CZ" sz="1600" dirty="0"/>
              <a:t>Střediskové obce oblastního významu tvořeny 11 regionálními aglomeracemi a 23 městskými regiony.</a:t>
            </a:r>
          </a:p>
          <a:p>
            <a:pPr marL="914400" lvl="1" indent="-457200" algn="just">
              <a:lnSpc>
                <a:spcPct val="90000"/>
              </a:lnSpc>
              <a:buFont typeface="+mj-lt"/>
              <a:buAutoNum type="alphaLcParenR"/>
              <a:defRPr/>
            </a:pPr>
            <a:r>
              <a:rPr lang="cs-CZ" sz="1600" dirty="0"/>
              <a:t>Středisko osídlení obvodního významu (cca 170 sídel)</a:t>
            </a:r>
          </a:p>
        </p:txBody>
      </p:sp>
    </p:spTree>
    <p:extLst>
      <p:ext uri="{BB962C8B-B14F-4D97-AF65-F5344CB8AC3E}">
        <p14:creationId xmlns:p14="http://schemas.microsoft.com/office/powerpoint/2010/main" val="9513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osídlení na území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1900" dirty="0"/>
              <a:t>5.  V případě venkova byly vymezeny kategorie:</a:t>
            </a:r>
          </a:p>
          <a:p>
            <a:pPr marL="534988" indent="-266700">
              <a:buFont typeface="+mj-lt"/>
              <a:buAutoNum type="alphaLcParenR"/>
              <a:defRPr/>
            </a:pPr>
            <a:r>
              <a:rPr lang="cs-CZ" sz="1900" dirty="0">
                <a:cs typeface="Times New Roman" pitchFamily="18" charset="0"/>
              </a:rPr>
              <a:t>Středisko osídlení místního významu</a:t>
            </a:r>
            <a:r>
              <a:rPr lang="cs-CZ" sz="1900" dirty="0"/>
              <a:t> (větší sídlo, základní obchodní infrastruktura)</a:t>
            </a:r>
          </a:p>
          <a:p>
            <a:pPr marL="534988" indent="-266700">
              <a:buFont typeface="+mj-lt"/>
              <a:buAutoNum type="alphaLcParenR"/>
              <a:defRPr/>
            </a:pPr>
            <a:r>
              <a:rPr lang="cs-CZ" sz="1900" dirty="0"/>
              <a:t>N</a:t>
            </a:r>
            <a:r>
              <a:rPr lang="cs-CZ" sz="1900" dirty="0">
                <a:cs typeface="Times New Roman" pitchFamily="18" charset="0"/>
              </a:rPr>
              <a:t>estřediskové sídlo trvalého významu</a:t>
            </a:r>
            <a:r>
              <a:rPr lang="cs-CZ" sz="1900" dirty="0"/>
              <a:t> (obytná funkce)</a:t>
            </a:r>
          </a:p>
          <a:p>
            <a:pPr marL="534988" indent="-266700">
              <a:buFont typeface="+mj-lt"/>
              <a:buAutoNum type="alphaLcParenR"/>
              <a:defRPr/>
            </a:pPr>
            <a:r>
              <a:rPr lang="cs-CZ" sz="1900" dirty="0"/>
              <a:t>N</a:t>
            </a:r>
            <a:r>
              <a:rPr lang="cs-CZ" sz="1900" dirty="0">
                <a:cs typeface="Times New Roman" pitchFamily="18" charset="0"/>
              </a:rPr>
              <a:t>estředisková sídla ostatní</a:t>
            </a:r>
            <a:endParaRPr lang="cs-CZ" sz="19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69696"/>
              </a:buClr>
              <a:buSzPct val="80000"/>
              <a:defRPr/>
            </a:pPr>
            <a:endParaRPr lang="cs-CZ" sz="1900" kern="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69696"/>
              </a:buClr>
              <a:buSzPct val="80000"/>
              <a:defRPr/>
            </a:pPr>
            <a:r>
              <a:rPr lang="cs-CZ" sz="1900" kern="0" dirty="0"/>
              <a:t>V </a:t>
            </a:r>
            <a:r>
              <a:rPr lang="cs-CZ" sz="1900" dirty="0"/>
              <a:t>rámci střediskové soustavy směřovaly investice primárně do sídel vyšší hierarchické úrovně, hlavními problémy ovšem byl nedostatek finančních zdrojů pro nejvyšší úroveň soustavy a potlačení rozvoje nejmenších obcí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69696"/>
              </a:buClr>
              <a:buSzPct val="80000"/>
              <a:defRPr/>
            </a:pPr>
            <a:r>
              <a:rPr lang="cs-CZ" sz="1900" dirty="0"/>
              <a:t>Proto byla tato soustava na počátku 90. let odmítnuta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69696"/>
              </a:buClr>
              <a:buSzPct val="80000"/>
              <a:defRPr/>
            </a:pPr>
            <a:r>
              <a:rPr lang="cs-CZ" sz="1900" dirty="0"/>
              <a:t>Vytvoření uzavřených geografických celků na úrovni okresů (dojížďka, migrace)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cs-CZ" altLang="cs-CZ" sz="1900" dirty="0"/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cs-CZ" altLang="cs-CZ" sz="1900" dirty="0"/>
              <a:t>6. Předválečný odsun českého obyvatelstva ze Sudet a poválečný odsun německého obyvatelstva ovlivnil systém osídlení v pohraničních regionech: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cs-CZ" altLang="cs-CZ" sz="1900" dirty="0"/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Font typeface="Tahoma" pitchFamily="34" charset="0"/>
              <a:buAutoNum type="alphaLcParenR"/>
            </a:pPr>
            <a:r>
              <a:rPr lang="cs-CZ" altLang="cs-CZ" sz="1900" dirty="0"/>
              <a:t>Vylidnění řady menších sídel (např. okresy Cheb, Sokolov, Tachov ztratily 55 % původního obyvatelstva)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Font typeface="Tahoma" pitchFamily="34" charset="0"/>
              <a:buAutoNum type="alphaLcParenR"/>
            </a:pPr>
            <a:endParaRPr lang="cs-CZ" altLang="cs-CZ" sz="1900" dirty="0"/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Font typeface="Tahoma" pitchFamily="34" charset="0"/>
              <a:buAutoNum type="alphaLcParenR"/>
            </a:pPr>
            <a:r>
              <a:rPr lang="cs-CZ" altLang="cs-CZ" sz="1900" dirty="0"/>
              <a:t>Socioekonomické dopady (ztráta tradičních vazeb k půdě a majetku; přetrhání sociálních vazeb; rostoucí kriminalita)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cs-CZ" altLang="cs-CZ" sz="1900" dirty="0"/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</a:pPr>
            <a:r>
              <a:rPr lang="cs-CZ" altLang="cs-CZ" sz="1900" dirty="0"/>
              <a:t>Následné </a:t>
            </a:r>
            <a:r>
              <a:rPr lang="cs-CZ" altLang="cs-CZ" sz="1900" dirty="0" err="1"/>
              <a:t>dosídlování</a:t>
            </a:r>
            <a:r>
              <a:rPr lang="cs-CZ" altLang="cs-CZ" sz="1900" dirty="0"/>
              <a:t> nebylo dostatečné a navíc mělo výrazně výběrový charakter (průmyslové regiony, větší sídla)</a:t>
            </a:r>
          </a:p>
        </p:txBody>
      </p:sp>
    </p:spTree>
    <p:extLst>
      <p:ext uri="{BB962C8B-B14F-4D97-AF65-F5344CB8AC3E}">
        <p14:creationId xmlns:p14="http://schemas.microsoft.com/office/powerpoint/2010/main" val="37748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000" b="1" dirty="0"/>
              <a:t>KUNC, J., TOUŠEK, V.,  a kol. </a:t>
            </a:r>
            <a:r>
              <a:rPr lang="cs-CZ" sz="2000" b="1" i="1" dirty="0"/>
              <a:t>Ekonomická a sociální geografie</a:t>
            </a:r>
            <a:r>
              <a:rPr lang="cs-CZ" sz="2000" b="1" dirty="0"/>
              <a:t>. 1. vydání. Plzeň:  Vydavatelství a nakladatelství Aleš Čeněk, s.r.o., 2008. 411 s. ISBN 978-80-7380-114-4.</a:t>
            </a:r>
          </a:p>
          <a:p>
            <a:r>
              <a:rPr lang="cs-CZ" sz="2000" dirty="0"/>
              <a:t>V knihovně, online (</a:t>
            </a:r>
            <a:r>
              <a:rPr lang="cs-CZ" sz="2000" dirty="0" err="1"/>
              <a:t>ReserchGate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000" b="1" dirty="0"/>
              <a:t>Základní charakteristika českého osídlení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/>
              <a:t>Čechy, severozápadní Morava a Slezsko mají velký počet sídel, zejména hustou síť měst a městeček a rozptýlené venkovské osídlení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Jihovýchodní Morava má relativně menší počet sídel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Osídlení je poměrně rovnoměrné, zejména v rozmístění velkých a středních měst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Hlavní hospodářská centra (Praha, Brno, Ostrava, Plzeň) a krajská města mají vesměs dobrou polohu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Obecně hustá část sídel (i když nevýhodná z hlediska rozdrobenosti) přispívá ke stírání rozdílů ve způsobu života na venkově a ve městě, usnadňuje vzájemné kontakty a rychlé poměšťování zejména v regionech velkých měst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636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Sídelní systém ČR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5C5EE32B-C343-4342-93B9-B5BE8F81B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3472" y="1510350"/>
            <a:ext cx="8381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Sídelní systém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85992" cy="4351338"/>
          </a:xfrm>
        </p:spPr>
        <p:txBody>
          <a:bodyPr rtlCol="0">
            <a:normAutofit lnSpcReduction="10000"/>
          </a:bodyPr>
          <a:lstStyle/>
          <a:p>
            <a:r>
              <a:rPr lang="pt-BR" altLang="cs-CZ" dirty="0"/>
              <a:t>Hlavní město (1)</a:t>
            </a:r>
          </a:p>
          <a:p>
            <a:r>
              <a:rPr lang="pt-BR" altLang="cs-CZ" dirty="0"/>
              <a:t>Krajská města (14 = počet krajů, včetně Prahy)</a:t>
            </a:r>
          </a:p>
          <a:p>
            <a:r>
              <a:rPr lang="pt-BR" altLang="cs-CZ" dirty="0"/>
              <a:t>Statutární města (</a:t>
            </a:r>
            <a:r>
              <a:rPr lang="cs-CZ" altLang="cs-CZ" dirty="0"/>
              <a:t>27</a:t>
            </a:r>
            <a:r>
              <a:rPr lang="pt-BR" altLang="cs-CZ" dirty="0"/>
              <a:t>, včetně Prahy</a:t>
            </a:r>
            <a:r>
              <a:rPr lang="cs-CZ" altLang="cs-CZ" dirty="0"/>
              <a:t>; od 31. 8. 2018 nově Třinec)</a:t>
            </a:r>
          </a:p>
          <a:p>
            <a:r>
              <a:rPr lang="pt-BR" altLang="cs-CZ" dirty="0"/>
              <a:t>Okresní města (</a:t>
            </a:r>
            <a:r>
              <a:rPr lang="cs-CZ" altLang="cs-CZ" dirty="0"/>
              <a:t>76 </a:t>
            </a:r>
            <a:r>
              <a:rPr lang="pt-BR" altLang="cs-CZ" dirty="0"/>
              <a:t>= počet okresů</a:t>
            </a:r>
            <a:r>
              <a:rPr lang="cs-CZ" altLang="cs-CZ" dirty="0"/>
              <a:t> + 15 pražských obvodů</a:t>
            </a:r>
            <a:r>
              <a:rPr lang="pt-BR" altLang="cs-CZ" dirty="0"/>
              <a:t>)</a:t>
            </a:r>
          </a:p>
          <a:p>
            <a:r>
              <a:rPr lang="pt-BR" altLang="cs-CZ" dirty="0"/>
              <a:t>Obce s rozšířenou působností (205)</a:t>
            </a:r>
          </a:p>
          <a:p>
            <a:r>
              <a:rPr lang="pt-BR" altLang="cs-CZ" dirty="0"/>
              <a:t>Obce s pověřeným obecním</a:t>
            </a:r>
            <a:r>
              <a:rPr lang="cs-CZ" altLang="cs-CZ" dirty="0"/>
              <a:t> </a:t>
            </a:r>
            <a:r>
              <a:rPr lang="pt-BR" altLang="cs-CZ" dirty="0"/>
              <a:t>úřadem (3</a:t>
            </a:r>
            <a:r>
              <a:rPr lang="cs-CZ" altLang="cs-CZ" dirty="0"/>
              <a:t>84</a:t>
            </a:r>
            <a:r>
              <a:rPr lang="pt-BR" altLang="cs-CZ" dirty="0"/>
              <a:t>)</a:t>
            </a:r>
          </a:p>
          <a:p>
            <a:r>
              <a:rPr lang="pt-BR" altLang="cs-CZ" dirty="0"/>
              <a:t>Obce a vojenské újezdy (6 2</a:t>
            </a:r>
            <a:r>
              <a:rPr lang="cs-CZ" altLang="cs-CZ" dirty="0"/>
              <a:t>58</a:t>
            </a:r>
            <a:r>
              <a:rPr lang="pt-BR" altLang="cs-CZ" dirty="0"/>
              <a:t>)</a:t>
            </a:r>
          </a:p>
          <a:p>
            <a:r>
              <a:rPr lang="pt-BR" altLang="cs-CZ" dirty="0"/>
              <a:t>Základní sídelní jednotky (21 704) </a:t>
            </a:r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F8D4C5-7C23-4B1F-BAE6-7775457EC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937738"/>
            <a:ext cx="39624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/>
              <a:t>1. Úvod, základní pojmy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dirty="0"/>
              <a:t>Ze0132 Geografie obyvatelstva a sídel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Geografie sídel – předmět zájmu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dirty="0"/>
              <a:t>Objektem jejího zájmu jsou sídla</a:t>
            </a:r>
          </a:p>
          <a:p>
            <a:r>
              <a:rPr lang="cs-CZ" dirty="0"/>
              <a:t>Geografie obecně studuje nejen rozmístění různých objektů v prostoru, ale zabývá se i tím, jaké jsou jejich vzájemné vztahy, jak se mění v čase a snaží se odvodit příčiny a zákonitosti jejich rozmístění</a:t>
            </a:r>
          </a:p>
          <a:p>
            <a:r>
              <a:rPr lang="cs-CZ" dirty="0"/>
              <a:t>Proto se geografie sídel nesnaží pouze popsat rozmístění sídel ve světě, ale také např. zjistit:</a:t>
            </a:r>
          </a:p>
          <a:p>
            <a:pPr lvl="1"/>
            <a:r>
              <a:rPr lang="cs-CZ" dirty="0"/>
              <a:t> jak se sídla vzájemně ovlivňují</a:t>
            </a:r>
          </a:p>
          <a:p>
            <a:pPr lvl="1"/>
            <a:r>
              <a:rPr lang="cs-CZ" dirty="0"/>
              <a:t> jakou mají sídla funkci</a:t>
            </a:r>
          </a:p>
          <a:p>
            <a:pPr lvl="1"/>
            <a:r>
              <a:rPr lang="pt-BR" dirty="0"/>
              <a:t> jak se mění sídla v čase</a:t>
            </a:r>
          </a:p>
          <a:p>
            <a:pPr lvl="1"/>
            <a:r>
              <a:rPr lang="cs-CZ" dirty="0"/>
              <a:t> jakou mají sídla vnitřní strukturu, jak jsou organizována</a:t>
            </a:r>
          </a:p>
          <a:p>
            <a:pPr lvl="1"/>
            <a:r>
              <a:rPr lang="cs-CZ" dirty="0"/>
              <a:t> jestli existují nějaké zákonitosti rozložení sídel v prostoru</a:t>
            </a:r>
          </a:p>
        </p:txBody>
      </p:sp>
    </p:spTree>
    <p:extLst>
      <p:ext uri="{BB962C8B-B14F-4D97-AF65-F5344CB8AC3E}">
        <p14:creationId xmlns:p14="http://schemas.microsoft.com/office/powerpoint/2010/main" val="131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Geografie sídel – hlavní směry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sz="2800" dirty="0"/>
              <a:t>3 hlavní směry (proudy) geografie sídel: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altLang="cs-CZ" sz="2400" b="1" dirty="0"/>
              <a:t>geografie osídlení </a:t>
            </a:r>
            <a:r>
              <a:rPr lang="cs-CZ" altLang="cs-CZ" sz="2400" dirty="0"/>
              <a:t>(settlement </a:t>
            </a:r>
            <a:r>
              <a:rPr lang="cs-CZ" altLang="cs-CZ" sz="2400" dirty="0" err="1"/>
              <a:t>geography</a:t>
            </a:r>
            <a:r>
              <a:rPr lang="cs-CZ" altLang="cs-CZ" sz="2400" dirty="0"/>
              <a:t>) – sídelní systémy, sídla - brány jako vnitřně stejnorodá, vztahy mezi sídly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altLang="cs-CZ" sz="2400" b="1" dirty="0"/>
              <a:t>geografie města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urban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geography</a:t>
            </a:r>
            <a:r>
              <a:rPr lang="cs-CZ" altLang="cs-CZ" sz="2400" dirty="0"/>
              <a:t>) – vnitřní struktura měst, morfologické, genetické a sociodemografické znaky, vývoj, problémy měst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altLang="cs-CZ" sz="2400" b="1" dirty="0"/>
              <a:t>geografie venkova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rural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geography</a:t>
            </a:r>
            <a:r>
              <a:rPr lang="cs-CZ" altLang="cs-CZ" sz="2400" dirty="0"/>
              <a:t>) – venkovské osídlení a jeho problémy</a:t>
            </a:r>
          </a:p>
        </p:txBody>
      </p:sp>
    </p:spTree>
    <p:extLst>
      <p:ext uri="{BB962C8B-B14F-4D97-AF65-F5344CB8AC3E}">
        <p14:creationId xmlns:p14="http://schemas.microsoft.com/office/powerpoint/2010/main" val="37078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spcBef>
                <a:spcPts val="900"/>
              </a:spcBef>
            </a:pPr>
            <a:r>
              <a:rPr lang="cs-CZ" altLang="cs-CZ" sz="1900" dirty="0"/>
              <a:t>Vyčlenila se koncem 19. stol. (co brát za počátky: monografie a popisy měst, cestopisy a náčrty sídel…), </a:t>
            </a:r>
            <a:r>
              <a:rPr lang="cs-CZ" sz="1900" dirty="0">
                <a:effectLst/>
                <a:latin typeface="+mj-lt"/>
                <a:ea typeface="Times New Roman" panose="02020603050405020304" pitchFamily="18" charset="0"/>
              </a:rPr>
              <a:t>v souvislosti s pokusy interpretovat lokalizaci a charakter měst jako důsledek přírodních faktorů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Po 1. světové válce – morfologické studie popisující vnitřní prostředí, spolupráce sídelních geografů s disciplínami urbanismu a prostorového plánování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Pozornost od environmentálních faktorů k otázkám územní ekonomiky přinesla teorie centrálních míst W. </a:t>
            </a:r>
            <a:r>
              <a:rPr lang="cs-CZ" altLang="cs-CZ" sz="1900" dirty="0" err="1">
                <a:latin typeface="+mj-lt"/>
              </a:rPr>
              <a:t>Christallera</a:t>
            </a:r>
            <a:endParaRPr lang="cs-CZ" altLang="cs-CZ" sz="1900" dirty="0">
              <a:latin typeface="+mj-lt"/>
            </a:endParaRP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50., 60. a 70. léta – prostorové uspořádání sídel či vnitroměstských struktur, kvantitativní revoluce, nástup statistických metod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Po fáze kvalitativního období – nazírání na sídla a sídelní systémy v kontextu širších ekonomických a sociálních procesů (sociální geografie města, městská ekonomie, výzkum městských služeb)</a:t>
            </a:r>
          </a:p>
          <a:p>
            <a:pPr algn="just">
              <a:spcBef>
                <a:spcPts val="900"/>
              </a:spcBef>
            </a:pPr>
            <a:endParaRPr lang="cs-CZ" alt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8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spcBef>
                <a:spcPts val="900"/>
              </a:spcBef>
            </a:pPr>
            <a:r>
              <a:rPr lang="cs-CZ" altLang="cs-CZ" sz="1900" dirty="0"/>
              <a:t>V 70. letech jsou důležitou součástí geografie sídel politicko-ekonomické přístupy k výzkumu města a jeho pozice v systému osídlení – marxističtí geografové vnímají utváření města/sídelního systému jako výsledek vztahů kapitalistické společnosti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Pronikání behaviorálních přístupů – reakce na kvalitativní období, vnímání města člověkem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Od 90. let jsou výzkumná témata poznamenána stále složitějšími vazbami mezi lidmi a místy a výrazným nárůstem mobility obyvatelstva, kapitálu a informací – různé procesy, často protichůdné s různým dopadem</a:t>
            </a:r>
          </a:p>
          <a:p>
            <a:pPr lvl="1" algn="just">
              <a:spcBef>
                <a:spcPts val="900"/>
              </a:spcBef>
            </a:pPr>
            <a:r>
              <a:rPr lang="cs-CZ" altLang="cs-CZ" sz="1700" dirty="0">
                <a:latin typeface="+mj-lt"/>
              </a:rPr>
              <a:t>Snaha o zachycení komplexity, strukturace a významů, ne pokusy o simplifikaci</a:t>
            </a:r>
          </a:p>
          <a:p>
            <a:pPr lvl="1" algn="just">
              <a:spcBef>
                <a:spcPts val="900"/>
              </a:spcBef>
            </a:pPr>
            <a:r>
              <a:rPr lang="cs-CZ" altLang="cs-CZ" sz="1700" dirty="0">
                <a:latin typeface="+mj-lt"/>
              </a:rPr>
              <a:t>Příklady témat – suburbanizace, utváření globálních míst, post-industriální etapa vývoje měst apod. </a:t>
            </a:r>
          </a:p>
        </p:txBody>
      </p:sp>
    </p:spTree>
    <p:extLst>
      <p:ext uri="{BB962C8B-B14F-4D97-AF65-F5344CB8AC3E}">
        <p14:creationId xmlns:p14="http://schemas.microsoft.com/office/powerpoint/2010/main" val="40423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Důležité milníky vývoje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Rozdělení na proudy (geografie sídel, města a venkova)</a:t>
            </a:r>
          </a:p>
          <a:p>
            <a:pPr algn="just"/>
            <a:r>
              <a:rPr lang="cs-CZ" altLang="cs-CZ" dirty="0"/>
              <a:t>Do 2. světové války dominance morfologicko-genetického popisu sídel, po válce funkční klasifikace</a:t>
            </a:r>
          </a:p>
          <a:p>
            <a:pPr algn="just"/>
            <a:r>
              <a:rPr lang="cs-CZ" altLang="cs-CZ" dirty="0"/>
              <a:t>Pokrok ve výzkumných metodách: souvisí s kvantitativní revolucí od 50. let, modelování (gravitační modely, pravidlo vel. pořadí, teorie centrálních míst)</a:t>
            </a:r>
          </a:p>
          <a:p>
            <a:pPr algn="just"/>
            <a:r>
              <a:rPr lang="cs-CZ" altLang="cs-CZ" dirty="0"/>
              <a:t>Zvyšuje se aplikační funkce a interdisciplinarita (spolupráce s územním plánováním, urbanismem, sociologií, ale i marketingem)</a:t>
            </a:r>
          </a:p>
        </p:txBody>
      </p:sp>
    </p:spTree>
    <p:extLst>
      <p:ext uri="{BB962C8B-B14F-4D97-AF65-F5344CB8AC3E}">
        <p14:creationId xmlns:p14="http://schemas.microsoft.com/office/powerpoint/2010/main" val="41949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RESBA MĚSTA 16 X 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34_TF03031010_TF03031010.potx" id="{AB0B172E-ACD1-44DF-8EFA-CE0C9B3F885B}" vid="{052A090C-45A6-4BAE-B590-9125D8ECDF25}"/>
    </a:ext>
  </a:extLst>
</a:theme>
</file>

<file path=ppt/theme/theme2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se skicou města na pozadí (širokoúhlý formát)</Template>
  <TotalTime>201</TotalTime>
  <Words>2818</Words>
  <Application>Microsoft Office PowerPoint</Application>
  <PresentationFormat>Širokoúhlá obrazovka</PresentationFormat>
  <Paragraphs>246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Cambria Math</vt:lpstr>
      <vt:lpstr>Century Schoolbook</vt:lpstr>
      <vt:lpstr>Tahoma</vt:lpstr>
      <vt:lpstr>Wingdings</vt:lpstr>
      <vt:lpstr>KRESBA MĚSTA 16 X 9</vt:lpstr>
      <vt:lpstr>Ze0132 Geografie obyvatelstva a sídel</vt:lpstr>
      <vt:lpstr>Sylabus geografie sídel</vt:lpstr>
      <vt:lpstr>Literatura</vt:lpstr>
      <vt:lpstr>1. Úvod, základní pojmy</vt:lpstr>
      <vt:lpstr>Geografie sídel – předmět zájmu</vt:lpstr>
      <vt:lpstr>Geografie sídel – hlavní směry</vt:lpstr>
      <vt:lpstr>Vývoj disciplíny</vt:lpstr>
      <vt:lpstr>Vývoj disciplíny</vt:lpstr>
      <vt:lpstr>Důležité milníky vývoje disciplíny</vt:lpstr>
      <vt:lpstr>Rank-size rule</vt:lpstr>
      <vt:lpstr>Teorie centrálních míst</vt:lpstr>
      <vt:lpstr>Teorie centrálních míst</vt:lpstr>
      <vt:lpstr>Základní pojmy a klasifikace sídelních jednotek</vt:lpstr>
      <vt:lpstr>Geografická a kulturní diverzita</vt:lpstr>
      <vt:lpstr>Sídlo</vt:lpstr>
      <vt:lpstr>Typy sídel</vt:lpstr>
      <vt:lpstr>Faktory ovlivňující vytváření sídel</vt:lpstr>
      <vt:lpstr>Faktory ovlivňující vytváření sídel</vt:lpstr>
      <vt:lpstr>Obec</vt:lpstr>
      <vt:lpstr>Obec x sídlo</vt:lpstr>
      <vt:lpstr>Městys</vt:lpstr>
      <vt:lpstr>Město</vt:lpstr>
      <vt:lpstr>Statutární města ČR</vt:lpstr>
      <vt:lpstr>(Ne)osídlené území světa</vt:lpstr>
      <vt:lpstr>Vývoj sídelních systémů</vt:lpstr>
      <vt:lpstr>Vývoj osídlení na území ČR</vt:lpstr>
      <vt:lpstr>Prezentace aplikace PowerPoint</vt:lpstr>
      <vt:lpstr>Vývoj osídlení na území ČR</vt:lpstr>
      <vt:lpstr>Vývoj osídlení na území ČR</vt:lpstr>
      <vt:lpstr>Základní charakteristika českého osídlení</vt:lpstr>
      <vt:lpstr>Sídelní systém ČR</vt:lpstr>
      <vt:lpstr>Sídelní systém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Ze0132 Geografie obyvatelstva a sídel</dc:title>
  <dc:creator>Jozef Lopuch</dc:creator>
  <cp:lastModifiedBy>Jozef Lopuch</cp:lastModifiedBy>
  <cp:revision>8</cp:revision>
  <dcterms:created xsi:type="dcterms:W3CDTF">2021-09-24T13:18:41Z</dcterms:created>
  <dcterms:modified xsi:type="dcterms:W3CDTF">2021-11-10T17:32:24Z</dcterms:modified>
</cp:coreProperties>
</file>