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84" r:id="rId3"/>
    <p:sldId id="399" r:id="rId4"/>
    <p:sldId id="412" r:id="rId5"/>
    <p:sldId id="337" r:id="rId6"/>
    <p:sldId id="336" r:id="rId7"/>
    <p:sldId id="350" r:id="rId8"/>
    <p:sldId id="444" r:id="rId9"/>
    <p:sldId id="400" r:id="rId10"/>
    <p:sldId id="401" r:id="rId11"/>
    <p:sldId id="413" r:id="rId12"/>
    <p:sldId id="414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16" r:id="rId24"/>
    <p:sldId id="415" r:id="rId25"/>
    <p:sldId id="427" r:id="rId26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706" autoAdjust="0"/>
  </p:normalViewPr>
  <p:slideViewPr>
    <p:cSldViewPr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18.11.2021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239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20A5E793-6FB1-49EE-B40E-10DAB1AF4286}" type="slidenum">
              <a:rPr kumimoji="0" lang="cs-CZ" altLang="cs-CZ"/>
              <a:pPr>
                <a:spcBef>
                  <a:spcPct val="0"/>
                </a:spcBef>
              </a:pPr>
              <a:t>16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338399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259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5C2F27C-51B5-45C1-A3BE-B4C2BF1D5F1B}" type="slidenum">
              <a:rPr kumimoji="0" lang="cs-CZ" altLang="cs-CZ"/>
              <a:pPr>
                <a:spcBef>
                  <a:spcPct val="0"/>
                </a:spcBef>
              </a:pPr>
              <a:t>17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36329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280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11D10E70-FADD-4DF9-84F0-8EDA28277EB1}" type="slidenum">
              <a:rPr kumimoji="0" lang="cs-CZ" altLang="cs-CZ"/>
              <a:pPr>
                <a:spcBef>
                  <a:spcPct val="0"/>
                </a:spcBef>
              </a:pPr>
              <a:t>18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67371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00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68FE56F-814C-4E46-A38D-A0611FDCED26}" type="slidenum">
              <a:rPr kumimoji="0" lang="cs-CZ" altLang="cs-CZ"/>
              <a:pPr>
                <a:spcBef>
                  <a:spcPct val="0"/>
                </a:spcBef>
              </a:pPr>
              <a:t>19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272016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21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E204B7B-FC6B-4DFE-A429-E4E6C5DC9808}" type="slidenum">
              <a:rPr kumimoji="0" lang="cs-CZ" altLang="cs-CZ"/>
              <a:pPr>
                <a:spcBef>
                  <a:spcPct val="0"/>
                </a:spcBef>
              </a:pPr>
              <a:t>20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3248101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41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FCAB399-2C71-485C-9317-2C7EA6DFDCB0}" type="slidenum">
              <a:rPr kumimoji="0" lang="cs-CZ" altLang="cs-CZ"/>
              <a:pPr>
                <a:spcBef>
                  <a:spcPct val="0"/>
                </a:spcBef>
              </a:pPr>
              <a:t>21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18185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62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C96E932C-DDA3-4643-AEEC-50BF87A20289}" type="slidenum">
              <a:rPr kumimoji="0" lang="cs-CZ" altLang="cs-CZ"/>
              <a:pPr>
                <a:spcBef>
                  <a:spcPct val="0"/>
                </a:spcBef>
              </a:pPr>
              <a:t>22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172784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18.11.2021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18.11.2021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2. Venkovské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KGE, PED MUNI, 2021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Morfologické typy venkovských sídel (dělení podle půdorysu)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05142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Uspořádání budov a </a:t>
            </a:r>
            <a:r>
              <a:rPr lang="cs-CZ" dirty="0" err="1"/>
              <a:t>plužiny</a:t>
            </a:r>
            <a:endParaRPr lang="cs-CZ" dirty="0"/>
          </a:p>
          <a:p>
            <a:r>
              <a:rPr lang="cs-CZ" dirty="0"/>
              <a:t>Hodnocení půdorysu venkovských sídel se zaměřuje na zkoumání:</a:t>
            </a:r>
          </a:p>
          <a:p>
            <a:pPr lvl="1"/>
            <a:r>
              <a:rPr lang="cs-CZ" dirty="0"/>
              <a:t> půdorysného uspořádání jednotlivých usedlostí (tvar a vzájemná poloha obytných a neobytných částí usedlostí, tvar dvora apod.)</a:t>
            </a:r>
          </a:p>
          <a:p>
            <a:pPr lvl="1"/>
            <a:r>
              <a:rPr lang="cs-CZ" dirty="0"/>
              <a:t> půdorysného uspořádání sídla jako celku (jaké je uspořádání usedlostí a </a:t>
            </a:r>
            <a:r>
              <a:rPr lang="cs-CZ" dirty="0" err="1"/>
              <a:t>plužiny</a:t>
            </a:r>
            <a:r>
              <a:rPr lang="cs-CZ" dirty="0"/>
              <a:t> </a:t>
            </a:r>
            <a:r>
              <a:rPr lang="pl-PL" dirty="0"/>
              <a:t>a jaká je jejich poloha vzhledem k návsi)</a:t>
            </a:r>
          </a:p>
          <a:p>
            <a:pPr lvl="2"/>
            <a:r>
              <a:rPr lang="pl-PL" dirty="0"/>
              <a:t>pravidelné</a:t>
            </a:r>
          </a:p>
          <a:p>
            <a:pPr lvl="2"/>
            <a:r>
              <a:rPr lang="pl-PL" dirty="0"/>
              <a:t>nepravidelné</a:t>
            </a:r>
          </a:p>
          <a:p>
            <a:r>
              <a:rPr lang="cs-CZ" dirty="0"/>
              <a:t>Podle půdorysného uspořádání budov v sídle se rozlišují dva základní typy půdorysu:</a:t>
            </a:r>
          </a:p>
          <a:p>
            <a:pPr lvl="1"/>
            <a:r>
              <a:rPr lang="cs-CZ" b="1" dirty="0"/>
              <a:t>soustředěný</a:t>
            </a:r>
            <a:r>
              <a:rPr lang="cs-CZ" dirty="0"/>
              <a:t> – jednotlivé usedlosti jsou postaveny těsně vedle sebe</a:t>
            </a:r>
          </a:p>
          <a:p>
            <a:pPr lvl="1"/>
            <a:r>
              <a:rPr lang="cs-CZ" b="1" dirty="0"/>
              <a:t>řadový</a:t>
            </a:r>
            <a:r>
              <a:rPr lang="cs-CZ" dirty="0"/>
              <a:t> – jednotlivé usedlosti jsou v nevelkých vzdálenostech od sebe, jsou ale vzájemně odděleny dvory nebo zahradami</a:t>
            </a:r>
          </a:p>
        </p:txBody>
      </p:sp>
    </p:spTree>
    <p:extLst>
      <p:ext uri="{BB962C8B-B14F-4D97-AF65-F5344CB8AC3E}">
        <p14:creationId xmlns:p14="http://schemas.microsoft.com/office/powerpoint/2010/main" val="14730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geneticko-morfologická klasifikace půdorysu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681" y="2286001"/>
            <a:ext cx="3936039" cy="4361934"/>
          </a:xfrm>
        </p:spPr>
        <p:txBody>
          <a:bodyPr>
            <a:normAutofit/>
          </a:bodyPr>
          <a:lstStyle/>
          <a:p>
            <a:r>
              <a:rPr lang="cs-CZ" dirty="0" err="1"/>
              <a:t>Plužina</a:t>
            </a:r>
            <a:r>
              <a:rPr lang="cs-CZ" dirty="0"/>
              <a:t> má také několik typů, které se většinou řadí do dvou skupin: </a:t>
            </a:r>
          </a:p>
          <a:p>
            <a:pPr lvl="1"/>
            <a:r>
              <a:rPr lang="cs-CZ" dirty="0"/>
              <a:t>pravidelná </a:t>
            </a:r>
            <a:r>
              <a:rPr lang="cs-CZ" dirty="0" err="1"/>
              <a:t>plužina</a:t>
            </a:r>
            <a:endParaRPr lang="cs-CZ" dirty="0"/>
          </a:p>
          <a:p>
            <a:pPr lvl="2"/>
            <a:r>
              <a:rPr lang="cs-CZ" b="1" dirty="0"/>
              <a:t>traťová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/>
              <a:t>záhumenicová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/>
              <a:t>délková </a:t>
            </a:r>
            <a:r>
              <a:rPr lang="cs-CZ" b="1" dirty="0" err="1"/>
              <a:t>plužina</a:t>
            </a:r>
            <a:endParaRPr lang="cs-CZ" dirty="0"/>
          </a:p>
          <a:p>
            <a:pPr lvl="1"/>
            <a:r>
              <a:rPr lang="cs-CZ" dirty="0"/>
              <a:t>nepravidelná </a:t>
            </a:r>
            <a:r>
              <a:rPr lang="cs-CZ" dirty="0" err="1"/>
              <a:t>plužina</a:t>
            </a:r>
            <a:endParaRPr lang="cs-CZ" dirty="0"/>
          </a:p>
          <a:p>
            <a:pPr lvl="2"/>
            <a:r>
              <a:rPr lang="cs-CZ" b="1" dirty="0"/>
              <a:t>úseková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 err="1"/>
              <a:t>plužina</a:t>
            </a:r>
            <a:r>
              <a:rPr lang="cs-CZ" b="1" dirty="0"/>
              <a:t> scelených úseků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0" y="2685287"/>
            <a:ext cx="6014466" cy="233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2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geneticko-morfologická klasifikace půdorysu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2286001"/>
            <a:ext cx="4905282" cy="415101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pravidelné půdorysné typy vesnic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 silniční vsi</a:t>
            </a:r>
          </a:p>
          <a:p>
            <a:pPr lvl="1"/>
            <a:r>
              <a:rPr lang="cs-CZ" dirty="0"/>
              <a:t> návesní vsi</a:t>
            </a:r>
          </a:p>
          <a:p>
            <a:pPr lvl="1"/>
            <a:r>
              <a:rPr lang="cs-CZ" dirty="0"/>
              <a:t> řadové vsi</a:t>
            </a:r>
          </a:p>
          <a:p>
            <a:pPr lvl="1"/>
            <a:r>
              <a:rPr lang="cs-CZ" dirty="0"/>
              <a:t> lesní návesní vsi</a:t>
            </a:r>
          </a:p>
          <a:p>
            <a:r>
              <a:rPr lang="cs-CZ" b="1" dirty="0"/>
              <a:t>nepravidelným půdorysným typem </a:t>
            </a:r>
            <a:r>
              <a:rPr lang="cs-CZ" dirty="0"/>
              <a:t>jsou </a:t>
            </a:r>
            <a:r>
              <a:rPr lang="cs-CZ" b="1" dirty="0"/>
              <a:t>vesnice s hromadným půdorysem</a:t>
            </a:r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r>
              <a:rPr lang="cs-CZ" altLang="cs-CZ" dirty="0"/>
              <a:t>(</a:t>
            </a:r>
            <a:r>
              <a:rPr lang="cs-CZ" altLang="cs-CZ" b="1" i="1" dirty="0">
                <a:solidFill>
                  <a:schemeClr val="tx2">
                    <a:lumMod val="75000"/>
                  </a:schemeClr>
                </a:solidFill>
              </a:rPr>
              <a:t>Náves</a:t>
            </a:r>
            <a:r>
              <a:rPr lang="cs-CZ" altLang="cs-CZ" dirty="0"/>
              <a:t> = prostor na němž se soustřeďuje hospodářský  a společenský život vesnice, statky semknuty k sobě)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C3D441-931A-4A94-ACDC-B6EAC0BB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859" y="1772816"/>
            <a:ext cx="59048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4328" r="3865" b="5100"/>
          <a:stretch/>
        </p:blipFill>
        <p:spPr bwMode="auto">
          <a:xfrm>
            <a:off x="0" y="1981201"/>
            <a:ext cx="3857625" cy="282136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247"/>
          <a:stretch/>
        </p:blipFill>
        <p:spPr>
          <a:xfrm>
            <a:off x="3962335" y="1556728"/>
            <a:ext cx="4067045" cy="40344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6963" r="11741"/>
          <a:stretch/>
        </p:blipFill>
        <p:spPr>
          <a:xfrm>
            <a:off x="8029380" y="1554537"/>
            <a:ext cx="4150106" cy="40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6790" r="6910" b="2898"/>
          <a:stretch/>
        </p:blipFill>
        <p:spPr bwMode="auto">
          <a:xfrm>
            <a:off x="-13392" y="2126706"/>
            <a:ext cx="3922317" cy="30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7310" r="551" b="2172"/>
          <a:stretch/>
        </p:blipFill>
        <p:spPr>
          <a:xfrm>
            <a:off x="3908925" y="1645596"/>
            <a:ext cx="4085455" cy="39646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5970" t="-1" r="1044" b="2056"/>
          <a:stretch/>
        </p:blipFill>
        <p:spPr>
          <a:xfrm>
            <a:off x="7994380" y="1653147"/>
            <a:ext cx="4198732" cy="39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528" y="1751686"/>
            <a:ext cx="4631121" cy="51063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6354" t="3901" r="4308" b="1063"/>
          <a:stretch/>
        </p:blipFill>
        <p:spPr>
          <a:xfrm>
            <a:off x="7105649" y="1752600"/>
            <a:ext cx="5086351" cy="5105400"/>
          </a:xfrm>
          <a:prstGeom prst="rect">
            <a:avLst/>
          </a:prstGeom>
        </p:spPr>
      </p:pic>
      <p:pic>
        <p:nvPicPr>
          <p:cNvPr id="4" name="Picture 2" descr="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5990" r="4562" b="3386"/>
          <a:stretch/>
        </p:blipFill>
        <p:spPr bwMode="auto">
          <a:xfrm>
            <a:off x="0" y="1"/>
            <a:ext cx="3590925" cy="26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0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1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63" name="Text Box 3"/>
          <p:cNvSpPr txBox="1">
            <a:spLocks noChangeArrowheads="1"/>
          </p:cNvSpPr>
          <p:nvPr/>
        </p:nvSpPr>
        <p:spPr bwMode="auto">
          <a:xfrm>
            <a:off x="0" y="2473325"/>
            <a:ext cx="589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>
                <a:solidFill>
                  <a:schemeClr val="bg2"/>
                </a:solidFill>
              </a:rPr>
              <a:t>Půdorysy  vesnic: návesní</a:t>
            </a:r>
          </a:p>
        </p:txBody>
      </p:sp>
    </p:spTree>
    <p:extLst>
      <p:ext uri="{BB962C8B-B14F-4D97-AF65-F5344CB8AC3E}">
        <p14:creationId xmlns:p14="http://schemas.microsoft.com/office/powerpoint/2010/main" val="4952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1" name="Picture 4" descr="15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6096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2" name="Text Box 5"/>
          <p:cNvSpPr txBox="1">
            <a:spLocks noChangeArrowheads="1"/>
          </p:cNvSpPr>
          <p:nvPr/>
        </p:nvSpPr>
        <p:spPr bwMode="auto">
          <a:xfrm>
            <a:off x="7924800" y="1304330"/>
            <a:ext cx="4267200" cy="53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 ves s okrouhlou návsí a radiálním uspořádáním parcel</a:t>
            </a:r>
            <a:endParaRPr lang="cs-CZ" altLang="cs-CZ" sz="2800" b="1" dirty="0"/>
          </a:p>
        </p:txBody>
      </p:sp>
      <p:sp>
        <p:nvSpPr>
          <p:cNvPr id="427013" name="Text Box 6"/>
          <p:cNvSpPr txBox="1">
            <a:spLocks noChangeArrowheads="1"/>
          </p:cNvSpPr>
          <p:nvPr/>
        </p:nvSpPr>
        <p:spPr bwMode="auto">
          <a:xfrm>
            <a:off x="452050" y="102932"/>
            <a:ext cx="3341473" cy="53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Půdorysy vesnic: návesní silniční ves</a:t>
            </a:r>
          </a:p>
        </p:txBody>
      </p:sp>
    </p:spTree>
    <p:extLst>
      <p:ext uri="{BB962C8B-B14F-4D97-AF65-F5344CB8AC3E}">
        <p14:creationId xmlns:p14="http://schemas.microsoft.com/office/powerpoint/2010/main" val="3090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1F0EB-AA9B-42C1-AF6D-9CB2E863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Venkovské osídlení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C12B21-9380-4E8A-91FE-8AC232BD4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003963"/>
          </a:xfrm>
        </p:spPr>
        <p:txBody>
          <a:bodyPr>
            <a:normAutofit/>
          </a:bodyPr>
          <a:lstStyle/>
          <a:p>
            <a:r>
              <a:rPr lang="cs-CZ" sz="2400" b="1" dirty="0"/>
              <a:t>Venkovská sídla </a:t>
            </a:r>
          </a:p>
          <a:p>
            <a:pPr lvl="1"/>
            <a:r>
              <a:rPr lang="cs-CZ" sz="2000" dirty="0"/>
              <a:t>v tradičním pojetí sídla, ve kterých se převážná většina obyvatelstva živí zemědělstvím</a:t>
            </a:r>
          </a:p>
          <a:p>
            <a:pPr lvl="1"/>
            <a:r>
              <a:rPr lang="cs-CZ" sz="2000" dirty="0"/>
              <a:t>sídla, která nejsou městy</a:t>
            </a:r>
          </a:p>
          <a:p>
            <a:pPr lvl="1"/>
            <a:r>
              <a:rPr lang="cs-CZ" sz="2000" dirty="0"/>
              <a:t>v současnosti – vesnice, venkovské osídlení nebo venkov – všechna sídla, která nejsou městy bez ohledu na to, že obyvatelstvo většiny takových sídel už ztratilo jakékoliv spojení se zemědělskou výrobou</a:t>
            </a:r>
          </a:p>
          <a:p>
            <a:pPr lvl="1"/>
            <a:r>
              <a:rPr lang="cs-CZ" sz="2000" dirty="0"/>
              <a:t>skládají z obytných budov, hospodářských budov a zemědělsky obdělávaných ploch (</a:t>
            </a:r>
            <a:r>
              <a:rPr lang="cs-CZ" sz="2000" dirty="0" err="1"/>
              <a:t>plužiny</a:t>
            </a:r>
            <a:r>
              <a:rPr lang="cs-CZ" sz="2000" dirty="0"/>
              <a:t>)</a:t>
            </a:r>
          </a:p>
          <a:p>
            <a:pPr lvl="2"/>
            <a:r>
              <a:rPr lang="cs-CZ" sz="1800" b="1" dirty="0" err="1"/>
              <a:t>Plužina</a:t>
            </a:r>
            <a:r>
              <a:rPr lang="cs-CZ" sz="1800" b="1" dirty="0"/>
              <a:t> </a:t>
            </a:r>
            <a:r>
              <a:rPr lang="cs-CZ" sz="1800" dirty="0"/>
              <a:t>– orná půda patřící k sídlu + louky, pastviny a lesy, které se nacházejí v souvisle rozparcelované ploše polí</a:t>
            </a:r>
          </a:p>
        </p:txBody>
      </p:sp>
    </p:spTree>
    <p:extLst>
      <p:ext uri="{BB962C8B-B14F-4D97-AF65-F5344CB8AC3E}">
        <p14:creationId xmlns:p14="http://schemas.microsoft.com/office/powerpoint/2010/main" val="27016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5203" name="Text Box 3"/>
          <p:cNvSpPr txBox="1">
            <a:spLocks noChangeArrowheads="1"/>
          </p:cNvSpPr>
          <p:nvPr/>
        </p:nvSpPr>
        <p:spPr bwMode="auto">
          <a:xfrm>
            <a:off x="9609667" y="1771651"/>
            <a:ext cx="284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Plužina původně úseková, později rozdělená na tratě </a:t>
            </a:r>
          </a:p>
        </p:txBody>
      </p:sp>
      <p:sp>
        <p:nvSpPr>
          <p:cNvPr id="435204" name="Zástupný symbol pro číslo snímku 5"/>
          <p:cNvSpPr txBox="1">
            <a:spLocks noGrp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1166122-9766-4E8C-A0DF-50C3E0289F98}" type="slidenum">
              <a:rPr lang="en-CA" altLang="cs-CZ" sz="1200">
                <a:solidFill>
                  <a:srgbClr val="969696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CA" altLang="cs-CZ" sz="120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5351" y="382385"/>
            <a:ext cx="11001374" cy="1492132"/>
          </a:xfrm>
        </p:spPr>
        <p:txBody>
          <a:bodyPr>
            <a:normAutofit/>
          </a:bodyPr>
          <a:lstStyle/>
          <a:p>
            <a:r>
              <a:rPr lang="cs-CZ" altLang="cs-CZ" sz="4000" b="1" dirty="0"/>
              <a:t>Typy osídlení – jejich lokalizace v ČR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cs-CZ" altLang="cs-CZ" dirty="0"/>
              <a:t>Návesní vsi a návesní </a:t>
            </a:r>
            <a:r>
              <a:rPr lang="cs-CZ" altLang="cs-CZ" dirty="0" err="1"/>
              <a:t>silnicovky</a:t>
            </a:r>
            <a:r>
              <a:rPr lang="cs-CZ" altLang="cs-CZ" dirty="0"/>
              <a:t> – většina území Čech, Vysočina</a:t>
            </a:r>
          </a:p>
          <a:p>
            <a:pPr algn="just">
              <a:lnSpc>
                <a:spcPct val="120000"/>
              </a:lnSpc>
            </a:pPr>
            <a:r>
              <a:rPr lang="cs-CZ" altLang="cs-CZ" dirty="0"/>
              <a:t>Lesní návesní vsi – západ Vysočiny, západní Čechy</a:t>
            </a:r>
          </a:p>
          <a:p>
            <a:pPr algn="just">
              <a:lnSpc>
                <a:spcPct val="120000"/>
              </a:lnSpc>
            </a:pPr>
            <a:r>
              <a:rPr lang="cs-CZ" altLang="cs-CZ" dirty="0"/>
              <a:t>Silniční vsi a </a:t>
            </a:r>
            <a:r>
              <a:rPr lang="cs-CZ" altLang="cs-CZ" dirty="0" err="1"/>
              <a:t>ulicovky</a:t>
            </a:r>
            <a:r>
              <a:rPr lang="cs-CZ" altLang="cs-CZ" dirty="0"/>
              <a:t> – jižní Morava, Haná</a:t>
            </a:r>
          </a:p>
          <a:p>
            <a:pPr algn="just">
              <a:lnSpc>
                <a:spcPct val="120000"/>
              </a:lnSpc>
            </a:pPr>
            <a:r>
              <a:rPr lang="cs-CZ" altLang="cs-CZ" dirty="0"/>
              <a:t>Řadové vsi (lesní lánové vsi) – sudetská oblast</a:t>
            </a:r>
          </a:p>
          <a:p>
            <a:pPr algn="just">
              <a:lnSpc>
                <a:spcPct val="120000"/>
              </a:lnSpc>
            </a:pPr>
            <a:r>
              <a:rPr lang="cs-CZ" altLang="cs-CZ" dirty="0"/>
              <a:t>Valašské řadové vsi – Beskydy</a:t>
            </a:r>
          </a:p>
          <a:p>
            <a:pPr algn="just">
              <a:lnSpc>
                <a:spcPct val="120000"/>
              </a:lnSpc>
            </a:pPr>
            <a:r>
              <a:rPr lang="cs-CZ" altLang="cs-CZ" dirty="0"/>
              <a:t>Hromadné vsi – rozptýleně v Čechách</a:t>
            </a:r>
          </a:p>
          <a:p>
            <a:pPr algn="just">
              <a:lnSpc>
                <a:spcPct val="120000"/>
              </a:lnSpc>
            </a:pPr>
            <a:r>
              <a:rPr lang="cs-CZ" altLang="cs-CZ" dirty="0"/>
              <a:t>Osamělé dvorce, paseky, kopanice – Krkonoše, Moravské Kopanice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Typy venkovských sídel podle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21957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Zemědělská funkce</a:t>
            </a:r>
          </a:p>
          <a:p>
            <a:pPr lvl="1"/>
            <a:r>
              <a:rPr lang="cs-CZ" dirty="0"/>
              <a:t>ovlivnila jejich půdorysné uspořádání ale i celkový vzhled</a:t>
            </a:r>
          </a:p>
          <a:p>
            <a:pPr lvl="1"/>
            <a:r>
              <a:rPr lang="cs-CZ" dirty="0"/>
              <a:t>čistě zemědělský charakter si venkovská sídla zachovala pouze v nejzaostalejších zemích</a:t>
            </a:r>
          </a:p>
          <a:p>
            <a:pPr lvl="1"/>
            <a:r>
              <a:rPr lang="cs-CZ" dirty="0"/>
              <a:t>v posledních letech ztráta zemědělské funkce a venkovského rázu, přijetí dalších funkcí  (např. obytnou, průmyslovou, služeb) + pronikání městského způsobu života</a:t>
            </a:r>
          </a:p>
          <a:p>
            <a:pPr lvl="1"/>
            <a:r>
              <a:rPr lang="cs-CZ" dirty="0"/>
              <a:t>většina EAO vyjíždí za zaměstnáním do okolních středisek</a:t>
            </a:r>
          </a:p>
          <a:p>
            <a:r>
              <a:rPr lang="cs-CZ" b="1" dirty="0"/>
              <a:t>Obytná funkci (rekreační)</a:t>
            </a:r>
          </a:p>
          <a:p>
            <a:pPr lvl="1"/>
            <a:r>
              <a:rPr lang="cs-CZ" dirty="0"/>
              <a:t>dnes dominantní funkce v ČR</a:t>
            </a:r>
          </a:p>
          <a:p>
            <a:r>
              <a:rPr lang="cs-CZ" b="1" dirty="0"/>
              <a:t>Výrobní funkce</a:t>
            </a:r>
          </a:p>
          <a:p>
            <a:pPr lvl="1"/>
            <a:r>
              <a:rPr lang="cs-CZ" dirty="0"/>
              <a:t>služby, podnikání</a:t>
            </a:r>
          </a:p>
          <a:p>
            <a:pPr lvl="1"/>
            <a:r>
              <a:rPr lang="cs-CZ" dirty="0"/>
              <a:t>většina ekonomicky aktivních obyvatel pracuje v místě bydliště</a:t>
            </a:r>
          </a:p>
          <a:p>
            <a:r>
              <a:rPr lang="cs-CZ" dirty="0"/>
              <a:t>Smíšené funkce – </a:t>
            </a:r>
            <a:r>
              <a:rPr lang="cs-CZ" b="1" dirty="0"/>
              <a:t>obce výrobně obytné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6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venkova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463041"/>
            <a:ext cx="7436610" cy="381784"/>
          </a:xfrm>
        </p:spPr>
        <p:txBody>
          <a:bodyPr>
            <a:normAutofit/>
          </a:bodyPr>
          <a:lstStyle/>
          <a:p>
            <a:r>
              <a:rPr lang="cs-CZ" dirty="0"/>
              <a:t>R. Perlín a S. Kučerová (2009), </a:t>
            </a:r>
            <a:r>
              <a:rPr lang="pl-PL" dirty="0"/>
              <a:t>8 typů venkova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844824"/>
            <a:ext cx="7244622" cy="48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7773" y="382385"/>
            <a:ext cx="10918479" cy="1492132"/>
          </a:xfrm>
        </p:spPr>
        <p:txBody>
          <a:bodyPr>
            <a:normAutofit/>
          </a:bodyPr>
          <a:lstStyle/>
          <a:p>
            <a:r>
              <a:rPr lang="cs-CZ" sz="4000" b="1" dirty="0"/>
              <a:t>Velikostní kategorie venkovských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Samota </a:t>
            </a:r>
            <a:r>
              <a:rPr lang="cs-CZ" sz="2400" dirty="0"/>
              <a:t>je izolované obydlí nebo </a:t>
            </a:r>
            <a:r>
              <a:rPr lang="pl-PL" sz="2400" dirty="0"/>
              <a:t>skupinky 2 nebo 3 </a:t>
            </a:r>
            <a:r>
              <a:rPr lang="cs-CZ" sz="2400" dirty="0"/>
              <a:t>usedlostí, které má značný odstup od jiných obydlí</a:t>
            </a:r>
          </a:p>
          <a:p>
            <a:pPr lvl="1"/>
            <a:r>
              <a:rPr lang="cs-CZ" altLang="cs-CZ" sz="2000" dirty="0"/>
              <a:t>zámečky, hospodářské dvory a usedlosti, hájovny, myslivny, mlýny, hamry</a:t>
            </a:r>
          </a:p>
          <a:p>
            <a:pPr lvl="1"/>
            <a:r>
              <a:rPr lang="cs-CZ" altLang="cs-CZ" sz="2000" dirty="0"/>
              <a:t>na Moravě „</a:t>
            </a:r>
            <a:r>
              <a:rPr lang="cs-CZ" altLang="cs-CZ" sz="2000" dirty="0" err="1"/>
              <a:t>laz</a:t>
            </a:r>
            <a:r>
              <a:rPr lang="cs-CZ" altLang="cs-CZ" sz="2000" dirty="0"/>
              <a:t>“</a:t>
            </a:r>
            <a:endParaRPr lang="cs-CZ" sz="2000" dirty="0"/>
          </a:p>
          <a:p>
            <a:r>
              <a:rPr lang="cs-CZ" sz="2400" b="1" dirty="0"/>
              <a:t>Víska </a:t>
            </a:r>
            <a:r>
              <a:rPr lang="cs-CZ" sz="2400" dirty="0"/>
              <a:t>je seskupení 4–15 usedlostí</a:t>
            </a:r>
          </a:p>
          <a:p>
            <a:r>
              <a:rPr lang="pt-BR" sz="2400" b="1" dirty="0"/>
              <a:t>Vesnice </a:t>
            </a:r>
            <a:r>
              <a:rPr lang="pt-BR" sz="2400" dirty="0"/>
              <a:t>(ves) je tvořena větším počtem usedlostí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095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Kvantitativní vymezení venkova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6200" y="2357698"/>
            <a:ext cx="3957672" cy="359359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Podle obcí x regionů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Velikost obce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Nízká hustota obyvatelstva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Nízká hustota zástavby (často prostorově separovaná – půdorys vesnice (kruhová kolem návsi, rozptýlená  v horách, podél silnice)</a:t>
            </a:r>
          </a:p>
          <a:p>
            <a:pPr algn="just">
              <a:lnSpc>
                <a:spcPct val="90000"/>
              </a:lnSpc>
              <a:buClr>
                <a:schemeClr val="bg2"/>
              </a:buClr>
              <a:buFont typeface="Wingdings" pitchFamily="2" charset="2"/>
              <a:buChar char="Ø"/>
            </a:pPr>
            <a:endParaRPr lang="cs-CZ" alt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271737-5847-41BA-B843-3F625136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916832"/>
            <a:ext cx="6788441" cy="414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09D41C48-7B11-44A9-A4A2-6212BAFD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3311526"/>
            <a:ext cx="5738812" cy="35464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5695DD-44B7-4B5D-906A-6ECB97E5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5651500" cy="33115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46A26D-5284-41FB-8E1F-0BDEECB6943A}"/>
              </a:ext>
            </a:extLst>
          </p:cNvPr>
          <p:cNvSpPr txBox="1"/>
          <p:nvPr/>
        </p:nvSpPr>
        <p:spPr>
          <a:xfrm>
            <a:off x="7284876" y="188412"/>
            <a:ext cx="21297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Tx/>
            </a:pPr>
            <a:r>
              <a:rPr lang="cs-CZ" altLang="cs-CZ" dirty="0"/>
              <a:t>Vymezení ČSÚ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6">
            <a:extLst>
              <a:ext uri="{FF2B5EF4-FFF2-40B4-BE49-F238E27FC236}">
                <a16:creationId xmlns:a16="http://schemas.microsoft.com/office/drawing/2014/main" id="{9D2A3F91-D5D2-4918-999F-0BC8464C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7652" name="Picture 5" descr="7399031">
            <a:extLst>
              <a:ext uri="{FF2B5EF4-FFF2-40B4-BE49-F238E27FC236}">
                <a16:creationId xmlns:a16="http://schemas.microsoft.com/office/drawing/2014/main" id="{AF2D1572-5364-44A4-9941-7A51B824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3" y="0"/>
            <a:ext cx="5748079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01_sub1">
            <a:extLst>
              <a:ext uri="{FF2B5EF4-FFF2-40B4-BE49-F238E27FC236}">
                <a16:creationId xmlns:a16="http://schemas.microsoft.com/office/drawing/2014/main" id="{509511E4-8D9C-4FD7-8C22-A9B61269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0760"/>
          <a:stretch>
            <a:fillRect/>
          </a:stretch>
        </p:blipFill>
        <p:spPr bwMode="auto">
          <a:xfrm>
            <a:off x="5951984" y="2871705"/>
            <a:ext cx="5978004" cy="357061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2">
            <a:extLst>
              <a:ext uri="{FF2B5EF4-FFF2-40B4-BE49-F238E27FC236}">
                <a16:creationId xmlns:a16="http://schemas.microsoft.com/office/drawing/2014/main" id="{A28BD1FA-1EF0-46F4-980C-D6F738CDC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6381751"/>
            <a:ext cx="8424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/>
              <a:t>Počet obyvatel nových domů v obci Hlušovice severně od Olomouce převyšuje původní populaci</a:t>
            </a:r>
            <a:endParaRPr lang="cs-CZ" altLang="cs-CZ" sz="1400"/>
          </a:p>
        </p:txBody>
      </p:sp>
      <p:pic>
        <p:nvPicPr>
          <p:cNvPr id="36867" name="Obrázek 3" descr="01_sub3.jpg">
            <a:extLst>
              <a:ext uri="{FF2B5EF4-FFF2-40B4-BE49-F238E27FC236}">
                <a16:creationId xmlns:a16="http://schemas.microsoft.com/office/drawing/2014/main" id="{7E246ADA-7DCA-4055-A1C2-59DDA83C4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Kvalitativní vymezení venkova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967C122-FAA5-45B8-ADFF-81AB8C74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616821"/>
              </p:ext>
            </p:extLst>
          </p:nvPr>
        </p:nvGraphicFramePr>
        <p:xfrm>
          <a:off x="1444770" y="1874517"/>
          <a:ext cx="8785225" cy="3962400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852086600"/>
                    </a:ext>
                  </a:extLst>
                </a:gridCol>
                <a:gridCol w="6878638">
                  <a:extLst>
                    <a:ext uri="{9D8B030D-6E8A-4147-A177-3AD203B41FA5}">
                      <a16:colId xmlns:a16="http://schemas.microsoft.com/office/drawing/2014/main" val="3894604082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kritérium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hlavní znak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92868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urbanistická struktura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rozvolněná zástavba, zemědělský statek, rozsáhlé veřejné prostory, nízký podíl zastavěných ploch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063963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architektonické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nízkopodlažní zástavby, integrace obytné a dalších funkcí, absence nájemního bydlení, individuální výstavba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2457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sociální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konservatismus, tradicionalismus, sousedství, participace, kooperativnost, sdílení společné historie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215570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ekonomické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vyjížďka do zaměstnání, zaměstnanost v zemědělství, vyšší podíl samozásobitelství, kutilství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112446"/>
                  </a:ext>
                </a:extLst>
              </a:tr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veřejná správa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označení obce, postavení obce ve struktuře veřejné správy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766011"/>
                  </a:ext>
                </a:extLst>
              </a:tr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velikostní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obyvatel, hustota zalidnění, rozloha, podíl zastavěné plochy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94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venkovského osídlení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606379"/>
            <a:ext cx="10178322" cy="4940726"/>
          </a:xfrm>
        </p:spPr>
        <p:txBody>
          <a:bodyPr>
            <a:normAutofit fontScale="92500"/>
          </a:bodyPr>
          <a:lstStyle/>
          <a:p>
            <a:r>
              <a:rPr lang="cs-CZ" dirty="0"/>
              <a:t>Podle četnosti výskytu samot (případně vísek) v krajině a podle vzájemného poměru mezi samotami a vesnicemi rozlišujeme dva základní typy venkovského osídlení:</a:t>
            </a:r>
          </a:p>
          <a:p>
            <a:pPr lvl="1"/>
            <a:r>
              <a:rPr lang="cs-CZ" b="1" dirty="0"/>
              <a:t>Seskupené</a:t>
            </a:r>
            <a:r>
              <a:rPr lang="cs-CZ" dirty="0"/>
              <a:t> – převaha vesnic</a:t>
            </a:r>
          </a:p>
          <a:p>
            <a:pPr lvl="2"/>
            <a:r>
              <a:rPr lang="cs-CZ" dirty="0"/>
              <a:t>Faktory vzniku: nížinná poloha, dobrá kvalita půdy (snaha zastavět co nejmenší a pokud možno nejméně kvalitní část půdy) a výskyt zdrojů vody, společné hospodaření obyvatel sídla (v minulosti např. trojpolní systém) a obranné důvody </a:t>
            </a:r>
          </a:p>
          <a:p>
            <a:pPr lvl="1"/>
            <a:r>
              <a:rPr lang="cs-CZ" b="1" dirty="0"/>
              <a:t>Disperzní</a:t>
            </a:r>
            <a:r>
              <a:rPr lang="cs-CZ" dirty="0"/>
              <a:t> – tvoří převážně samoty a vísky, které jsou vzájemně odděleny rozlehlými plochami luk, polí a pastvin</a:t>
            </a:r>
          </a:p>
          <a:p>
            <a:pPr lvl="2"/>
            <a:r>
              <a:rPr lang="cs-CZ" dirty="0"/>
              <a:t>Faktory vzniku: horské oblasti s členitým reliéfem a málo úrodnými půdami, individuální způsob hospodaření, kočovný způsob života</a:t>
            </a:r>
          </a:p>
          <a:p>
            <a:pPr lvl="2"/>
            <a:r>
              <a:rPr lang="cs-CZ" b="1" dirty="0" err="1"/>
              <a:t>Dvorcový</a:t>
            </a:r>
            <a:r>
              <a:rPr lang="cs-CZ" b="1" dirty="0"/>
              <a:t> půdorys</a:t>
            </a:r>
            <a:endParaRPr lang="cs-CZ" dirty="0"/>
          </a:p>
          <a:p>
            <a:r>
              <a:rPr lang="cs-CZ" dirty="0"/>
              <a:t>Struktura osídlení se může měnit v čase</a:t>
            </a:r>
          </a:p>
          <a:p>
            <a:r>
              <a:rPr lang="cs-CZ" dirty="0"/>
              <a:t>V ČR převládá seskupené osídlení na území </a:t>
            </a:r>
            <a:r>
              <a:rPr lang="pl-PL" dirty="0"/>
              <a:t>osídleném do konce 13. století </a:t>
            </a:r>
            <a:r>
              <a:rPr lang="cs-CZ" dirty="0"/>
              <a:t>(tzv. staré sídelní území), Rozptýlené osídlení se vyskytuje pouze ve vyšších nadmořských výškách v území osídleném až po 13. století (tzv. mladé sídelní území), tj. v menší míře v českém pohraničí, hojněji v </a:t>
            </a:r>
            <a:r>
              <a:rPr lang="pl-PL" dirty="0"/>
              <a:t>Bílých Karpatech a na Valašsku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3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209</TotalTime>
  <Words>875</Words>
  <Application>Microsoft Office PowerPoint</Application>
  <PresentationFormat>Širokoúhlá obrazovka</PresentationFormat>
  <Paragraphs>110</Paragraphs>
  <Slides>25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Schoolbook</vt:lpstr>
      <vt:lpstr>Gill Sans MT</vt:lpstr>
      <vt:lpstr>Tahoma</vt:lpstr>
      <vt:lpstr>Wingdings</vt:lpstr>
      <vt:lpstr>KRESBA MĚSTA 16 X 9</vt:lpstr>
      <vt:lpstr>2. Venkovské osídlení</vt:lpstr>
      <vt:lpstr>Venkovské osídlení</vt:lpstr>
      <vt:lpstr>Velikostní kategorie venkovských sídel</vt:lpstr>
      <vt:lpstr>Kvantitativní vymezení venkova</vt:lpstr>
      <vt:lpstr>Prezentace aplikace PowerPoint</vt:lpstr>
      <vt:lpstr>Prezentace aplikace PowerPoint</vt:lpstr>
      <vt:lpstr>Prezentace aplikace PowerPoint</vt:lpstr>
      <vt:lpstr>Kvalitativní vymezení venkova</vt:lpstr>
      <vt:lpstr>Typy venkovského osídlení</vt:lpstr>
      <vt:lpstr>Morfologické typy venkovských sídel (dělení podle půdorysu)</vt:lpstr>
      <vt:lpstr>geneticko-morfologická klasifikace půdorysu</vt:lpstr>
      <vt:lpstr>geneticko-morfologická klasifikace půdorysu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Typy osídlení – jejich lokalizace v ČR</vt:lpstr>
      <vt:lpstr>Typy venkovských sídel podle funkce</vt:lpstr>
      <vt:lpstr>Typologie venkova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10</cp:revision>
  <dcterms:created xsi:type="dcterms:W3CDTF">2021-09-24T13:18:41Z</dcterms:created>
  <dcterms:modified xsi:type="dcterms:W3CDTF">2021-11-18T07:58:21Z</dcterms:modified>
</cp:coreProperties>
</file>