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348" r:id="rId2"/>
    <p:sldId id="421" r:id="rId3"/>
    <p:sldId id="405" r:id="rId4"/>
    <p:sldId id="419" r:id="rId5"/>
    <p:sldId id="484" r:id="rId6"/>
    <p:sldId id="490" r:id="rId7"/>
    <p:sldId id="491" r:id="rId8"/>
    <p:sldId id="492" r:id="rId9"/>
    <p:sldId id="369" r:id="rId10"/>
    <p:sldId id="489" r:id="rId11"/>
    <p:sldId id="382" r:id="rId12"/>
    <p:sldId id="411" r:id="rId13"/>
    <p:sldId id="493" r:id="rId14"/>
    <p:sldId id="387" r:id="rId15"/>
    <p:sldId id="495" r:id="rId16"/>
    <p:sldId id="496" r:id="rId17"/>
    <p:sldId id="497" r:id="rId18"/>
    <p:sldId id="498" r:id="rId19"/>
    <p:sldId id="501" r:id="rId20"/>
    <p:sldId id="499" r:id="rId21"/>
    <p:sldId id="502" r:id="rId22"/>
    <p:sldId id="371" r:id="rId23"/>
    <p:sldId id="504" r:id="rId24"/>
    <p:sldId id="505" r:id="rId25"/>
    <p:sldId id="506" r:id="rId26"/>
    <p:sldId id="507" r:id="rId27"/>
    <p:sldId id="509" r:id="rId28"/>
    <p:sldId id="510" r:id="rId29"/>
    <p:sldId id="515" r:id="rId30"/>
    <p:sldId id="516" r:id="rId31"/>
    <p:sldId id="508" r:id="rId32"/>
    <p:sldId id="517" r:id="rId33"/>
    <p:sldId id="518" r:id="rId34"/>
    <p:sldId id="425"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108"/>
    <a:srgbClr val="EC7114"/>
    <a:srgbClr val="FFFFFF"/>
    <a:srgbClr val="A67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14" autoAdjust="0"/>
    <p:restoredTop sz="94660"/>
  </p:normalViewPr>
  <p:slideViewPr>
    <p:cSldViewPr snapToGrid="0">
      <p:cViewPr varScale="1">
        <p:scale>
          <a:sx n="83" d="100"/>
          <a:sy n="83" d="100"/>
        </p:scale>
        <p:origin x="667" y="67"/>
      </p:cViewPr>
      <p:guideLst/>
    </p:cSldViewPr>
  </p:slideViewPr>
  <p:notesTextViewPr>
    <p:cViewPr>
      <p:scale>
        <a:sx n="1" d="1"/>
        <a:sy n="1" d="1"/>
      </p:scale>
      <p:origin x="0" y="0"/>
    </p:cViewPr>
  </p:notesTextViewPr>
  <p:sorterViewPr>
    <p:cViewPr varScale="1">
      <p:scale>
        <a:sx n="1" d="1"/>
        <a:sy n="1" d="1"/>
      </p:scale>
      <p:origin x="0" y="-871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8C9E6-83B4-406E-9369-B57C9AF577A8}" type="doc">
      <dgm:prSet loTypeId="urn:microsoft.com/office/officeart/2005/8/layout/vList5" loCatId="list" qsTypeId="urn:microsoft.com/office/officeart/2005/8/quickstyle/simple1" qsCatId="simple" csTypeId="urn:microsoft.com/office/officeart/2005/8/colors/accent0_1" csCatId="mainScheme"/>
      <dgm:spPr/>
      <dgm:t>
        <a:bodyPr/>
        <a:lstStyle/>
        <a:p>
          <a:endParaRPr lang="cs-CZ"/>
        </a:p>
      </dgm:t>
    </dgm:pt>
    <dgm:pt modelId="{98A4EF7F-9AF8-4151-A298-35539F547E92}">
      <dgm:prSet/>
      <dgm:spPr/>
      <dgm:t>
        <a:bodyPr/>
        <a:lstStyle/>
        <a:p>
          <a:pPr rtl="0"/>
          <a:r>
            <a:rPr lang="cs-CZ" b="1" dirty="0"/>
            <a:t>Geografický objekt</a:t>
          </a:r>
          <a:endParaRPr lang="cs-CZ" dirty="0"/>
        </a:p>
      </dgm:t>
    </dgm:pt>
    <dgm:pt modelId="{0C330B48-5260-473F-ACE2-FD1DA644D31E}" type="parTrans" cxnId="{ABA2C797-3318-4618-83E8-A84A99ADEDF8}">
      <dgm:prSet/>
      <dgm:spPr/>
      <dgm:t>
        <a:bodyPr/>
        <a:lstStyle/>
        <a:p>
          <a:endParaRPr lang="cs-CZ"/>
        </a:p>
      </dgm:t>
    </dgm:pt>
    <dgm:pt modelId="{458646FD-F2B1-4B9D-9A5A-380855C0E436}" type="sibTrans" cxnId="{ABA2C797-3318-4618-83E8-A84A99ADEDF8}">
      <dgm:prSet/>
      <dgm:spPr/>
      <dgm:t>
        <a:bodyPr/>
        <a:lstStyle/>
        <a:p>
          <a:endParaRPr lang="cs-CZ"/>
        </a:p>
      </dgm:t>
    </dgm:pt>
    <dgm:pt modelId="{135CC735-04FA-48AD-A258-70526A6D2B68}">
      <dgm:prSet/>
      <dgm:spPr/>
      <dgm:t>
        <a:bodyPr/>
        <a:lstStyle/>
        <a:p>
          <a:pPr rtl="0"/>
          <a:r>
            <a:rPr lang="cs-CZ" b="1"/>
            <a:t>Geografická sféra – krajinná sféra</a:t>
          </a:r>
          <a:endParaRPr lang="cs-CZ"/>
        </a:p>
      </dgm:t>
    </dgm:pt>
    <dgm:pt modelId="{2752AEEA-0444-4C37-8388-C06C12F893D1}" type="parTrans" cxnId="{CD1D5D14-F14F-4616-9BD1-E604BBCF3133}">
      <dgm:prSet/>
      <dgm:spPr/>
      <dgm:t>
        <a:bodyPr/>
        <a:lstStyle/>
        <a:p>
          <a:endParaRPr lang="cs-CZ"/>
        </a:p>
      </dgm:t>
    </dgm:pt>
    <dgm:pt modelId="{46506112-026D-4F2C-982B-4AA2A09E60B3}" type="sibTrans" cxnId="{CD1D5D14-F14F-4616-9BD1-E604BBCF3133}">
      <dgm:prSet/>
      <dgm:spPr/>
      <dgm:t>
        <a:bodyPr/>
        <a:lstStyle/>
        <a:p>
          <a:endParaRPr lang="cs-CZ"/>
        </a:p>
      </dgm:t>
    </dgm:pt>
    <dgm:pt modelId="{EDFF4AE7-A373-4538-87EF-DB8134683109}">
      <dgm:prSet/>
      <dgm:spPr/>
      <dgm:t>
        <a:bodyPr/>
        <a:lstStyle/>
        <a:p>
          <a:pPr rtl="0"/>
          <a:r>
            <a:rPr lang="cs-CZ" b="1"/>
            <a:t>Geografické informace</a:t>
          </a:r>
          <a:endParaRPr lang="cs-CZ"/>
        </a:p>
      </dgm:t>
    </dgm:pt>
    <dgm:pt modelId="{35173046-0636-47A0-8741-53745EE9F667}" type="parTrans" cxnId="{65D5DD59-788C-484E-B60A-C95B7C48D48F}">
      <dgm:prSet/>
      <dgm:spPr/>
      <dgm:t>
        <a:bodyPr/>
        <a:lstStyle/>
        <a:p>
          <a:endParaRPr lang="cs-CZ"/>
        </a:p>
      </dgm:t>
    </dgm:pt>
    <dgm:pt modelId="{13AF6219-C68C-4B26-89DC-21F66A0C2070}" type="sibTrans" cxnId="{65D5DD59-788C-484E-B60A-C95B7C48D48F}">
      <dgm:prSet/>
      <dgm:spPr/>
      <dgm:t>
        <a:bodyPr/>
        <a:lstStyle/>
        <a:p>
          <a:endParaRPr lang="cs-CZ"/>
        </a:p>
      </dgm:t>
    </dgm:pt>
    <dgm:pt modelId="{FE478F52-96EB-4D56-95BD-B3142447AA38}">
      <dgm:prSet/>
      <dgm:spPr/>
      <dgm:t>
        <a:bodyPr/>
        <a:lstStyle/>
        <a:p>
          <a:pPr rtl="0"/>
          <a:r>
            <a:rPr lang="cs-CZ" b="1"/>
            <a:t>Geografická data</a:t>
          </a:r>
          <a:endParaRPr lang="cs-CZ"/>
        </a:p>
      </dgm:t>
    </dgm:pt>
    <dgm:pt modelId="{A6BF7122-5E39-4CD1-A825-1A75AF4894A2}" type="parTrans" cxnId="{4C155248-EAE6-43A2-9B44-CEA1660146DF}">
      <dgm:prSet/>
      <dgm:spPr/>
      <dgm:t>
        <a:bodyPr/>
        <a:lstStyle/>
        <a:p>
          <a:endParaRPr lang="cs-CZ"/>
        </a:p>
      </dgm:t>
    </dgm:pt>
    <dgm:pt modelId="{1CF6020A-BEB3-4CD9-AB5B-61ACE0EBB52D}" type="sibTrans" cxnId="{4C155248-EAE6-43A2-9B44-CEA1660146DF}">
      <dgm:prSet/>
      <dgm:spPr/>
      <dgm:t>
        <a:bodyPr/>
        <a:lstStyle/>
        <a:p>
          <a:endParaRPr lang="cs-CZ"/>
        </a:p>
      </dgm:t>
    </dgm:pt>
    <dgm:pt modelId="{F947DF75-D595-4FAB-93F6-A2C5F42886FF}">
      <dgm:prSet/>
      <dgm:spPr/>
      <dgm:t>
        <a:bodyPr/>
        <a:lstStyle/>
        <a:p>
          <a:pPr rtl="0"/>
          <a:r>
            <a:rPr lang="cs-CZ" b="1"/>
            <a:t>Geografické databáze</a:t>
          </a:r>
          <a:endParaRPr lang="cs-CZ"/>
        </a:p>
      </dgm:t>
    </dgm:pt>
    <dgm:pt modelId="{EA1833D8-973F-4B9B-9F99-73DE88D01EDF}" type="parTrans" cxnId="{9D8C6F82-DFAE-47D8-9095-E49FA479017A}">
      <dgm:prSet/>
      <dgm:spPr/>
      <dgm:t>
        <a:bodyPr/>
        <a:lstStyle/>
        <a:p>
          <a:endParaRPr lang="cs-CZ"/>
        </a:p>
      </dgm:t>
    </dgm:pt>
    <dgm:pt modelId="{E82E611B-031D-42B8-81D3-411B5B17FF83}" type="sibTrans" cxnId="{9D8C6F82-DFAE-47D8-9095-E49FA479017A}">
      <dgm:prSet/>
      <dgm:spPr/>
      <dgm:t>
        <a:bodyPr/>
        <a:lstStyle/>
        <a:p>
          <a:endParaRPr lang="cs-CZ"/>
        </a:p>
      </dgm:t>
    </dgm:pt>
    <dgm:pt modelId="{B93AA05E-A734-4B96-A104-8402EDAEAEBA}">
      <dgm:prSet/>
      <dgm:spPr/>
      <dgm:t>
        <a:bodyPr/>
        <a:lstStyle/>
        <a:p>
          <a:pPr rtl="0"/>
          <a:r>
            <a:rPr lang="cs-CZ" b="1"/>
            <a:t>Mapa</a:t>
          </a:r>
          <a:endParaRPr lang="cs-CZ"/>
        </a:p>
      </dgm:t>
    </dgm:pt>
    <dgm:pt modelId="{185CBC1C-52D4-41DE-9621-C644182D9596}" type="parTrans" cxnId="{4B0E7963-58FB-4946-9AB6-BCF95409D0FE}">
      <dgm:prSet/>
      <dgm:spPr/>
      <dgm:t>
        <a:bodyPr/>
        <a:lstStyle/>
        <a:p>
          <a:endParaRPr lang="cs-CZ"/>
        </a:p>
      </dgm:t>
    </dgm:pt>
    <dgm:pt modelId="{E051F4F7-8DAA-437E-9C2D-095F64A54EBC}" type="sibTrans" cxnId="{4B0E7963-58FB-4946-9AB6-BCF95409D0FE}">
      <dgm:prSet/>
      <dgm:spPr/>
      <dgm:t>
        <a:bodyPr/>
        <a:lstStyle/>
        <a:p>
          <a:endParaRPr lang="cs-CZ"/>
        </a:p>
      </dgm:t>
    </dgm:pt>
    <dgm:pt modelId="{F06874BB-31E3-4AEA-B59D-FBE45ECCB0A9}">
      <dgm:prSet/>
      <dgm:spPr/>
      <dgm:t>
        <a:bodyPr/>
        <a:lstStyle/>
        <a:p>
          <a:pPr rtl="0"/>
          <a:r>
            <a:rPr lang="cs-CZ" b="1"/>
            <a:t>Satelitní snímek</a:t>
          </a:r>
          <a:endParaRPr lang="cs-CZ"/>
        </a:p>
      </dgm:t>
    </dgm:pt>
    <dgm:pt modelId="{F26632E7-AA7B-4CB8-BEE4-7575BCD27B0A}" type="parTrans" cxnId="{6B78C708-BE54-4EB7-8DFD-2298E1809973}">
      <dgm:prSet/>
      <dgm:spPr/>
      <dgm:t>
        <a:bodyPr/>
        <a:lstStyle/>
        <a:p>
          <a:endParaRPr lang="cs-CZ"/>
        </a:p>
      </dgm:t>
    </dgm:pt>
    <dgm:pt modelId="{BC89CB99-46F7-4D06-86A0-6ACC63B713B2}" type="sibTrans" cxnId="{6B78C708-BE54-4EB7-8DFD-2298E1809973}">
      <dgm:prSet/>
      <dgm:spPr/>
      <dgm:t>
        <a:bodyPr/>
        <a:lstStyle/>
        <a:p>
          <a:endParaRPr lang="cs-CZ"/>
        </a:p>
      </dgm:t>
    </dgm:pt>
    <dgm:pt modelId="{4CFE4523-E10B-4460-95A9-C014D91AACFE}">
      <dgm:prSet/>
      <dgm:spPr/>
      <dgm:t>
        <a:bodyPr/>
        <a:lstStyle/>
        <a:p>
          <a:pPr rtl="0"/>
          <a:r>
            <a:rPr lang="cs-CZ" b="1"/>
            <a:t>Geografické myšlení</a:t>
          </a:r>
          <a:endParaRPr lang="cs-CZ"/>
        </a:p>
      </dgm:t>
    </dgm:pt>
    <dgm:pt modelId="{886A3821-DED6-48C9-B2DD-CAEDD3F1D7BF}" type="parTrans" cxnId="{0D8E31A5-C709-4E30-ABB4-0C127C67BA05}">
      <dgm:prSet/>
      <dgm:spPr/>
      <dgm:t>
        <a:bodyPr/>
        <a:lstStyle/>
        <a:p>
          <a:endParaRPr lang="cs-CZ"/>
        </a:p>
      </dgm:t>
    </dgm:pt>
    <dgm:pt modelId="{F4B430AC-9AB1-482F-9E61-7D0542F678A2}" type="sibTrans" cxnId="{0D8E31A5-C709-4E30-ABB4-0C127C67BA05}">
      <dgm:prSet/>
      <dgm:spPr/>
      <dgm:t>
        <a:bodyPr/>
        <a:lstStyle/>
        <a:p>
          <a:endParaRPr lang="cs-CZ"/>
        </a:p>
      </dgm:t>
    </dgm:pt>
    <dgm:pt modelId="{E0EACDFF-A3BA-4F55-AD7D-307E27EB634E}">
      <dgm:prSet/>
      <dgm:spPr/>
      <dgm:t>
        <a:bodyPr/>
        <a:lstStyle/>
        <a:p>
          <a:pPr rtl="0"/>
          <a:r>
            <a:rPr lang="cs-CZ" b="1"/>
            <a:t>Učitel geografie</a:t>
          </a:r>
          <a:endParaRPr lang="cs-CZ"/>
        </a:p>
      </dgm:t>
    </dgm:pt>
    <dgm:pt modelId="{B243BC1F-FAD5-4474-97A0-B482AAF33863}" type="parTrans" cxnId="{76E89000-2D6C-4EAE-8A6F-24488144ACB8}">
      <dgm:prSet/>
      <dgm:spPr/>
      <dgm:t>
        <a:bodyPr/>
        <a:lstStyle/>
        <a:p>
          <a:endParaRPr lang="cs-CZ"/>
        </a:p>
      </dgm:t>
    </dgm:pt>
    <dgm:pt modelId="{F2A7715F-62AD-497D-AE1B-3535F4B27CD7}" type="sibTrans" cxnId="{76E89000-2D6C-4EAE-8A6F-24488144ACB8}">
      <dgm:prSet/>
      <dgm:spPr/>
      <dgm:t>
        <a:bodyPr/>
        <a:lstStyle/>
        <a:p>
          <a:endParaRPr lang="cs-CZ"/>
        </a:p>
      </dgm:t>
    </dgm:pt>
    <dgm:pt modelId="{04ED05D8-BA9D-46B0-9A91-FC28F2C1584E}">
      <dgm:prSet/>
      <dgm:spPr/>
      <dgm:t>
        <a:bodyPr/>
        <a:lstStyle/>
        <a:p>
          <a:pPr rtl="0"/>
          <a:r>
            <a:rPr lang="cs-CZ" b="1"/>
            <a:t>Mapové dovednosti</a:t>
          </a:r>
          <a:endParaRPr lang="cs-CZ"/>
        </a:p>
      </dgm:t>
    </dgm:pt>
    <dgm:pt modelId="{6954F935-E8BF-45BF-A256-3C558578FA12}" type="parTrans" cxnId="{350746B0-386D-4EC1-B1FE-42E1A6D7E627}">
      <dgm:prSet/>
      <dgm:spPr/>
      <dgm:t>
        <a:bodyPr/>
        <a:lstStyle/>
        <a:p>
          <a:endParaRPr lang="cs-CZ"/>
        </a:p>
      </dgm:t>
    </dgm:pt>
    <dgm:pt modelId="{C5AB5AA7-B991-4CBB-B284-2F7908B7E6A9}" type="sibTrans" cxnId="{350746B0-386D-4EC1-B1FE-42E1A6D7E627}">
      <dgm:prSet/>
      <dgm:spPr/>
      <dgm:t>
        <a:bodyPr/>
        <a:lstStyle/>
        <a:p>
          <a:endParaRPr lang="cs-CZ"/>
        </a:p>
      </dgm:t>
    </dgm:pt>
    <dgm:pt modelId="{A4392837-C6ED-4AAB-904C-00AC43E3E5AF}">
      <dgm:prSet/>
      <dgm:spPr/>
      <dgm:t>
        <a:bodyPr/>
        <a:lstStyle/>
        <a:p>
          <a:pPr rtl="0"/>
          <a:r>
            <a:rPr lang="cs-CZ" b="1"/>
            <a:t>Geografie</a:t>
          </a:r>
          <a:endParaRPr lang="cs-CZ"/>
        </a:p>
      </dgm:t>
    </dgm:pt>
    <dgm:pt modelId="{65DB0853-6E3C-480C-ABD2-513B03D0B9A5}" type="parTrans" cxnId="{372FC270-8592-4805-9053-CF10298FE940}">
      <dgm:prSet/>
      <dgm:spPr/>
      <dgm:t>
        <a:bodyPr/>
        <a:lstStyle/>
        <a:p>
          <a:endParaRPr lang="cs-CZ"/>
        </a:p>
      </dgm:t>
    </dgm:pt>
    <dgm:pt modelId="{D21F6888-B90F-4EEC-958B-5CF289CC8792}" type="sibTrans" cxnId="{372FC270-8592-4805-9053-CF10298FE940}">
      <dgm:prSet/>
      <dgm:spPr/>
      <dgm:t>
        <a:bodyPr/>
        <a:lstStyle/>
        <a:p>
          <a:endParaRPr lang="cs-CZ"/>
        </a:p>
      </dgm:t>
    </dgm:pt>
    <dgm:pt modelId="{10C7588E-6D05-4D51-A9BD-6B8D90AC3961}">
      <dgm:prSet/>
      <dgm:spPr/>
      <dgm:t>
        <a:bodyPr/>
        <a:lstStyle/>
        <a:p>
          <a:pPr rtl="0"/>
          <a:r>
            <a:rPr lang="cs-CZ" b="1"/>
            <a:t>Kartografie</a:t>
          </a:r>
          <a:endParaRPr lang="cs-CZ"/>
        </a:p>
      </dgm:t>
    </dgm:pt>
    <dgm:pt modelId="{BE70FF88-272B-4BDF-A339-DBB6D6E2FA73}" type="parTrans" cxnId="{4AC00B1D-2EA5-4C12-8992-C4C1206252BF}">
      <dgm:prSet/>
      <dgm:spPr/>
      <dgm:t>
        <a:bodyPr/>
        <a:lstStyle/>
        <a:p>
          <a:endParaRPr lang="cs-CZ"/>
        </a:p>
      </dgm:t>
    </dgm:pt>
    <dgm:pt modelId="{9B75063A-66D5-40EB-8E3E-37F4E69F2C68}" type="sibTrans" cxnId="{4AC00B1D-2EA5-4C12-8992-C4C1206252BF}">
      <dgm:prSet/>
      <dgm:spPr/>
      <dgm:t>
        <a:bodyPr/>
        <a:lstStyle/>
        <a:p>
          <a:endParaRPr lang="cs-CZ"/>
        </a:p>
      </dgm:t>
    </dgm:pt>
    <dgm:pt modelId="{99F036BF-780E-45F5-A150-A3B95D31A700}" type="pres">
      <dgm:prSet presAssocID="{7058C9E6-83B4-406E-9369-B57C9AF577A8}" presName="Name0" presStyleCnt="0">
        <dgm:presLayoutVars>
          <dgm:dir/>
          <dgm:animLvl val="lvl"/>
          <dgm:resizeHandles val="exact"/>
        </dgm:presLayoutVars>
      </dgm:prSet>
      <dgm:spPr/>
      <dgm:t>
        <a:bodyPr/>
        <a:lstStyle/>
        <a:p>
          <a:endParaRPr lang="cs-CZ"/>
        </a:p>
      </dgm:t>
    </dgm:pt>
    <dgm:pt modelId="{67BC4E33-9ABF-41B3-A762-0475F3FA43BA}" type="pres">
      <dgm:prSet presAssocID="{98A4EF7F-9AF8-4151-A298-35539F547E92}" presName="linNode" presStyleCnt="0"/>
      <dgm:spPr/>
    </dgm:pt>
    <dgm:pt modelId="{C56FC83C-0532-4D5B-B2A8-B5245B0D35B3}" type="pres">
      <dgm:prSet presAssocID="{98A4EF7F-9AF8-4151-A298-35539F547E92}" presName="parentText" presStyleLbl="node1" presStyleIdx="0" presStyleCnt="12" custLinFactNeighborX="-2243" custLinFactNeighborY="-7352">
        <dgm:presLayoutVars>
          <dgm:chMax val="1"/>
          <dgm:bulletEnabled val="1"/>
        </dgm:presLayoutVars>
      </dgm:prSet>
      <dgm:spPr/>
      <dgm:t>
        <a:bodyPr/>
        <a:lstStyle/>
        <a:p>
          <a:endParaRPr lang="cs-CZ"/>
        </a:p>
      </dgm:t>
    </dgm:pt>
    <dgm:pt modelId="{7C747C05-1FD4-4F93-8EDC-983306E57E94}" type="pres">
      <dgm:prSet presAssocID="{458646FD-F2B1-4B9D-9A5A-380855C0E436}" presName="sp" presStyleCnt="0"/>
      <dgm:spPr/>
    </dgm:pt>
    <dgm:pt modelId="{39E83D18-462A-4452-B1A1-B082236629DC}" type="pres">
      <dgm:prSet presAssocID="{135CC735-04FA-48AD-A258-70526A6D2B68}" presName="linNode" presStyleCnt="0"/>
      <dgm:spPr/>
    </dgm:pt>
    <dgm:pt modelId="{179FD2FA-174A-4E5C-9162-2D87F7DE6C26}" type="pres">
      <dgm:prSet presAssocID="{135CC735-04FA-48AD-A258-70526A6D2B68}" presName="parentText" presStyleLbl="node1" presStyleIdx="1" presStyleCnt="12">
        <dgm:presLayoutVars>
          <dgm:chMax val="1"/>
          <dgm:bulletEnabled val="1"/>
        </dgm:presLayoutVars>
      </dgm:prSet>
      <dgm:spPr/>
      <dgm:t>
        <a:bodyPr/>
        <a:lstStyle/>
        <a:p>
          <a:endParaRPr lang="cs-CZ"/>
        </a:p>
      </dgm:t>
    </dgm:pt>
    <dgm:pt modelId="{FCCB94D5-FAEF-4055-BAA1-4EAC075054DF}" type="pres">
      <dgm:prSet presAssocID="{46506112-026D-4F2C-982B-4AA2A09E60B3}" presName="sp" presStyleCnt="0"/>
      <dgm:spPr/>
    </dgm:pt>
    <dgm:pt modelId="{31FB1B7B-B58E-42A6-AA01-B735DC9A88FA}" type="pres">
      <dgm:prSet presAssocID="{EDFF4AE7-A373-4538-87EF-DB8134683109}" presName="linNode" presStyleCnt="0"/>
      <dgm:spPr/>
    </dgm:pt>
    <dgm:pt modelId="{38AAEA27-F5D8-4882-B4D0-D27130F573FA}" type="pres">
      <dgm:prSet presAssocID="{EDFF4AE7-A373-4538-87EF-DB8134683109}" presName="parentText" presStyleLbl="node1" presStyleIdx="2" presStyleCnt="12">
        <dgm:presLayoutVars>
          <dgm:chMax val="1"/>
          <dgm:bulletEnabled val="1"/>
        </dgm:presLayoutVars>
      </dgm:prSet>
      <dgm:spPr/>
      <dgm:t>
        <a:bodyPr/>
        <a:lstStyle/>
        <a:p>
          <a:endParaRPr lang="cs-CZ"/>
        </a:p>
      </dgm:t>
    </dgm:pt>
    <dgm:pt modelId="{F7CF351A-82AD-49DB-9B0D-C1CC8582B5B9}" type="pres">
      <dgm:prSet presAssocID="{13AF6219-C68C-4B26-89DC-21F66A0C2070}" presName="sp" presStyleCnt="0"/>
      <dgm:spPr/>
    </dgm:pt>
    <dgm:pt modelId="{A54BC4CA-CA99-44F0-9D13-4E2C2252542B}" type="pres">
      <dgm:prSet presAssocID="{FE478F52-96EB-4D56-95BD-B3142447AA38}" presName="linNode" presStyleCnt="0"/>
      <dgm:spPr/>
    </dgm:pt>
    <dgm:pt modelId="{042A2203-65DD-4455-B14D-113924DD59B6}" type="pres">
      <dgm:prSet presAssocID="{FE478F52-96EB-4D56-95BD-B3142447AA38}" presName="parentText" presStyleLbl="node1" presStyleIdx="3" presStyleCnt="12">
        <dgm:presLayoutVars>
          <dgm:chMax val="1"/>
          <dgm:bulletEnabled val="1"/>
        </dgm:presLayoutVars>
      </dgm:prSet>
      <dgm:spPr/>
      <dgm:t>
        <a:bodyPr/>
        <a:lstStyle/>
        <a:p>
          <a:endParaRPr lang="cs-CZ"/>
        </a:p>
      </dgm:t>
    </dgm:pt>
    <dgm:pt modelId="{2213ADD5-63F6-4DFC-800C-D290C81ABCA3}" type="pres">
      <dgm:prSet presAssocID="{1CF6020A-BEB3-4CD9-AB5B-61ACE0EBB52D}" presName="sp" presStyleCnt="0"/>
      <dgm:spPr/>
    </dgm:pt>
    <dgm:pt modelId="{D5F642D2-340C-4522-9FC6-CDF287D7572D}" type="pres">
      <dgm:prSet presAssocID="{F947DF75-D595-4FAB-93F6-A2C5F42886FF}" presName="linNode" presStyleCnt="0"/>
      <dgm:spPr/>
    </dgm:pt>
    <dgm:pt modelId="{B7D0A23E-3654-44C2-85C1-B1857BFE8BE7}" type="pres">
      <dgm:prSet presAssocID="{F947DF75-D595-4FAB-93F6-A2C5F42886FF}" presName="parentText" presStyleLbl="node1" presStyleIdx="4" presStyleCnt="12">
        <dgm:presLayoutVars>
          <dgm:chMax val="1"/>
          <dgm:bulletEnabled val="1"/>
        </dgm:presLayoutVars>
      </dgm:prSet>
      <dgm:spPr/>
      <dgm:t>
        <a:bodyPr/>
        <a:lstStyle/>
        <a:p>
          <a:endParaRPr lang="cs-CZ"/>
        </a:p>
      </dgm:t>
    </dgm:pt>
    <dgm:pt modelId="{01E4EBB6-9927-40BE-A8D2-EEC5790DED7A}" type="pres">
      <dgm:prSet presAssocID="{E82E611B-031D-42B8-81D3-411B5B17FF83}" presName="sp" presStyleCnt="0"/>
      <dgm:spPr/>
    </dgm:pt>
    <dgm:pt modelId="{8531BA6F-2A45-46EE-A136-06CF7A9C604F}" type="pres">
      <dgm:prSet presAssocID="{B93AA05E-A734-4B96-A104-8402EDAEAEBA}" presName="linNode" presStyleCnt="0"/>
      <dgm:spPr/>
    </dgm:pt>
    <dgm:pt modelId="{1E6D7F42-EB75-45F6-A937-87DE633E3455}" type="pres">
      <dgm:prSet presAssocID="{B93AA05E-A734-4B96-A104-8402EDAEAEBA}" presName="parentText" presStyleLbl="node1" presStyleIdx="5" presStyleCnt="12">
        <dgm:presLayoutVars>
          <dgm:chMax val="1"/>
          <dgm:bulletEnabled val="1"/>
        </dgm:presLayoutVars>
      </dgm:prSet>
      <dgm:spPr/>
      <dgm:t>
        <a:bodyPr/>
        <a:lstStyle/>
        <a:p>
          <a:endParaRPr lang="cs-CZ"/>
        </a:p>
      </dgm:t>
    </dgm:pt>
    <dgm:pt modelId="{18B04B51-5C09-4437-9A47-0C8C35EC5F25}" type="pres">
      <dgm:prSet presAssocID="{E051F4F7-8DAA-437E-9C2D-095F64A54EBC}" presName="sp" presStyleCnt="0"/>
      <dgm:spPr/>
    </dgm:pt>
    <dgm:pt modelId="{351975DE-B7FF-45A9-A08E-09FE9A0BE87F}" type="pres">
      <dgm:prSet presAssocID="{F06874BB-31E3-4AEA-B59D-FBE45ECCB0A9}" presName="linNode" presStyleCnt="0"/>
      <dgm:spPr/>
    </dgm:pt>
    <dgm:pt modelId="{EA105F89-0373-4F63-8997-911A8EAC8099}" type="pres">
      <dgm:prSet presAssocID="{F06874BB-31E3-4AEA-B59D-FBE45ECCB0A9}" presName="parentText" presStyleLbl="node1" presStyleIdx="6" presStyleCnt="12">
        <dgm:presLayoutVars>
          <dgm:chMax val="1"/>
          <dgm:bulletEnabled val="1"/>
        </dgm:presLayoutVars>
      </dgm:prSet>
      <dgm:spPr/>
      <dgm:t>
        <a:bodyPr/>
        <a:lstStyle/>
        <a:p>
          <a:endParaRPr lang="cs-CZ"/>
        </a:p>
      </dgm:t>
    </dgm:pt>
    <dgm:pt modelId="{39BF5349-29D7-462C-8F90-064B54A8F3BB}" type="pres">
      <dgm:prSet presAssocID="{BC89CB99-46F7-4D06-86A0-6ACC63B713B2}" presName="sp" presStyleCnt="0"/>
      <dgm:spPr/>
    </dgm:pt>
    <dgm:pt modelId="{49E826DF-74B2-488D-A81E-8D1F131A8BD0}" type="pres">
      <dgm:prSet presAssocID="{4CFE4523-E10B-4460-95A9-C014D91AACFE}" presName="linNode" presStyleCnt="0"/>
      <dgm:spPr/>
    </dgm:pt>
    <dgm:pt modelId="{96B9330E-B5AB-44C8-A6CE-4D43EB3FC443}" type="pres">
      <dgm:prSet presAssocID="{4CFE4523-E10B-4460-95A9-C014D91AACFE}" presName="parentText" presStyleLbl="node1" presStyleIdx="7" presStyleCnt="12">
        <dgm:presLayoutVars>
          <dgm:chMax val="1"/>
          <dgm:bulletEnabled val="1"/>
        </dgm:presLayoutVars>
      </dgm:prSet>
      <dgm:spPr/>
      <dgm:t>
        <a:bodyPr/>
        <a:lstStyle/>
        <a:p>
          <a:endParaRPr lang="cs-CZ"/>
        </a:p>
      </dgm:t>
    </dgm:pt>
    <dgm:pt modelId="{A59B0532-AD28-4295-9587-357B54B37D4D}" type="pres">
      <dgm:prSet presAssocID="{F4B430AC-9AB1-482F-9E61-7D0542F678A2}" presName="sp" presStyleCnt="0"/>
      <dgm:spPr/>
    </dgm:pt>
    <dgm:pt modelId="{5EF204D8-AF0E-460B-BFC0-E0E192F390F3}" type="pres">
      <dgm:prSet presAssocID="{E0EACDFF-A3BA-4F55-AD7D-307E27EB634E}" presName="linNode" presStyleCnt="0"/>
      <dgm:spPr/>
    </dgm:pt>
    <dgm:pt modelId="{15B90144-97D1-412E-B241-7666EA0160B0}" type="pres">
      <dgm:prSet presAssocID="{E0EACDFF-A3BA-4F55-AD7D-307E27EB634E}" presName="parentText" presStyleLbl="node1" presStyleIdx="8" presStyleCnt="12">
        <dgm:presLayoutVars>
          <dgm:chMax val="1"/>
          <dgm:bulletEnabled val="1"/>
        </dgm:presLayoutVars>
      </dgm:prSet>
      <dgm:spPr/>
      <dgm:t>
        <a:bodyPr/>
        <a:lstStyle/>
        <a:p>
          <a:endParaRPr lang="cs-CZ"/>
        </a:p>
      </dgm:t>
    </dgm:pt>
    <dgm:pt modelId="{623A6908-546A-410E-AA46-2BA9A1B3B704}" type="pres">
      <dgm:prSet presAssocID="{F2A7715F-62AD-497D-AE1B-3535F4B27CD7}" presName="sp" presStyleCnt="0"/>
      <dgm:spPr/>
    </dgm:pt>
    <dgm:pt modelId="{76B02F3F-3FA6-4512-94B5-CB431EFDF0D0}" type="pres">
      <dgm:prSet presAssocID="{04ED05D8-BA9D-46B0-9A91-FC28F2C1584E}" presName="linNode" presStyleCnt="0"/>
      <dgm:spPr/>
    </dgm:pt>
    <dgm:pt modelId="{C0459B35-8F03-4FD4-A8F0-1229781A3EA1}" type="pres">
      <dgm:prSet presAssocID="{04ED05D8-BA9D-46B0-9A91-FC28F2C1584E}" presName="parentText" presStyleLbl="node1" presStyleIdx="9" presStyleCnt="12">
        <dgm:presLayoutVars>
          <dgm:chMax val="1"/>
          <dgm:bulletEnabled val="1"/>
        </dgm:presLayoutVars>
      </dgm:prSet>
      <dgm:spPr/>
      <dgm:t>
        <a:bodyPr/>
        <a:lstStyle/>
        <a:p>
          <a:endParaRPr lang="cs-CZ"/>
        </a:p>
      </dgm:t>
    </dgm:pt>
    <dgm:pt modelId="{D604538B-F689-4371-B2A4-DFF3BB71B2E7}" type="pres">
      <dgm:prSet presAssocID="{C5AB5AA7-B991-4CBB-B284-2F7908B7E6A9}" presName="sp" presStyleCnt="0"/>
      <dgm:spPr/>
    </dgm:pt>
    <dgm:pt modelId="{45CD807F-914A-4C39-9078-15436A0A5E61}" type="pres">
      <dgm:prSet presAssocID="{A4392837-C6ED-4AAB-904C-00AC43E3E5AF}" presName="linNode" presStyleCnt="0"/>
      <dgm:spPr/>
    </dgm:pt>
    <dgm:pt modelId="{D08E2FE4-38EA-474E-9818-1DF82F30192B}" type="pres">
      <dgm:prSet presAssocID="{A4392837-C6ED-4AAB-904C-00AC43E3E5AF}" presName="parentText" presStyleLbl="node1" presStyleIdx="10" presStyleCnt="12">
        <dgm:presLayoutVars>
          <dgm:chMax val="1"/>
          <dgm:bulletEnabled val="1"/>
        </dgm:presLayoutVars>
      </dgm:prSet>
      <dgm:spPr/>
      <dgm:t>
        <a:bodyPr/>
        <a:lstStyle/>
        <a:p>
          <a:endParaRPr lang="cs-CZ"/>
        </a:p>
      </dgm:t>
    </dgm:pt>
    <dgm:pt modelId="{6D78D56E-B057-4B33-ADD1-E9544DC7D91C}" type="pres">
      <dgm:prSet presAssocID="{D21F6888-B90F-4EEC-958B-5CF289CC8792}" presName="sp" presStyleCnt="0"/>
      <dgm:spPr/>
    </dgm:pt>
    <dgm:pt modelId="{45BF1738-D882-4A9A-8AC4-004B853A5557}" type="pres">
      <dgm:prSet presAssocID="{10C7588E-6D05-4D51-A9BD-6B8D90AC3961}" presName="linNode" presStyleCnt="0"/>
      <dgm:spPr/>
    </dgm:pt>
    <dgm:pt modelId="{8E238C08-501A-445C-81D3-579F7716740E}" type="pres">
      <dgm:prSet presAssocID="{10C7588E-6D05-4D51-A9BD-6B8D90AC3961}" presName="parentText" presStyleLbl="node1" presStyleIdx="11" presStyleCnt="12">
        <dgm:presLayoutVars>
          <dgm:chMax val="1"/>
          <dgm:bulletEnabled val="1"/>
        </dgm:presLayoutVars>
      </dgm:prSet>
      <dgm:spPr/>
      <dgm:t>
        <a:bodyPr/>
        <a:lstStyle/>
        <a:p>
          <a:endParaRPr lang="cs-CZ"/>
        </a:p>
      </dgm:t>
    </dgm:pt>
  </dgm:ptLst>
  <dgm:cxnLst>
    <dgm:cxn modelId="{6DB3A4DF-997D-46ED-B968-A5C08A2F89B2}" type="presOf" srcId="{10C7588E-6D05-4D51-A9BD-6B8D90AC3961}" destId="{8E238C08-501A-445C-81D3-579F7716740E}" srcOrd="0" destOrd="0" presId="urn:microsoft.com/office/officeart/2005/8/layout/vList5"/>
    <dgm:cxn modelId="{DBF765FF-26AB-4794-B9A5-E580FEB1CB32}" type="presOf" srcId="{EDFF4AE7-A373-4538-87EF-DB8134683109}" destId="{38AAEA27-F5D8-4882-B4D0-D27130F573FA}" srcOrd="0" destOrd="0" presId="urn:microsoft.com/office/officeart/2005/8/layout/vList5"/>
    <dgm:cxn modelId="{6B78C708-BE54-4EB7-8DFD-2298E1809973}" srcId="{7058C9E6-83B4-406E-9369-B57C9AF577A8}" destId="{F06874BB-31E3-4AEA-B59D-FBE45ECCB0A9}" srcOrd="6" destOrd="0" parTransId="{F26632E7-AA7B-4CB8-BEE4-7575BCD27B0A}" sibTransId="{BC89CB99-46F7-4D06-86A0-6ACC63B713B2}"/>
    <dgm:cxn modelId="{069AE592-A91A-48A9-BB7F-0A1B753A03A0}" type="presOf" srcId="{A4392837-C6ED-4AAB-904C-00AC43E3E5AF}" destId="{D08E2FE4-38EA-474E-9818-1DF82F30192B}" srcOrd="0" destOrd="0" presId="urn:microsoft.com/office/officeart/2005/8/layout/vList5"/>
    <dgm:cxn modelId="{ABA2C797-3318-4618-83E8-A84A99ADEDF8}" srcId="{7058C9E6-83B4-406E-9369-B57C9AF577A8}" destId="{98A4EF7F-9AF8-4151-A298-35539F547E92}" srcOrd="0" destOrd="0" parTransId="{0C330B48-5260-473F-ACE2-FD1DA644D31E}" sibTransId="{458646FD-F2B1-4B9D-9A5A-380855C0E436}"/>
    <dgm:cxn modelId="{4D85866C-32D3-4393-AB4D-E9E84FE316C9}" type="presOf" srcId="{E0EACDFF-A3BA-4F55-AD7D-307E27EB634E}" destId="{15B90144-97D1-412E-B241-7666EA0160B0}" srcOrd="0" destOrd="0" presId="urn:microsoft.com/office/officeart/2005/8/layout/vList5"/>
    <dgm:cxn modelId="{9D8C6F82-DFAE-47D8-9095-E49FA479017A}" srcId="{7058C9E6-83B4-406E-9369-B57C9AF577A8}" destId="{F947DF75-D595-4FAB-93F6-A2C5F42886FF}" srcOrd="4" destOrd="0" parTransId="{EA1833D8-973F-4B9B-9F99-73DE88D01EDF}" sibTransId="{E82E611B-031D-42B8-81D3-411B5B17FF83}"/>
    <dgm:cxn modelId="{43868D67-06CA-426E-9A04-9822610AC5C4}" type="presOf" srcId="{F947DF75-D595-4FAB-93F6-A2C5F42886FF}" destId="{B7D0A23E-3654-44C2-85C1-B1857BFE8BE7}" srcOrd="0" destOrd="0" presId="urn:microsoft.com/office/officeart/2005/8/layout/vList5"/>
    <dgm:cxn modelId="{CD1D5D14-F14F-4616-9BD1-E604BBCF3133}" srcId="{7058C9E6-83B4-406E-9369-B57C9AF577A8}" destId="{135CC735-04FA-48AD-A258-70526A6D2B68}" srcOrd="1" destOrd="0" parTransId="{2752AEEA-0444-4C37-8388-C06C12F893D1}" sibTransId="{46506112-026D-4F2C-982B-4AA2A09E60B3}"/>
    <dgm:cxn modelId="{806A4B3F-4027-46FE-85FD-65815263E1FF}" type="presOf" srcId="{135CC735-04FA-48AD-A258-70526A6D2B68}" destId="{179FD2FA-174A-4E5C-9162-2D87F7DE6C26}" srcOrd="0" destOrd="0" presId="urn:microsoft.com/office/officeart/2005/8/layout/vList5"/>
    <dgm:cxn modelId="{437011BA-EA47-4E3D-9C40-62DE80CA406A}" type="presOf" srcId="{B93AA05E-A734-4B96-A104-8402EDAEAEBA}" destId="{1E6D7F42-EB75-45F6-A937-87DE633E3455}" srcOrd="0" destOrd="0" presId="urn:microsoft.com/office/officeart/2005/8/layout/vList5"/>
    <dgm:cxn modelId="{76E89000-2D6C-4EAE-8A6F-24488144ACB8}" srcId="{7058C9E6-83B4-406E-9369-B57C9AF577A8}" destId="{E0EACDFF-A3BA-4F55-AD7D-307E27EB634E}" srcOrd="8" destOrd="0" parTransId="{B243BC1F-FAD5-4474-97A0-B482AAF33863}" sibTransId="{F2A7715F-62AD-497D-AE1B-3535F4B27CD7}"/>
    <dgm:cxn modelId="{350746B0-386D-4EC1-B1FE-42E1A6D7E627}" srcId="{7058C9E6-83B4-406E-9369-B57C9AF577A8}" destId="{04ED05D8-BA9D-46B0-9A91-FC28F2C1584E}" srcOrd="9" destOrd="0" parTransId="{6954F935-E8BF-45BF-A256-3C558578FA12}" sibTransId="{C5AB5AA7-B991-4CBB-B284-2F7908B7E6A9}"/>
    <dgm:cxn modelId="{4B0E7963-58FB-4946-9AB6-BCF95409D0FE}" srcId="{7058C9E6-83B4-406E-9369-B57C9AF577A8}" destId="{B93AA05E-A734-4B96-A104-8402EDAEAEBA}" srcOrd="5" destOrd="0" parTransId="{185CBC1C-52D4-41DE-9621-C644182D9596}" sibTransId="{E051F4F7-8DAA-437E-9C2D-095F64A54EBC}"/>
    <dgm:cxn modelId="{65D5DD59-788C-484E-B60A-C95B7C48D48F}" srcId="{7058C9E6-83B4-406E-9369-B57C9AF577A8}" destId="{EDFF4AE7-A373-4538-87EF-DB8134683109}" srcOrd="2" destOrd="0" parTransId="{35173046-0636-47A0-8741-53745EE9F667}" sibTransId="{13AF6219-C68C-4B26-89DC-21F66A0C2070}"/>
    <dgm:cxn modelId="{0D8E31A5-C709-4E30-ABB4-0C127C67BA05}" srcId="{7058C9E6-83B4-406E-9369-B57C9AF577A8}" destId="{4CFE4523-E10B-4460-95A9-C014D91AACFE}" srcOrd="7" destOrd="0" parTransId="{886A3821-DED6-48C9-B2DD-CAEDD3F1D7BF}" sibTransId="{F4B430AC-9AB1-482F-9E61-7D0542F678A2}"/>
    <dgm:cxn modelId="{C40B04BA-BA39-44DF-9E35-AA580504ACBB}" type="presOf" srcId="{FE478F52-96EB-4D56-95BD-B3142447AA38}" destId="{042A2203-65DD-4455-B14D-113924DD59B6}" srcOrd="0" destOrd="0" presId="urn:microsoft.com/office/officeart/2005/8/layout/vList5"/>
    <dgm:cxn modelId="{4AC00B1D-2EA5-4C12-8992-C4C1206252BF}" srcId="{7058C9E6-83B4-406E-9369-B57C9AF577A8}" destId="{10C7588E-6D05-4D51-A9BD-6B8D90AC3961}" srcOrd="11" destOrd="0" parTransId="{BE70FF88-272B-4BDF-A339-DBB6D6E2FA73}" sibTransId="{9B75063A-66D5-40EB-8E3E-37F4E69F2C68}"/>
    <dgm:cxn modelId="{4C155248-EAE6-43A2-9B44-CEA1660146DF}" srcId="{7058C9E6-83B4-406E-9369-B57C9AF577A8}" destId="{FE478F52-96EB-4D56-95BD-B3142447AA38}" srcOrd="3" destOrd="0" parTransId="{A6BF7122-5E39-4CD1-A825-1A75AF4894A2}" sibTransId="{1CF6020A-BEB3-4CD9-AB5B-61ACE0EBB52D}"/>
    <dgm:cxn modelId="{5D5A48EA-6A18-436E-938A-78674F29D13A}" type="presOf" srcId="{98A4EF7F-9AF8-4151-A298-35539F547E92}" destId="{C56FC83C-0532-4D5B-B2A8-B5245B0D35B3}" srcOrd="0" destOrd="0" presId="urn:microsoft.com/office/officeart/2005/8/layout/vList5"/>
    <dgm:cxn modelId="{AE75F1C6-9675-4FA0-803F-E4499A3471B4}" type="presOf" srcId="{4CFE4523-E10B-4460-95A9-C014D91AACFE}" destId="{96B9330E-B5AB-44C8-A6CE-4D43EB3FC443}" srcOrd="0" destOrd="0" presId="urn:microsoft.com/office/officeart/2005/8/layout/vList5"/>
    <dgm:cxn modelId="{C9BFCB2E-612A-4F84-B825-0B9660FCE3FE}" type="presOf" srcId="{04ED05D8-BA9D-46B0-9A91-FC28F2C1584E}" destId="{C0459B35-8F03-4FD4-A8F0-1229781A3EA1}" srcOrd="0" destOrd="0" presId="urn:microsoft.com/office/officeart/2005/8/layout/vList5"/>
    <dgm:cxn modelId="{0F41CD33-6B12-4491-8B23-5CEDA5AD6A50}" type="presOf" srcId="{F06874BB-31E3-4AEA-B59D-FBE45ECCB0A9}" destId="{EA105F89-0373-4F63-8997-911A8EAC8099}" srcOrd="0" destOrd="0" presId="urn:microsoft.com/office/officeart/2005/8/layout/vList5"/>
    <dgm:cxn modelId="{93DAA4A4-5329-4033-BC3A-A26736380589}" type="presOf" srcId="{7058C9E6-83B4-406E-9369-B57C9AF577A8}" destId="{99F036BF-780E-45F5-A150-A3B95D31A700}" srcOrd="0" destOrd="0" presId="urn:microsoft.com/office/officeart/2005/8/layout/vList5"/>
    <dgm:cxn modelId="{372FC270-8592-4805-9053-CF10298FE940}" srcId="{7058C9E6-83B4-406E-9369-B57C9AF577A8}" destId="{A4392837-C6ED-4AAB-904C-00AC43E3E5AF}" srcOrd="10" destOrd="0" parTransId="{65DB0853-6E3C-480C-ABD2-513B03D0B9A5}" sibTransId="{D21F6888-B90F-4EEC-958B-5CF289CC8792}"/>
    <dgm:cxn modelId="{1E49528B-37E7-4B05-A50C-869A58ED740F}" type="presParOf" srcId="{99F036BF-780E-45F5-A150-A3B95D31A700}" destId="{67BC4E33-9ABF-41B3-A762-0475F3FA43BA}" srcOrd="0" destOrd="0" presId="urn:microsoft.com/office/officeart/2005/8/layout/vList5"/>
    <dgm:cxn modelId="{8D42BB05-8B6D-4166-B439-E23CA94EDB19}" type="presParOf" srcId="{67BC4E33-9ABF-41B3-A762-0475F3FA43BA}" destId="{C56FC83C-0532-4D5B-B2A8-B5245B0D35B3}" srcOrd="0" destOrd="0" presId="urn:microsoft.com/office/officeart/2005/8/layout/vList5"/>
    <dgm:cxn modelId="{40FFCA7C-39FC-4228-B7B8-1A980DDA2C43}" type="presParOf" srcId="{99F036BF-780E-45F5-A150-A3B95D31A700}" destId="{7C747C05-1FD4-4F93-8EDC-983306E57E94}" srcOrd="1" destOrd="0" presId="urn:microsoft.com/office/officeart/2005/8/layout/vList5"/>
    <dgm:cxn modelId="{A9AE15D2-1C6A-4D5F-A420-917374FDB00A}" type="presParOf" srcId="{99F036BF-780E-45F5-A150-A3B95D31A700}" destId="{39E83D18-462A-4452-B1A1-B082236629DC}" srcOrd="2" destOrd="0" presId="urn:microsoft.com/office/officeart/2005/8/layout/vList5"/>
    <dgm:cxn modelId="{A93BDCB0-26B4-4026-B5B9-EA7C4043C0D6}" type="presParOf" srcId="{39E83D18-462A-4452-B1A1-B082236629DC}" destId="{179FD2FA-174A-4E5C-9162-2D87F7DE6C26}" srcOrd="0" destOrd="0" presId="urn:microsoft.com/office/officeart/2005/8/layout/vList5"/>
    <dgm:cxn modelId="{92A44718-A1AC-4D0F-8A11-AE93A633AFEA}" type="presParOf" srcId="{99F036BF-780E-45F5-A150-A3B95D31A700}" destId="{FCCB94D5-FAEF-4055-BAA1-4EAC075054DF}" srcOrd="3" destOrd="0" presId="urn:microsoft.com/office/officeart/2005/8/layout/vList5"/>
    <dgm:cxn modelId="{0F1CF549-1745-427C-91E4-61A1A559E760}" type="presParOf" srcId="{99F036BF-780E-45F5-A150-A3B95D31A700}" destId="{31FB1B7B-B58E-42A6-AA01-B735DC9A88FA}" srcOrd="4" destOrd="0" presId="urn:microsoft.com/office/officeart/2005/8/layout/vList5"/>
    <dgm:cxn modelId="{C9125633-FD49-47AF-81E8-207B28E0FA07}" type="presParOf" srcId="{31FB1B7B-B58E-42A6-AA01-B735DC9A88FA}" destId="{38AAEA27-F5D8-4882-B4D0-D27130F573FA}" srcOrd="0" destOrd="0" presId="urn:microsoft.com/office/officeart/2005/8/layout/vList5"/>
    <dgm:cxn modelId="{C75B0B10-6B3C-417F-9EE2-68C82F6E077A}" type="presParOf" srcId="{99F036BF-780E-45F5-A150-A3B95D31A700}" destId="{F7CF351A-82AD-49DB-9B0D-C1CC8582B5B9}" srcOrd="5" destOrd="0" presId="urn:microsoft.com/office/officeart/2005/8/layout/vList5"/>
    <dgm:cxn modelId="{8C162D31-E952-4696-80DF-9E8DF4DCB8E9}" type="presParOf" srcId="{99F036BF-780E-45F5-A150-A3B95D31A700}" destId="{A54BC4CA-CA99-44F0-9D13-4E2C2252542B}" srcOrd="6" destOrd="0" presId="urn:microsoft.com/office/officeart/2005/8/layout/vList5"/>
    <dgm:cxn modelId="{5DFBB53D-D472-484F-A25D-8C897446A90E}" type="presParOf" srcId="{A54BC4CA-CA99-44F0-9D13-4E2C2252542B}" destId="{042A2203-65DD-4455-B14D-113924DD59B6}" srcOrd="0" destOrd="0" presId="urn:microsoft.com/office/officeart/2005/8/layout/vList5"/>
    <dgm:cxn modelId="{1D5DADE8-EA98-4E28-B795-0A2AA93FEE90}" type="presParOf" srcId="{99F036BF-780E-45F5-A150-A3B95D31A700}" destId="{2213ADD5-63F6-4DFC-800C-D290C81ABCA3}" srcOrd="7" destOrd="0" presId="urn:microsoft.com/office/officeart/2005/8/layout/vList5"/>
    <dgm:cxn modelId="{3CDA1DB0-CA36-420F-92C4-8F7E2A110697}" type="presParOf" srcId="{99F036BF-780E-45F5-A150-A3B95D31A700}" destId="{D5F642D2-340C-4522-9FC6-CDF287D7572D}" srcOrd="8" destOrd="0" presId="urn:microsoft.com/office/officeart/2005/8/layout/vList5"/>
    <dgm:cxn modelId="{24F898F6-31F0-4906-814D-C83CB4EAC7C6}" type="presParOf" srcId="{D5F642D2-340C-4522-9FC6-CDF287D7572D}" destId="{B7D0A23E-3654-44C2-85C1-B1857BFE8BE7}" srcOrd="0" destOrd="0" presId="urn:microsoft.com/office/officeart/2005/8/layout/vList5"/>
    <dgm:cxn modelId="{12E38DFB-F2FE-46BF-8AD6-F39FE6B93144}" type="presParOf" srcId="{99F036BF-780E-45F5-A150-A3B95D31A700}" destId="{01E4EBB6-9927-40BE-A8D2-EEC5790DED7A}" srcOrd="9" destOrd="0" presId="urn:microsoft.com/office/officeart/2005/8/layout/vList5"/>
    <dgm:cxn modelId="{40929C9F-68AE-45F6-84E5-2EFD33E2FCD7}" type="presParOf" srcId="{99F036BF-780E-45F5-A150-A3B95D31A700}" destId="{8531BA6F-2A45-46EE-A136-06CF7A9C604F}" srcOrd="10" destOrd="0" presId="urn:microsoft.com/office/officeart/2005/8/layout/vList5"/>
    <dgm:cxn modelId="{813C0317-D8B5-4CEA-A197-EFB3DD1E1220}" type="presParOf" srcId="{8531BA6F-2A45-46EE-A136-06CF7A9C604F}" destId="{1E6D7F42-EB75-45F6-A937-87DE633E3455}" srcOrd="0" destOrd="0" presId="urn:microsoft.com/office/officeart/2005/8/layout/vList5"/>
    <dgm:cxn modelId="{EA1B6DDB-7E5D-461E-A2AF-DAADDDEBD990}" type="presParOf" srcId="{99F036BF-780E-45F5-A150-A3B95D31A700}" destId="{18B04B51-5C09-4437-9A47-0C8C35EC5F25}" srcOrd="11" destOrd="0" presId="urn:microsoft.com/office/officeart/2005/8/layout/vList5"/>
    <dgm:cxn modelId="{11EA50D4-DB95-4EEC-92B5-FB4CB12E3AB0}" type="presParOf" srcId="{99F036BF-780E-45F5-A150-A3B95D31A700}" destId="{351975DE-B7FF-45A9-A08E-09FE9A0BE87F}" srcOrd="12" destOrd="0" presId="urn:microsoft.com/office/officeart/2005/8/layout/vList5"/>
    <dgm:cxn modelId="{BE6E04A2-1826-4205-ADD0-C731C70FD1E6}" type="presParOf" srcId="{351975DE-B7FF-45A9-A08E-09FE9A0BE87F}" destId="{EA105F89-0373-4F63-8997-911A8EAC8099}" srcOrd="0" destOrd="0" presId="urn:microsoft.com/office/officeart/2005/8/layout/vList5"/>
    <dgm:cxn modelId="{ACC32FA9-302E-454B-9B04-71AD9336FA79}" type="presParOf" srcId="{99F036BF-780E-45F5-A150-A3B95D31A700}" destId="{39BF5349-29D7-462C-8F90-064B54A8F3BB}" srcOrd="13" destOrd="0" presId="urn:microsoft.com/office/officeart/2005/8/layout/vList5"/>
    <dgm:cxn modelId="{3FE98366-4BEF-4AB3-852D-CA2BA5953F0D}" type="presParOf" srcId="{99F036BF-780E-45F5-A150-A3B95D31A700}" destId="{49E826DF-74B2-488D-A81E-8D1F131A8BD0}" srcOrd="14" destOrd="0" presId="urn:microsoft.com/office/officeart/2005/8/layout/vList5"/>
    <dgm:cxn modelId="{F032242E-6C4E-41C5-B673-92578528ADEF}" type="presParOf" srcId="{49E826DF-74B2-488D-A81E-8D1F131A8BD0}" destId="{96B9330E-B5AB-44C8-A6CE-4D43EB3FC443}" srcOrd="0" destOrd="0" presId="urn:microsoft.com/office/officeart/2005/8/layout/vList5"/>
    <dgm:cxn modelId="{D279DDEF-B693-4627-8DD6-3477090E97FA}" type="presParOf" srcId="{99F036BF-780E-45F5-A150-A3B95D31A700}" destId="{A59B0532-AD28-4295-9587-357B54B37D4D}" srcOrd="15" destOrd="0" presId="urn:microsoft.com/office/officeart/2005/8/layout/vList5"/>
    <dgm:cxn modelId="{592E04C0-61A5-4286-9E77-271BB5506A1A}" type="presParOf" srcId="{99F036BF-780E-45F5-A150-A3B95D31A700}" destId="{5EF204D8-AF0E-460B-BFC0-E0E192F390F3}" srcOrd="16" destOrd="0" presId="urn:microsoft.com/office/officeart/2005/8/layout/vList5"/>
    <dgm:cxn modelId="{9582FD5A-2DEB-44BB-9F07-53EAD834FC9E}" type="presParOf" srcId="{5EF204D8-AF0E-460B-BFC0-E0E192F390F3}" destId="{15B90144-97D1-412E-B241-7666EA0160B0}" srcOrd="0" destOrd="0" presId="urn:microsoft.com/office/officeart/2005/8/layout/vList5"/>
    <dgm:cxn modelId="{8EB9E966-C68A-493D-8A5A-28BE652744B9}" type="presParOf" srcId="{99F036BF-780E-45F5-A150-A3B95D31A700}" destId="{623A6908-546A-410E-AA46-2BA9A1B3B704}" srcOrd="17" destOrd="0" presId="urn:microsoft.com/office/officeart/2005/8/layout/vList5"/>
    <dgm:cxn modelId="{F21E5A29-850D-4CD4-A160-5BADA04B0057}" type="presParOf" srcId="{99F036BF-780E-45F5-A150-A3B95D31A700}" destId="{76B02F3F-3FA6-4512-94B5-CB431EFDF0D0}" srcOrd="18" destOrd="0" presId="urn:microsoft.com/office/officeart/2005/8/layout/vList5"/>
    <dgm:cxn modelId="{E7B27D3E-FCAA-433E-AAEC-40509E6B2030}" type="presParOf" srcId="{76B02F3F-3FA6-4512-94B5-CB431EFDF0D0}" destId="{C0459B35-8F03-4FD4-A8F0-1229781A3EA1}" srcOrd="0" destOrd="0" presId="urn:microsoft.com/office/officeart/2005/8/layout/vList5"/>
    <dgm:cxn modelId="{82709DAC-7392-47C2-AD64-A78948EDDAEB}" type="presParOf" srcId="{99F036BF-780E-45F5-A150-A3B95D31A700}" destId="{D604538B-F689-4371-B2A4-DFF3BB71B2E7}" srcOrd="19" destOrd="0" presId="urn:microsoft.com/office/officeart/2005/8/layout/vList5"/>
    <dgm:cxn modelId="{9DBFF09B-A7A0-4F06-9437-4ABF17A9674C}" type="presParOf" srcId="{99F036BF-780E-45F5-A150-A3B95D31A700}" destId="{45CD807F-914A-4C39-9078-15436A0A5E61}" srcOrd="20" destOrd="0" presId="urn:microsoft.com/office/officeart/2005/8/layout/vList5"/>
    <dgm:cxn modelId="{F0F27CBE-D37C-4D85-83FE-20D242BE8487}" type="presParOf" srcId="{45CD807F-914A-4C39-9078-15436A0A5E61}" destId="{D08E2FE4-38EA-474E-9818-1DF82F30192B}" srcOrd="0" destOrd="0" presId="urn:microsoft.com/office/officeart/2005/8/layout/vList5"/>
    <dgm:cxn modelId="{DA9583AB-86C7-4DD4-9465-EE176DB11BC8}" type="presParOf" srcId="{99F036BF-780E-45F5-A150-A3B95D31A700}" destId="{6D78D56E-B057-4B33-ADD1-E9544DC7D91C}" srcOrd="21" destOrd="0" presId="urn:microsoft.com/office/officeart/2005/8/layout/vList5"/>
    <dgm:cxn modelId="{9A942D5A-BAB3-4BCC-9B15-320D043C1C26}" type="presParOf" srcId="{99F036BF-780E-45F5-A150-A3B95D31A700}" destId="{45BF1738-D882-4A9A-8AC4-004B853A5557}" srcOrd="22" destOrd="0" presId="urn:microsoft.com/office/officeart/2005/8/layout/vList5"/>
    <dgm:cxn modelId="{E469F16C-B6C9-4B1E-8F36-4CE94E4942F9}" type="presParOf" srcId="{45BF1738-D882-4A9A-8AC4-004B853A5557}" destId="{8E238C08-501A-445C-81D3-579F7716740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FC83C-0532-4D5B-B2A8-B5245B0D35B3}">
      <dsp:nvSpPr>
        <dsp:cNvPr id="0" name=""/>
        <dsp:cNvSpPr/>
      </dsp:nvSpPr>
      <dsp:spPr>
        <a:xfrm>
          <a:off x="1741328" y="0"/>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dirty="0"/>
            <a:t>Geografický objekt</a:t>
          </a:r>
          <a:endParaRPr lang="cs-CZ" sz="1000" kern="1200" dirty="0"/>
        </a:p>
      </dsp:txBody>
      <dsp:txXfrm>
        <a:off x="1758234" y="16906"/>
        <a:ext cx="1975894" cy="312510"/>
      </dsp:txXfrm>
    </dsp:sp>
    <dsp:sp modelId="{179FD2FA-174A-4E5C-9162-2D87F7DE6C26}">
      <dsp:nvSpPr>
        <dsp:cNvPr id="0" name=""/>
        <dsp:cNvSpPr/>
      </dsp:nvSpPr>
      <dsp:spPr>
        <a:xfrm>
          <a:off x="1786406" y="366134"/>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Geografická sféra – krajinná sféra</a:t>
          </a:r>
          <a:endParaRPr lang="cs-CZ" sz="1000" kern="1200"/>
        </a:p>
      </dsp:txBody>
      <dsp:txXfrm>
        <a:off x="1803312" y="383040"/>
        <a:ext cx="1975894" cy="312510"/>
      </dsp:txXfrm>
    </dsp:sp>
    <dsp:sp modelId="{38AAEA27-F5D8-4882-B4D0-D27130F573FA}">
      <dsp:nvSpPr>
        <dsp:cNvPr id="0" name=""/>
        <dsp:cNvSpPr/>
      </dsp:nvSpPr>
      <dsp:spPr>
        <a:xfrm>
          <a:off x="1786406" y="729773"/>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Geografické informace</a:t>
          </a:r>
          <a:endParaRPr lang="cs-CZ" sz="1000" kern="1200"/>
        </a:p>
      </dsp:txBody>
      <dsp:txXfrm>
        <a:off x="1803312" y="746679"/>
        <a:ext cx="1975894" cy="312510"/>
      </dsp:txXfrm>
    </dsp:sp>
    <dsp:sp modelId="{042A2203-65DD-4455-B14D-113924DD59B6}">
      <dsp:nvSpPr>
        <dsp:cNvPr id="0" name=""/>
        <dsp:cNvSpPr/>
      </dsp:nvSpPr>
      <dsp:spPr>
        <a:xfrm>
          <a:off x="1786406" y="1093411"/>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Geografická data</a:t>
          </a:r>
          <a:endParaRPr lang="cs-CZ" sz="1000" kern="1200"/>
        </a:p>
      </dsp:txBody>
      <dsp:txXfrm>
        <a:off x="1803312" y="1110317"/>
        <a:ext cx="1975894" cy="312510"/>
      </dsp:txXfrm>
    </dsp:sp>
    <dsp:sp modelId="{B7D0A23E-3654-44C2-85C1-B1857BFE8BE7}">
      <dsp:nvSpPr>
        <dsp:cNvPr id="0" name=""/>
        <dsp:cNvSpPr/>
      </dsp:nvSpPr>
      <dsp:spPr>
        <a:xfrm>
          <a:off x="1786406" y="1457050"/>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Geografické databáze</a:t>
          </a:r>
          <a:endParaRPr lang="cs-CZ" sz="1000" kern="1200"/>
        </a:p>
      </dsp:txBody>
      <dsp:txXfrm>
        <a:off x="1803312" y="1473956"/>
        <a:ext cx="1975894" cy="312510"/>
      </dsp:txXfrm>
    </dsp:sp>
    <dsp:sp modelId="{1E6D7F42-EB75-45F6-A937-87DE633E3455}">
      <dsp:nvSpPr>
        <dsp:cNvPr id="0" name=""/>
        <dsp:cNvSpPr/>
      </dsp:nvSpPr>
      <dsp:spPr>
        <a:xfrm>
          <a:off x="1786406" y="1820688"/>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Mapa</a:t>
          </a:r>
          <a:endParaRPr lang="cs-CZ" sz="1000" kern="1200"/>
        </a:p>
      </dsp:txBody>
      <dsp:txXfrm>
        <a:off x="1803312" y="1837594"/>
        <a:ext cx="1975894" cy="312510"/>
      </dsp:txXfrm>
    </dsp:sp>
    <dsp:sp modelId="{EA105F89-0373-4F63-8997-911A8EAC8099}">
      <dsp:nvSpPr>
        <dsp:cNvPr id="0" name=""/>
        <dsp:cNvSpPr/>
      </dsp:nvSpPr>
      <dsp:spPr>
        <a:xfrm>
          <a:off x="1786406" y="2184327"/>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Satelitní snímek</a:t>
          </a:r>
          <a:endParaRPr lang="cs-CZ" sz="1000" kern="1200"/>
        </a:p>
      </dsp:txBody>
      <dsp:txXfrm>
        <a:off x="1803312" y="2201233"/>
        <a:ext cx="1975894" cy="312510"/>
      </dsp:txXfrm>
    </dsp:sp>
    <dsp:sp modelId="{96B9330E-B5AB-44C8-A6CE-4D43EB3FC443}">
      <dsp:nvSpPr>
        <dsp:cNvPr id="0" name=""/>
        <dsp:cNvSpPr/>
      </dsp:nvSpPr>
      <dsp:spPr>
        <a:xfrm>
          <a:off x="1786406" y="2547965"/>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Geografické myšlení</a:t>
          </a:r>
          <a:endParaRPr lang="cs-CZ" sz="1000" kern="1200"/>
        </a:p>
      </dsp:txBody>
      <dsp:txXfrm>
        <a:off x="1803312" y="2564871"/>
        <a:ext cx="1975894" cy="312510"/>
      </dsp:txXfrm>
    </dsp:sp>
    <dsp:sp modelId="{15B90144-97D1-412E-B241-7666EA0160B0}">
      <dsp:nvSpPr>
        <dsp:cNvPr id="0" name=""/>
        <dsp:cNvSpPr/>
      </dsp:nvSpPr>
      <dsp:spPr>
        <a:xfrm>
          <a:off x="1786406" y="2911603"/>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Učitel geografie</a:t>
          </a:r>
          <a:endParaRPr lang="cs-CZ" sz="1000" kern="1200"/>
        </a:p>
      </dsp:txBody>
      <dsp:txXfrm>
        <a:off x="1803312" y="2928509"/>
        <a:ext cx="1975894" cy="312510"/>
      </dsp:txXfrm>
    </dsp:sp>
    <dsp:sp modelId="{C0459B35-8F03-4FD4-A8F0-1229781A3EA1}">
      <dsp:nvSpPr>
        <dsp:cNvPr id="0" name=""/>
        <dsp:cNvSpPr/>
      </dsp:nvSpPr>
      <dsp:spPr>
        <a:xfrm>
          <a:off x="1786406" y="3275242"/>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Mapové dovednosti</a:t>
          </a:r>
          <a:endParaRPr lang="cs-CZ" sz="1000" kern="1200"/>
        </a:p>
      </dsp:txBody>
      <dsp:txXfrm>
        <a:off x="1803312" y="3292148"/>
        <a:ext cx="1975894" cy="312510"/>
      </dsp:txXfrm>
    </dsp:sp>
    <dsp:sp modelId="{D08E2FE4-38EA-474E-9818-1DF82F30192B}">
      <dsp:nvSpPr>
        <dsp:cNvPr id="0" name=""/>
        <dsp:cNvSpPr/>
      </dsp:nvSpPr>
      <dsp:spPr>
        <a:xfrm>
          <a:off x="1786406" y="3638880"/>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Geografie</a:t>
          </a:r>
          <a:endParaRPr lang="cs-CZ" sz="1000" kern="1200"/>
        </a:p>
      </dsp:txBody>
      <dsp:txXfrm>
        <a:off x="1803312" y="3655786"/>
        <a:ext cx="1975894" cy="312510"/>
      </dsp:txXfrm>
    </dsp:sp>
    <dsp:sp modelId="{8E238C08-501A-445C-81D3-579F7716740E}">
      <dsp:nvSpPr>
        <dsp:cNvPr id="0" name=""/>
        <dsp:cNvSpPr/>
      </dsp:nvSpPr>
      <dsp:spPr>
        <a:xfrm>
          <a:off x="1786406" y="4002519"/>
          <a:ext cx="2009706" cy="34632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cs-CZ" sz="1000" b="1" kern="1200"/>
            <a:t>Kartografie</a:t>
          </a:r>
          <a:endParaRPr lang="cs-CZ" sz="1000" kern="1200"/>
        </a:p>
      </dsp:txBody>
      <dsp:txXfrm>
        <a:off x="1803312" y="4019425"/>
        <a:ext cx="1975894" cy="3125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E050F-ADA0-4A34-963C-4F3E471E2F1E}" type="datetimeFigureOut">
              <a:rPr lang="cs-CZ" smtClean="0"/>
              <a:t>17.11.2021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3E052-455E-4D61-BE90-B66E3F772855}" type="slidenum">
              <a:rPr lang="cs-CZ" smtClean="0"/>
              <a:t>‹#›</a:t>
            </a:fld>
            <a:endParaRPr lang="cs-CZ"/>
          </a:p>
        </p:txBody>
      </p:sp>
    </p:spTree>
    <p:extLst>
      <p:ext uri="{BB962C8B-B14F-4D97-AF65-F5344CB8AC3E}">
        <p14:creationId xmlns:p14="http://schemas.microsoft.com/office/powerpoint/2010/main" val="263968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Experti dokážou </a:t>
            </a:r>
            <a:r>
              <a:rPr lang="cs-CZ" b="1" dirty="0" smtClean="0"/>
              <a:t>vyřešit úlohy rychleji </a:t>
            </a:r>
            <a:r>
              <a:rPr lang="cs-CZ" dirty="0" smtClean="0"/>
              <a:t>než začátečníci, a to díky využití svých znalostí a jejich přesunu z dlouhodobé paměti </a:t>
            </a:r>
            <a:r>
              <a:rPr lang="cs-CZ" b="1" dirty="0" smtClean="0"/>
              <a:t>do pracovní paměti</a:t>
            </a:r>
            <a:r>
              <a:rPr lang="cs-CZ" dirty="0" smtClean="0"/>
              <a:t>, což vede k efektivnějšímu řešení úloh. </a:t>
            </a:r>
          </a:p>
          <a:p>
            <a:r>
              <a:rPr lang="cs-CZ" dirty="0" smtClean="0"/>
              <a:t> Experti dokážou </a:t>
            </a:r>
            <a:r>
              <a:rPr lang="cs-CZ" b="1" dirty="0" smtClean="0"/>
              <a:t>propojit informace v mapě na základě jejich souvislosti s řešeným problémem</a:t>
            </a:r>
            <a:r>
              <a:rPr lang="cs-CZ" dirty="0" smtClean="0"/>
              <a:t>, zatímco </a:t>
            </a:r>
            <a:r>
              <a:rPr lang="cs-CZ" i="1" dirty="0" smtClean="0"/>
              <a:t>začátečníci mají tendenci spojovat vizuálně podobné informace </a:t>
            </a:r>
            <a:r>
              <a:rPr lang="cs-CZ" dirty="0" smtClean="0"/>
              <a:t>(tj. např. zanesené do mapy podobnou metodou, znázorněné podobnou barvou). </a:t>
            </a:r>
          </a:p>
          <a:p>
            <a:r>
              <a:rPr lang="cs-CZ" dirty="0" smtClean="0"/>
              <a:t>Začátečníci tak při řešení úloh obtížně rozlišují relevantní informace od informací nerelevantních. </a:t>
            </a:r>
          </a:p>
          <a:p>
            <a:r>
              <a:rPr lang="cs-CZ" dirty="0" smtClean="0"/>
              <a:t> </a:t>
            </a:r>
            <a:r>
              <a:rPr lang="cs-CZ" b="1" dirty="0" smtClean="0"/>
              <a:t>Experti dokážou v jeden okamžik zpracovat informace z větší části zdroje (z větší plochy mapy)</a:t>
            </a:r>
            <a:r>
              <a:rPr lang="cs-CZ" dirty="0" smtClean="0"/>
              <a:t> než začátečníci. A to zejména díky tomu, že dokážou zpracovat informace, které jsou od sebe na mapě vzdálenější. Oproti tomu </a:t>
            </a:r>
            <a:r>
              <a:rPr lang="cs-CZ" i="1" dirty="0" smtClean="0"/>
              <a:t>začátečníci se většinou soustředí na menší oblast mapy. </a:t>
            </a:r>
          </a:p>
          <a:p>
            <a:r>
              <a:rPr lang="cs-CZ" dirty="0" smtClean="0"/>
              <a:t> </a:t>
            </a:r>
            <a:r>
              <a:rPr lang="cs-CZ" b="1" dirty="0" smtClean="0"/>
              <a:t>Experti při řešení úloh vybírají z více možných postupů řešení </a:t>
            </a:r>
            <a:r>
              <a:rPr lang="cs-CZ" dirty="0" smtClean="0"/>
              <a:t>ten </a:t>
            </a:r>
            <a:r>
              <a:rPr lang="cs-CZ" b="1" dirty="0" smtClean="0"/>
              <a:t>nejvhodnější. </a:t>
            </a:r>
            <a:r>
              <a:rPr lang="cs-CZ" dirty="0" smtClean="0"/>
              <a:t>Po dosažení výsledku </a:t>
            </a:r>
            <a:r>
              <a:rPr lang="cs-CZ" b="1" dirty="0" smtClean="0"/>
              <a:t>kontrolují správnost </a:t>
            </a:r>
            <a:r>
              <a:rPr lang="cs-CZ" dirty="0" smtClean="0"/>
              <a:t>výsledku i využitého postupu řešení. Na základě této zkušenosti pak dokážou zpřesňovat jednotlivé postupy, tedy strategie řešení za účelem jejich dalšího využití v budoucnosti</a:t>
            </a:r>
          </a:p>
          <a:p>
            <a:endParaRPr lang="cs-CZ" dirty="0"/>
          </a:p>
        </p:txBody>
      </p:sp>
      <p:sp>
        <p:nvSpPr>
          <p:cNvPr id="4" name="Zástupný symbol pro číslo snímku 3"/>
          <p:cNvSpPr>
            <a:spLocks noGrp="1"/>
          </p:cNvSpPr>
          <p:nvPr>
            <p:ph type="sldNum" sz="quarter" idx="10"/>
          </p:nvPr>
        </p:nvSpPr>
        <p:spPr/>
        <p:txBody>
          <a:bodyPr/>
          <a:lstStyle/>
          <a:p>
            <a:fld id="{8793E052-455E-4D61-BE90-B66E3F772855}" type="slidenum">
              <a:rPr lang="cs-CZ" smtClean="0"/>
              <a:t>17</a:t>
            </a:fld>
            <a:endParaRPr lang="cs-CZ"/>
          </a:p>
        </p:txBody>
      </p:sp>
    </p:spTree>
    <p:extLst>
      <p:ext uri="{BB962C8B-B14F-4D97-AF65-F5344CB8AC3E}">
        <p14:creationId xmlns:p14="http://schemas.microsoft.com/office/powerpoint/2010/main" val="80448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Nedostatek pozornosti věnované relevantním informacím a naopak neefektivní práce s nerelevantními informacemi</a:t>
            </a:r>
            <a:r>
              <a:rPr lang="cs-CZ" dirty="0" smtClean="0"/>
              <a:t> – často není dostatek pozornosti věnován legendě mapy, a uživatelé mapy tak užité vyjadřovací prostředky (znaky/metody) vnímají spíše intuitivně. I přesto, že řešený problém vyžaduje práci s měřítkem mapy, uživatelé mu nevěnují dostatečnou pozornost (případně nevědí, jak jej pro daný problém využít). </a:t>
            </a:r>
          </a:p>
          <a:p>
            <a:r>
              <a:rPr lang="cs-CZ" dirty="0" smtClean="0"/>
              <a:t> Nezřídka je </a:t>
            </a:r>
            <a:r>
              <a:rPr lang="cs-CZ" b="1" dirty="0" smtClean="0"/>
              <a:t>velká pozornost věnována těm částem mapy, které neobsahují informace potřebné k řešení problému</a:t>
            </a:r>
            <a:r>
              <a:rPr lang="cs-CZ" dirty="0" smtClean="0"/>
              <a:t>, což je dané větší roztěkaností pozornosti začátečníků a také nižší schopností rychle na mapě lokalizovat relevantní objekty. To je zapříčiněno neefektivní či nedostatečně rozvinutou strategií vyhledávání v mapách.</a:t>
            </a:r>
          </a:p>
          <a:p>
            <a:r>
              <a:rPr lang="cs-CZ" dirty="0" smtClean="0"/>
              <a:t>  </a:t>
            </a:r>
            <a:r>
              <a:rPr lang="cs-CZ" b="1" dirty="0" smtClean="0"/>
              <a:t>Uživatelé-začátečníci</a:t>
            </a:r>
            <a:r>
              <a:rPr lang="cs-CZ" dirty="0" smtClean="0"/>
              <a:t> </a:t>
            </a:r>
            <a:r>
              <a:rPr lang="cs-CZ" b="1" dirty="0" smtClean="0"/>
              <a:t>řeší úlohy zpravidla příliš dlouho, nebo naopak příliš krátce</a:t>
            </a:r>
            <a:r>
              <a:rPr lang="cs-CZ" dirty="0" smtClean="0"/>
              <a:t>. Lze tak vyčlenit uživatele pracující </a:t>
            </a:r>
            <a:r>
              <a:rPr lang="cs-CZ" b="1" dirty="0" smtClean="0"/>
              <a:t>unáhleně a zbrkle </a:t>
            </a:r>
            <a:r>
              <a:rPr lang="cs-CZ" dirty="0" smtClean="0"/>
              <a:t>a rozhodující o řešení, aniž by věnovali dostatečnou pozornost všem nezbytným informacím a také aniž by kontrolovali správnost svého řešení. Druhou skupinu pak tvoří uživatelé, kterým řešení problému zabere příliš velké množství času, což souvisí s tím, že </a:t>
            </a:r>
            <a:r>
              <a:rPr lang="cs-CZ" b="1" dirty="0" smtClean="0"/>
              <a:t>jejich pozornost není koncentrována pouze na relevantní informace a relevantní části mapy</a:t>
            </a:r>
          </a:p>
          <a:p>
            <a:endParaRPr lang="cs-CZ" dirty="0"/>
          </a:p>
        </p:txBody>
      </p:sp>
      <p:sp>
        <p:nvSpPr>
          <p:cNvPr id="4" name="Zástupný symbol pro číslo snímku 3"/>
          <p:cNvSpPr>
            <a:spLocks noGrp="1"/>
          </p:cNvSpPr>
          <p:nvPr>
            <p:ph type="sldNum" sz="quarter" idx="10"/>
          </p:nvPr>
        </p:nvSpPr>
        <p:spPr/>
        <p:txBody>
          <a:bodyPr/>
          <a:lstStyle/>
          <a:p>
            <a:fld id="{8793E052-455E-4D61-BE90-B66E3F772855}" type="slidenum">
              <a:rPr lang="cs-CZ" smtClean="0"/>
              <a:t>26</a:t>
            </a:fld>
            <a:endParaRPr lang="cs-CZ"/>
          </a:p>
        </p:txBody>
      </p:sp>
    </p:spTree>
    <p:extLst>
      <p:ext uri="{BB962C8B-B14F-4D97-AF65-F5344CB8AC3E}">
        <p14:creationId xmlns:p14="http://schemas.microsoft.com/office/powerpoint/2010/main" val="183893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účet s </a:t>
            </a:r>
            <a:r>
              <a:rPr lang="cs-CZ" sz="1200" kern="1200" dirty="0" err="1">
                <a:solidFill>
                  <a:schemeClr val="tx1"/>
                </a:solidFill>
                <a:effectLst/>
                <a:latin typeface="+mn-lt"/>
                <a:ea typeface="+mn-ea"/>
                <a:cs typeface="+mn-cs"/>
              </a:rPr>
              <a:t>loginem</a:t>
            </a:r>
            <a:r>
              <a:rPr lang="cs-CZ" sz="1200" kern="1200">
                <a:solidFill>
                  <a:schemeClr val="tx1"/>
                </a:solidFill>
                <a:effectLst/>
                <a:latin typeface="+mn-lt"/>
                <a:ea typeface="+mn-ea"/>
                <a:cs typeface="+mn-cs"/>
              </a:rPr>
              <a:t> tasov2000 a heslem 13H42Jn </a:t>
            </a:r>
            <a:endParaRPr lang="cs-CZ"/>
          </a:p>
        </p:txBody>
      </p:sp>
      <p:sp>
        <p:nvSpPr>
          <p:cNvPr id="4" name="Zástupný symbol pro číslo snímku 3"/>
          <p:cNvSpPr>
            <a:spLocks noGrp="1"/>
          </p:cNvSpPr>
          <p:nvPr>
            <p:ph type="sldNum" sz="quarter" idx="10"/>
          </p:nvPr>
        </p:nvSpPr>
        <p:spPr/>
        <p:txBody>
          <a:bodyPr/>
          <a:lstStyle/>
          <a:p>
            <a:fld id="{8793E052-455E-4D61-BE90-B66E3F772855}" type="slidenum">
              <a:rPr lang="cs-CZ" smtClean="0"/>
              <a:t>33</a:t>
            </a:fld>
            <a:endParaRPr lang="cs-CZ"/>
          </a:p>
        </p:txBody>
      </p:sp>
    </p:spTree>
    <p:extLst>
      <p:ext uri="{BB962C8B-B14F-4D97-AF65-F5344CB8AC3E}">
        <p14:creationId xmlns:p14="http://schemas.microsoft.com/office/powerpoint/2010/main" val="37540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EBC91C98-9A36-4B7C-B7EB-B17E632448E7}" type="datetime1">
              <a:rPr lang="cs-CZ" smtClean="0"/>
              <a:t>17.11.2021</a:t>
            </a:fld>
            <a:endParaRPr lang="cs-CZ"/>
          </a:p>
        </p:txBody>
      </p:sp>
      <p:sp>
        <p:nvSpPr>
          <p:cNvPr id="5" name="Zástupný symbol pro zápatí 4"/>
          <p:cNvSpPr>
            <a:spLocks noGrp="1"/>
          </p:cNvSpPr>
          <p:nvPr>
            <p:ph type="ftr" sz="quarter" idx="11"/>
          </p:nvPr>
        </p:nvSpPr>
        <p:spPr/>
        <p:txBody>
          <a:bodyPr/>
          <a:lstStyle/>
          <a:p>
            <a:r>
              <a:rPr lang="cs-CZ" smtClean="0"/>
              <a:t>CŽV_KARTO_GI_DPZ_podzim 2021</a:t>
            </a:r>
            <a:endParaRPr lang="cs-CZ"/>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401313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617EA63-0B05-4C02-BE24-AD292A67DAC4}" type="datetime1">
              <a:rPr lang="cs-CZ" smtClean="0"/>
              <a:t>17.11.2021</a:t>
            </a:fld>
            <a:endParaRPr lang="cs-CZ"/>
          </a:p>
        </p:txBody>
      </p:sp>
      <p:sp>
        <p:nvSpPr>
          <p:cNvPr id="5" name="Zástupný symbol pro zápatí 4"/>
          <p:cNvSpPr>
            <a:spLocks noGrp="1"/>
          </p:cNvSpPr>
          <p:nvPr>
            <p:ph type="ftr" sz="quarter" idx="11"/>
          </p:nvPr>
        </p:nvSpPr>
        <p:spPr/>
        <p:txBody>
          <a:bodyPr/>
          <a:lstStyle/>
          <a:p>
            <a:r>
              <a:rPr lang="cs-CZ" smtClean="0"/>
              <a:t>CŽV_KARTO_GI_DPZ_podzim 2021</a:t>
            </a:r>
            <a:endParaRPr lang="cs-CZ"/>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17336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A3818F3-D1EC-46AC-AD2E-49A380AAAF12}" type="datetime1">
              <a:rPr lang="cs-CZ" smtClean="0"/>
              <a:t>17.11.2021</a:t>
            </a:fld>
            <a:endParaRPr lang="cs-CZ"/>
          </a:p>
        </p:txBody>
      </p:sp>
      <p:sp>
        <p:nvSpPr>
          <p:cNvPr id="5" name="Zástupný symbol pro zápatí 4"/>
          <p:cNvSpPr>
            <a:spLocks noGrp="1"/>
          </p:cNvSpPr>
          <p:nvPr>
            <p:ph type="ftr" sz="quarter" idx="11"/>
          </p:nvPr>
        </p:nvSpPr>
        <p:spPr/>
        <p:txBody>
          <a:bodyPr/>
          <a:lstStyle/>
          <a:p>
            <a:r>
              <a:rPr lang="cs-CZ" smtClean="0"/>
              <a:t>CŽV_KARTO_GI_DPZ_podzim 2021</a:t>
            </a:r>
            <a:endParaRPr lang="cs-CZ"/>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34999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B166A84-84AA-4E33-93BF-AE8D1D5D685B}" type="datetime1">
              <a:rPr lang="cs-CZ" smtClean="0"/>
              <a:t>17.11.2021</a:t>
            </a:fld>
            <a:endParaRPr lang="cs-CZ"/>
          </a:p>
        </p:txBody>
      </p:sp>
      <p:sp>
        <p:nvSpPr>
          <p:cNvPr id="5" name="Zástupný symbol pro zápatí 4"/>
          <p:cNvSpPr>
            <a:spLocks noGrp="1"/>
          </p:cNvSpPr>
          <p:nvPr>
            <p:ph type="ftr" sz="quarter" idx="11"/>
          </p:nvPr>
        </p:nvSpPr>
        <p:spPr/>
        <p:txBody>
          <a:bodyPr/>
          <a:lstStyle/>
          <a:p>
            <a:r>
              <a:rPr lang="cs-CZ" smtClean="0"/>
              <a:t>CŽV_KARTO_GI_DPZ_podzim 2021</a:t>
            </a:r>
            <a:endParaRPr lang="cs-CZ"/>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55840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EB305348-4973-4635-AA6B-806FEE395E4C}" type="datetime1">
              <a:rPr lang="cs-CZ" smtClean="0"/>
              <a:t>17.11.2021</a:t>
            </a:fld>
            <a:endParaRPr lang="cs-CZ"/>
          </a:p>
        </p:txBody>
      </p:sp>
      <p:sp>
        <p:nvSpPr>
          <p:cNvPr id="5" name="Zástupný symbol pro zápatí 4"/>
          <p:cNvSpPr>
            <a:spLocks noGrp="1"/>
          </p:cNvSpPr>
          <p:nvPr>
            <p:ph type="ftr" sz="quarter" idx="11"/>
          </p:nvPr>
        </p:nvSpPr>
        <p:spPr/>
        <p:txBody>
          <a:bodyPr/>
          <a:lstStyle/>
          <a:p>
            <a:r>
              <a:rPr lang="cs-CZ" smtClean="0"/>
              <a:t>CŽV_KARTO_GI_DPZ_podzim 2021</a:t>
            </a:r>
            <a:endParaRPr lang="cs-CZ"/>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88900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08F21D9-85F2-4418-B26C-9D60AF505275}" type="datetime1">
              <a:rPr lang="cs-CZ" smtClean="0"/>
              <a:t>17.11.2021</a:t>
            </a:fld>
            <a:endParaRPr lang="cs-CZ"/>
          </a:p>
        </p:txBody>
      </p:sp>
      <p:sp>
        <p:nvSpPr>
          <p:cNvPr id="6" name="Zástupný symbol pro zápatí 5"/>
          <p:cNvSpPr>
            <a:spLocks noGrp="1"/>
          </p:cNvSpPr>
          <p:nvPr>
            <p:ph type="ftr" sz="quarter" idx="11"/>
          </p:nvPr>
        </p:nvSpPr>
        <p:spPr/>
        <p:txBody>
          <a:bodyPr/>
          <a:lstStyle/>
          <a:p>
            <a:r>
              <a:rPr lang="cs-CZ" smtClean="0"/>
              <a:t>CŽV_KARTO_GI_DPZ_podzim 2021</a:t>
            </a:r>
            <a:endParaRPr lang="cs-CZ"/>
          </a:p>
        </p:txBody>
      </p:sp>
      <p:sp>
        <p:nvSpPr>
          <p:cNvPr id="7" name="Zástupný symbol pro číslo snímku 6"/>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47234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9F7F75F-BDE6-4B9B-BA73-D14050A3B044}" type="datetime1">
              <a:rPr lang="cs-CZ" smtClean="0"/>
              <a:t>17.11.2021</a:t>
            </a:fld>
            <a:endParaRPr lang="cs-CZ"/>
          </a:p>
        </p:txBody>
      </p:sp>
      <p:sp>
        <p:nvSpPr>
          <p:cNvPr id="8" name="Zástupný symbol pro zápatí 7"/>
          <p:cNvSpPr>
            <a:spLocks noGrp="1"/>
          </p:cNvSpPr>
          <p:nvPr>
            <p:ph type="ftr" sz="quarter" idx="11"/>
          </p:nvPr>
        </p:nvSpPr>
        <p:spPr/>
        <p:txBody>
          <a:bodyPr/>
          <a:lstStyle/>
          <a:p>
            <a:r>
              <a:rPr lang="cs-CZ" smtClean="0"/>
              <a:t>CŽV_KARTO_GI_DPZ_podzim 2021</a:t>
            </a:r>
            <a:endParaRPr lang="cs-CZ"/>
          </a:p>
        </p:txBody>
      </p:sp>
      <p:sp>
        <p:nvSpPr>
          <p:cNvPr id="9" name="Zástupný symbol pro číslo snímku 8"/>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31681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DE90FCD-018D-4187-99C6-17CE1B9438B6}" type="datetime1">
              <a:rPr lang="cs-CZ" smtClean="0"/>
              <a:t>17.11.2021</a:t>
            </a:fld>
            <a:endParaRPr lang="cs-CZ"/>
          </a:p>
        </p:txBody>
      </p:sp>
      <p:sp>
        <p:nvSpPr>
          <p:cNvPr id="4" name="Zástupný symbol pro zápatí 3"/>
          <p:cNvSpPr>
            <a:spLocks noGrp="1"/>
          </p:cNvSpPr>
          <p:nvPr>
            <p:ph type="ftr" sz="quarter" idx="11"/>
          </p:nvPr>
        </p:nvSpPr>
        <p:spPr/>
        <p:txBody>
          <a:bodyPr/>
          <a:lstStyle/>
          <a:p>
            <a:r>
              <a:rPr lang="cs-CZ" smtClean="0"/>
              <a:t>CŽV_KARTO_GI_DPZ_podzim 2021</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99603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ECE3795-0796-46B5-A7EA-2B7FEBEAA073}" type="datetime1">
              <a:rPr lang="cs-CZ" smtClean="0"/>
              <a:t>17.11.2021</a:t>
            </a:fld>
            <a:endParaRPr lang="cs-CZ"/>
          </a:p>
        </p:txBody>
      </p:sp>
      <p:sp>
        <p:nvSpPr>
          <p:cNvPr id="3" name="Zástupný symbol pro zápatí 2"/>
          <p:cNvSpPr>
            <a:spLocks noGrp="1"/>
          </p:cNvSpPr>
          <p:nvPr>
            <p:ph type="ftr" sz="quarter" idx="11"/>
          </p:nvPr>
        </p:nvSpPr>
        <p:spPr/>
        <p:txBody>
          <a:bodyPr/>
          <a:lstStyle/>
          <a:p>
            <a:r>
              <a:rPr lang="cs-CZ" smtClean="0"/>
              <a:t>CŽV_KARTO_GI_DPZ_podzim 2021</a:t>
            </a:r>
            <a:endParaRPr lang="cs-CZ"/>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225894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9AB63CBC-030D-49AF-9581-9D509491BF01}" type="datetime1">
              <a:rPr lang="cs-CZ" smtClean="0"/>
              <a:t>17.11.2021</a:t>
            </a:fld>
            <a:endParaRPr lang="cs-CZ"/>
          </a:p>
        </p:txBody>
      </p:sp>
      <p:sp>
        <p:nvSpPr>
          <p:cNvPr id="6" name="Zástupný symbol pro zápatí 5"/>
          <p:cNvSpPr>
            <a:spLocks noGrp="1"/>
          </p:cNvSpPr>
          <p:nvPr>
            <p:ph type="ftr" sz="quarter" idx="11"/>
          </p:nvPr>
        </p:nvSpPr>
        <p:spPr/>
        <p:txBody>
          <a:bodyPr/>
          <a:lstStyle/>
          <a:p>
            <a:r>
              <a:rPr lang="cs-CZ" smtClean="0"/>
              <a:t>CŽV_KARTO_GI_DPZ_podzim 2021</a:t>
            </a:r>
            <a:endParaRPr lang="cs-CZ"/>
          </a:p>
        </p:txBody>
      </p:sp>
      <p:sp>
        <p:nvSpPr>
          <p:cNvPr id="7" name="Zástupný symbol pro číslo snímku 6"/>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10319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5322914-C97C-44FC-9D5C-5C083602BE4E}" type="datetime1">
              <a:rPr lang="cs-CZ" smtClean="0"/>
              <a:t>17.11.2021</a:t>
            </a:fld>
            <a:endParaRPr lang="cs-CZ"/>
          </a:p>
        </p:txBody>
      </p:sp>
      <p:sp>
        <p:nvSpPr>
          <p:cNvPr id="6" name="Zástupný symbol pro zápatí 5"/>
          <p:cNvSpPr>
            <a:spLocks noGrp="1"/>
          </p:cNvSpPr>
          <p:nvPr>
            <p:ph type="ftr" sz="quarter" idx="11"/>
          </p:nvPr>
        </p:nvSpPr>
        <p:spPr/>
        <p:txBody>
          <a:bodyPr/>
          <a:lstStyle/>
          <a:p>
            <a:r>
              <a:rPr lang="cs-CZ" smtClean="0"/>
              <a:t>CŽV_KARTO_GI_DPZ_podzim 2021</a:t>
            </a:r>
            <a:endParaRPr lang="cs-CZ"/>
          </a:p>
        </p:txBody>
      </p:sp>
      <p:sp>
        <p:nvSpPr>
          <p:cNvPr id="7" name="Zástupný symbol pro číslo snímku 6"/>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50115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3638E-BBAC-462C-846F-00C3F7B0D04F}" type="datetime1">
              <a:rPr lang="cs-CZ" smtClean="0"/>
              <a:t>17.11.2021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CŽV_KARTO_GI_DPZ_podzim 2021</a:t>
            </a: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78A12-236D-4544-8C8C-A8F78A28A6A6}" type="slidenum">
              <a:rPr lang="cs-CZ" smtClean="0"/>
              <a:t>‹#›</a:t>
            </a:fld>
            <a:endParaRPr lang="cs-CZ"/>
          </a:p>
        </p:txBody>
      </p:sp>
    </p:spTree>
    <p:extLst>
      <p:ext uri="{BB962C8B-B14F-4D97-AF65-F5344CB8AC3E}">
        <p14:creationId xmlns:p14="http://schemas.microsoft.com/office/powerpoint/2010/main" val="248990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mapovedovednosti.cz/" TargetMode="Externa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BCB3A59-7707-4942-894E-2FB324139E6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CC6600"/>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cs-CZ" altLang="cs-CZ" sz="1200" b="0" i="0" u="none" strike="noStrike" kern="1200" cap="none" spc="0" normalizeH="0" baseline="0" noProof="0" dirty="0">
              <a:ln>
                <a:noFill/>
              </a:ln>
              <a:solidFill>
                <a:srgbClr val="CC6600"/>
              </a:solidFill>
              <a:effectLst/>
              <a:uLnTx/>
              <a:uFillTx/>
              <a:latin typeface="Arial"/>
              <a:ea typeface="+mn-ea"/>
              <a:cs typeface="+mn-cs"/>
            </a:endParaRPr>
          </a:p>
        </p:txBody>
      </p:sp>
      <p:sp>
        <p:nvSpPr>
          <p:cNvPr id="4" name="Nadpis 3">
            <a:extLst>
              <a:ext uri="{FF2B5EF4-FFF2-40B4-BE49-F238E27FC236}">
                <a16:creationId xmlns:a16="http://schemas.microsoft.com/office/drawing/2014/main" id="{C5F3C141-C2EF-4705-8834-CC6155A81DD1}"/>
              </a:ext>
            </a:extLst>
          </p:cNvPr>
          <p:cNvSpPr>
            <a:spLocks noGrp="1"/>
          </p:cNvSpPr>
          <p:nvPr>
            <p:ph type="title"/>
          </p:nvPr>
        </p:nvSpPr>
        <p:spPr>
          <a:xfrm>
            <a:off x="0" y="233954"/>
            <a:ext cx="10515600" cy="1325563"/>
          </a:xfrm>
        </p:spPr>
        <p:txBody>
          <a:bodyPr>
            <a:normAutofit fontScale="90000"/>
          </a:bodyPr>
          <a:lstStyle/>
          <a:p>
            <a:pPr algn="ctr"/>
            <a:r>
              <a:rPr lang="cs-CZ" sz="3600" b="1" dirty="0" smtClean="0">
                <a:solidFill>
                  <a:srgbClr val="00B050"/>
                </a:solidFill>
              </a:rPr>
              <a:t>KARTOGRAFIE_ GEOINFORMATIKA_DÁLKOVÝ PRŮZKUM ZEMĚ</a:t>
            </a:r>
            <a:r>
              <a:rPr lang="cs-CZ" sz="3600" b="1" dirty="0">
                <a:solidFill>
                  <a:srgbClr val="00B050"/>
                </a:solidFill>
              </a:rPr>
              <a:t/>
            </a:r>
            <a:br>
              <a:rPr lang="cs-CZ" sz="3600" b="1" dirty="0">
                <a:solidFill>
                  <a:srgbClr val="00B050"/>
                </a:solidFill>
              </a:rPr>
            </a:br>
            <a:r>
              <a:rPr lang="cs-CZ" sz="3600" b="1" dirty="0">
                <a:solidFill>
                  <a:srgbClr val="00B050"/>
                </a:solidFill>
              </a:rPr>
              <a:t> </a:t>
            </a:r>
            <a:r>
              <a:rPr lang="cs-CZ" sz="2800" b="1" i="1" dirty="0">
                <a:solidFill>
                  <a:srgbClr val="00B050"/>
                </a:solidFill>
                <a:effectLst>
                  <a:outerShdw blurRad="38100" dist="38100" dir="2700000" algn="tl">
                    <a:srgbClr val="C0C0C0"/>
                  </a:outerShdw>
                </a:effectLst>
              </a:rPr>
              <a:t>podzim</a:t>
            </a:r>
            <a:r>
              <a:rPr lang="cs-CZ" sz="2800" b="1" dirty="0">
                <a:solidFill>
                  <a:srgbClr val="00B050"/>
                </a:solidFill>
                <a:effectLst>
                  <a:outerShdw blurRad="38100" dist="38100" dir="2700000" algn="tl">
                    <a:srgbClr val="C0C0C0"/>
                  </a:outerShdw>
                </a:effectLst>
              </a:rPr>
              <a:t> </a:t>
            </a:r>
            <a:r>
              <a:rPr lang="cs-CZ" sz="2800" b="1" i="1" dirty="0">
                <a:solidFill>
                  <a:srgbClr val="00B050"/>
                </a:solidFill>
                <a:effectLst>
                  <a:outerShdw blurRad="38100" dist="38100" dir="2700000" algn="tl">
                    <a:srgbClr val="C0C0C0"/>
                  </a:outerShdw>
                </a:effectLst>
              </a:rPr>
              <a:t>2021</a:t>
            </a:r>
            <a:endParaRPr lang="cs-CZ" sz="2800" b="1" dirty="0">
              <a:solidFill>
                <a:srgbClr val="00B050"/>
              </a:solidFill>
              <a:latin typeface="+mn-lt"/>
              <a:ea typeface="Cambria" panose="02040503050406030204" pitchFamily="18" charset="0"/>
            </a:endParaRPr>
          </a:p>
        </p:txBody>
      </p:sp>
      <p:sp>
        <p:nvSpPr>
          <p:cNvPr id="5" name="Zástupný obsah 4">
            <a:extLst>
              <a:ext uri="{FF2B5EF4-FFF2-40B4-BE49-F238E27FC236}">
                <a16:creationId xmlns:a16="http://schemas.microsoft.com/office/drawing/2014/main" id="{09117C70-8C62-4DD8-ABFA-279FE9EA82CC}"/>
              </a:ext>
            </a:extLst>
          </p:cNvPr>
          <p:cNvSpPr>
            <a:spLocks noGrp="1"/>
          </p:cNvSpPr>
          <p:nvPr>
            <p:ph idx="1"/>
          </p:nvPr>
        </p:nvSpPr>
        <p:spPr>
          <a:xfrm>
            <a:off x="720000" y="1629789"/>
            <a:ext cx="10753200" cy="4139998"/>
          </a:xfrm>
        </p:spPr>
        <p:txBody>
          <a:bodyPr/>
          <a:lstStyle/>
          <a:p>
            <a:pPr>
              <a:spcBef>
                <a:spcPct val="50000"/>
              </a:spcBef>
              <a:buClr>
                <a:schemeClr val="bg2"/>
              </a:buClr>
            </a:pPr>
            <a:r>
              <a:rPr lang="cs-CZ" sz="2000" dirty="0" smtClean="0">
                <a:solidFill>
                  <a:srgbClr val="00B050"/>
                </a:solidFill>
                <a:effectLst>
                  <a:outerShdw blurRad="38100" dist="38100" dir="2700000" algn="tl">
                    <a:srgbClr val="C0C0C0"/>
                  </a:outerShdw>
                </a:effectLst>
              </a:rPr>
              <a:t>CELOŽIVOTNÍ VZDĚLÁVÁNÍ</a:t>
            </a:r>
          </a:p>
          <a:p>
            <a:pPr>
              <a:spcBef>
                <a:spcPct val="50000"/>
              </a:spcBef>
              <a:buClr>
                <a:schemeClr val="bg2"/>
              </a:buClr>
            </a:pPr>
            <a:r>
              <a:rPr lang="cs-CZ" sz="2000" dirty="0" smtClean="0">
                <a:solidFill>
                  <a:srgbClr val="00B050"/>
                </a:solidFill>
                <a:effectLst>
                  <a:outerShdw blurRad="38100" dist="38100" dir="2700000" algn="tl">
                    <a:srgbClr val="C0C0C0"/>
                  </a:outerShdw>
                </a:effectLst>
              </a:rPr>
              <a:t>Přednášející</a:t>
            </a:r>
            <a:r>
              <a:rPr lang="cs-CZ" sz="2000" dirty="0">
                <a:solidFill>
                  <a:srgbClr val="00B050"/>
                </a:solidFill>
                <a:effectLst>
                  <a:outerShdw blurRad="38100" dist="38100" dir="2700000" algn="tl">
                    <a:srgbClr val="C0C0C0"/>
                  </a:outerShdw>
                </a:effectLst>
              </a:rPr>
              <a:t>:  doc. PhDr. Hana Svatoňová, PhD.</a:t>
            </a:r>
          </a:p>
          <a:p>
            <a:pPr>
              <a:spcBef>
                <a:spcPct val="50000"/>
              </a:spcBef>
              <a:buClr>
                <a:schemeClr val="bg2"/>
              </a:buClr>
            </a:pPr>
            <a:r>
              <a:rPr lang="cs-CZ" sz="2000" dirty="0" smtClean="0">
                <a:solidFill>
                  <a:srgbClr val="00B050"/>
                </a:solidFill>
                <a:effectLst>
                  <a:outerShdw blurRad="38100" dist="38100" dir="2700000" algn="tl">
                    <a:srgbClr val="C0C0C0"/>
                  </a:outerShdw>
                </a:effectLst>
              </a:rPr>
              <a:t> </a:t>
            </a:r>
            <a:endParaRPr lang="cs-CZ" sz="2000" dirty="0">
              <a:solidFill>
                <a:srgbClr val="00B050"/>
              </a:solidFill>
              <a:effectLst>
                <a:outerShdw blurRad="38100" dist="38100" dir="2700000" algn="tl">
                  <a:srgbClr val="C0C0C0"/>
                </a:outerShdw>
              </a:effectLst>
            </a:endParaRPr>
          </a:p>
          <a:p>
            <a:endParaRPr lang="cs-CZ" dirty="0">
              <a:solidFill>
                <a:srgbClr val="00B050"/>
              </a:solidFill>
            </a:endParaRPr>
          </a:p>
        </p:txBody>
      </p:sp>
      <p:pic>
        <p:nvPicPr>
          <p:cNvPr id="6" name="Obrázek 5">
            <a:extLst>
              <a:ext uri="{FF2B5EF4-FFF2-40B4-BE49-F238E27FC236}">
                <a16:creationId xmlns:a16="http://schemas.microsoft.com/office/drawing/2014/main" id="{3EEEC44E-76EE-4B9C-9ED7-2218E1C09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38" y="2617670"/>
            <a:ext cx="4830088" cy="3222389"/>
          </a:xfrm>
          <a:prstGeom prst="rect">
            <a:avLst/>
          </a:prstGeom>
        </p:spPr>
      </p:pic>
      <p:pic>
        <p:nvPicPr>
          <p:cNvPr id="7" name="Picture 16">
            <a:extLst>
              <a:ext uri="{FF2B5EF4-FFF2-40B4-BE49-F238E27FC236}">
                <a16:creationId xmlns:a16="http://schemas.microsoft.com/office/drawing/2014/main" id="{CA51B00D-B2FF-4799-90BE-FFC798820E4B}"/>
              </a:ext>
            </a:extLst>
          </p:cNvPr>
          <p:cNvPicPr>
            <a:picLocks noChangeAspect="1" noChangeArrowheads="1"/>
          </p:cNvPicPr>
          <p:nvPr/>
        </p:nvPicPr>
        <p:blipFill>
          <a:blip r:embed="rId3" cstate="print"/>
          <a:srcRect/>
          <a:stretch>
            <a:fillRect/>
          </a:stretch>
        </p:blipFill>
        <p:spPr bwMode="auto">
          <a:xfrm>
            <a:off x="5907787" y="2794144"/>
            <a:ext cx="4965953" cy="2869440"/>
          </a:xfrm>
          <a:prstGeom prst="rect">
            <a:avLst/>
          </a:prstGeom>
          <a:noFill/>
          <a:ln w="9525">
            <a:noFill/>
            <a:miter lim="800000"/>
            <a:headEnd/>
            <a:tailEnd/>
          </a:ln>
          <a:effectLst/>
        </p:spPr>
      </p:pic>
      <p:sp>
        <p:nvSpPr>
          <p:cNvPr id="9" name="Obdélník 8">
            <a:extLst>
              <a:ext uri="{FF2B5EF4-FFF2-40B4-BE49-F238E27FC236}">
                <a16:creationId xmlns:a16="http://schemas.microsoft.com/office/drawing/2014/main" id="{828A24D8-DE9B-4E11-B6E6-E34206872B76}"/>
              </a:ext>
            </a:extLst>
          </p:cNvPr>
          <p:cNvSpPr/>
          <p:nvPr/>
        </p:nvSpPr>
        <p:spPr bwMode="auto">
          <a:xfrm>
            <a:off x="10873740" y="5840059"/>
            <a:ext cx="1153541" cy="925672"/>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 name="Zástupný symbol pro zápatí 1"/>
          <p:cNvSpPr>
            <a:spLocks noGrp="1"/>
          </p:cNvSpPr>
          <p:nvPr>
            <p:ph type="ftr" sz="quarter" idx="11"/>
          </p:nvPr>
        </p:nvSpPr>
        <p:spPr/>
        <p:txBody>
          <a:bodyPr/>
          <a:lstStyle/>
          <a:p>
            <a:r>
              <a:rPr lang="cs-CZ" smtClean="0"/>
              <a:t>CŽV_KARTO_GI_DPZ_podzim 2021</a:t>
            </a:r>
            <a:endParaRPr lang="cs-CZ" dirty="0"/>
          </a:p>
        </p:txBody>
      </p:sp>
    </p:spTree>
    <p:extLst>
      <p:ext uri="{BB962C8B-B14F-4D97-AF65-F5344CB8AC3E}">
        <p14:creationId xmlns:p14="http://schemas.microsoft.com/office/powerpoint/2010/main" val="136635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13800" y="2182506"/>
            <a:ext cx="4962237" cy="1325563"/>
          </a:xfrm>
        </p:spPr>
        <p:txBody>
          <a:bodyPr/>
          <a:lstStyle/>
          <a:p>
            <a:r>
              <a:rPr lang="cs-CZ" b="1" dirty="0">
                <a:solidFill>
                  <a:srgbClr val="00B050"/>
                </a:solidFill>
              </a:rPr>
              <a:t>Mapové dovednosti</a:t>
            </a:r>
          </a:p>
        </p:txBody>
      </p:sp>
      <p:sp>
        <p:nvSpPr>
          <p:cNvPr id="4" name="TextovéPole 3"/>
          <p:cNvSpPr txBox="1"/>
          <p:nvPr/>
        </p:nvSpPr>
        <p:spPr>
          <a:xfrm>
            <a:off x="2377748" y="5817511"/>
            <a:ext cx="7823201" cy="369332"/>
          </a:xfrm>
          <a:prstGeom prst="rect">
            <a:avLst/>
          </a:prstGeom>
          <a:noFill/>
        </p:spPr>
        <p:txBody>
          <a:bodyPr wrap="square" rtlCol="0">
            <a:spAutoFit/>
          </a:bodyPr>
          <a:lstStyle/>
          <a:p>
            <a:r>
              <a:rPr lang="cs-CZ" dirty="0"/>
              <a:t>Zdroje: Hanus, M. a kol. Mapové dovednosti, viz studijní materiály předmětu</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10</a:t>
            </a:fld>
            <a:endParaRPr lang="cs-CZ"/>
          </a:p>
        </p:txBody>
      </p:sp>
    </p:spTree>
    <p:extLst>
      <p:ext uri="{BB962C8B-B14F-4D97-AF65-F5344CB8AC3E}">
        <p14:creationId xmlns:p14="http://schemas.microsoft.com/office/powerpoint/2010/main" val="413758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rotWithShape="1">
          <a:blip r:embed="rId2" cstate="print">
            <a:extLst>
              <a:ext uri="{28A0092B-C50C-407E-A947-70E740481C1C}">
                <a14:useLocalDpi xmlns:a14="http://schemas.microsoft.com/office/drawing/2010/main" val="0"/>
              </a:ext>
            </a:extLst>
          </a:blip>
          <a:srcRect t="19988" r="-2" b="-2"/>
          <a:stretch/>
        </p:blipFill>
        <p:spPr>
          <a:xfrm>
            <a:off x="135125" y="222069"/>
            <a:ext cx="5861503" cy="3130506"/>
          </a:xfrm>
          <a:prstGeom prst="rect">
            <a:avLst/>
          </a:prstGeom>
        </p:spPr>
      </p:pic>
      <p:pic>
        <p:nvPicPr>
          <p:cNvPr id="10" name="Obrázek 9"/>
          <p:cNvPicPr>
            <a:picLocks noChangeAspect="1"/>
          </p:cNvPicPr>
          <p:nvPr/>
        </p:nvPicPr>
        <p:blipFill rotWithShape="1">
          <a:blip r:embed="rId3" cstate="print">
            <a:extLst>
              <a:ext uri="{28A0092B-C50C-407E-A947-70E740481C1C}">
                <a14:useLocalDpi xmlns:a14="http://schemas.microsoft.com/office/drawing/2010/main" val="0"/>
              </a:ext>
            </a:extLst>
          </a:blip>
          <a:srcRect l="30138" r="5515" b="1"/>
          <a:stretch/>
        </p:blipFill>
        <p:spPr>
          <a:xfrm>
            <a:off x="135125" y="3524289"/>
            <a:ext cx="2863189" cy="3241442"/>
          </a:xfrm>
          <a:prstGeom prst="rect">
            <a:avLst/>
          </a:prstGeom>
        </p:spPr>
      </p:pic>
      <p:pic>
        <p:nvPicPr>
          <p:cNvPr id="12" name="Obrázek 11"/>
          <p:cNvPicPr>
            <a:picLocks noChangeAspect="1"/>
          </p:cNvPicPr>
          <p:nvPr/>
        </p:nvPicPr>
        <p:blipFill rotWithShape="1">
          <a:blip r:embed="rId4" cstate="print">
            <a:extLst>
              <a:ext uri="{28A0092B-C50C-407E-A947-70E740481C1C}">
                <a14:useLocalDpi xmlns:a14="http://schemas.microsoft.com/office/drawing/2010/main" val="0"/>
              </a:ext>
            </a:extLst>
          </a:blip>
          <a:srcRect l="20466" r="11558" b="-3"/>
          <a:stretch/>
        </p:blipFill>
        <p:spPr>
          <a:xfrm>
            <a:off x="3159553" y="3514855"/>
            <a:ext cx="2837076" cy="3250876"/>
          </a:xfrm>
          <a:prstGeom prst="rect">
            <a:avLst/>
          </a:prstGeom>
        </p:spPr>
      </p:pic>
      <p:pic>
        <p:nvPicPr>
          <p:cNvPr id="8" name="Obrázek 7"/>
          <p:cNvPicPr>
            <a:picLocks noChangeAspect="1"/>
          </p:cNvPicPr>
          <p:nvPr/>
        </p:nvPicPr>
        <p:blipFill rotWithShape="1">
          <a:blip r:embed="rId5" cstate="print">
            <a:extLst>
              <a:ext uri="{28A0092B-C50C-407E-A947-70E740481C1C}">
                <a14:useLocalDpi xmlns:a14="http://schemas.microsoft.com/office/drawing/2010/main" val="0"/>
              </a:ext>
            </a:extLst>
          </a:blip>
          <a:srcRect l="27569" r="9078" b="2"/>
          <a:stretch/>
        </p:blipFill>
        <p:spPr>
          <a:xfrm>
            <a:off x="6195373" y="222069"/>
            <a:ext cx="5818845" cy="6543662"/>
          </a:xfrm>
          <a:prstGeom prst="rect">
            <a:avLst/>
          </a:prstGeom>
        </p:spPr>
      </p:pic>
      <p:sp>
        <p:nvSpPr>
          <p:cNvPr id="11" name="Obdélník 10">
            <a:extLst>
              <a:ext uri="{FF2B5EF4-FFF2-40B4-BE49-F238E27FC236}">
                <a16:creationId xmlns:a16="http://schemas.microsoft.com/office/drawing/2014/main" id="{6CBA1D81-A822-4E5D-AFBB-12B4A6F1DF94}"/>
              </a:ext>
            </a:extLst>
          </p:cNvPr>
          <p:cNvSpPr/>
          <p:nvPr/>
        </p:nvSpPr>
        <p:spPr bwMode="auto">
          <a:xfrm>
            <a:off x="10860677" y="5709430"/>
            <a:ext cx="1153541" cy="925672"/>
          </a:xfrm>
          <a:prstGeom prst="rect">
            <a:avLst/>
          </a:prstGeom>
          <a:solidFill>
            <a:srgbClr val="FFFFFF">
              <a:alpha val="69804"/>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 name="Zástupný symbol pro číslo snímku 1"/>
          <p:cNvSpPr>
            <a:spLocks noGrp="1"/>
          </p:cNvSpPr>
          <p:nvPr>
            <p:ph type="sldNum" sz="quarter" idx="12"/>
          </p:nvPr>
        </p:nvSpPr>
        <p:spPr/>
        <p:txBody>
          <a:bodyPr/>
          <a:lstStyle/>
          <a:p>
            <a:fld id="{F0678A12-236D-4544-8C8C-A8F78A28A6A6}" type="slidenum">
              <a:rPr lang="cs-CZ" smtClean="0"/>
              <a:t>11</a:t>
            </a:fld>
            <a:endParaRPr lang="cs-CZ"/>
          </a:p>
        </p:txBody>
      </p:sp>
      <p:sp>
        <p:nvSpPr>
          <p:cNvPr id="3" name="Zástupný symbol pro zápatí 2"/>
          <p:cNvSpPr>
            <a:spLocks noGrp="1"/>
          </p:cNvSpPr>
          <p:nvPr>
            <p:ph type="ftr" sz="quarter" idx="11"/>
          </p:nvPr>
        </p:nvSpPr>
        <p:spPr/>
        <p:txBody>
          <a:bodyPr/>
          <a:lstStyle/>
          <a:p>
            <a:r>
              <a:rPr lang="cs-CZ" smtClean="0"/>
              <a:t>CŽV_KARTO_GI_DPZ_podzim 2021</a:t>
            </a:r>
            <a:endParaRPr lang="cs-CZ"/>
          </a:p>
        </p:txBody>
      </p:sp>
    </p:spTree>
    <p:extLst>
      <p:ext uri="{BB962C8B-B14F-4D97-AF65-F5344CB8AC3E}">
        <p14:creationId xmlns:p14="http://schemas.microsoft.com/office/powerpoint/2010/main" val="84461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5641" y="410368"/>
            <a:ext cx="10515600" cy="1325563"/>
          </a:xfrm>
        </p:spPr>
        <p:txBody>
          <a:bodyPr>
            <a:normAutofit/>
          </a:bodyPr>
          <a:lstStyle/>
          <a:p>
            <a:pPr algn="ctr"/>
            <a:r>
              <a:rPr lang="cs-CZ" sz="3600" b="1" dirty="0">
                <a:solidFill>
                  <a:srgbClr val="00B050"/>
                </a:solidFill>
              </a:rPr>
              <a:t>Gramotnost a kartografická gramotnost</a:t>
            </a:r>
          </a:p>
        </p:txBody>
      </p:sp>
      <p:sp>
        <p:nvSpPr>
          <p:cNvPr id="3" name="Zástupný symbol pro obsah 2"/>
          <p:cNvSpPr>
            <a:spLocks noGrp="1"/>
          </p:cNvSpPr>
          <p:nvPr>
            <p:ph idx="1"/>
          </p:nvPr>
        </p:nvSpPr>
        <p:spPr>
          <a:xfrm>
            <a:off x="1075592" y="1412386"/>
            <a:ext cx="10515600" cy="4351338"/>
          </a:xfrm>
        </p:spPr>
        <p:txBody>
          <a:bodyPr>
            <a:normAutofit/>
          </a:bodyPr>
          <a:lstStyle/>
          <a:p>
            <a:endParaRPr lang="cs-CZ" sz="2400" dirty="0"/>
          </a:p>
          <a:p>
            <a:r>
              <a:rPr lang="cs-CZ" sz="2400" b="1" dirty="0"/>
              <a:t>Gramotnost – kódování z jednoho systému do druhého</a:t>
            </a:r>
          </a:p>
          <a:p>
            <a:endParaRPr lang="cs-CZ" sz="2400" b="1" dirty="0"/>
          </a:p>
          <a:p>
            <a:r>
              <a:rPr lang="cs-CZ" sz="2400" b="1" dirty="0"/>
              <a:t>Kartografická gramotnost </a:t>
            </a:r>
            <a:r>
              <a:rPr lang="cs-CZ" sz="2400" dirty="0"/>
              <a:t>je  schopnost čtení map a dovednost tvorby map </a:t>
            </a:r>
          </a:p>
          <a:p>
            <a:pPr marL="0" indent="0">
              <a:buNone/>
            </a:pPr>
            <a:r>
              <a:rPr lang="cs-CZ" sz="2400" dirty="0"/>
              <a:t>(použití a porozumění kartografickému jazyku, kódování – svět  pomocí symbolů (prvků jazyka mapy)  převádíme do mapy)</a:t>
            </a:r>
          </a:p>
          <a:p>
            <a:endParaRPr lang="cs-CZ" sz="2400" dirty="0">
              <a:solidFill>
                <a:srgbClr val="00B050"/>
              </a:solidFill>
            </a:endParaRPr>
          </a:p>
        </p:txBody>
      </p:sp>
      <p:sp>
        <p:nvSpPr>
          <p:cNvPr id="4" name="Zástupný symbol pro zápatí 3"/>
          <p:cNvSpPr>
            <a:spLocks noGrp="1"/>
          </p:cNvSpPr>
          <p:nvPr>
            <p:ph type="ftr" sz="quarter" idx="11"/>
          </p:nvPr>
        </p:nvSpPr>
        <p:spPr/>
        <p:txBody>
          <a:bodyPr/>
          <a:lstStyle/>
          <a:p>
            <a:r>
              <a:rPr lang="cs-CZ" smtClean="0"/>
              <a:t>CŽV_KARTO_GI_DPZ_podzim 2021</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12</a:t>
            </a:fld>
            <a:endParaRPr lang="cs-CZ"/>
          </a:p>
        </p:txBody>
      </p:sp>
    </p:spTree>
    <p:extLst>
      <p:ext uri="{BB962C8B-B14F-4D97-AF65-F5344CB8AC3E}">
        <p14:creationId xmlns:p14="http://schemas.microsoft.com/office/powerpoint/2010/main" val="236368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5641" y="410368"/>
            <a:ext cx="10515600" cy="1325563"/>
          </a:xfrm>
        </p:spPr>
        <p:txBody>
          <a:bodyPr>
            <a:normAutofit/>
          </a:bodyPr>
          <a:lstStyle/>
          <a:p>
            <a:pPr algn="just"/>
            <a:r>
              <a:rPr lang="cs-CZ" sz="3600" b="1" dirty="0">
                <a:solidFill>
                  <a:srgbClr val="00B050"/>
                </a:solidFill>
              </a:rPr>
              <a:t>Gramotnost a kartografická gramotnost</a:t>
            </a:r>
          </a:p>
        </p:txBody>
      </p:sp>
      <p:sp>
        <p:nvSpPr>
          <p:cNvPr id="3" name="Zástupný symbol pro obsah 2"/>
          <p:cNvSpPr>
            <a:spLocks noGrp="1"/>
          </p:cNvSpPr>
          <p:nvPr>
            <p:ph idx="1"/>
          </p:nvPr>
        </p:nvSpPr>
        <p:spPr>
          <a:xfrm>
            <a:off x="772332" y="1790327"/>
            <a:ext cx="10515600" cy="4351338"/>
          </a:xfrm>
        </p:spPr>
        <p:txBody>
          <a:bodyPr>
            <a:noAutofit/>
          </a:bodyPr>
          <a:lstStyle/>
          <a:p>
            <a:endParaRPr lang="cs-CZ" sz="2000" dirty="0"/>
          </a:p>
          <a:p>
            <a:r>
              <a:rPr lang="cs-CZ" sz="2000" b="1" dirty="0"/>
              <a:t>Gramotnost</a:t>
            </a:r>
            <a:r>
              <a:rPr lang="cs-CZ" sz="2000" dirty="0"/>
              <a:t> je "schopnost </a:t>
            </a:r>
            <a:r>
              <a:rPr lang="cs-CZ" sz="2000" u="sng" dirty="0"/>
              <a:t>převádět komunikaci z jednoho systému do jiného</a:t>
            </a:r>
            <a:r>
              <a:rPr lang="cs-CZ" sz="2000" dirty="0"/>
              <a:t>". Tedy znalost </a:t>
            </a:r>
            <a:r>
              <a:rPr lang="cs-CZ" sz="2000" u="sng" dirty="0"/>
              <a:t>kódování</a:t>
            </a:r>
            <a:r>
              <a:rPr lang="cs-CZ" sz="2000" dirty="0"/>
              <a:t>. Souvisí nejen se znalostí základních kódů, ale i se znalostí gramatických principů (gramatiky daného jazyka). </a:t>
            </a:r>
          </a:p>
          <a:p>
            <a:r>
              <a:rPr lang="cs-CZ" sz="2000" b="1" dirty="0"/>
              <a:t>Základní (první) gramotností</a:t>
            </a:r>
            <a:r>
              <a:rPr lang="cs-CZ" sz="2000" dirty="0"/>
              <a:t> je </a:t>
            </a:r>
            <a:r>
              <a:rPr lang="cs-CZ" sz="2000" b="1" dirty="0"/>
              <a:t>schopnost číst a psát</a:t>
            </a:r>
            <a:r>
              <a:rPr lang="cs-CZ" sz="2000" dirty="0"/>
              <a:t>, tedy převádět </a:t>
            </a:r>
            <a:r>
              <a:rPr lang="cs-CZ" sz="2000" b="1" dirty="0"/>
              <a:t>zvuk řeči do grafického záznamu a zpět. </a:t>
            </a:r>
            <a:r>
              <a:rPr lang="cs-CZ" sz="2000" dirty="0"/>
              <a:t>Základem je schopnost </a:t>
            </a:r>
            <a:r>
              <a:rPr lang="cs-CZ" sz="2000" b="1" dirty="0"/>
              <a:t>identifikovat jednotlivá písmena a spojovat je </a:t>
            </a:r>
            <a:r>
              <a:rPr lang="cs-CZ" sz="2000" dirty="0"/>
              <a:t>v jednotlivá slova. Vyšší formou – tzv. </a:t>
            </a:r>
            <a:r>
              <a:rPr lang="cs-CZ" sz="2000" b="1" dirty="0"/>
              <a:t>čtenářskou (literární) gramotností </a:t>
            </a:r>
            <a:r>
              <a:rPr lang="cs-CZ" sz="2000" dirty="0"/>
              <a:t>je schopnost porozumět obsahu slov. </a:t>
            </a:r>
          </a:p>
          <a:p>
            <a:r>
              <a:rPr lang="cs-CZ" sz="2000" dirty="0"/>
              <a:t>Druhou gramotností je </a:t>
            </a:r>
            <a:r>
              <a:rPr lang="cs-CZ" sz="2000" b="1" dirty="0"/>
              <a:t>gramotnost vizuální. </a:t>
            </a:r>
            <a:r>
              <a:rPr lang="cs-CZ" sz="2000" dirty="0"/>
              <a:t>Jde o schopnost převádět slova do obrázků a zpět. Běžně je užívána v praktické globální vizuální komunikaci, která je jakýmsi obrázkovým esperantem dnešního světa. </a:t>
            </a:r>
          </a:p>
          <a:p>
            <a:r>
              <a:rPr lang="cs-CZ" sz="2000" b="1" dirty="0">
                <a:solidFill>
                  <a:srgbClr val="00B050"/>
                </a:solidFill>
              </a:rPr>
              <a:t>Kartografická gramotnost??</a:t>
            </a:r>
          </a:p>
        </p:txBody>
      </p:sp>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13</a:t>
            </a:fld>
            <a:endParaRPr lang="cs-CZ"/>
          </a:p>
        </p:txBody>
      </p:sp>
      <p:sp>
        <p:nvSpPr>
          <p:cNvPr id="6" name="TextovéPole 5"/>
          <p:cNvSpPr txBox="1"/>
          <p:nvPr/>
        </p:nvSpPr>
        <p:spPr>
          <a:xfrm>
            <a:off x="1373434" y="1437589"/>
            <a:ext cx="2098460" cy="523220"/>
          </a:xfrm>
          <a:prstGeom prst="rect">
            <a:avLst/>
          </a:prstGeom>
          <a:noFill/>
        </p:spPr>
        <p:txBody>
          <a:bodyPr wrap="none" rtlCol="0">
            <a:spAutoFit/>
          </a:bodyPr>
          <a:lstStyle/>
          <a:p>
            <a:r>
              <a:rPr lang="cs-CZ" sz="2800" dirty="0"/>
              <a:t>Gramotnost?</a:t>
            </a:r>
          </a:p>
        </p:txBody>
      </p:sp>
    </p:spTree>
    <p:extLst>
      <p:ext uri="{BB962C8B-B14F-4D97-AF65-F5344CB8AC3E}">
        <p14:creationId xmlns:p14="http://schemas.microsoft.com/office/powerpoint/2010/main" val="34875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7153" y="220556"/>
            <a:ext cx="6249987" cy="1325563"/>
          </a:xfrm>
        </p:spPr>
        <p:txBody>
          <a:bodyPr>
            <a:normAutofit/>
          </a:bodyPr>
          <a:lstStyle/>
          <a:p>
            <a:r>
              <a:rPr lang="cs-CZ" sz="3600" b="1" dirty="0">
                <a:solidFill>
                  <a:srgbClr val="00B050"/>
                </a:solidFill>
              </a:rPr>
              <a:t>Kartografická komunikace. </a:t>
            </a:r>
            <a:br>
              <a:rPr lang="cs-CZ" sz="3600" b="1" dirty="0">
                <a:solidFill>
                  <a:srgbClr val="00B050"/>
                </a:solidFill>
              </a:rPr>
            </a:br>
            <a:r>
              <a:rPr lang="cs-CZ" sz="3600" b="1" dirty="0">
                <a:solidFill>
                  <a:srgbClr val="00B050"/>
                </a:solidFill>
              </a:rPr>
              <a:t>Proces kódování</a:t>
            </a:r>
          </a:p>
        </p:txBody>
      </p:sp>
      <p:pic>
        <p:nvPicPr>
          <p:cNvPr id="4" name="Zástupný symbol pro obsah 3"/>
          <p:cNvPicPr>
            <a:picLocks noGrp="1" noChangeAspect="1"/>
          </p:cNvPicPr>
          <p:nvPr>
            <p:ph idx="1"/>
          </p:nvPr>
        </p:nvPicPr>
        <p:blipFill>
          <a:blip r:embed="rId2"/>
          <a:stretch>
            <a:fillRect/>
          </a:stretch>
        </p:blipFill>
        <p:spPr>
          <a:xfrm>
            <a:off x="897717" y="1497910"/>
            <a:ext cx="9726899" cy="4892689"/>
          </a:xfrm>
          <a:prstGeom prst="rect">
            <a:avLst/>
          </a:prstGeom>
        </p:spPr>
      </p:pic>
      <p:sp>
        <p:nvSpPr>
          <p:cNvPr id="3" name="Zástupný symbol pro číslo snímku 2"/>
          <p:cNvSpPr>
            <a:spLocks noGrp="1"/>
          </p:cNvSpPr>
          <p:nvPr>
            <p:ph type="sldNum" sz="quarter" idx="12"/>
          </p:nvPr>
        </p:nvSpPr>
        <p:spPr/>
        <p:txBody>
          <a:bodyPr/>
          <a:lstStyle/>
          <a:p>
            <a:fld id="{F0678A12-236D-4544-8C8C-A8F78A28A6A6}" type="slidenum">
              <a:rPr lang="cs-CZ" smtClean="0"/>
              <a:t>14</a:t>
            </a:fld>
            <a:endParaRPr lang="cs-CZ"/>
          </a:p>
        </p:txBody>
      </p:sp>
      <p:sp>
        <p:nvSpPr>
          <p:cNvPr id="5" name="TextovéPole 4"/>
          <p:cNvSpPr txBox="1"/>
          <p:nvPr/>
        </p:nvSpPr>
        <p:spPr>
          <a:xfrm>
            <a:off x="9263269" y="6137139"/>
            <a:ext cx="2361537" cy="646331"/>
          </a:xfrm>
          <a:prstGeom prst="rect">
            <a:avLst/>
          </a:prstGeom>
          <a:noFill/>
        </p:spPr>
        <p:txBody>
          <a:bodyPr wrap="square" rtlCol="0">
            <a:spAutoFit/>
          </a:bodyPr>
          <a:lstStyle/>
          <a:p>
            <a:r>
              <a:rPr lang="cs-CZ" dirty="0"/>
              <a:t>Model podle Koláčného.</a:t>
            </a:r>
          </a:p>
        </p:txBody>
      </p:sp>
      <p:sp>
        <p:nvSpPr>
          <p:cNvPr id="6" name="Zaoblený obdélník 5"/>
          <p:cNvSpPr/>
          <p:nvPr/>
        </p:nvSpPr>
        <p:spPr>
          <a:xfrm>
            <a:off x="1596142" y="3802523"/>
            <a:ext cx="3690064" cy="2553827"/>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aoblený obdélník 6"/>
          <p:cNvSpPr/>
          <p:nvPr/>
        </p:nvSpPr>
        <p:spPr>
          <a:xfrm>
            <a:off x="4882790" y="1596142"/>
            <a:ext cx="2134824" cy="159587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aoblený obdélník 7"/>
          <p:cNvSpPr/>
          <p:nvPr/>
        </p:nvSpPr>
        <p:spPr>
          <a:xfrm>
            <a:off x="6753973" y="3690794"/>
            <a:ext cx="3690064" cy="255382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5286206" y="4759908"/>
            <a:ext cx="1527929" cy="1174587"/>
          </a:xfrm>
          <a:prstGeom prst="roundRect">
            <a:avLst/>
          </a:prstGeom>
          <a:noFill/>
          <a:ln w="57150">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4248087" y="4892690"/>
            <a:ext cx="935141" cy="82233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7003010" y="4839485"/>
            <a:ext cx="935141" cy="82233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687153" y="2879193"/>
            <a:ext cx="1758462" cy="923330"/>
          </a:xfrm>
          <a:prstGeom prst="rect">
            <a:avLst/>
          </a:prstGeom>
          <a:solidFill>
            <a:srgbClr val="00B050"/>
          </a:solidFill>
          <a:ln>
            <a:solidFill>
              <a:srgbClr val="FFFFFF"/>
            </a:solidFill>
          </a:ln>
        </p:spPr>
        <p:txBody>
          <a:bodyPr wrap="square" rtlCol="0">
            <a:spAutoFit/>
          </a:bodyPr>
          <a:lstStyle/>
          <a:p>
            <a:pPr algn="ctr"/>
            <a:r>
              <a:rPr lang="cs-CZ" dirty="0"/>
              <a:t>Kartograf, </a:t>
            </a:r>
          </a:p>
          <a:p>
            <a:pPr algn="ctr"/>
            <a:r>
              <a:rPr lang="cs-CZ" dirty="0"/>
              <a:t>jeho vědomosti a dovednosti</a:t>
            </a:r>
          </a:p>
        </p:txBody>
      </p:sp>
      <p:sp>
        <p:nvSpPr>
          <p:cNvPr id="13" name="TextovéPole 12"/>
          <p:cNvSpPr txBox="1"/>
          <p:nvPr/>
        </p:nvSpPr>
        <p:spPr>
          <a:xfrm>
            <a:off x="8966356" y="2944417"/>
            <a:ext cx="2955361" cy="646331"/>
          </a:xfrm>
          <a:prstGeom prst="rect">
            <a:avLst/>
          </a:prstGeom>
          <a:solidFill>
            <a:srgbClr val="00B050"/>
          </a:solidFill>
          <a:ln>
            <a:solidFill>
              <a:srgbClr val="FFFFFF"/>
            </a:solidFill>
          </a:ln>
        </p:spPr>
        <p:txBody>
          <a:bodyPr wrap="square" rtlCol="0">
            <a:spAutoFit/>
          </a:bodyPr>
          <a:lstStyle/>
          <a:p>
            <a:pPr algn="ctr"/>
            <a:r>
              <a:rPr lang="cs-CZ" dirty="0"/>
              <a:t>Uživatel (student, učitel..), </a:t>
            </a:r>
          </a:p>
          <a:p>
            <a:pPr algn="ctr"/>
            <a:r>
              <a:rPr lang="cs-CZ" dirty="0"/>
              <a:t>jeho vědomosti a dovednosti</a:t>
            </a:r>
          </a:p>
        </p:txBody>
      </p:sp>
      <p:sp>
        <p:nvSpPr>
          <p:cNvPr id="14" name="TextovéPole 13"/>
          <p:cNvSpPr txBox="1"/>
          <p:nvPr/>
        </p:nvSpPr>
        <p:spPr>
          <a:xfrm>
            <a:off x="5183228" y="6001421"/>
            <a:ext cx="1907297" cy="646331"/>
          </a:xfrm>
          <a:prstGeom prst="rect">
            <a:avLst/>
          </a:prstGeom>
          <a:solidFill>
            <a:srgbClr val="EC7114"/>
          </a:solidFill>
          <a:ln>
            <a:solidFill>
              <a:srgbClr val="F89108"/>
            </a:solidFill>
          </a:ln>
        </p:spPr>
        <p:txBody>
          <a:bodyPr wrap="square" rtlCol="0">
            <a:spAutoFit/>
          </a:bodyPr>
          <a:lstStyle/>
          <a:p>
            <a:pPr algn="ctr"/>
            <a:r>
              <a:rPr lang="cs-CZ" dirty="0"/>
              <a:t>Mapa </a:t>
            </a:r>
          </a:p>
          <a:p>
            <a:pPr algn="ctr"/>
            <a:r>
              <a:rPr lang="cs-CZ" dirty="0"/>
              <a:t>a její jazyk</a:t>
            </a:r>
          </a:p>
        </p:txBody>
      </p:sp>
      <p:sp>
        <p:nvSpPr>
          <p:cNvPr id="15" name="TextovéPole 14"/>
          <p:cNvSpPr txBox="1"/>
          <p:nvPr/>
        </p:nvSpPr>
        <p:spPr>
          <a:xfrm>
            <a:off x="4617563" y="1071235"/>
            <a:ext cx="2755756" cy="646331"/>
          </a:xfrm>
          <a:prstGeom prst="rect">
            <a:avLst/>
          </a:prstGeom>
          <a:solidFill>
            <a:srgbClr val="FFC000"/>
          </a:solidFill>
        </p:spPr>
        <p:txBody>
          <a:bodyPr wrap="square" rtlCol="0">
            <a:spAutoFit/>
          </a:bodyPr>
          <a:lstStyle/>
          <a:p>
            <a:pPr algn="ctr"/>
            <a:r>
              <a:rPr lang="cs-CZ" dirty="0"/>
              <a:t>Svět (objektivní)  a </a:t>
            </a:r>
          </a:p>
          <a:p>
            <a:pPr algn="ctr"/>
            <a:r>
              <a:rPr lang="cs-CZ" dirty="0"/>
              <a:t>náš svět (subjektivní)</a:t>
            </a:r>
          </a:p>
        </p:txBody>
      </p:sp>
      <p:sp>
        <p:nvSpPr>
          <p:cNvPr id="16" name="Šipka doprava 15"/>
          <p:cNvSpPr/>
          <p:nvPr/>
        </p:nvSpPr>
        <p:spPr>
          <a:xfrm>
            <a:off x="3930161" y="856582"/>
            <a:ext cx="578113" cy="1473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rot="10800000">
            <a:off x="3864900" y="1131796"/>
            <a:ext cx="606669" cy="1594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a:off x="3959030" y="4352192"/>
            <a:ext cx="2025601" cy="2607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6195195" y="4363359"/>
            <a:ext cx="2025601" cy="2607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zápatí 19"/>
          <p:cNvSpPr>
            <a:spLocks noGrp="1"/>
          </p:cNvSpPr>
          <p:nvPr>
            <p:ph type="ftr" sz="quarter" idx="11"/>
          </p:nvPr>
        </p:nvSpPr>
        <p:spPr/>
        <p:txBody>
          <a:bodyPr/>
          <a:lstStyle/>
          <a:p>
            <a:r>
              <a:rPr lang="cs-CZ" smtClean="0"/>
              <a:t>CŽV_KARTO_GI_DPZ_podzim 2021</a:t>
            </a:r>
            <a:endParaRPr lang="cs-CZ"/>
          </a:p>
        </p:txBody>
      </p:sp>
    </p:spTree>
    <p:extLst>
      <p:ext uri="{BB962C8B-B14F-4D97-AF65-F5344CB8AC3E}">
        <p14:creationId xmlns:p14="http://schemas.microsoft.com/office/powerpoint/2010/main" val="2502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4ED7DA3F-DD14-41D9-B110-00814137C8F8}"/>
              </a:ext>
            </a:extLst>
          </p:cNvPr>
          <p:cNvSpPr>
            <a:spLocks noGrp="1"/>
          </p:cNvSpPr>
          <p:nvPr>
            <p:ph type="sldNum" sz="quarter" idx="12"/>
          </p:nvPr>
        </p:nvSpPr>
        <p:spPr/>
        <p:txBody>
          <a:bodyPr/>
          <a:lstStyle/>
          <a:p>
            <a:fld id="{F0678A12-236D-4544-8C8C-A8F78A28A6A6}" type="slidenum">
              <a:rPr lang="cs-CZ" smtClean="0"/>
              <a:t>15</a:t>
            </a:fld>
            <a:endParaRPr lang="cs-CZ"/>
          </a:p>
        </p:txBody>
      </p:sp>
      <p:pic>
        <p:nvPicPr>
          <p:cNvPr id="6" name="Obrázek 5">
            <a:extLst>
              <a:ext uri="{FF2B5EF4-FFF2-40B4-BE49-F238E27FC236}">
                <a16:creationId xmlns:a16="http://schemas.microsoft.com/office/drawing/2014/main" id="{6678EEDE-7833-439E-A9B0-795A1450809F}"/>
              </a:ext>
            </a:extLst>
          </p:cNvPr>
          <p:cNvPicPr>
            <a:picLocks noChangeAspect="1"/>
          </p:cNvPicPr>
          <p:nvPr/>
        </p:nvPicPr>
        <p:blipFill>
          <a:blip r:embed="rId2"/>
          <a:stretch>
            <a:fillRect/>
          </a:stretch>
        </p:blipFill>
        <p:spPr>
          <a:xfrm>
            <a:off x="59593" y="3323398"/>
            <a:ext cx="6489356" cy="3534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ázek 7">
            <a:extLst>
              <a:ext uri="{FF2B5EF4-FFF2-40B4-BE49-F238E27FC236}">
                <a16:creationId xmlns:a16="http://schemas.microsoft.com/office/drawing/2014/main" id="{F9BA8FC8-8C4E-4921-8B60-C6578A3B1668}"/>
              </a:ext>
            </a:extLst>
          </p:cNvPr>
          <p:cNvPicPr>
            <a:picLocks noChangeAspect="1"/>
          </p:cNvPicPr>
          <p:nvPr/>
        </p:nvPicPr>
        <p:blipFill>
          <a:blip r:embed="rId3"/>
          <a:stretch>
            <a:fillRect/>
          </a:stretch>
        </p:blipFill>
        <p:spPr>
          <a:xfrm>
            <a:off x="5345246" y="0"/>
            <a:ext cx="6451365" cy="3515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Nadpis 1"/>
          <p:cNvSpPr>
            <a:spLocks noGrp="1"/>
          </p:cNvSpPr>
          <p:nvPr>
            <p:ph type="title"/>
          </p:nvPr>
        </p:nvSpPr>
        <p:spPr>
          <a:xfrm>
            <a:off x="497329" y="374641"/>
            <a:ext cx="4659021" cy="1106572"/>
          </a:xfrm>
        </p:spPr>
        <p:txBody>
          <a:bodyPr>
            <a:normAutofit/>
          </a:bodyPr>
          <a:lstStyle/>
          <a:p>
            <a:r>
              <a:rPr lang="cs-CZ" sz="3600" b="1" dirty="0">
                <a:solidFill>
                  <a:srgbClr val="00B050"/>
                </a:solidFill>
              </a:rPr>
              <a:t>Záznam pohybu očí při práci s mapou</a:t>
            </a:r>
          </a:p>
        </p:txBody>
      </p:sp>
      <p:sp>
        <p:nvSpPr>
          <p:cNvPr id="3" name="TextovéPole 2"/>
          <p:cNvSpPr txBox="1"/>
          <p:nvPr/>
        </p:nvSpPr>
        <p:spPr>
          <a:xfrm>
            <a:off x="468549" y="1422665"/>
            <a:ext cx="3088312" cy="1200329"/>
          </a:xfrm>
          <a:prstGeom prst="rect">
            <a:avLst/>
          </a:prstGeom>
          <a:noFill/>
        </p:spPr>
        <p:txBody>
          <a:bodyPr wrap="square" rtlCol="0">
            <a:spAutoFit/>
          </a:bodyPr>
          <a:lstStyle/>
          <a:p>
            <a:r>
              <a:rPr lang="cs-CZ" sz="2400" dirty="0"/>
              <a:t>Úloha?</a:t>
            </a:r>
          </a:p>
          <a:p>
            <a:r>
              <a:rPr lang="cs-CZ" sz="2400" dirty="0"/>
              <a:t>Jak uživatel pracuje? Jaké aktivity dělá?</a:t>
            </a:r>
          </a:p>
        </p:txBody>
      </p:sp>
    </p:spTree>
    <p:extLst>
      <p:ext uri="{BB962C8B-B14F-4D97-AF65-F5344CB8AC3E}">
        <p14:creationId xmlns:p14="http://schemas.microsoft.com/office/powerpoint/2010/main" val="332338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4ED7DA3F-DD14-41D9-B110-00814137C8F8}"/>
              </a:ext>
            </a:extLst>
          </p:cNvPr>
          <p:cNvSpPr>
            <a:spLocks noGrp="1"/>
          </p:cNvSpPr>
          <p:nvPr>
            <p:ph type="sldNum" sz="quarter" idx="12"/>
          </p:nvPr>
        </p:nvSpPr>
        <p:spPr/>
        <p:txBody>
          <a:bodyPr/>
          <a:lstStyle/>
          <a:p>
            <a:fld id="{F0678A12-236D-4544-8C8C-A8F78A28A6A6}" type="slidenum">
              <a:rPr lang="cs-CZ" smtClean="0"/>
              <a:t>16</a:t>
            </a:fld>
            <a:endParaRPr lang="cs-CZ"/>
          </a:p>
        </p:txBody>
      </p:sp>
      <p:pic>
        <p:nvPicPr>
          <p:cNvPr id="6" name="Obrázek 5">
            <a:extLst>
              <a:ext uri="{FF2B5EF4-FFF2-40B4-BE49-F238E27FC236}">
                <a16:creationId xmlns:a16="http://schemas.microsoft.com/office/drawing/2014/main" id="{6678EEDE-7833-439E-A9B0-795A1450809F}"/>
              </a:ext>
            </a:extLst>
          </p:cNvPr>
          <p:cNvPicPr>
            <a:picLocks noChangeAspect="1"/>
          </p:cNvPicPr>
          <p:nvPr/>
        </p:nvPicPr>
        <p:blipFill>
          <a:blip r:embed="rId2"/>
          <a:stretch>
            <a:fillRect/>
          </a:stretch>
        </p:blipFill>
        <p:spPr>
          <a:xfrm>
            <a:off x="0" y="2461404"/>
            <a:ext cx="5891615" cy="3209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ázek 7">
            <a:extLst>
              <a:ext uri="{FF2B5EF4-FFF2-40B4-BE49-F238E27FC236}">
                <a16:creationId xmlns:a16="http://schemas.microsoft.com/office/drawing/2014/main" id="{F9BA8FC8-8C4E-4921-8B60-C6578A3B1668}"/>
              </a:ext>
            </a:extLst>
          </p:cNvPr>
          <p:cNvPicPr>
            <a:picLocks noChangeAspect="1"/>
          </p:cNvPicPr>
          <p:nvPr/>
        </p:nvPicPr>
        <p:blipFill>
          <a:blip r:embed="rId3"/>
          <a:stretch>
            <a:fillRect/>
          </a:stretch>
        </p:blipFill>
        <p:spPr>
          <a:xfrm>
            <a:off x="6119771" y="2461404"/>
            <a:ext cx="5889637" cy="3209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Nadpis 1"/>
          <p:cNvSpPr>
            <a:spLocks noGrp="1"/>
          </p:cNvSpPr>
          <p:nvPr>
            <p:ph type="title"/>
          </p:nvPr>
        </p:nvSpPr>
        <p:spPr>
          <a:xfrm>
            <a:off x="0" y="773723"/>
            <a:ext cx="10426460" cy="1106572"/>
          </a:xfrm>
        </p:spPr>
        <p:txBody>
          <a:bodyPr>
            <a:normAutofit/>
          </a:bodyPr>
          <a:lstStyle/>
          <a:p>
            <a:r>
              <a:rPr lang="cs-CZ" sz="3600" b="1" dirty="0">
                <a:solidFill>
                  <a:srgbClr val="00B050"/>
                </a:solidFill>
              </a:rPr>
              <a:t>Expert a </a:t>
            </a:r>
            <a:r>
              <a:rPr lang="cs-CZ" sz="3600" b="1" dirty="0" smtClean="0">
                <a:solidFill>
                  <a:srgbClr val="00B050"/>
                </a:solidFill>
              </a:rPr>
              <a:t>začátečník,   </a:t>
            </a:r>
            <a:r>
              <a:rPr lang="cs-CZ" sz="3600" b="1" dirty="0">
                <a:solidFill>
                  <a:srgbClr val="00B050"/>
                </a:solidFill>
              </a:rPr>
              <a:t>rozdíly dle </a:t>
            </a:r>
            <a:r>
              <a:rPr lang="cs-CZ" sz="3600" b="1" dirty="0" smtClean="0">
                <a:solidFill>
                  <a:srgbClr val="00B050"/>
                </a:solidFill>
              </a:rPr>
              <a:t>záznamu oční </a:t>
            </a:r>
            <a:r>
              <a:rPr lang="cs-CZ" sz="3600" b="1" dirty="0">
                <a:solidFill>
                  <a:srgbClr val="00B050"/>
                </a:solidFill>
              </a:rPr>
              <a:t>pohybů</a:t>
            </a:r>
          </a:p>
        </p:txBody>
      </p:sp>
    </p:spTree>
    <p:extLst>
      <p:ext uri="{BB962C8B-B14F-4D97-AF65-F5344CB8AC3E}">
        <p14:creationId xmlns:p14="http://schemas.microsoft.com/office/powerpoint/2010/main" val="3303653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3383" y="410368"/>
            <a:ext cx="4699619" cy="1325563"/>
          </a:xfrm>
        </p:spPr>
        <p:txBody>
          <a:bodyPr>
            <a:normAutofit/>
          </a:bodyPr>
          <a:lstStyle/>
          <a:p>
            <a:r>
              <a:rPr lang="cs-CZ" sz="3600" b="1" dirty="0">
                <a:solidFill>
                  <a:srgbClr val="00B050"/>
                </a:solidFill>
              </a:rPr>
              <a:t>Expert versus začátečník</a:t>
            </a:r>
          </a:p>
        </p:txBody>
      </p:sp>
      <p:sp>
        <p:nvSpPr>
          <p:cNvPr id="3" name="Zástupný symbol pro obsah 2"/>
          <p:cNvSpPr>
            <a:spLocks noGrp="1"/>
          </p:cNvSpPr>
          <p:nvPr>
            <p:ph idx="1"/>
          </p:nvPr>
        </p:nvSpPr>
        <p:spPr/>
        <p:txBody>
          <a:bodyPr>
            <a:normAutofit/>
          </a:bodyPr>
          <a:lstStyle/>
          <a:p>
            <a:r>
              <a:rPr lang="cs-CZ" sz="2400" dirty="0"/>
              <a:t>Experti dokážou </a:t>
            </a:r>
            <a:r>
              <a:rPr lang="cs-CZ" sz="2400" b="1" dirty="0"/>
              <a:t>vyřešit úlohy rychleji </a:t>
            </a:r>
            <a:r>
              <a:rPr lang="cs-CZ" sz="2400" dirty="0"/>
              <a:t>než </a:t>
            </a:r>
            <a:r>
              <a:rPr lang="cs-CZ" sz="2400" dirty="0" smtClean="0"/>
              <a:t>začátečníci. </a:t>
            </a:r>
            <a:endParaRPr lang="cs-CZ" sz="2400" dirty="0"/>
          </a:p>
          <a:p>
            <a:r>
              <a:rPr lang="cs-CZ" sz="2400" dirty="0"/>
              <a:t> Experti dokážou </a:t>
            </a:r>
            <a:r>
              <a:rPr lang="cs-CZ" sz="2400" b="1" dirty="0"/>
              <a:t>propojit informace v mapě na základě jejich souvislosti s řešeným problémem</a:t>
            </a:r>
            <a:r>
              <a:rPr lang="cs-CZ" sz="2400" dirty="0"/>
              <a:t>, zatímco </a:t>
            </a:r>
            <a:r>
              <a:rPr lang="cs-CZ" sz="2400" i="1" dirty="0"/>
              <a:t>začátečníci mají tendenci spojovat vizuálně podobné informace </a:t>
            </a:r>
            <a:endParaRPr lang="cs-CZ" sz="2400" i="1" dirty="0" smtClean="0"/>
          </a:p>
          <a:p>
            <a:r>
              <a:rPr lang="cs-CZ" sz="2400" dirty="0" smtClean="0"/>
              <a:t>Začátečníci </a:t>
            </a:r>
            <a:r>
              <a:rPr lang="cs-CZ" sz="2400" dirty="0"/>
              <a:t>tak při řešení úloh obtížně rozlišují relevantní informace od informací nerelevantních. </a:t>
            </a:r>
          </a:p>
          <a:p>
            <a:r>
              <a:rPr lang="cs-CZ" sz="2400" dirty="0"/>
              <a:t> </a:t>
            </a:r>
            <a:r>
              <a:rPr lang="cs-CZ" sz="2400" b="1" dirty="0"/>
              <a:t>Experti dokážou v jeden okamžik zpracovat informace z větší části zdroje (z větší plochy mapy)</a:t>
            </a:r>
            <a:r>
              <a:rPr lang="cs-CZ" sz="2400" dirty="0"/>
              <a:t> </a:t>
            </a:r>
            <a:endParaRPr lang="cs-CZ" sz="2400" dirty="0" smtClean="0"/>
          </a:p>
          <a:p>
            <a:r>
              <a:rPr lang="cs-CZ" sz="2400" b="1" dirty="0" smtClean="0"/>
              <a:t>Experti </a:t>
            </a:r>
            <a:r>
              <a:rPr lang="cs-CZ" sz="2400" b="1" dirty="0"/>
              <a:t>při řešení úloh vybírají z více možných postupů řešení </a:t>
            </a:r>
            <a:r>
              <a:rPr lang="cs-CZ" sz="2400" dirty="0"/>
              <a:t>ten </a:t>
            </a:r>
            <a:r>
              <a:rPr lang="cs-CZ" sz="2400" b="1" dirty="0"/>
              <a:t>nejvhodnější. </a:t>
            </a:r>
            <a:r>
              <a:rPr lang="cs-CZ" sz="2400" dirty="0"/>
              <a:t>Po dosažení výsledku </a:t>
            </a:r>
            <a:r>
              <a:rPr lang="cs-CZ" sz="2400" b="1" dirty="0"/>
              <a:t>kontrolují </a:t>
            </a:r>
            <a:r>
              <a:rPr lang="cs-CZ" sz="2400" b="1" dirty="0" smtClean="0"/>
              <a:t>správnost.</a:t>
            </a:r>
            <a:endParaRPr lang="cs-CZ" sz="2400" dirty="0"/>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17</a:t>
            </a:fld>
            <a:endParaRPr lang="cs-CZ"/>
          </a:p>
        </p:txBody>
      </p:sp>
      <p:pic>
        <p:nvPicPr>
          <p:cNvPr id="5" name="Obrázek 4">
            <a:extLst>
              <a:ext uri="{FF2B5EF4-FFF2-40B4-BE49-F238E27FC236}">
                <a16:creationId xmlns:a16="http://schemas.microsoft.com/office/drawing/2014/main" id="{6678EEDE-7833-439E-A9B0-795A1450809F}"/>
              </a:ext>
            </a:extLst>
          </p:cNvPr>
          <p:cNvPicPr>
            <a:picLocks noChangeAspect="1"/>
          </p:cNvPicPr>
          <p:nvPr/>
        </p:nvPicPr>
        <p:blipFill>
          <a:blip r:embed="rId3"/>
          <a:stretch>
            <a:fillRect/>
          </a:stretch>
        </p:blipFill>
        <p:spPr>
          <a:xfrm>
            <a:off x="684129" y="320226"/>
            <a:ext cx="2434492" cy="1326011"/>
          </a:xfrm>
          <a:prstGeom prst="rect">
            <a:avLst/>
          </a:prstGeom>
        </p:spPr>
      </p:pic>
      <p:pic>
        <p:nvPicPr>
          <p:cNvPr id="6" name="Obrázek 5">
            <a:extLst>
              <a:ext uri="{FF2B5EF4-FFF2-40B4-BE49-F238E27FC236}">
                <a16:creationId xmlns:a16="http://schemas.microsoft.com/office/drawing/2014/main" id="{F9BA8FC8-8C4E-4921-8B60-C6578A3B1668}"/>
              </a:ext>
            </a:extLst>
          </p:cNvPr>
          <p:cNvPicPr>
            <a:picLocks noChangeAspect="1"/>
          </p:cNvPicPr>
          <p:nvPr/>
        </p:nvPicPr>
        <p:blipFill>
          <a:blip r:embed="rId4"/>
          <a:stretch>
            <a:fillRect/>
          </a:stretch>
        </p:blipFill>
        <p:spPr>
          <a:xfrm>
            <a:off x="8007764" y="499614"/>
            <a:ext cx="1929880" cy="1051514"/>
          </a:xfrm>
          <a:prstGeom prst="rect">
            <a:avLst/>
          </a:prstGeom>
        </p:spPr>
      </p:pic>
    </p:spTree>
    <p:extLst>
      <p:ext uri="{BB962C8B-B14F-4D97-AF65-F5344CB8AC3E}">
        <p14:creationId xmlns:p14="http://schemas.microsoft.com/office/powerpoint/2010/main" val="3513460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0373" y="159832"/>
            <a:ext cx="10515600" cy="1325563"/>
          </a:xfrm>
        </p:spPr>
        <p:txBody>
          <a:bodyPr/>
          <a:lstStyle/>
          <a:p>
            <a:pPr algn="ctr"/>
            <a:r>
              <a:rPr lang="cs-CZ" b="1" dirty="0">
                <a:solidFill>
                  <a:srgbClr val="00B050"/>
                </a:solidFill>
              </a:rPr>
              <a:t>Mapové dovednosti</a:t>
            </a:r>
            <a:br>
              <a:rPr lang="cs-CZ" b="1" dirty="0">
                <a:solidFill>
                  <a:srgbClr val="00B050"/>
                </a:solidFill>
              </a:rPr>
            </a:br>
            <a:r>
              <a:rPr lang="cs-CZ" b="1" dirty="0">
                <a:solidFill>
                  <a:srgbClr val="00B050"/>
                </a:solidFill>
              </a:rPr>
              <a:t>od začátečníka k expertovi</a:t>
            </a:r>
            <a:endParaRPr lang="cs-CZ" dirty="0"/>
          </a:p>
        </p:txBody>
      </p:sp>
      <p:sp>
        <p:nvSpPr>
          <p:cNvPr id="3" name="Zástupný symbol pro obsah 2"/>
          <p:cNvSpPr>
            <a:spLocks noGrp="1"/>
          </p:cNvSpPr>
          <p:nvPr>
            <p:ph idx="1"/>
          </p:nvPr>
        </p:nvSpPr>
        <p:spPr/>
        <p:txBody>
          <a:bodyPr/>
          <a:lstStyle/>
          <a:p>
            <a:pPr lvl="1">
              <a:buClr>
                <a:srgbClr val="00B050"/>
              </a:buClr>
            </a:pPr>
            <a:r>
              <a:rPr lang="cs-CZ" b="1" dirty="0"/>
              <a:t>Umíme s kartografickými a GI materiály pracovat dobře  a efektivně? </a:t>
            </a:r>
          </a:p>
          <a:p>
            <a:pPr lvl="1">
              <a:buClr>
                <a:srgbClr val="00B050"/>
              </a:buClr>
            </a:pPr>
            <a:r>
              <a:rPr lang="cs-CZ" b="1" dirty="0"/>
              <a:t>Lze se  zlepšit v jejich využití? A jak?</a:t>
            </a:r>
          </a:p>
          <a:p>
            <a:pPr lvl="1">
              <a:buClr>
                <a:srgbClr val="00B050"/>
              </a:buClr>
            </a:pPr>
            <a:r>
              <a:rPr lang="cs-CZ" b="1" dirty="0"/>
              <a:t>Jak tomu napomůže učitel?</a:t>
            </a:r>
          </a:p>
          <a:p>
            <a:pPr lvl="1">
              <a:buClr>
                <a:srgbClr val="00B050"/>
              </a:buClr>
            </a:pPr>
            <a:endParaRPr lang="cs-CZ" b="1" dirty="0"/>
          </a:p>
          <a:p>
            <a:pPr lvl="1">
              <a:buClr>
                <a:srgbClr val="00B050"/>
              </a:buClr>
            </a:pPr>
            <a:endParaRPr lang="cs-CZ" b="1" dirty="0"/>
          </a:p>
          <a:p>
            <a:endParaRPr lang="cs-CZ" dirty="0"/>
          </a:p>
        </p:txBody>
      </p:sp>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18</a:t>
            </a:fld>
            <a:endParaRPr lang="cs-CZ"/>
          </a:p>
        </p:txBody>
      </p:sp>
      <p:sp>
        <p:nvSpPr>
          <p:cNvPr id="6" name="Šipka dolů 5"/>
          <p:cNvSpPr/>
          <p:nvPr/>
        </p:nvSpPr>
        <p:spPr>
          <a:xfrm>
            <a:off x="3392562" y="3193007"/>
            <a:ext cx="406400" cy="75738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p:nvPicPr>
        <p:blipFill rotWithShape="1">
          <a:blip r:embed="rId2" cstate="print">
            <a:extLst>
              <a:ext uri="{28A0092B-C50C-407E-A947-70E740481C1C}">
                <a14:useLocalDpi xmlns:a14="http://schemas.microsoft.com/office/drawing/2010/main" val="0"/>
              </a:ext>
            </a:extLst>
          </a:blip>
          <a:srcRect l="27569" t="45726" r="9078" b="2"/>
          <a:stretch/>
        </p:blipFill>
        <p:spPr>
          <a:xfrm>
            <a:off x="1728395" y="4048624"/>
            <a:ext cx="3706009" cy="2375477"/>
          </a:xfrm>
          <a:prstGeom prst="rect">
            <a:avLst/>
          </a:prstGeom>
        </p:spPr>
      </p:pic>
      <p:sp>
        <p:nvSpPr>
          <p:cNvPr id="9" name="TextovéPole 8"/>
          <p:cNvSpPr txBox="1"/>
          <p:nvPr/>
        </p:nvSpPr>
        <p:spPr>
          <a:xfrm>
            <a:off x="6430814" y="3990109"/>
            <a:ext cx="4338786" cy="954107"/>
          </a:xfrm>
          <a:prstGeom prst="rect">
            <a:avLst/>
          </a:prstGeom>
          <a:solidFill>
            <a:srgbClr val="00B050"/>
          </a:solidFill>
        </p:spPr>
        <p:txBody>
          <a:bodyPr wrap="square" rtlCol="0">
            <a:spAutoFit/>
          </a:bodyPr>
          <a:lstStyle/>
          <a:p>
            <a:r>
              <a:rPr lang="cs-CZ" sz="2800" dirty="0"/>
              <a:t>Učitel se žáky cíleně trénuje</a:t>
            </a:r>
          </a:p>
          <a:p>
            <a:r>
              <a:rPr lang="cs-CZ" sz="2800" dirty="0"/>
              <a:t> mapové dovednosti</a:t>
            </a:r>
          </a:p>
        </p:txBody>
      </p:sp>
    </p:spTree>
    <p:extLst>
      <p:ext uri="{BB962C8B-B14F-4D97-AF65-F5344CB8AC3E}">
        <p14:creationId xmlns:p14="http://schemas.microsoft.com/office/powerpoint/2010/main" val="2010989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E55AEF-42C3-4C1F-BD51-FA5853C49389}"/>
              </a:ext>
            </a:extLst>
          </p:cNvPr>
          <p:cNvSpPr>
            <a:spLocks noGrp="1"/>
          </p:cNvSpPr>
          <p:nvPr>
            <p:ph type="title"/>
          </p:nvPr>
        </p:nvSpPr>
        <p:spPr/>
        <p:txBody>
          <a:bodyPr>
            <a:normAutofit/>
          </a:bodyPr>
          <a:lstStyle/>
          <a:p>
            <a:r>
              <a:rPr lang="cs-CZ" sz="3600" dirty="0">
                <a:solidFill>
                  <a:srgbClr val="00B050"/>
                </a:solidFill>
              </a:rPr>
              <a:t>Příklady mapových dovedností</a:t>
            </a:r>
            <a:br>
              <a:rPr lang="cs-CZ" sz="3600" dirty="0">
                <a:solidFill>
                  <a:srgbClr val="00B050"/>
                </a:solidFill>
              </a:rPr>
            </a:br>
            <a:endParaRPr lang="cs-CZ" dirty="0">
              <a:solidFill>
                <a:srgbClr val="00B050"/>
              </a:solidFill>
            </a:endParaRPr>
          </a:p>
        </p:txBody>
      </p:sp>
      <p:sp>
        <p:nvSpPr>
          <p:cNvPr id="3" name="Zástupný obsah 2">
            <a:extLst>
              <a:ext uri="{FF2B5EF4-FFF2-40B4-BE49-F238E27FC236}">
                <a16:creationId xmlns:a16="http://schemas.microsoft.com/office/drawing/2014/main" id="{E9854BAA-5DBD-4AED-9D2A-17FD32C2BA9F}"/>
              </a:ext>
            </a:extLst>
          </p:cNvPr>
          <p:cNvSpPr>
            <a:spLocks noGrp="1"/>
          </p:cNvSpPr>
          <p:nvPr>
            <p:ph idx="1"/>
          </p:nvPr>
        </p:nvSpPr>
        <p:spPr>
          <a:xfrm>
            <a:off x="324439" y="1380138"/>
            <a:ext cx="10515600" cy="4351338"/>
          </a:xfrm>
        </p:spPr>
        <p:txBody>
          <a:bodyPr numCol="2">
            <a:normAutofit fontScale="77500" lnSpcReduction="20000"/>
          </a:bodyPr>
          <a:lstStyle/>
          <a:p>
            <a:pPr marL="514350" indent="-514350">
              <a:buFont typeface="+mj-lt"/>
              <a:buAutoNum type="arabicPeriod"/>
            </a:pPr>
            <a:r>
              <a:rPr lang="cs-CZ" dirty="0"/>
              <a:t>Vybrat vhodnou </a:t>
            </a:r>
            <a:r>
              <a:rPr lang="cs-CZ" dirty="0" smtClean="0"/>
              <a:t>mapu</a:t>
            </a:r>
          </a:p>
          <a:p>
            <a:pPr marL="514350" indent="-514350">
              <a:buFont typeface="+mj-lt"/>
              <a:buAutoNum type="arabicPeriod"/>
            </a:pPr>
            <a:r>
              <a:rPr lang="cs-CZ" dirty="0" smtClean="0"/>
              <a:t>Čtení </a:t>
            </a:r>
            <a:r>
              <a:rPr lang="cs-CZ" dirty="0"/>
              <a:t>znaků v </a:t>
            </a:r>
            <a:r>
              <a:rPr lang="cs-CZ" dirty="0" smtClean="0"/>
              <a:t>legendě, porozumět </a:t>
            </a:r>
            <a:r>
              <a:rPr lang="cs-CZ" dirty="0"/>
              <a:t>legendě mapy. </a:t>
            </a:r>
          </a:p>
          <a:p>
            <a:pPr marL="514350" indent="-514350">
              <a:buFont typeface="+mj-lt"/>
              <a:buAutoNum type="arabicPeriod"/>
            </a:pPr>
            <a:r>
              <a:rPr lang="cs-CZ" dirty="0" smtClean="0"/>
              <a:t>Pracovat </a:t>
            </a:r>
            <a:r>
              <a:rPr lang="cs-CZ" dirty="0"/>
              <a:t>se souřadnicovou </a:t>
            </a:r>
            <a:r>
              <a:rPr lang="cs-CZ" dirty="0" smtClean="0"/>
              <a:t>sítí, určení souřadnic </a:t>
            </a:r>
          </a:p>
          <a:p>
            <a:pPr marL="514350" indent="-514350">
              <a:buFont typeface="+mj-lt"/>
              <a:buAutoNum type="arabicPeriod"/>
            </a:pPr>
            <a:r>
              <a:rPr lang="cs-CZ" dirty="0" smtClean="0"/>
              <a:t> </a:t>
            </a:r>
            <a:r>
              <a:rPr lang="cs-CZ" dirty="0"/>
              <a:t>Lokalizovat místa na </a:t>
            </a:r>
            <a:r>
              <a:rPr lang="cs-CZ" dirty="0" smtClean="0"/>
              <a:t>mapě, určení </a:t>
            </a:r>
            <a:r>
              <a:rPr lang="cs-CZ" dirty="0"/>
              <a:t>místa, kde se nacházím, </a:t>
            </a:r>
          </a:p>
          <a:p>
            <a:pPr marL="514350" indent="-514350">
              <a:buFont typeface="+mj-lt"/>
              <a:buAutoNum type="arabicPeriod"/>
            </a:pPr>
            <a:r>
              <a:rPr lang="cs-CZ" dirty="0" smtClean="0"/>
              <a:t>Určení nadmořské </a:t>
            </a:r>
            <a:r>
              <a:rPr lang="cs-CZ" dirty="0"/>
              <a:t>výšky</a:t>
            </a:r>
            <a:r>
              <a:rPr lang="cs-CZ" dirty="0" smtClean="0"/>
              <a:t>,</a:t>
            </a:r>
          </a:p>
          <a:p>
            <a:pPr marL="514350" indent="-514350">
              <a:buFont typeface="+mj-lt"/>
              <a:buAutoNum type="arabicPeriod"/>
            </a:pPr>
            <a:r>
              <a:rPr lang="cs-CZ" dirty="0" smtClean="0"/>
              <a:t>Vyhledat </a:t>
            </a:r>
            <a:r>
              <a:rPr lang="cs-CZ" dirty="0"/>
              <a:t>podobnosti a rozdíly mezi jevy na mapě. </a:t>
            </a:r>
            <a:endParaRPr lang="cs-CZ" dirty="0" smtClean="0"/>
          </a:p>
          <a:p>
            <a:pPr marL="514350" indent="-514350">
              <a:buFont typeface="+mj-lt"/>
              <a:buAutoNum type="arabicPeriod"/>
            </a:pPr>
            <a:r>
              <a:rPr lang="cs-CZ" dirty="0" smtClean="0"/>
              <a:t>Vyhledat </a:t>
            </a:r>
            <a:r>
              <a:rPr lang="cs-CZ" dirty="0"/>
              <a:t>prostorové uspořádání jevů</a:t>
            </a:r>
          </a:p>
          <a:p>
            <a:pPr marL="514350" indent="-514350">
              <a:buFont typeface="+mj-lt"/>
              <a:buAutoNum type="arabicPeriod"/>
            </a:pPr>
            <a:r>
              <a:rPr lang="cs-CZ" dirty="0" smtClean="0"/>
              <a:t>sběr </a:t>
            </a:r>
            <a:r>
              <a:rPr lang="cs-CZ" dirty="0"/>
              <a:t>data vytvoření </a:t>
            </a:r>
            <a:r>
              <a:rPr lang="cs-CZ" dirty="0" smtClean="0"/>
              <a:t>mapy</a:t>
            </a:r>
            <a:endParaRPr lang="cs-CZ" b="1" dirty="0"/>
          </a:p>
          <a:p>
            <a:pPr marL="514350" indent="-514350">
              <a:buFont typeface="+mj-lt"/>
              <a:buAutoNum type="arabicPeriod"/>
            </a:pPr>
            <a:r>
              <a:rPr lang="cs-CZ" dirty="0" smtClean="0"/>
              <a:t>Operovat </a:t>
            </a:r>
            <a:r>
              <a:rPr lang="cs-CZ" dirty="0"/>
              <a:t>s měřítkem mapy.</a:t>
            </a:r>
          </a:p>
          <a:p>
            <a:pPr marL="514350" indent="-514350">
              <a:buFont typeface="+mj-lt"/>
              <a:buAutoNum type="arabicPeriod"/>
            </a:pPr>
            <a:r>
              <a:rPr lang="cs-CZ" dirty="0" smtClean="0"/>
              <a:t>Interpretovat </a:t>
            </a:r>
            <a:r>
              <a:rPr lang="cs-CZ" dirty="0"/>
              <a:t>informace obsažené v mapách. </a:t>
            </a:r>
          </a:p>
          <a:p>
            <a:pPr marL="514350" indent="-514350">
              <a:buFont typeface="+mj-lt"/>
              <a:buAutoNum type="arabicPeriod"/>
            </a:pPr>
            <a:r>
              <a:rPr lang="cs-CZ" dirty="0"/>
              <a:t>Plánovat trasu. </a:t>
            </a:r>
          </a:p>
          <a:p>
            <a:pPr marL="514350" indent="-514350">
              <a:buFont typeface="+mj-lt"/>
              <a:buAutoNum type="arabicPeriod"/>
            </a:pPr>
            <a:r>
              <a:rPr lang="cs-CZ" dirty="0"/>
              <a:t>Rozhodovat se na základě mapy.</a:t>
            </a:r>
          </a:p>
          <a:p>
            <a:pPr marL="514350" indent="-514350">
              <a:buFont typeface="+mj-lt"/>
              <a:buAutoNum type="arabicPeriod"/>
            </a:pPr>
            <a:r>
              <a:rPr lang="cs-CZ" dirty="0"/>
              <a:t>Vyvození závěrů z </a:t>
            </a:r>
            <a:r>
              <a:rPr lang="cs-CZ" dirty="0" smtClean="0"/>
              <a:t>mapy </a:t>
            </a:r>
            <a:endParaRPr lang="cs-CZ" dirty="0"/>
          </a:p>
          <a:p>
            <a:pPr marL="514350" indent="-514350">
              <a:buFont typeface="+mj-lt"/>
              <a:buAutoNum type="arabicPeriod"/>
            </a:pPr>
            <a:r>
              <a:rPr lang="cs-CZ" dirty="0" smtClean="0"/>
              <a:t>Vypočítat </a:t>
            </a:r>
            <a:r>
              <a:rPr lang="cs-CZ" dirty="0"/>
              <a:t>místní čas</a:t>
            </a:r>
          </a:p>
          <a:p>
            <a:pPr marL="514350" indent="-514350">
              <a:buFont typeface="+mj-lt"/>
              <a:buAutoNum type="arabicPeriod"/>
            </a:pPr>
            <a:r>
              <a:rPr lang="cs-CZ" dirty="0"/>
              <a:t>Tvořit mapu. </a:t>
            </a:r>
          </a:p>
          <a:p>
            <a:pPr marL="514350" indent="-514350">
              <a:buFont typeface="+mj-lt"/>
              <a:buAutoNum type="arabicPeriod"/>
            </a:pPr>
            <a:r>
              <a:rPr lang="cs-CZ" dirty="0"/>
              <a:t>Kriticky zhodnotit obsah </a:t>
            </a:r>
            <a:r>
              <a:rPr lang="cs-CZ" dirty="0" smtClean="0"/>
              <a:t>mapy</a:t>
            </a:r>
          </a:p>
          <a:p>
            <a:pPr marL="514350" indent="-514350">
              <a:buFont typeface="+mj-lt"/>
              <a:buAutoNum type="arabicPeriod"/>
            </a:pPr>
            <a:r>
              <a:rPr lang="cs-CZ" dirty="0" smtClean="0"/>
              <a:t>Převádět </a:t>
            </a:r>
            <a:r>
              <a:rPr lang="cs-CZ" dirty="0"/>
              <a:t>data a porovnávat informace z jednoho typu mapy do druhého</a:t>
            </a:r>
            <a:r>
              <a:rPr lang="cs-CZ" dirty="0" smtClean="0"/>
              <a:t>.</a:t>
            </a:r>
            <a:r>
              <a:rPr lang="cs-CZ" dirty="0"/>
              <a:t> </a:t>
            </a:r>
            <a:endParaRPr lang="cs-CZ" b="1" dirty="0"/>
          </a:p>
          <a:p>
            <a:pPr marL="514350" indent="-514350">
              <a:buFont typeface="+mj-lt"/>
              <a:buAutoNum type="arabicPeriod"/>
            </a:pPr>
            <a:endParaRPr lang="cs-CZ" dirty="0"/>
          </a:p>
          <a:p>
            <a:endParaRPr lang="cs-CZ" dirty="0"/>
          </a:p>
        </p:txBody>
      </p:sp>
      <p:sp>
        <p:nvSpPr>
          <p:cNvPr id="4" name="Zástupný symbol pro číslo snímku 3">
            <a:extLst>
              <a:ext uri="{FF2B5EF4-FFF2-40B4-BE49-F238E27FC236}">
                <a16:creationId xmlns:a16="http://schemas.microsoft.com/office/drawing/2014/main" id="{816FBBC2-140F-4EF7-8560-246668AC4CBF}"/>
              </a:ext>
            </a:extLst>
          </p:cNvPr>
          <p:cNvSpPr>
            <a:spLocks noGrp="1"/>
          </p:cNvSpPr>
          <p:nvPr>
            <p:ph type="sldNum" sz="quarter" idx="12"/>
          </p:nvPr>
        </p:nvSpPr>
        <p:spPr/>
        <p:txBody>
          <a:bodyPr/>
          <a:lstStyle/>
          <a:p>
            <a:fld id="{F0678A12-236D-4544-8C8C-A8F78A28A6A6}" type="slidenum">
              <a:rPr lang="cs-CZ" smtClean="0"/>
              <a:t>19</a:t>
            </a:fld>
            <a:endParaRPr lang="cs-CZ"/>
          </a:p>
        </p:txBody>
      </p:sp>
    </p:spTree>
    <p:extLst>
      <p:ext uri="{BB962C8B-B14F-4D97-AF65-F5344CB8AC3E}">
        <p14:creationId xmlns:p14="http://schemas.microsoft.com/office/powerpoint/2010/main" val="3129110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137" y="1625030"/>
            <a:ext cx="11181863" cy="2896821"/>
          </a:xfrm>
        </p:spPr>
        <p:txBody>
          <a:bodyPr>
            <a:normAutofit fontScale="90000"/>
          </a:bodyPr>
          <a:lstStyle/>
          <a:p>
            <a:pPr algn="ctr"/>
            <a:r>
              <a:rPr lang="cs-CZ" b="1" dirty="0" smtClean="0">
                <a:solidFill>
                  <a:srgbClr val="00B050"/>
                </a:solidFill>
              </a:rPr>
              <a:t/>
            </a:r>
            <a:br>
              <a:rPr lang="cs-CZ" b="1" dirty="0" smtClean="0">
                <a:solidFill>
                  <a:srgbClr val="00B050"/>
                </a:solidFill>
              </a:rPr>
            </a:br>
            <a:r>
              <a:rPr lang="cs-CZ" b="1" dirty="0" smtClean="0">
                <a:solidFill>
                  <a:srgbClr val="00B050"/>
                </a:solidFill>
              </a:rPr>
              <a:t>GEOGRAFIECKÉ INFORMACE</a:t>
            </a:r>
            <a:br>
              <a:rPr lang="cs-CZ" b="1" dirty="0" smtClean="0">
                <a:solidFill>
                  <a:srgbClr val="00B050"/>
                </a:solidFill>
              </a:rPr>
            </a:br>
            <a:r>
              <a:rPr lang="cs-CZ" b="1" dirty="0" smtClean="0">
                <a:solidFill>
                  <a:srgbClr val="00B050"/>
                </a:solidFill>
              </a:rPr>
              <a:t>KARTOGAFIE, GEOGRAFIE</a:t>
            </a:r>
            <a:r>
              <a:rPr lang="cs-CZ" b="1" dirty="0">
                <a:solidFill>
                  <a:srgbClr val="00B050"/>
                </a:solidFill>
              </a:rPr>
              <a:t/>
            </a:r>
            <a:br>
              <a:rPr lang="cs-CZ" b="1" dirty="0">
                <a:solidFill>
                  <a:srgbClr val="00B050"/>
                </a:solidFill>
              </a:rPr>
            </a:br>
            <a:r>
              <a:rPr lang="cs-CZ" b="1" dirty="0" smtClean="0">
                <a:solidFill>
                  <a:srgbClr val="00B050"/>
                </a:solidFill>
              </a:rPr>
              <a:t>MAPOVÉ </a:t>
            </a:r>
            <a:r>
              <a:rPr lang="cs-CZ" b="1" dirty="0">
                <a:solidFill>
                  <a:srgbClr val="00B050"/>
                </a:solidFill>
              </a:rPr>
              <a:t>DOVEDNOSTI </a:t>
            </a:r>
            <a:br>
              <a:rPr lang="cs-CZ" b="1" dirty="0">
                <a:solidFill>
                  <a:srgbClr val="00B050"/>
                </a:solidFill>
              </a:rPr>
            </a:br>
            <a:r>
              <a:rPr lang="cs-CZ" b="1" dirty="0">
                <a:solidFill>
                  <a:srgbClr val="00B050"/>
                </a:solidFill>
              </a:rPr>
              <a:t>TRÉNINK – </a:t>
            </a:r>
            <a:r>
              <a:rPr lang="cs-CZ" b="1" dirty="0" smtClean="0">
                <a:solidFill>
                  <a:srgbClr val="00B050"/>
                </a:solidFill>
              </a:rPr>
              <a:t>ÚLOHY NA ROZVOJ  MAPOVÝCH DOVEDNOSTÍ</a:t>
            </a:r>
            <a:r>
              <a:rPr lang="cs-CZ" b="1" dirty="0">
                <a:solidFill>
                  <a:srgbClr val="00B050"/>
                </a:solidFill>
              </a:rPr>
              <a:t/>
            </a:r>
            <a:br>
              <a:rPr lang="cs-CZ" b="1" dirty="0">
                <a:solidFill>
                  <a:srgbClr val="00B050"/>
                </a:solidFill>
              </a:rPr>
            </a:br>
            <a:endParaRPr lang="cs-CZ" b="1" dirty="0">
              <a:solidFill>
                <a:srgbClr val="00B050"/>
              </a:solidFill>
            </a:endParaRPr>
          </a:p>
        </p:txBody>
      </p:sp>
      <p:sp>
        <p:nvSpPr>
          <p:cNvPr id="4" name="Zástupný symbol pro zápatí 3"/>
          <p:cNvSpPr>
            <a:spLocks noGrp="1"/>
          </p:cNvSpPr>
          <p:nvPr>
            <p:ph type="ftr" sz="quarter" idx="11"/>
          </p:nvPr>
        </p:nvSpPr>
        <p:spPr/>
        <p:txBody>
          <a:bodyPr/>
          <a:lstStyle/>
          <a:p>
            <a:r>
              <a:rPr lang="cs-CZ" smtClean="0"/>
              <a:t>CŽV_KARTO_GI_DPZ_podzim 2021</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2</a:t>
            </a:fld>
            <a:endParaRPr lang="cs-CZ"/>
          </a:p>
        </p:txBody>
      </p:sp>
    </p:spTree>
    <p:extLst>
      <p:ext uri="{BB962C8B-B14F-4D97-AF65-F5344CB8AC3E}">
        <p14:creationId xmlns:p14="http://schemas.microsoft.com/office/powerpoint/2010/main" val="335269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0"/>
            <a:ext cx="10515600" cy="1325563"/>
          </a:xfrm>
        </p:spPr>
        <p:txBody>
          <a:bodyPr>
            <a:normAutofit/>
          </a:bodyPr>
          <a:lstStyle/>
          <a:p>
            <a:pPr algn="ctr"/>
            <a:r>
              <a:rPr lang="cs-CZ" sz="3600" b="1" dirty="0">
                <a:solidFill>
                  <a:srgbClr val="00B050"/>
                </a:solidFill>
              </a:rPr>
              <a:t>Mapové dovednosti - definice</a:t>
            </a:r>
          </a:p>
        </p:txBody>
      </p:sp>
      <p:sp>
        <p:nvSpPr>
          <p:cNvPr id="3" name="Zástupný symbol pro obsah 2"/>
          <p:cNvSpPr>
            <a:spLocks noGrp="1"/>
          </p:cNvSpPr>
          <p:nvPr>
            <p:ph idx="1"/>
          </p:nvPr>
        </p:nvSpPr>
        <p:spPr>
          <a:xfrm>
            <a:off x="710582" y="1492621"/>
            <a:ext cx="11010089" cy="5557668"/>
          </a:xfrm>
        </p:spPr>
        <p:txBody>
          <a:bodyPr>
            <a:noAutofit/>
          </a:bodyPr>
          <a:lstStyle/>
          <a:p>
            <a:pPr marL="0" indent="0">
              <a:buNone/>
            </a:pPr>
            <a:r>
              <a:rPr lang="cs-CZ" sz="2000" i="1" dirty="0"/>
              <a:t>Map </a:t>
            </a:r>
            <a:r>
              <a:rPr lang="cs-CZ" sz="2000" i="1" dirty="0" err="1"/>
              <a:t>skills</a:t>
            </a:r>
            <a:r>
              <a:rPr lang="cs-CZ" sz="2000" i="1" dirty="0"/>
              <a:t>, map </a:t>
            </a:r>
            <a:r>
              <a:rPr lang="cs-CZ" sz="2000" i="1" dirty="0" err="1"/>
              <a:t>competencies</a:t>
            </a:r>
            <a:r>
              <a:rPr lang="cs-CZ" sz="2000" i="1" dirty="0"/>
              <a:t>, map </a:t>
            </a:r>
            <a:r>
              <a:rPr lang="cs-CZ" sz="2000" i="1" dirty="0" err="1"/>
              <a:t>reading</a:t>
            </a:r>
            <a:r>
              <a:rPr lang="cs-CZ" sz="2000" i="1" dirty="0"/>
              <a:t>, </a:t>
            </a:r>
            <a:r>
              <a:rPr lang="cs-CZ" sz="2000" i="1" dirty="0" err="1"/>
              <a:t>cartographic</a:t>
            </a:r>
            <a:r>
              <a:rPr lang="cs-CZ" sz="2000" i="1" dirty="0"/>
              <a:t> </a:t>
            </a:r>
            <a:r>
              <a:rPr lang="cs-CZ" sz="2000" i="1" dirty="0" err="1"/>
              <a:t>skills</a:t>
            </a:r>
            <a:endParaRPr lang="cs-CZ" sz="2000" i="1" dirty="0"/>
          </a:p>
          <a:p>
            <a:pPr marL="0" indent="0">
              <a:buNone/>
            </a:pPr>
            <a:endParaRPr lang="cs-CZ" sz="2000" b="1" dirty="0" smtClean="0"/>
          </a:p>
          <a:p>
            <a:pPr marL="0" indent="0">
              <a:buNone/>
            </a:pPr>
            <a:r>
              <a:rPr lang="cs-CZ" sz="2000" b="1" dirty="0" smtClean="0"/>
              <a:t>Mapové </a:t>
            </a:r>
            <a:r>
              <a:rPr lang="cs-CZ" sz="2000" b="1" dirty="0"/>
              <a:t>dovednosti  jsou  způsobilosti člověka k využívání a vytváření </a:t>
            </a:r>
            <a:r>
              <a:rPr lang="cs-CZ" sz="2000" b="1" dirty="0" smtClean="0"/>
              <a:t>map.</a:t>
            </a:r>
            <a:endParaRPr lang="cs-CZ" sz="2000" b="1" dirty="0"/>
          </a:p>
          <a:p>
            <a:pPr marL="0" indent="0">
              <a:buNone/>
            </a:pPr>
            <a:endParaRPr lang="cs-CZ" sz="2000" dirty="0"/>
          </a:p>
          <a:p>
            <a:pPr marL="0" indent="0">
              <a:buNone/>
            </a:pPr>
            <a:r>
              <a:rPr lang="cs-CZ" sz="2000" dirty="0"/>
              <a:t>Mapové dovednosti jsou </a:t>
            </a:r>
            <a:r>
              <a:rPr lang="cs-CZ" sz="2000" b="1" dirty="0"/>
              <a:t>větší skupinou dovedností</a:t>
            </a:r>
            <a:r>
              <a:rPr lang="cs-CZ" sz="2000" dirty="0"/>
              <a:t>,  </a:t>
            </a:r>
            <a:r>
              <a:rPr lang="cs-CZ" sz="2000" b="1" dirty="0"/>
              <a:t>činností, </a:t>
            </a:r>
            <a:r>
              <a:rPr lang="cs-CZ" sz="2000" b="1" dirty="0" smtClean="0"/>
              <a:t>operací.</a:t>
            </a:r>
          </a:p>
          <a:p>
            <a:pPr marL="0" indent="0">
              <a:buNone/>
            </a:pPr>
            <a:endParaRPr lang="cs-CZ" sz="2000" dirty="0"/>
          </a:p>
          <a:p>
            <a:endParaRPr lang="cs-CZ" sz="2000" dirty="0"/>
          </a:p>
          <a:p>
            <a:endParaRPr lang="cs-CZ" sz="2000" dirty="0"/>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20</a:t>
            </a:fld>
            <a:endParaRPr lang="cs-CZ"/>
          </a:p>
        </p:txBody>
      </p:sp>
    </p:spTree>
    <p:extLst>
      <p:ext uri="{BB962C8B-B14F-4D97-AF65-F5344CB8AC3E}">
        <p14:creationId xmlns:p14="http://schemas.microsoft.com/office/powerpoint/2010/main" val="2846040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6721" y="437827"/>
            <a:ext cx="10515600" cy="1325563"/>
          </a:xfrm>
        </p:spPr>
        <p:txBody>
          <a:bodyPr>
            <a:normAutofit/>
          </a:bodyPr>
          <a:lstStyle/>
          <a:p>
            <a:pPr algn="ctr"/>
            <a:r>
              <a:rPr lang="cs-CZ" sz="3600" b="1" dirty="0">
                <a:solidFill>
                  <a:srgbClr val="00B050"/>
                </a:solidFill>
              </a:rPr>
              <a:t>Mapové dovednosti -  příklady dělení do skupin</a:t>
            </a:r>
          </a:p>
        </p:txBody>
      </p:sp>
      <p:sp>
        <p:nvSpPr>
          <p:cNvPr id="3" name="Zástupný symbol pro obsah 2"/>
          <p:cNvSpPr>
            <a:spLocks noGrp="1"/>
          </p:cNvSpPr>
          <p:nvPr>
            <p:ph idx="1"/>
          </p:nvPr>
        </p:nvSpPr>
        <p:spPr>
          <a:xfrm>
            <a:off x="446035" y="1250132"/>
            <a:ext cx="11010089" cy="5557668"/>
          </a:xfrm>
        </p:spPr>
        <p:txBody>
          <a:bodyPr>
            <a:noAutofit/>
          </a:bodyPr>
          <a:lstStyle/>
          <a:p>
            <a:pPr marL="0" indent="0">
              <a:buNone/>
            </a:pPr>
            <a:endParaRPr lang="cs-CZ" sz="2400" b="1" dirty="0"/>
          </a:p>
          <a:p>
            <a:pPr marL="0" indent="0">
              <a:buNone/>
            </a:pPr>
            <a:r>
              <a:rPr lang="cs-CZ" sz="2400" b="1" dirty="0"/>
              <a:t>Z hlediska druhu činnosti</a:t>
            </a:r>
          </a:p>
          <a:p>
            <a:pPr marL="800100" lvl="1" indent="-342900">
              <a:buAutoNum type="arabicPeriod"/>
            </a:pPr>
            <a:r>
              <a:rPr lang="cs-CZ" u="sng" dirty="0"/>
              <a:t>Psychomotorické</a:t>
            </a:r>
          </a:p>
          <a:p>
            <a:pPr marL="914400" lvl="2" indent="0">
              <a:buNone/>
            </a:pPr>
            <a:r>
              <a:rPr lang="cs-CZ" sz="1800" dirty="0"/>
              <a:t>měření vzdáleností na mapě</a:t>
            </a:r>
          </a:p>
          <a:p>
            <a:pPr marL="914400" lvl="2" indent="0">
              <a:buNone/>
            </a:pPr>
            <a:r>
              <a:rPr lang="cs-CZ" sz="1800" dirty="0" smtClean="0"/>
              <a:t>orientace  </a:t>
            </a:r>
            <a:r>
              <a:rPr lang="cs-CZ" sz="1800" dirty="0"/>
              <a:t>mapy vůči světovým stranám</a:t>
            </a:r>
          </a:p>
          <a:p>
            <a:pPr marL="914400" lvl="2" indent="0">
              <a:buNone/>
            </a:pPr>
            <a:r>
              <a:rPr lang="cs-CZ" sz="1800" dirty="0"/>
              <a:t>nakreslení mentální </a:t>
            </a:r>
            <a:r>
              <a:rPr lang="cs-CZ" sz="1800" dirty="0" smtClean="0"/>
              <a:t>mapy</a:t>
            </a:r>
            <a:endParaRPr lang="cs-CZ" sz="1800" dirty="0"/>
          </a:p>
          <a:p>
            <a:pPr marL="457200" lvl="1" indent="0">
              <a:buNone/>
            </a:pPr>
            <a:r>
              <a:rPr lang="cs-CZ" dirty="0"/>
              <a:t>2. </a:t>
            </a:r>
            <a:r>
              <a:rPr lang="cs-CZ" u="sng" dirty="0"/>
              <a:t>Myšlenkové</a:t>
            </a:r>
          </a:p>
          <a:p>
            <a:pPr marL="914400" lvl="2" indent="0">
              <a:buNone/>
            </a:pPr>
            <a:r>
              <a:rPr lang="cs-CZ" sz="1800" dirty="0"/>
              <a:t>vypočítat měřítko</a:t>
            </a:r>
          </a:p>
          <a:p>
            <a:pPr marL="914400" lvl="2" indent="0">
              <a:buNone/>
            </a:pPr>
            <a:r>
              <a:rPr lang="cs-CZ" sz="1800" dirty="0"/>
              <a:t>získat informace z mapy</a:t>
            </a:r>
          </a:p>
          <a:p>
            <a:pPr marL="914400" lvl="2" indent="0">
              <a:buNone/>
            </a:pPr>
            <a:endParaRPr lang="cs-CZ" sz="2400" dirty="0"/>
          </a:p>
          <a:p>
            <a:pPr marL="0" indent="0">
              <a:buNone/>
            </a:pPr>
            <a:r>
              <a:rPr lang="cs-CZ" sz="2400" b="1" dirty="0"/>
              <a:t>Z hlediska předmětu:</a:t>
            </a:r>
          </a:p>
          <a:p>
            <a:pPr marL="457200" lvl="1" indent="0">
              <a:buNone/>
            </a:pPr>
            <a:r>
              <a:rPr lang="cs-CZ" dirty="0"/>
              <a:t> 1. jednopředmětové -  částečně specificky předmětové -  např. tvorba mapy</a:t>
            </a:r>
          </a:p>
          <a:p>
            <a:pPr marL="457200" lvl="1" indent="0">
              <a:buNone/>
            </a:pPr>
            <a:r>
              <a:rPr lang="cs-CZ" dirty="0"/>
              <a:t>2. Mezipředmětové s M, VV, TV, D, ON, BI…..</a:t>
            </a:r>
          </a:p>
          <a:p>
            <a:pPr marL="914400" lvl="2" indent="0">
              <a:buNone/>
            </a:pPr>
            <a:r>
              <a:rPr lang="cs-CZ" sz="1800" dirty="0"/>
              <a:t> např. práce ze zdrojem informací ( tabulky, grafy, schémata)</a:t>
            </a:r>
          </a:p>
          <a:p>
            <a:endParaRPr lang="cs-CZ" sz="2400" dirty="0"/>
          </a:p>
          <a:p>
            <a:endParaRPr lang="cs-CZ" sz="2400" dirty="0"/>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21</a:t>
            </a:fld>
            <a:endParaRPr lang="cs-CZ"/>
          </a:p>
        </p:txBody>
      </p:sp>
    </p:spTree>
    <p:extLst>
      <p:ext uri="{BB962C8B-B14F-4D97-AF65-F5344CB8AC3E}">
        <p14:creationId xmlns:p14="http://schemas.microsoft.com/office/powerpoint/2010/main" val="3362814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0"/>
            <a:ext cx="10515600" cy="1325563"/>
          </a:xfrm>
        </p:spPr>
        <p:txBody>
          <a:bodyPr>
            <a:normAutofit/>
          </a:bodyPr>
          <a:lstStyle/>
          <a:p>
            <a:pPr algn="ctr"/>
            <a:r>
              <a:rPr lang="cs-CZ" sz="3600" b="1" dirty="0">
                <a:solidFill>
                  <a:srgbClr val="00B050"/>
                </a:solidFill>
              </a:rPr>
              <a:t>Mapové dovednosti - definice</a:t>
            </a:r>
          </a:p>
        </p:txBody>
      </p:sp>
      <p:sp>
        <p:nvSpPr>
          <p:cNvPr id="3" name="Zástupný symbol pro obsah 2"/>
          <p:cNvSpPr>
            <a:spLocks noGrp="1"/>
          </p:cNvSpPr>
          <p:nvPr>
            <p:ph idx="1"/>
          </p:nvPr>
        </p:nvSpPr>
        <p:spPr>
          <a:xfrm>
            <a:off x="773724" y="1192718"/>
            <a:ext cx="9741876" cy="3338169"/>
          </a:xfrm>
        </p:spPr>
        <p:txBody>
          <a:bodyPr>
            <a:noAutofit/>
          </a:bodyPr>
          <a:lstStyle/>
          <a:p>
            <a:pPr marL="0" indent="0">
              <a:buNone/>
            </a:pPr>
            <a:r>
              <a:rPr lang="cs-CZ" sz="2000" b="1" dirty="0"/>
              <a:t>Mapové dovednosti jsou  způsobilosti člověka k využívání a vytváření map.</a:t>
            </a:r>
          </a:p>
          <a:p>
            <a:pPr marL="0" indent="0">
              <a:buNone/>
            </a:pPr>
            <a:r>
              <a:rPr lang="cs-CZ" sz="2000" dirty="0"/>
              <a:t>Mapové dovednosti jsou </a:t>
            </a:r>
            <a:r>
              <a:rPr lang="cs-CZ" sz="2000" b="1" dirty="0"/>
              <a:t>větší skupinou dovedností</a:t>
            </a:r>
            <a:r>
              <a:rPr lang="cs-CZ" sz="2000" dirty="0"/>
              <a:t>,  </a:t>
            </a:r>
            <a:r>
              <a:rPr lang="cs-CZ" sz="2000" b="1" dirty="0"/>
              <a:t>činností, operací.</a:t>
            </a:r>
          </a:p>
          <a:p>
            <a:pPr marL="0" indent="0">
              <a:buNone/>
            </a:pPr>
            <a:endParaRPr lang="cs-CZ" sz="2000" dirty="0"/>
          </a:p>
          <a:p>
            <a:endParaRPr lang="cs-CZ" sz="2000" dirty="0"/>
          </a:p>
          <a:p>
            <a:endParaRPr lang="cs-CZ" sz="2000" dirty="0"/>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22</a:t>
            </a:fld>
            <a:endParaRPr lang="cs-CZ"/>
          </a:p>
        </p:txBody>
      </p:sp>
      <p:pic>
        <p:nvPicPr>
          <p:cNvPr id="5" name="Zástupný symbol pro obsah 3"/>
          <p:cNvPicPr>
            <a:picLocks noChangeAspect="1"/>
          </p:cNvPicPr>
          <p:nvPr/>
        </p:nvPicPr>
        <p:blipFill>
          <a:blip r:embed="rId2"/>
          <a:stretch>
            <a:fillRect/>
          </a:stretch>
        </p:blipFill>
        <p:spPr>
          <a:xfrm>
            <a:off x="625850" y="2233058"/>
            <a:ext cx="7644245" cy="1118670"/>
          </a:xfrm>
          <a:prstGeom prst="rect">
            <a:avLst/>
          </a:prstGeom>
        </p:spPr>
      </p:pic>
      <p:sp>
        <p:nvSpPr>
          <p:cNvPr id="6" name="Zástupný symbol pro obsah 2"/>
          <p:cNvSpPr txBox="1">
            <a:spLocks/>
          </p:cNvSpPr>
          <p:nvPr/>
        </p:nvSpPr>
        <p:spPr>
          <a:xfrm>
            <a:off x="481982" y="4058521"/>
            <a:ext cx="10181492" cy="4405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000" b="1" dirty="0"/>
              <a:t>čtení map  - prosté získávání informací z mapy</a:t>
            </a:r>
            <a:r>
              <a:rPr lang="cs-CZ" sz="2000" dirty="0"/>
              <a:t>, při kterém jsou identifikovány a dekódovány kartografické znaky a jejich atributy; </a:t>
            </a:r>
          </a:p>
          <a:p>
            <a:r>
              <a:rPr lang="cs-CZ" sz="2000" b="1" dirty="0"/>
              <a:t>analýza map </a:t>
            </a:r>
            <a:r>
              <a:rPr lang="cs-CZ" sz="2000" dirty="0"/>
              <a:t>- </a:t>
            </a:r>
            <a:r>
              <a:rPr lang="cs-CZ" sz="2000" b="1" dirty="0"/>
              <a:t>zpracovávání  informací </a:t>
            </a:r>
            <a:r>
              <a:rPr lang="cs-CZ" sz="2000" dirty="0"/>
              <a:t>za účelem popsání </a:t>
            </a:r>
            <a:r>
              <a:rPr lang="cs-CZ" sz="2000" b="1" dirty="0"/>
              <a:t>prostorového uspořádání a vztahů </a:t>
            </a:r>
            <a:r>
              <a:rPr lang="cs-CZ" sz="2000" dirty="0"/>
              <a:t>a změření vzdáleností mezi lokalitami;</a:t>
            </a:r>
          </a:p>
          <a:p>
            <a:r>
              <a:rPr lang="cs-CZ" sz="2000" dirty="0"/>
              <a:t> </a:t>
            </a:r>
            <a:r>
              <a:rPr lang="cs-CZ" sz="2000" b="1" dirty="0"/>
              <a:t>interpretaci map </a:t>
            </a:r>
            <a:r>
              <a:rPr lang="cs-CZ" sz="2000" dirty="0"/>
              <a:t>- dovednost, která </a:t>
            </a:r>
            <a:r>
              <a:rPr lang="cs-CZ" sz="2000" b="1" dirty="0"/>
              <a:t>překračuje to, co je znázorněno na mapě</a:t>
            </a:r>
            <a:r>
              <a:rPr lang="cs-CZ" sz="2000" dirty="0"/>
              <a:t>, a vyžaduje tak aplikování </a:t>
            </a:r>
            <a:r>
              <a:rPr lang="cs-CZ" sz="2000" b="1" dirty="0"/>
              <a:t>dříve získaných informací </a:t>
            </a:r>
            <a:r>
              <a:rPr lang="cs-CZ" sz="2000" dirty="0"/>
              <a:t>za účelem řešení problémů a vyvození závěrů.</a:t>
            </a:r>
          </a:p>
          <a:p>
            <a:endParaRPr lang="cs-CZ" sz="2000" dirty="0"/>
          </a:p>
        </p:txBody>
      </p:sp>
      <p:sp>
        <p:nvSpPr>
          <p:cNvPr id="7" name="TextovéPole 6"/>
          <p:cNvSpPr txBox="1"/>
          <p:nvPr/>
        </p:nvSpPr>
        <p:spPr>
          <a:xfrm>
            <a:off x="9822473" y="175835"/>
            <a:ext cx="2224454" cy="1200329"/>
          </a:xfrm>
          <a:prstGeom prst="rect">
            <a:avLst/>
          </a:prstGeom>
          <a:noFill/>
        </p:spPr>
        <p:txBody>
          <a:bodyPr wrap="square" rtlCol="0">
            <a:spAutoFit/>
          </a:bodyPr>
          <a:lstStyle/>
          <a:p>
            <a:r>
              <a:rPr lang="cs-CZ" i="1" dirty="0"/>
              <a:t>Map </a:t>
            </a:r>
            <a:r>
              <a:rPr lang="cs-CZ" i="1" dirty="0" err="1"/>
              <a:t>skills</a:t>
            </a:r>
            <a:r>
              <a:rPr lang="cs-CZ" i="1" dirty="0"/>
              <a:t>, </a:t>
            </a:r>
          </a:p>
          <a:p>
            <a:r>
              <a:rPr lang="cs-CZ" i="1" dirty="0"/>
              <a:t>map </a:t>
            </a:r>
            <a:r>
              <a:rPr lang="cs-CZ" i="1" dirty="0" err="1"/>
              <a:t>competencies</a:t>
            </a:r>
            <a:r>
              <a:rPr lang="cs-CZ" i="1" dirty="0"/>
              <a:t>, map </a:t>
            </a:r>
            <a:r>
              <a:rPr lang="cs-CZ" i="1" dirty="0" err="1"/>
              <a:t>reading</a:t>
            </a:r>
            <a:r>
              <a:rPr lang="cs-CZ" i="1" dirty="0"/>
              <a:t>, </a:t>
            </a:r>
            <a:r>
              <a:rPr lang="cs-CZ" i="1" dirty="0" err="1"/>
              <a:t>cartographic</a:t>
            </a:r>
            <a:r>
              <a:rPr lang="cs-CZ" i="1" dirty="0"/>
              <a:t> </a:t>
            </a:r>
            <a:r>
              <a:rPr lang="cs-CZ" i="1" dirty="0" err="1"/>
              <a:t>skills</a:t>
            </a:r>
            <a:endParaRPr lang="cs-CZ" i="1" dirty="0"/>
          </a:p>
        </p:txBody>
      </p:sp>
      <p:sp>
        <p:nvSpPr>
          <p:cNvPr id="8" name="TextovéPole 7"/>
          <p:cNvSpPr txBox="1"/>
          <p:nvPr/>
        </p:nvSpPr>
        <p:spPr>
          <a:xfrm>
            <a:off x="1271201" y="3277496"/>
            <a:ext cx="5414431" cy="369332"/>
          </a:xfrm>
          <a:prstGeom prst="rect">
            <a:avLst/>
          </a:prstGeom>
          <a:noFill/>
        </p:spPr>
        <p:txBody>
          <a:bodyPr wrap="none" rtlCol="0">
            <a:spAutoFit/>
          </a:bodyPr>
          <a:lstStyle/>
          <a:p>
            <a:r>
              <a:rPr lang="cs-CZ" b="1" dirty="0"/>
              <a:t>Vzrůstající  kognitivní náročnost  mapových dovedností</a:t>
            </a:r>
          </a:p>
        </p:txBody>
      </p:sp>
      <p:sp>
        <p:nvSpPr>
          <p:cNvPr id="9" name="TextovéPole 8"/>
          <p:cNvSpPr txBox="1"/>
          <p:nvPr/>
        </p:nvSpPr>
        <p:spPr>
          <a:xfrm>
            <a:off x="6135254" y="6305749"/>
            <a:ext cx="4950691" cy="369332"/>
          </a:xfrm>
          <a:prstGeom prst="rect">
            <a:avLst/>
          </a:prstGeom>
          <a:noFill/>
        </p:spPr>
        <p:txBody>
          <a:bodyPr wrap="square" rtlCol="0">
            <a:spAutoFit/>
          </a:bodyPr>
          <a:lstStyle/>
          <a:p>
            <a:r>
              <a:rPr lang="cs-CZ" dirty="0"/>
              <a:t>Zdroj: Hanus, M. a kol. mapovedovednosti.cz</a:t>
            </a:r>
          </a:p>
        </p:txBody>
      </p:sp>
      <p:sp>
        <p:nvSpPr>
          <p:cNvPr id="10" name="Zástupný symbol pro zápatí 9"/>
          <p:cNvSpPr>
            <a:spLocks noGrp="1"/>
          </p:cNvSpPr>
          <p:nvPr>
            <p:ph type="ftr" sz="quarter" idx="11"/>
          </p:nvPr>
        </p:nvSpPr>
        <p:spPr/>
        <p:txBody>
          <a:bodyPr/>
          <a:lstStyle/>
          <a:p>
            <a:r>
              <a:rPr lang="cs-CZ" smtClean="0"/>
              <a:t>CŽV_KARTO_GI_DPZ_podzim 2021</a:t>
            </a:r>
            <a:endParaRPr lang="cs-CZ"/>
          </a:p>
        </p:txBody>
      </p:sp>
    </p:spTree>
    <p:extLst>
      <p:ext uri="{BB962C8B-B14F-4D97-AF65-F5344CB8AC3E}">
        <p14:creationId xmlns:p14="http://schemas.microsoft.com/office/powerpoint/2010/main" val="427238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589883" y="797211"/>
            <a:ext cx="8392317" cy="6018579"/>
          </a:xfrm>
          <a:prstGeom prst="rect">
            <a:avLst/>
          </a:prstGeom>
        </p:spPr>
      </p:pic>
      <p:sp>
        <p:nvSpPr>
          <p:cNvPr id="5" name="TextovéPole 4"/>
          <p:cNvSpPr txBox="1"/>
          <p:nvPr/>
        </p:nvSpPr>
        <p:spPr>
          <a:xfrm>
            <a:off x="7084292" y="5860885"/>
            <a:ext cx="4950691" cy="369332"/>
          </a:xfrm>
          <a:prstGeom prst="rect">
            <a:avLst/>
          </a:prstGeom>
          <a:noFill/>
        </p:spPr>
        <p:txBody>
          <a:bodyPr wrap="square" rtlCol="0">
            <a:spAutoFit/>
          </a:bodyPr>
          <a:lstStyle/>
          <a:p>
            <a:r>
              <a:rPr lang="cs-CZ" dirty="0"/>
              <a:t>Zdroj: Hanus, M. a kol. mapovedovednosti.cz</a:t>
            </a:r>
          </a:p>
        </p:txBody>
      </p:sp>
      <p:sp>
        <p:nvSpPr>
          <p:cNvPr id="6" name="TextovéPole 5"/>
          <p:cNvSpPr txBox="1"/>
          <p:nvPr/>
        </p:nvSpPr>
        <p:spPr>
          <a:xfrm>
            <a:off x="2363968" y="118121"/>
            <a:ext cx="6844146" cy="646331"/>
          </a:xfrm>
          <a:prstGeom prst="rect">
            <a:avLst/>
          </a:prstGeom>
          <a:noFill/>
        </p:spPr>
        <p:txBody>
          <a:bodyPr wrap="square" rtlCol="0">
            <a:spAutoFit/>
          </a:bodyPr>
          <a:lstStyle/>
          <a:p>
            <a:pPr algn="ctr"/>
            <a:r>
              <a:rPr lang="cs-CZ" sz="3600" b="1" dirty="0">
                <a:solidFill>
                  <a:srgbClr val="00B050"/>
                </a:solidFill>
              </a:rPr>
              <a:t>Dílčí mapové dovednosti</a:t>
            </a:r>
          </a:p>
        </p:txBody>
      </p:sp>
      <p:sp>
        <p:nvSpPr>
          <p:cNvPr id="2" name="Zástupný symbol pro číslo snímku 1"/>
          <p:cNvSpPr>
            <a:spLocks noGrp="1"/>
          </p:cNvSpPr>
          <p:nvPr>
            <p:ph type="sldNum" sz="quarter" idx="12"/>
          </p:nvPr>
        </p:nvSpPr>
        <p:spPr/>
        <p:txBody>
          <a:bodyPr/>
          <a:lstStyle/>
          <a:p>
            <a:fld id="{F0678A12-236D-4544-8C8C-A8F78A28A6A6}" type="slidenum">
              <a:rPr lang="cs-CZ" smtClean="0"/>
              <a:t>23</a:t>
            </a:fld>
            <a:endParaRPr lang="cs-CZ"/>
          </a:p>
        </p:txBody>
      </p:sp>
    </p:spTree>
    <p:extLst>
      <p:ext uri="{BB962C8B-B14F-4D97-AF65-F5344CB8AC3E}">
        <p14:creationId xmlns:p14="http://schemas.microsoft.com/office/powerpoint/2010/main" val="2727977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00B050"/>
                </a:solidFill>
              </a:rPr>
              <a:t>Zásady přístupu učitele k žákovi, studentovi</a:t>
            </a:r>
          </a:p>
        </p:txBody>
      </p:sp>
      <p:sp>
        <p:nvSpPr>
          <p:cNvPr id="4" name="Zástupný symbol pro obsah 3"/>
          <p:cNvSpPr txBox="1">
            <a:spLocks noGrp="1"/>
          </p:cNvSpPr>
          <p:nvPr>
            <p:ph idx="1"/>
          </p:nvPr>
        </p:nvSpPr>
        <p:spPr>
          <a:xfrm>
            <a:off x="733508" y="1803978"/>
            <a:ext cx="10620292" cy="3226524"/>
          </a:xfrm>
          <a:prstGeom prst="rect">
            <a:avLst/>
          </a:prstGeom>
          <a:noFill/>
        </p:spPr>
        <p:txBody>
          <a:bodyPr wrap="square" rtlCol="0">
            <a:spAutoFit/>
          </a:bodyPr>
          <a:lstStyle/>
          <a:p>
            <a:pPr marL="0" indent="0">
              <a:buNone/>
            </a:pPr>
            <a:r>
              <a:rPr lang="cs-CZ" sz="2000" dirty="0"/>
              <a:t>1. Získat žákovu pozornost pro vyřešení úkolu (učitel svého žáka </a:t>
            </a:r>
            <a:r>
              <a:rPr lang="cs-CZ" sz="2000" b="1" dirty="0"/>
              <a:t>motivuje</a:t>
            </a:r>
            <a:r>
              <a:rPr lang="cs-CZ" sz="2000" dirty="0"/>
              <a:t> pro daný úkol).</a:t>
            </a:r>
          </a:p>
          <a:p>
            <a:pPr marL="0" indent="0">
              <a:buNone/>
            </a:pPr>
            <a:r>
              <a:rPr lang="cs-CZ" sz="2000" dirty="0"/>
              <a:t>2. Navázat vzájemnou komunikaci a interakci mezi účastníky (učitel žákovi </a:t>
            </a:r>
            <a:r>
              <a:rPr lang="cs-CZ" sz="2000" b="1" dirty="0"/>
              <a:t>vysvětluje</a:t>
            </a:r>
            <a:r>
              <a:rPr lang="cs-CZ" sz="2000" dirty="0"/>
              <a:t>, </a:t>
            </a:r>
            <a:r>
              <a:rPr lang="cs-CZ" sz="2000" b="1" dirty="0"/>
              <a:t>vede ho k řešení </a:t>
            </a:r>
            <a:r>
              <a:rPr lang="cs-CZ" sz="2000" dirty="0"/>
              <a:t>a </a:t>
            </a:r>
            <a:r>
              <a:rPr lang="cs-CZ" sz="2000" b="1" dirty="0"/>
              <a:t>usnadňuje jeho orientaci v úkolu</a:t>
            </a:r>
            <a:r>
              <a:rPr lang="cs-CZ" sz="2000" dirty="0"/>
              <a:t>).</a:t>
            </a:r>
          </a:p>
          <a:p>
            <a:pPr marL="0" indent="0">
              <a:buNone/>
            </a:pPr>
            <a:r>
              <a:rPr lang="cs-CZ" sz="2000" dirty="0"/>
              <a:t>3. Učitel řešený problém </a:t>
            </a:r>
            <a:r>
              <a:rPr lang="cs-CZ" sz="2000" b="1" dirty="0"/>
              <a:t>redukuje do podoby vhodné pro daného žáka</a:t>
            </a:r>
            <a:r>
              <a:rPr lang="cs-CZ" sz="2000" dirty="0"/>
              <a:t>, učitel stanoví určité meze, počet možných řešení. </a:t>
            </a:r>
          </a:p>
          <a:p>
            <a:pPr marL="0" indent="0">
              <a:buNone/>
            </a:pPr>
            <a:r>
              <a:rPr lang="cs-CZ" sz="2000" dirty="0"/>
              <a:t>4. Učitel </a:t>
            </a:r>
            <a:r>
              <a:rPr lang="cs-CZ" sz="2000" b="1" dirty="0"/>
              <a:t>udržuje žáka na správné cestě </a:t>
            </a:r>
            <a:r>
              <a:rPr lang="cs-CZ" sz="2000" dirty="0"/>
              <a:t>vedoucí k vytyčenému </a:t>
            </a:r>
            <a:r>
              <a:rPr lang="cs-CZ" sz="2000" b="1" dirty="0"/>
              <a:t>cíli</a:t>
            </a:r>
            <a:r>
              <a:rPr lang="cs-CZ" sz="2000" dirty="0"/>
              <a:t>.</a:t>
            </a:r>
          </a:p>
          <a:p>
            <a:pPr marL="0" indent="0">
              <a:buNone/>
            </a:pPr>
            <a:r>
              <a:rPr lang="cs-CZ" sz="2000" dirty="0"/>
              <a:t>5. Učitel průběžně </a:t>
            </a:r>
            <a:r>
              <a:rPr lang="cs-CZ" sz="2000" b="1" dirty="0"/>
              <a:t>kontroluje frustraci žáka </a:t>
            </a:r>
            <a:r>
              <a:rPr lang="cs-CZ" sz="2000" dirty="0"/>
              <a:t>a jeho reakce na jednotlivé podněty.</a:t>
            </a:r>
          </a:p>
          <a:p>
            <a:pPr marL="0" indent="0">
              <a:buNone/>
            </a:pPr>
            <a:r>
              <a:rPr lang="cs-CZ" sz="2000" dirty="0"/>
              <a:t>Tohoto přístupu lze vhodně užít při formulaci úloh </a:t>
            </a:r>
            <a:r>
              <a:rPr lang="cs-CZ" sz="2000" b="1" dirty="0"/>
              <a:t>gradující (kognitivní) náročnosti, </a:t>
            </a:r>
            <a:r>
              <a:rPr lang="cs-CZ" sz="2000" dirty="0"/>
              <a:t>v případě práce s mapou tedy gradující od jednoduchého čtení map až po komplexní interpretaci či tvorbu mapy</a:t>
            </a:r>
          </a:p>
        </p:txBody>
      </p:sp>
      <p:sp>
        <p:nvSpPr>
          <p:cNvPr id="3" name="Zástupný symbol pro číslo snímku 2"/>
          <p:cNvSpPr>
            <a:spLocks noGrp="1"/>
          </p:cNvSpPr>
          <p:nvPr>
            <p:ph type="sldNum" sz="quarter" idx="12"/>
          </p:nvPr>
        </p:nvSpPr>
        <p:spPr/>
        <p:txBody>
          <a:bodyPr/>
          <a:lstStyle/>
          <a:p>
            <a:fld id="{F0678A12-236D-4544-8C8C-A8F78A28A6A6}" type="slidenum">
              <a:rPr lang="cs-CZ" smtClean="0"/>
              <a:t>24</a:t>
            </a:fld>
            <a:endParaRPr lang="cs-CZ"/>
          </a:p>
        </p:txBody>
      </p:sp>
    </p:spTree>
    <p:extLst>
      <p:ext uri="{BB962C8B-B14F-4D97-AF65-F5344CB8AC3E}">
        <p14:creationId xmlns:p14="http://schemas.microsoft.com/office/powerpoint/2010/main" val="2162312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a:solidFill>
                  <a:srgbClr val="00B050"/>
                </a:solidFill>
              </a:rPr>
              <a:t>Jak mapové dovednosti  rozvíjet</a:t>
            </a:r>
          </a:p>
        </p:txBody>
      </p:sp>
      <p:sp>
        <p:nvSpPr>
          <p:cNvPr id="3" name="Zástupný symbol pro obsah 2"/>
          <p:cNvSpPr>
            <a:spLocks noGrp="1"/>
          </p:cNvSpPr>
          <p:nvPr>
            <p:ph idx="1"/>
          </p:nvPr>
        </p:nvSpPr>
        <p:spPr>
          <a:xfrm>
            <a:off x="838200" y="1825625"/>
            <a:ext cx="10118368" cy="2984444"/>
          </a:xfrm>
        </p:spPr>
        <p:txBody>
          <a:bodyPr>
            <a:normAutofit fontScale="62500" lnSpcReduction="20000"/>
          </a:bodyPr>
          <a:lstStyle/>
          <a:p>
            <a:endParaRPr lang="cs-CZ" dirty="0"/>
          </a:p>
          <a:p>
            <a:r>
              <a:rPr lang="cs-CZ" dirty="0"/>
              <a:t>CÍLENĚ a SPRÁVNÝM POSTUPEM</a:t>
            </a:r>
          </a:p>
          <a:p>
            <a:r>
              <a:rPr lang="cs-CZ" dirty="0"/>
              <a:t>OD JEDNODUŠŠÍCH KE SLOŽITĚJŠÍM,  I  SLOŽITĚJŠÍ!</a:t>
            </a:r>
          </a:p>
          <a:p>
            <a:r>
              <a:rPr lang="cs-CZ" dirty="0"/>
              <a:t>podporovat</a:t>
            </a:r>
          </a:p>
          <a:p>
            <a:r>
              <a:rPr lang="cs-CZ" dirty="0"/>
              <a:t>Lze testovat, sledovat pokrok</a:t>
            </a:r>
          </a:p>
          <a:p>
            <a:r>
              <a:rPr lang="cs-CZ" dirty="0"/>
              <a:t>Sady úloh –  viz cvičení</a:t>
            </a:r>
          </a:p>
          <a:p>
            <a:r>
              <a:rPr lang="cs-CZ" dirty="0"/>
              <a:t>Testování – viz  cvičení</a:t>
            </a:r>
          </a:p>
          <a:p>
            <a:r>
              <a:rPr lang="cs-CZ" dirty="0"/>
              <a:t>Trénovat  - cvičit - a k tréninku – připravit si  podklady - úlohy</a:t>
            </a:r>
          </a:p>
          <a:p>
            <a:r>
              <a:rPr lang="cs-CZ" dirty="0"/>
              <a:t>Dobře pracovat s mapou, s geografickými daty – užitečná dovednost do života</a:t>
            </a:r>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25</a:t>
            </a:fld>
            <a:endParaRPr lang="cs-CZ"/>
          </a:p>
        </p:txBody>
      </p:sp>
    </p:spTree>
    <p:extLst>
      <p:ext uri="{BB962C8B-B14F-4D97-AF65-F5344CB8AC3E}">
        <p14:creationId xmlns:p14="http://schemas.microsoft.com/office/powerpoint/2010/main" val="2855563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00B050"/>
                </a:solidFill>
              </a:rPr>
              <a:t>Které problémy se projevují u neúspěšných řešitelů úloh?</a:t>
            </a:r>
          </a:p>
        </p:txBody>
      </p:sp>
      <p:sp>
        <p:nvSpPr>
          <p:cNvPr id="3" name="Zástupný symbol pro obsah 2"/>
          <p:cNvSpPr>
            <a:spLocks noGrp="1"/>
          </p:cNvSpPr>
          <p:nvPr>
            <p:ph idx="1"/>
          </p:nvPr>
        </p:nvSpPr>
        <p:spPr/>
        <p:txBody>
          <a:bodyPr>
            <a:normAutofit/>
          </a:bodyPr>
          <a:lstStyle/>
          <a:p>
            <a:r>
              <a:rPr lang="cs-CZ" sz="2000" b="1" dirty="0"/>
              <a:t>Nedostatek pozornosti věnované relevantním informacím a naopak neefektivní práce s nerelevantními informacemi</a:t>
            </a:r>
            <a:r>
              <a:rPr lang="cs-CZ" sz="2000" dirty="0"/>
              <a:t> </a:t>
            </a:r>
            <a:endParaRPr lang="cs-CZ" sz="2000" dirty="0" smtClean="0"/>
          </a:p>
          <a:p>
            <a:endParaRPr lang="cs-CZ" sz="2000" dirty="0"/>
          </a:p>
          <a:p>
            <a:r>
              <a:rPr lang="cs-CZ" sz="2000" dirty="0" smtClean="0"/>
              <a:t>Nezřídka </a:t>
            </a:r>
            <a:r>
              <a:rPr lang="cs-CZ" sz="2000" dirty="0"/>
              <a:t>je </a:t>
            </a:r>
            <a:r>
              <a:rPr lang="cs-CZ" sz="2000" b="1" dirty="0"/>
              <a:t>velká pozornost věnována těm částem mapy, které neobsahují informace potřebné k řešení </a:t>
            </a:r>
            <a:r>
              <a:rPr lang="cs-CZ" sz="2000" b="1" dirty="0" smtClean="0"/>
              <a:t>problému</a:t>
            </a:r>
          </a:p>
          <a:p>
            <a:endParaRPr lang="cs-CZ" sz="2000" dirty="0"/>
          </a:p>
          <a:p>
            <a:r>
              <a:rPr lang="cs-CZ" sz="2000" dirty="0"/>
              <a:t>  </a:t>
            </a:r>
            <a:r>
              <a:rPr lang="cs-CZ" sz="2000" b="1" dirty="0"/>
              <a:t>Uživatelé-začátečníci</a:t>
            </a:r>
            <a:r>
              <a:rPr lang="cs-CZ" sz="2000" dirty="0"/>
              <a:t> </a:t>
            </a:r>
            <a:r>
              <a:rPr lang="cs-CZ" sz="2000" b="1" dirty="0"/>
              <a:t>řeší úlohy zpravidla příliš dlouho, nebo naopak příliš krátce</a:t>
            </a:r>
            <a:r>
              <a:rPr lang="cs-CZ" sz="2000" dirty="0"/>
              <a:t>. Lze tak vyčlenit uživatele pracující </a:t>
            </a:r>
            <a:r>
              <a:rPr lang="cs-CZ" sz="2000" b="1" dirty="0"/>
              <a:t>unáhleně a zbrkle </a:t>
            </a:r>
            <a:r>
              <a:rPr lang="cs-CZ" sz="2000" dirty="0"/>
              <a:t>a rozhodující o řešení, aniž by věnovali dostatečnou pozornost všem nezbytným </a:t>
            </a:r>
            <a:r>
              <a:rPr lang="cs-CZ" sz="2000" dirty="0" smtClean="0"/>
              <a:t>informacím, </a:t>
            </a:r>
            <a:r>
              <a:rPr lang="cs-CZ" sz="2000" b="1" dirty="0" smtClean="0"/>
              <a:t>jejich </a:t>
            </a:r>
            <a:r>
              <a:rPr lang="cs-CZ" sz="2000" b="1" dirty="0"/>
              <a:t>pozornost není koncentrována pouze na relevantní informace a relevantní části mapy</a:t>
            </a:r>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26</a:t>
            </a:fld>
            <a:endParaRPr lang="cs-CZ"/>
          </a:p>
        </p:txBody>
      </p:sp>
    </p:spTree>
    <p:extLst>
      <p:ext uri="{BB962C8B-B14F-4D97-AF65-F5344CB8AC3E}">
        <p14:creationId xmlns:p14="http://schemas.microsoft.com/office/powerpoint/2010/main" val="3162528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350" y="-326639"/>
            <a:ext cx="10515600" cy="1325563"/>
          </a:xfrm>
        </p:spPr>
        <p:txBody>
          <a:bodyPr>
            <a:noAutofit/>
          </a:bodyPr>
          <a:lstStyle/>
          <a:p>
            <a:r>
              <a:rPr lang="cs-CZ" sz="2800" dirty="0"/>
              <a:t/>
            </a:r>
            <a:br>
              <a:rPr lang="cs-CZ" sz="2800" dirty="0"/>
            </a:br>
            <a:r>
              <a:rPr lang="cs-CZ" sz="2800" dirty="0"/>
              <a:t>Ukázka úloh formulovaných podle zásad pedagogického </a:t>
            </a:r>
            <a:r>
              <a:rPr lang="cs-CZ" sz="2800" dirty="0" err="1"/>
              <a:t>scaffoldingu</a:t>
            </a:r>
            <a:r>
              <a:rPr lang="cs-CZ" sz="2800" dirty="0"/>
              <a:t/>
            </a:r>
            <a:br>
              <a:rPr lang="cs-CZ" sz="2800" dirty="0"/>
            </a:br>
            <a:endParaRPr lang="cs-CZ" sz="2800" dirty="0"/>
          </a:p>
        </p:txBody>
      </p:sp>
      <p:sp>
        <p:nvSpPr>
          <p:cNvPr id="3" name="Zástupný symbol pro obsah 2"/>
          <p:cNvSpPr>
            <a:spLocks noGrp="1"/>
          </p:cNvSpPr>
          <p:nvPr>
            <p:ph idx="1"/>
          </p:nvPr>
        </p:nvSpPr>
        <p:spPr>
          <a:xfrm>
            <a:off x="444500" y="998924"/>
            <a:ext cx="10909300" cy="4486275"/>
          </a:xfrm>
        </p:spPr>
        <p:txBody>
          <a:bodyPr>
            <a:noAutofit/>
          </a:bodyPr>
          <a:lstStyle/>
          <a:p>
            <a:pPr marL="0" indent="0">
              <a:buNone/>
            </a:pPr>
            <a:r>
              <a:rPr lang="cs-CZ" sz="1600" b="1" dirty="0"/>
              <a:t>Geografický problém: Které přírodní faktory ovlivňují rozmístění obyvatel na Zemi? </a:t>
            </a:r>
            <a:r>
              <a:rPr lang="pl-PL" sz="1600" b="1" dirty="0"/>
              <a:t>Jak se tyto faktory projevují v koncentraci obyvatel v Česku?</a:t>
            </a:r>
          </a:p>
          <a:p>
            <a:pPr marL="0" indent="0">
              <a:buNone/>
            </a:pPr>
            <a:r>
              <a:rPr lang="cs-CZ" sz="1600" dirty="0"/>
              <a:t>Studenti pracují na </a:t>
            </a:r>
            <a:r>
              <a:rPr lang="cs-CZ" sz="1600" b="1" dirty="0"/>
              <a:t>příkladu regionu Asie </a:t>
            </a:r>
            <a:r>
              <a:rPr lang="cs-CZ" sz="1600" dirty="0"/>
              <a:t>a využívají </a:t>
            </a:r>
            <a:r>
              <a:rPr lang="cs-CZ" sz="1600" b="1" dirty="0"/>
              <a:t>obecně geografickou mapu a mapou hustoty zalidnění </a:t>
            </a:r>
            <a:r>
              <a:rPr lang="cs-CZ" sz="1600" dirty="0"/>
              <a:t>(Pro interpretaci využívají podklady ze školního atlasu Česka.</a:t>
            </a:r>
          </a:p>
          <a:p>
            <a:pPr marL="0" indent="0">
              <a:buNone/>
            </a:pPr>
            <a:endParaRPr lang="cs-CZ" sz="1600" dirty="0"/>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27</a:t>
            </a:fld>
            <a:endParaRPr lang="cs-CZ"/>
          </a:p>
        </p:txBody>
      </p:sp>
      <p:pic>
        <p:nvPicPr>
          <p:cNvPr id="5" name="Zástupný symbol pro obsah 4"/>
          <p:cNvPicPr>
            <a:picLocks noChangeAspect="1"/>
          </p:cNvPicPr>
          <p:nvPr/>
        </p:nvPicPr>
        <p:blipFill>
          <a:blip r:embed="rId2"/>
          <a:stretch>
            <a:fillRect/>
          </a:stretch>
        </p:blipFill>
        <p:spPr>
          <a:xfrm>
            <a:off x="444500" y="2187574"/>
            <a:ext cx="4929620" cy="4351338"/>
          </a:xfrm>
          <a:prstGeom prst="rect">
            <a:avLst/>
          </a:prstGeom>
        </p:spPr>
      </p:pic>
      <p:pic>
        <p:nvPicPr>
          <p:cNvPr id="6" name="Obrázek 5"/>
          <p:cNvPicPr>
            <a:picLocks noChangeAspect="1"/>
          </p:cNvPicPr>
          <p:nvPr/>
        </p:nvPicPr>
        <p:blipFill>
          <a:blip r:embed="rId3"/>
          <a:stretch>
            <a:fillRect/>
          </a:stretch>
        </p:blipFill>
        <p:spPr>
          <a:xfrm>
            <a:off x="5503654" y="2365225"/>
            <a:ext cx="6827403" cy="4173687"/>
          </a:xfrm>
          <a:prstGeom prst="rect">
            <a:avLst/>
          </a:prstGeom>
        </p:spPr>
      </p:pic>
    </p:spTree>
    <p:extLst>
      <p:ext uri="{BB962C8B-B14F-4D97-AF65-F5344CB8AC3E}">
        <p14:creationId xmlns:p14="http://schemas.microsoft.com/office/powerpoint/2010/main" val="2392080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stretch>
            <a:fillRect/>
          </a:stretch>
        </p:blipFill>
        <p:spPr>
          <a:xfrm>
            <a:off x="7853106" y="359218"/>
            <a:ext cx="4258187" cy="2603090"/>
          </a:xfrm>
          <a:prstGeom prst="rect">
            <a:avLst/>
          </a:prstGeom>
        </p:spPr>
      </p:pic>
      <p:sp>
        <p:nvSpPr>
          <p:cNvPr id="3" name="Zástupný symbol pro obsah 2"/>
          <p:cNvSpPr>
            <a:spLocks noGrp="1"/>
          </p:cNvSpPr>
          <p:nvPr>
            <p:ph idx="1"/>
          </p:nvPr>
        </p:nvSpPr>
        <p:spPr>
          <a:xfrm>
            <a:off x="253669" y="116329"/>
            <a:ext cx="8815569" cy="5191792"/>
          </a:xfrm>
        </p:spPr>
        <p:txBody>
          <a:bodyPr>
            <a:noAutofit/>
          </a:bodyPr>
          <a:lstStyle/>
          <a:p>
            <a:pPr marL="0" indent="0">
              <a:buNone/>
            </a:pPr>
            <a:r>
              <a:rPr lang="cs-CZ" sz="2000" b="1" dirty="0"/>
              <a:t>Geografický problém: Které přírodní faktory ovlivňují rozmístění obyvatel na Zemi? </a:t>
            </a:r>
            <a:endParaRPr lang="cs-CZ" sz="2000" b="1" dirty="0" smtClean="0"/>
          </a:p>
          <a:p>
            <a:pPr marL="0" indent="0">
              <a:buNone/>
            </a:pPr>
            <a:r>
              <a:rPr lang="pl-PL" sz="2000" b="1" dirty="0" smtClean="0"/>
              <a:t>Jak </a:t>
            </a:r>
            <a:r>
              <a:rPr lang="pl-PL" sz="2000" b="1" dirty="0"/>
              <a:t>se tyto faktory projevují v koncentraci obyvatel v Česku?</a:t>
            </a:r>
          </a:p>
          <a:p>
            <a:pPr marL="0" indent="0">
              <a:buNone/>
            </a:pPr>
            <a:r>
              <a:rPr lang="cs-CZ" sz="1800" b="1" dirty="0"/>
              <a:t>Čtení mapy:</a:t>
            </a:r>
          </a:p>
          <a:p>
            <a:pPr marL="0" indent="0">
              <a:buNone/>
            </a:pPr>
            <a:r>
              <a:rPr lang="cs-CZ" sz="1800" dirty="0"/>
              <a:t>1 Určete, kterou barvou jsou v mapě hustoty zalidnění znázorněny oblasti s vysokou/nízkou hustotou zalidnění.</a:t>
            </a:r>
          </a:p>
          <a:p>
            <a:pPr marL="0" indent="0">
              <a:buNone/>
            </a:pPr>
            <a:r>
              <a:rPr lang="cs-CZ" sz="1800" dirty="0"/>
              <a:t>2 Co je možné vyčíst z obecně geografické mapy Asie? Jak jsou tyto jevy v mapě znázorněny?</a:t>
            </a:r>
          </a:p>
          <a:p>
            <a:pPr marL="0" indent="0">
              <a:buNone/>
            </a:pPr>
            <a:r>
              <a:rPr lang="cs-CZ" sz="1800" b="1" dirty="0"/>
              <a:t>Analýza mapy:</a:t>
            </a:r>
          </a:p>
          <a:p>
            <a:pPr marL="0" indent="0">
              <a:buNone/>
            </a:pPr>
            <a:r>
              <a:rPr lang="cs-CZ" sz="1800" dirty="0"/>
              <a:t>1 Přírodní prostředí a jeho </a:t>
            </a:r>
            <a:r>
              <a:rPr lang="cs-CZ" sz="2000" dirty="0"/>
              <a:t>charakteristiky</a:t>
            </a:r>
            <a:r>
              <a:rPr lang="cs-CZ" sz="1800" dirty="0"/>
              <a:t> byly v minulosti hlavním faktorem ovlivňujícím rozmístění lidské populace i lidských aktivit na Zemi. Na mapě hustoty zalidnění identifikujte v Asii alespoň čtyři oblasti s velmi vysokou hustotou zalidnění a také čtyři oblasti s hustotou velmi nízkou (resp. oblasti téměř neosídlené).</a:t>
            </a:r>
          </a:p>
          <a:p>
            <a:pPr marL="0" indent="0">
              <a:buNone/>
            </a:pPr>
            <a:r>
              <a:rPr lang="cs-CZ" sz="1800" dirty="0"/>
              <a:t>2. Lokalizujte tyto oblasti na obecně geografické mapě Asie.</a:t>
            </a:r>
          </a:p>
          <a:p>
            <a:pPr marL="0" indent="0">
              <a:buNone/>
            </a:pPr>
            <a:r>
              <a:rPr lang="cs-CZ" sz="1800" dirty="0"/>
              <a:t>3. Které faktory přírodního prostředí mají společné oblasti s vysokou hustotou zalidnění a které naopak oblasti s nízkou hustotou zalidnění?</a:t>
            </a:r>
          </a:p>
          <a:p>
            <a:pPr marL="0" indent="0">
              <a:buNone/>
            </a:pPr>
            <a:r>
              <a:rPr lang="cs-CZ" sz="1800" b="1" dirty="0"/>
              <a:t>Interpretace mapy:</a:t>
            </a:r>
          </a:p>
          <a:p>
            <a:pPr marL="0" indent="0">
              <a:buNone/>
            </a:pPr>
            <a:r>
              <a:rPr lang="cs-CZ" sz="1800" dirty="0"/>
              <a:t>1. Jak velký je vliv jednotlivých faktorů? Který faktor vy osobně považujete za nejvýznamnější?</a:t>
            </a:r>
          </a:p>
          <a:p>
            <a:pPr marL="0" indent="0">
              <a:buNone/>
            </a:pPr>
            <a:r>
              <a:rPr lang="cs-CZ" sz="1800" dirty="0"/>
              <a:t>2. Určují tyto faktory (i když v jiné míře) také rozmístění obyvatel v Česku? Působí na úrovni Česka nějaké další faktory? Z faktorů sestavte vlastní žebříček podle toho, v jaké míře ovlivňují rozmístění obyvatel v Česku (od nejvýznamnějšího po nejméně významný).</a:t>
            </a:r>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28</a:t>
            </a:fld>
            <a:endParaRPr lang="cs-CZ"/>
          </a:p>
        </p:txBody>
      </p:sp>
      <p:pic>
        <p:nvPicPr>
          <p:cNvPr id="6" name="Zástupný symbol pro obsah 4"/>
          <p:cNvPicPr>
            <a:picLocks noChangeAspect="1"/>
          </p:cNvPicPr>
          <p:nvPr/>
        </p:nvPicPr>
        <p:blipFill>
          <a:blip r:embed="rId3"/>
          <a:stretch>
            <a:fillRect/>
          </a:stretch>
        </p:blipFill>
        <p:spPr>
          <a:xfrm>
            <a:off x="9215603" y="3594912"/>
            <a:ext cx="2826961" cy="2495337"/>
          </a:xfrm>
          <a:prstGeom prst="rect">
            <a:avLst/>
          </a:prstGeom>
        </p:spPr>
      </p:pic>
    </p:spTree>
    <p:extLst>
      <p:ext uri="{BB962C8B-B14F-4D97-AF65-F5344CB8AC3E}">
        <p14:creationId xmlns:p14="http://schemas.microsoft.com/office/powerpoint/2010/main" val="2996362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9DD2F549-9907-42FC-B7DA-C5F8DBCD02BA}"/>
              </a:ext>
            </a:extLst>
          </p:cNvPr>
          <p:cNvPicPr>
            <a:picLocks noGrp="1" noChangeAspect="1"/>
          </p:cNvPicPr>
          <p:nvPr>
            <p:ph idx="1"/>
          </p:nvPr>
        </p:nvPicPr>
        <p:blipFill>
          <a:blip r:embed="rId2"/>
          <a:stretch>
            <a:fillRect/>
          </a:stretch>
        </p:blipFill>
        <p:spPr>
          <a:xfrm>
            <a:off x="168532" y="929574"/>
            <a:ext cx="4957532" cy="4680811"/>
          </a:xfrm>
        </p:spPr>
      </p:pic>
      <p:sp>
        <p:nvSpPr>
          <p:cNvPr id="4" name="Zástupný symbol pro číslo snímku 3">
            <a:extLst>
              <a:ext uri="{FF2B5EF4-FFF2-40B4-BE49-F238E27FC236}">
                <a16:creationId xmlns:a16="http://schemas.microsoft.com/office/drawing/2014/main" id="{0A921D46-E812-4681-A75D-CD100E4333FE}"/>
              </a:ext>
            </a:extLst>
          </p:cNvPr>
          <p:cNvSpPr>
            <a:spLocks noGrp="1"/>
          </p:cNvSpPr>
          <p:nvPr>
            <p:ph type="sldNum" sz="quarter" idx="12"/>
          </p:nvPr>
        </p:nvSpPr>
        <p:spPr/>
        <p:txBody>
          <a:bodyPr/>
          <a:lstStyle/>
          <a:p>
            <a:fld id="{F0678A12-236D-4544-8C8C-A8F78A28A6A6}" type="slidenum">
              <a:rPr lang="cs-CZ" smtClean="0"/>
              <a:t>29</a:t>
            </a:fld>
            <a:endParaRPr lang="cs-CZ"/>
          </a:p>
        </p:txBody>
      </p:sp>
      <p:sp>
        <p:nvSpPr>
          <p:cNvPr id="8" name="TextovéPole 7">
            <a:extLst>
              <a:ext uri="{FF2B5EF4-FFF2-40B4-BE49-F238E27FC236}">
                <a16:creationId xmlns:a16="http://schemas.microsoft.com/office/drawing/2014/main" id="{40DF9008-A34D-4F7A-A9BF-FE5D5325E18D}"/>
              </a:ext>
            </a:extLst>
          </p:cNvPr>
          <p:cNvSpPr txBox="1"/>
          <p:nvPr/>
        </p:nvSpPr>
        <p:spPr>
          <a:xfrm>
            <a:off x="5629759" y="2629789"/>
            <a:ext cx="6293850" cy="3139321"/>
          </a:xfrm>
          <a:prstGeom prst="rect">
            <a:avLst/>
          </a:prstGeom>
          <a:noFill/>
        </p:spPr>
        <p:txBody>
          <a:bodyPr wrap="square" rtlCol="0">
            <a:spAutoFit/>
          </a:bodyPr>
          <a:lstStyle/>
          <a:p>
            <a:r>
              <a:rPr lang="cs-CZ" sz="1100" dirty="0"/>
              <a:t>Komentář:</a:t>
            </a:r>
          </a:p>
          <a:p>
            <a:r>
              <a:rPr lang="cs-CZ" sz="1100" dirty="0"/>
              <a:t> V předložené sadě úloh vidíme, že úkoly 1–3 na sebe navazují. </a:t>
            </a:r>
          </a:p>
          <a:p>
            <a:endParaRPr lang="cs-CZ" sz="1100" dirty="0"/>
          </a:p>
          <a:p>
            <a:r>
              <a:rPr lang="cs-CZ" sz="1100" b="1" dirty="0"/>
              <a:t>Úkol číslo 1 je čtením mapy</a:t>
            </a:r>
            <a:r>
              <a:rPr lang="cs-CZ" sz="1100" dirty="0"/>
              <a:t>, které vede ke zjednodušení fyzické mapy v atlase. Vzniká tak podklad pro interpretaci. </a:t>
            </a:r>
          </a:p>
          <a:p>
            <a:r>
              <a:rPr lang="cs-CZ" sz="1100" b="1" dirty="0"/>
              <a:t>V úkolu 2 přidáváme druhý jev – půdní typ</a:t>
            </a:r>
            <a:r>
              <a:rPr lang="cs-CZ" sz="1100" dirty="0"/>
              <a:t>, který nám společně s povrchem pomůže určit lokalizační faktory půdních typů. Lokalizace jednotlivých typů půd je uvedena jako </a:t>
            </a:r>
            <a:r>
              <a:rPr lang="cs-CZ" sz="1100" b="1" dirty="0"/>
              <a:t>analýza</a:t>
            </a:r>
            <a:r>
              <a:rPr lang="cs-CZ" sz="1100" dirty="0"/>
              <a:t>, protože žák kromě překreslení výskytu půdy provádí ještě zjednodušení tohoto výskytu pouze na oblasti největšího výskytu. </a:t>
            </a:r>
          </a:p>
          <a:p>
            <a:r>
              <a:rPr lang="cs-CZ" sz="1100" b="1" dirty="0"/>
              <a:t>Úkol 3 již po studentech vyžaduje interpretaci</a:t>
            </a:r>
            <a:r>
              <a:rPr lang="cs-CZ" sz="1100" dirty="0"/>
              <a:t>, tedy tvorbu obecného závěru ohledně faktorů určujících rozšíření vybraných půdních typů.</a:t>
            </a:r>
          </a:p>
          <a:p>
            <a:r>
              <a:rPr lang="cs-CZ" sz="1100" dirty="0"/>
              <a:t>Úkol 4 stojí částečně samostatně, ale využívá osvojeného postupu práce z předchozích částí. Vynechává tedy analýzu a po čtení vyžaduje rovnou interpretaci. </a:t>
            </a:r>
          </a:p>
          <a:p>
            <a:endParaRPr lang="cs-CZ" sz="1100" dirty="0"/>
          </a:p>
          <a:p>
            <a:r>
              <a:rPr lang="cs-CZ" sz="1100" dirty="0"/>
              <a:t>Pokud bychom chtěli úkoly na analýzu doplnit, můžeme přidat například úkol: Porovnejte mezi sebou kraj s nejnižším a nejvyšším podílem zemědělské půdy. V čem se tyto kraje liší? V dalších úkolech je možné také propojit informace o půdách s využitím půdy, například: Jaký půdní druh se vyskytuje v oblastech s největším zastoupením zemědělské půdy? Jakým způsobem ovlivňují přírodní podmínky zemědělskou činnost?</a:t>
            </a:r>
          </a:p>
        </p:txBody>
      </p:sp>
      <p:sp>
        <p:nvSpPr>
          <p:cNvPr id="9" name="TextovéPole 8">
            <a:extLst>
              <a:ext uri="{FF2B5EF4-FFF2-40B4-BE49-F238E27FC236}">
                <a16:creationId xmlns:a16="http://schemas.microsoft.com/office/drawing/2014/main" id="{7C419FFE-4B30-4FE4-9255-369E60019B41}"/>
              </a:ext>
            </a:extLst>
          </p:cNvPr>
          <p:cNvSpPr txBox="1"/>
          <p:nvPr/>
        </p:nvSpPr>
        <p:spPr>
          <a:xfrm>
            <a:off x="244959" y="6356350"/>
            <a:ext cx="5384800" cy="261610"/>
          </a:xfrm>
          <a:prstGeom prst="rect">
            <a:avLst/>
          </a:prstGeom>
          <a:noFill/>
        </p:spPr>
        <p:txBody>
          <a:bodyPr wrap="square" rtlCol="0">
            <a:spAutoFit/>
          </a:bodyPr>
          <a:lstStyle/>
          <a:p>
            <a:r>
              <a:rPr lang="cs-CZ" sz="1100" dirty="0"/>
              <a:t>Zdroj: Hanus, M. a kol:  metodika mapovedovednosti.cz</a:t>
            </a:r>
          </a:p>
        </p:txBody>
      </p:sp>
      <p:pic>
        <p:nvPicPr>
          <p:cNvPr id="1027" name="07526328-2874-4377-94F7-8D038E0F8D99">
            <a:extLst>
              <a:ext uri="{FF2B5EF4-FFF2-40B4-BE49-F238E27FC236}">
                <a16:creationId xmlns:a16="http://schemas.microsoft.com/office/drawing/2014/main" id="{5762E50F-DF86-46D0-96A4-EE0288B9FE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896" r="8048" b="6844"/>
          <a:stretch/>
        </p:blipFill>
        <p:spPr bwMode="auto">
          <a:xfrm>
            <a:off x="5854484" y="278781"/>
            <a:ext cx="3471621" cy="218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62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pPr marL="0" indent="0" algn="ctr">
              <a:lnSpc>
                <a:spcPct val="150000"/>
              </a:lnSpc>
              <a:buNone/>
            </a:pPr>
            <a:r>
              <a:rPr lang="cs-CZ" b="1" dirty="0">
                <a:solidFill>
                  <a:srgbClr val="00B050"/>
                </a:solidFill>
              </a:rPr>
              <a:t>„Tak důležitá je práce s mapou v geografické práci, že … ……………..pokud problém nemůže být zkoumán pomocí mapy, potom je otázkou,</a:t>
            </a:r>
          </a:p>
          <a:p>
            <a:pPr marL="0" indent="0" algn="ctr">
              <a:lnSpc>
                <a:spcPct val="150000"/>
              </a:lnSpc>
              <a:buNone/>
            </a:pPr>
            <a:r>
              <a:rPr lang="cs-CZ" b="1" dirty="0">
                <a:solidFill>
                  <a:srgbClr val="00B050"/>
                </a:solidFill>
              </a:rPr>
              <a:t> zda je to problém spadající do oblasti geografie.“ </a:t>
            </a:r>
          </a:p>
          <a:p>
            <a:pPr marL="0" indent="0" algn="ctr">
              <a:lnSpc>
                <a:spcPct val="150000"/>
              </a:lnSpc>
              <a:buNone/>
            </a:pPr>
            <a:endParaRPr lang="cs-CZ" b="1" dirty="0">
              <a:solidFill>
                <a:srgbClr val="00B050"/>
              </a:solidFill>
            </a:endParaRPr>
          </a:p>
          <a:p>
            <a:pPr marL="0" indent="0" algn="ctr">
              <a:buNone/>
            </a:pPr>
            <a:endParaRPr lang="cs-CZ" b="1" dirty="0">
              <a:solidFill>
                <a:srgbClr val="00B050"/>
              </a:solidFill>
            </a:endParaRPr>
          </a:p>
          <a:p>
            <a:pPr marL="0" indent="0" algn="ctr">
              <a:buNone/>
            </a:pPr>
            <a:r>
              <a:rPr lang="cs-CZ" b="1" dirty="0">
                <a:solidFill>
                  <a:srgbClr val="00B050"/>
                </a:solidFill>
              </a:rPr>
              <a:t>Richard </a:t>
            </a:r>
            <a:r>
              <a:rPr lang="cs-CZ" b="1" dirty="0" err="1">
                <a:solidFill>
                  <a:srgbClr val="00B050"/>
                </a:solidFill>
              </a:rPr>
              <a:t>Hartshorne</a:t>
            </a:r>
            <a:endParaRPr lang="cs-CZ" b="1" dirty="0">
              <a:solidFill>
                <a:srgbClr val="00B050"/>
              </a:solidFill>
            </a:endParaRPr>
          </a:p>
        </p:txBody>
      </p:sp>
      <p:sp>
        <p:nvSpPr>
          <p:cNvPr id="4" name="Zástupný symbol pro zápatí 3"/>
          <p:cNvSpPr>
            <a:spLocks noGrp="1"/>
          </p:cNvSpPr>
          <p:nvPr>
            <p:ph type="ftr" sz="quarter" idx="11"/>
          </p:nvPr>
        </p:nvSpPr>
        <p:spPr/>
        <p:txBody>
          <a:bodyPr/>
          <a:lstStyle/>
          <a:p>
            <a:r>
              <a:rPr lang="cs-CZ" smtClean="0"/>
              <a:t>CŽV_KARTO_GI_DPZ_podzim 2021</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3</a:t>
            </a:fld>
            <a:endParaRPr lang="cs-CZ"/>
          </a:p>
        </p:txBody>
      </p:sp>
    </p:spTree>
    <p:extLst>
      <p:ext uri="{BB962C8B-B14F-4D97-AF65-F5344CB8AC3E}">
        <p14:creationId xmlns:p14="http://schemas.microsoft.com/office/powerpoint/2010/main" val="523046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9E97B859-C8F6-429A-B2E9-D577E9219CAA}"/>
              </a:ext>
            </a:extLst>
          </p:cNvPr>
          <p:cNvPicPr>
            <a:picLocks noGrp="1" noChangeAspect="1"/>
          </p:cNvPicPr>
          <p:nvPr>
            <p:ph idx="1"/>
          </p:nvPr>
        </p:nvPicPr>
        <p:blipFill>
          <a:blip r:embed="rId2"/>
          <a:stretch>
            <a:fillRect/>
          </a:stretch>
        </p:blipFill>
        <p:spPr>
          <a:xfrm>
            <a:off x="155898" y="145440"/>
            <a:ext cx="5109650" cy="3283560"/>
          </a:xfrm>
        </p:spPr>
      </p:pic>
      <p:sp>
        <p:nvSpPr>
          <p:cNvPr id="4" name="Zástupný symbol pro číslo snímku 3">
            <a:extLst>
              <a:ext uri="{FF2B5EF4-FFF2-40B4-BE49-F238E27FC236}">
                <a16:creationId xmlns:a16="http://schemas.microsoft.com/office/drawing/2014/main" id="{2C5CA6C7-9132-48B8-9C00-6684F521D736}"/>
              </a:ext>
            </a:extLst>
          </p:cNvPr>
          <p:cNvSpPr>
            <a:spLocks noGrp="1"/>
          </p:cNvSpPr>
          <p:nvPr>
            <p:ph type="sldNum" sz="quarter" idx="12"/>
          </p:nvPr>
        </p:nvSpPr>
        <p:spPr/>
        <p:txBody>
          <a:bodyPr/>
          <a:lstStyle/>
          <a:p>
            <a:fld id="{F0678A12-236D-4544-8C8C-A8F78A28A6A6}" type="slidenum">
              <a:rPr lang="cs-CZ" smtClean="0"/>
              <a:t>30</a:t>
            </a:fld>
            <a:endParaRPr lang="cs-CZ"/>
          </a:p>
        </p:txBody>
      </p:sp>
      <p:sp>
        <p:nvSpPr>
          <p:cNvPr id="7" name="Zástupný symbol pro obsah 2">
            <a:extLst>
              <a:ext uri="{FF2B5EF4-FFF2-40B4-BE49-F238E27FC236}">
                <a16:creationId xmlns:a16="http://schemas.microsoft.com/office/drawing/2014/main" id="{54D25A36-6C00-4950-8482-CA376FCA6E81}"/>
              </a:ext>
            </a:extLst>
          </p:cNvPr>
          <p:cNvSpPr txBox="1">
            <a:spLocks/>
          </p:cNvSpPr>
          <p:nvPr/>
        </p:nvSpPr>
        <p:spPr>
          <a:xfrm>
            <a:off x="5265548" y="-30996"/>
            <a:ext cx="6088251" cy="6207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200" i="1" dirty="0"/>
              <a:t>Komentář:</a:t>
            </a:r>
          </a:p>
          <a:p>
            <a:pPr marL="0" indent="0">
              <a:buFont typeface="Arial" panose="020B0604020202020204" pitchFamily="34" charset="0"/>
              <a:buNone/>
            </a:pPr>
            <a:r>
              <a:rPr lang="cs-CZ" sz="1200" i="1" dirty="0"/>
              <a:t> </a:t>
            </a:r>
            <a:r>
              <a:rPr lang="cs-CZ" sz="1200" dirty="0"/>
              <a:t>Úkoly, které jsou zde prezentované, by měly následovat po seznámení žáků s existencí pojmů, jako jsou </a:t>
            </a:r>
            <a:r>
              <a:rPr lang="cs-CZ" sz="1200" i="1" dirty="0"/>
              <a:t>jazykové skupiny a rodiny </a:t>
            </a:r>
            <a:r>
              <a:rPr lang="cs-CZ" sz="1200" dirty="0"/>
              <a:t>a jejich významem.</a:t>
            </a:r>
          </a:p>
          <a:p>
            <a:pPr marL="0" indent="0">
              <a:buFont typeface="Arial" panose="020B0604020202020204" pitchFamily="34" charset="0"/>
              <a:buNone/>
            </a:pPr>
            <a:r>
              <a:rPr lang="cs-CZ" sz="1200" dirty="0"/>
              <a:t>V úkolu chybí otázky zaměřené na čtení mapy. Ty mohou vypadat například takto: </a:t>
            </a:r>
            <a:r>
              <a:rPr lang="cs-CZ" sz="1200" i="1" dirty="0"/>
              <a:t>1. Jakou barvou jsou v mapě znázorněny slovanské jazyky? (čtení – práce s legendou) 2. Do které jazykové skupiny patří jazyk používaný v Německu? (čtení – lokalizace objektů). </a:t>
            </a:r>
          </a:p>
          <a:p>
            <a:pPr marL="0" indent="0">
              <a:buFont typeface="Arial" panose="020B0604020202020204" pitchFamily="34" charset="0"/>
              <a:buNone/>
            </a:pPr>
            <a:r>
              <a:rPr lang="cs-CZ" sz="1200" dirty="0"/>
              <a:t>V úkolu je patrná postupně se zvyšující obtížnost, za kognitivně nejobtížnější lze považovat otázky 4, 5 a 6.</a:t>
            </a:r>
          </a:p>
          <a:p>
            <a:pPr marL="0" indent="0">
              <a:buFont typeface="Arial" panose="020B0604020202020204" pitchFamily="34" charset="0"/>
              <a:buNone/>
            </a:pPr>
            <a:r>
              <a:rPr lang="cs-CZ" sz="1200" dirty="0"/>
              <a:t> V úkolu 4 je nutné použít dvě různé mapy a hledat společné znaky, kromě toho je nutné mít i další znalosti pro provedení komplexní interpretace. </a:t>
            </a:r>
          </a:p>
          <a:p>
            <a:pPr marL="0" indent="0">
              <a:buFont typeface="Arial" panose="020B0604020202020204" pitchFamily="34" charset="0"/>
              <a:buNone/>
            </a:pPr>
            <a:r>
              <a:rPr lang="cs-CZ" sz="1200" dirty="0"/>
              <a:t>Podobně v úkolu 6 musí student prokázat další znalosti tématu, aby mohl správně na otázku odpovědět. </a:t>
            </a:r>
          </a:p>
          <a:p>
            <a:pPr marL="0" indent="0">
              <a:buFont typeface="Arial" panose="020B0604020202020204" pitchFamily="34" charset="0"/>
              <a:buNone/>
            </a:pPr>
            <a:r>
              <a:rPr lang="cs-CZ" sz="1200" dirty="0"/>
              <a:t>Pokud bychom chtěli úkol dále rozvíjet, můžeme pokračovat v otázkách na analýzu či interpretaci. Příkladem mohou být úkoly:</a:t>
            </a:r>
          </a:p>
          <a:p>
            <a:pPr marL="0" indent="0">
              <a:buFont typeface="Arial" panose="020B0604020202020204" pitchFamily="34" charset="0"/>
              <a:buNone/>
            </a:pPr>
            <a:r>
              <a:rPr lang="cs-CZ" sz="1200" i="1" dirty="0"/>
              <a:t>1. Jaké přírodní podmínky zapříčiňují výskyt velkého množství různých jazyků na malé území?</a:t>
            </a:r>
          </a:p>
          <a:p>
            <a:pPr marL="0" indent="0">
              <a:buFont typeface="Arial" panose="020B0604020202020204" pitchFamily="34" charset="0"/>
              <a:buNone/>
            </a:pPr>
            <a:r>
              <a:rPr lang="cs-CZ" sz="1200" i="1" dirty="0"/>
              <a:t> 2. Pouze s použitím mapy jazyků vyznačte území, která byla v minulosti koloniemi evropských států. Své odpovědi porovnejte s mapou kolonií. Našli jste na mapě kolonií území, která jste dle jazyků neoznačili jako bývalé kolonie? Co mají společného tato území? Proč se nepodařilo kolonizátorům zanechat jazykovou stopu na obyvatelstvu těchto území?</a:t>
            </a:r>
          </a:p>
          <a:p>
            <a:pPr marL="0" indent="0">
              <a:buFont typeface="Arial" panose="020B0604020202020204" pitchFamily="34" charset="0"/>
              <a:buNone/>
            </a:pPr>
            <a:r>
              <a:rPr lang="cs-CZ" sz="1200" i="1" dirty="0"/>
              <a:t> </a:t>
            </a:r>
            <a:r>
              <a:rPr lang="cs-CZ" sz="1200" dirty="0"/>
              <a:t>Tyto doplňující otázky již směřuji k hlubšímu pochopení faktorů ovlivňujících rozšíření jazyků. Takto rozšířená výuka navíc směřuje k naplnění předem stanovených vzdělávacích cílů v oblasti identifikace faktorů ovlivňujících prostorové rozložení jazyků na Zemi. Tento cíl byl v realizované podobě opomenut.</a:t>
            </a:r>
          </a:p>
        </p:txBody>
      </p:sp>
      <p:sp>
        <p:nvSpPr>
          <p:cNvPr id="8" name="TextovéPole 7">
            <a:extLst>
              <a:ext uri="{FF2B5EF4-FFF2-40B4-BE49-F238E27FC236}">
                <a16:creationId xmlns:a16="http://schemas.microsoft.com/office/drawing/2014/main" id="{C863DF80-FB66-42EA-878E-787AA022E2CB}"/>
              </a:ext>
            </a:extLst>
          </p:cNvPr>
          <p:cNvSpPr txBox="1"/>
          <p:nvPr/>
        </p:nvSpPr>
        <p:spPr>
          <a:xfrm>
            <a:off x="244959" y="6356350"/>
            <a:ext cx="5384800" cy="261610"/>
          </a:xfrm>
          <a:prstGeom prst="rect">
            <a:avLst/>
          </a:prstGeom>
          <a:noFill/>
        </p:spPr>
        <p:txBody>
          <a:bodyPr wrap="square" rtlCol="0">
            <a:spAutoFit/>
          </a:bodyPr>
          <a:lstStyle/>
          <a:p>
            <a:r>
              <a:rPr lang="cs-CZ" sz="1100" dirty="0"/>
              <a:t>Zdroj: Hanus, M. a kol:  metodika mapovedovednosti.cz</a:t>
            </a:r>
          </a:p>
        </p:txBody>
      </p:sp>
      <p:pic>
        <p:nvPicPr>
          <p:cNvPr id="2050" name="E1602320-BD0D-4541-AD08-CA4EE1CE36E3">
            <a:extLst>
              <a:ext uri="{FF2B5EF4-FFF2-40B4-BE49-F238E27FC236}">
                <a16:creationId xmlns:a16="http://schemas.microsoft.com/office/drawing/2014/main" id="{E765D3A4-D4D7-41E8-9CA4-54D3B1FD38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26" y="3520307"/>
            <a:ext cx="3848480" cy="283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9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9471" y="-37920"/>
            <a:ext cx="10515600" cy="1325563"/>
          </a:xfrm>
        </p:spPr>
        <p:txBody>
          <a:bodyPr>
            <a:normAutofit/>
          </a:bodyPr>
          <a:lstStyle/>
          <a:p>
            <a:pPr algn="ctr"/>
            <a:r>
              <a:rPr lang="cs-CZ" sz="2400" b="1" dirty="0"/>
              <a:t>Pyramidové sady úloh</a:t>
            </a:r>
          </a:p>
        </p:txBody>
      </p:sp>
      <p:pic>
        <p:nvPicPr>
          <p:cNvPr id="4" name="Zástupný symbol pro obsah 3"/>
          <p:cNvPicPr>
            <a:picLocks noGrp="1" noChangeAspect="1"/>
          </p:cNvPicPr>
          <p:nvPr>
            <p:ph idx="1"/>
          </p:nvPr>
        </p:nvPicPr>
        <p:blipFill>
          <a:blip r:embed="rId2"/>
          <a:stretch>
            <a:fillRect/>
          </a:stretch>
        </p:blipFill>
        <p:spPr>
          <a:xfrm>
            <a:off x="4862512" y="1101945"/>
            <a:ext cx="7496175" cy="2978685"/>
          </a:xfrm>
          <a:prstGeom prst="rect">
            <a:avLst/>
          </a:prstGeom>
        </p:spPr>
      </p:pic>
      <p:sp>
        <p:nvSpPr>
          <p:cNvPr id="5" name="TextovéPole 4"/>
          <p:cNvSpPr txBox="1"/>
          <p:nvPr/>
        </p:nvSpPr>
        <p:spPr>
          <a:xfrm>
            <a:off x="463550" y="3894931"/>
            <a:ext cx="12319526" cy="1200329"/>
          </a:xfrm>
          <a:prstGeom prst="rect">
            <a:avLst/>
          </a:prstGeom>
          <a:noFill/>
        </p:spPr>
        <p:txBody>
          <a:bodyPr wrap="none" rtlCol="0">
            <a:spAutoFit/>
          </a:bodyPr>
          <a:lstStyle/>
          <a:p>
            <a:r>
              <a:rPr lang="cs-CZ" b="1" dirty="0"/>
              <a:t>Deduktivní způsob přípravy úloh</a:t>
            </a:r>
          </a:p>
          <a:p>
            <a:r>
              <a:rPr lang="cs-CZ" b="1" dirty="0"/>
              <a:t>postup od obecnějšího ke konkrétnějšímu</a:t>
            </a:r>
            <a:r>
              <a:rPr lang="cs-CZ" dirty="0"/>
              <a:t>, který v </a:t>
            </a:r>
            <a:r>
              <a:rPr lang="cs-CZ" b="1" dirty="0"/>
              <a:t>prvním kroku předpokládá formulaci závěru </a:t>
            </a:r>
            <a:r>
              <a:rPr lang="cs-CZ" dirty="0"/>
              <a:t>či</a:t>
            </a:r>
          </a:p>
          <a:p>
            <a:r>
              <a:rPr lang="cs-CZ" dirty="0"/>
              <a:t>zobecnitelného tvrzení, ke kterému by měli žáci dojít v rámci interpretace mapy. Na základě tohoto závěru je konstruována úloha. </a:t>
            </a:r>
          </a:p>
          <a:p>
            <a:r>
              <a:rPr lang="cs-CZ" dirty="0"/>
              <a:t>Je  komplexnější.</a:t>
            </a:r>
          </a:p>
        </p:txBody>
      </p:sp>
      <p:sp>
        <p:nvSpPr>
          <p:cNvPr id="6" name="TextovéPole 5"/>
          <p:cNvSpPr txBox="1"/>
          <p:nvPr/>
        </p:nvSpPr>
        <p:spPr>
          <a:xfrm>
            <a:off x="355863" y="5237439"/>
            <a:ext cx="11899900" cy="1477328"/>
          </a:xfrm>
          <a:prstGeom prst="rect">
            <a:avLst/>
          </a:prstGeom>
          <a:noFill/>
        </p:spPr>
        <p:txBody>
          <a:bodyPr wrap="square" rtlCol="0">
            <a:spAutoFit/>
          </a:bodyPr>
          <a:lstStyle/>
          <a:p>
            <a:r>
              <a:rPr lang="cs-CZ" b="1" dirty="0"/>
              <a:t>Induktivní způsob přípravy úloh</a:t>
            </a:r>
          </a:p>
          <a:p>
            <a:r>
              <a:rPr lang="cs-CZ" b="1" dirty="0"/>
              <a:t>vychází od základny pyramidy</a:t>
            </a:r>
            <a:r>
              <a:rPr lang="cs-CZ" dirty="0"/>
              <a:t>,  mnohdy je primárně určen samotnou mapou, jejíž </a:t>
            </a:r>
            <a:r>
              <a:rPr lang="cs-CZ" b="1" dirty="0"/>
              <a:t>výběr je prvním krokem</a:t>
            </a:r>
            <a:r>
              <a:rPr lang="cs-CZ" dirty="0"/>
              <a:t>. Po výběru mapy následuje </a:t>
            </a:r>
            <a:r>
              <a:rPr lang="cs-CZ" b="1" dirty="0"/>
              <a:t>rozvaha nad všemi informacemi, které lze z mapy vyčíst</a:t>
            </a:r>
            <a:r>
              <a:rPr lang="cs-CZ" dirty="0"/>
              <a:t>. Poté, co jsou tyto informace identifikovány, jsou zvažovány způsoby jejich analýzy a stejným postupem je stanoveno hlavní </a:t>
            </a:r>
            <a:r>
              <a:rPr lang="cs-CZ" b="1" dirty="0"/>
              <a:t>sdělení/závěr </a:t>
            </a:r>
            <a:r>
              <a:rPr lang="cs-CZ" dirty="0"/>
              <a:t>v rámci interpretace mapy. </a:t>
            </a:r>
          </a:p>
          <a:p>
            <a:r>
              <a:rPr lang="cs-CZ" dirty="0"/>
              <a:t>Je jednodušší.</a:t>
            </a:r>
          </a:p>
        </p:txBody>
      </p:sp>
      <p:pic>
        <p:nvPicPr>
          <p:cNvPr id="7" name="Zástupný symbol pro obsah 3"/>
          <p:cNvPicPr>
            <a:picLocks noChangeAspect="1"/>
          </p:cNvPicPr>
          <p:nvPr/>
        </p:nvPicPr>
        <p:blipFill>
          <a:blip r:embed="rId3"/>
          <a:stretch>
            <a:fillRect/>
          </a:stretch>
        </p:blipFill>
        <p:spPr>
          <a:xfrm>
            <a:off x="104019" y="1502064"/>
            <a:ext cx="4953945" cy="2178445"/>
          </a:xfrm>
          <a:prstGeom prst="rect">
            <a:avLst/>
          </a:prstGeom>
        </p:spPr>
      </p:pic>
      <p:sp>
        <p:nvSpPr>
          <p:cNvPr id="3" name="Zástupný symbol pro číslo snímku 2"/>
          <p:cNvSpPr>
            <a:spLocks noGrp="1"/>
          </p:cNvSpPr>
          <p:nvPr>
            <p:ph type="sldNum" sz="quarter" idx="12"/>
          </p:nvPr>
        </p:nvSpPr>
        <p:spPr/>
        <p:txBody>
          <a:bodyPr/>
          <a:lstStyle/>
          <a:p>
            <a:fld id="{F0678A12-236D-4544-8C8C-A8F78A28A6A6}" type="slidenum">
              <a:rPr lang="cs-CZ" smtClean="0"/>
              <a:t>31</a:t>
            </a:fld>
            <a:endParaRPr lang="cs-CZ"/>
          </a:p>
        </p:txBody>
      </p:sp>
    </p:spTree>
    <p:extLst>
      <p:ext uri="{BB962C8B-B14F-4D97-AF65-F5344CB8AC3E}">
        <p14:creationId xmlns:p14="http://schemas.microsoft.com/office/powerpoint/2010/main" val="1508295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0350" y="352822"/>
            <a:ext cx="10515600" cy="1325563"/>
          </a:xfrm>
        </p:spPr>
        <p:txBody>
          <a:bodyPr>
            <a:normAutofit/>
          </a:bodyPr>
          <a:lstStyle/>
          <a:p>
            <a:pPr algn="ctr"/>
            <a:r>
              <a:rPr lang="cs-CZ" sz="3600" b="1" dirty="0">
                <a:solidFill>
                  <a:srgbClr val="00B050"/>
                </a:solidFill>
              </a:rPr>
              <a:t>Testování</a:t>
            </a:r>
          </a:p>
        </p:txBody>
      </p:sp>
      <p:sp>
        <p:nvSpPr>
          <p:cNvPr id="3" name="Zástupný symbol pro obsah 2"/>
          <p:cNvSpPr>
            <a:spLocks noGrp="1"/>
          </p:cNvSpPr>
          <p:nvPr>
            <p:ph idx="1"/>
          </p:nvPr>
        </p:nvSpPr>
        <p:spPr>
          <a:xfrm>
            <a:off x="596900" y="1345406"/>
            <a:ext cx="10515600" cy="4351338"/>
          </a:xfrm>
        </p:spPr>
        <p:txBody>
          <a:bodyPr>
            <a:normAutofit/>
          </a:bodyPr>
          <a:lstStyle/>
          <a:p>
            <a:r>
              <a:rPr lang="cs-CZ" sz="2000" dirty="0"/>
              <a:t>Adaptivní učení (z angl. </a:t>
            </a:r>
            <a:r>
              <a:rPr lang="cs-CZ" sz="2000" i="1" dirty="0" err="1"/>
              <a:t>adaptive</a:t>
            </a:r>
            <a:r>
              <a:rPr lang="cs-CZ" sz="2000" i="1" dirty="0"/>
              <a:t> </a:t>
            </a:r>
            <a:r>
              <a:rPr lang="cs-CZ" sz="2000" i="1" dirty="0" err="1"/>
              <a:t>learning</a:t>
            </a:r>
            <a:r>
              <a:rPr lang="cs-CZ" sz="2000" dirty="0"/>
              <a:t>), také známé jako adaptivní výuka či vyučování (z angl. </a:t>
            </a:r>
            <a:r>
              <a:rPr lang="cs-CZ" sz="2000" i="1" dirty="0" err="1"/>
              <a:t>adaptive</a:t>
            </a:r>
            <a:r>
              <a:rPr lang="cs-CZ" sz="2000" i="1" dirty="0"/>
              <a:t> </a:t>
            </a:r>
            <a:r>
              <a:rPr lang="cs-CZ" sz="2000" i="1" dirty="0" err="1"/>
              <a:t>teaching</a:t>
            </a:r>
            <a:r>
              <a:rPr lang="cs-CZ" sz="2000" dirty="0"/>
              <a:t>), je způsob vzdělávání, kdy jsou předkládané výukové materiály, stejně tak jako způsob ověřování získaných poznatků a dovedností, modifikovány na základě pokroku, kterého student dosáhl [</a:t>
            </a:r>
          </a:p>
        </p:txBody>
      </p:sp>
      <p:pic>
        <p:nvPicPr>
          <p:cNvPr id="4" name="Obrázek 3"/>
          <p:cNvPicPr>
            <a:picLocks noChangeAspect="1"/>
          </p:cNvPicPr>
          <p:nvPr/>
        </p:nvPicPr>
        <p:blipFill>
          <a:blip r:embed="rId2"/>
          <a:stretch>
            <a:fillRect/>
          </a:stretch>
        </p:blipFill>
        <p:spPr>
          <a:xfrm>
            <a:off x="2959893" y="2670969"/>
            <a:ext cx="6272213" cy="3761475"/>
          </a:xfrm>
          <a:prstGeom prst="rect">
            <a:avLst/>
          </a:prstGeom>
        </p:spPr>
      </p:pic>
      <p:sp>
        <p:nvSpPr>
          <p:cNvPr id="5" name="Zástupný symbol pro číslo snímku 4"/>
          <p:cNvSpPr>
            <a:spLocks noGrp="1"/>
          </p:cNvSpPr>
          <p:nvPr>
            <p:ph type="sldNum" sz="quarter" idx="12"/>
          </p:nvPr>
        </p:nvSpPr>
        <p:spPr/>
        <p:txBody>
          <a:bodyPr/>
          <a:lstStyle/>
          <a:p>
            <a:fld id="{F0678A12-236D-4544-8C8C-A8F78A28A6A6}" type="slidenum">
              <a:rPr lang="cs-CZ" smtClean="0"/>
              <a:t>32</a:t>
            </a:fld>
            <a:endParaRPr lang="cs-CZ"/>
          </a:p>
        </p:txBody>
      </p:sp>
    </p:spTree>
    <p:extLst>
      <p:ext uri="{BB962C8B-B14F-4D97-AF65-F5344CB8AC3E}">
        <p14:creationId xmlns:p14="http://schemas.microsoft.com/office/powerpoint/2010/main" val="377236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solidFill>
                  <a:srgbClr val="00B050"/>
                </a:solidFill>
              </a:rPr>
              <a:t>Spuštení</a:t>
            </a:r>
            <a:r>
              <a:rPr lang="cs-CZ" sz="3600" b="1" dirty="0">
                <a:solidFill>
                  <a:srgbClr val="00B050"/>
                </a:solidFill>
              </a:rPr>
              <a:t> testu, registrace,  výběr sady a typy odpovědí</a:t>
            </a:r>
          </a:p>
        </p:txBody>
      </p:sp>
      <p:pic>
        <p:nvPicPr>
          <p:cNvPr id="4" name="Zástupný symbol pro obsah 3"/>
          <p:cNvPicPr>
            <a:picLocks noGrp="1" noChangeAspect="1"/>
          </p:cNvPicPr>
          <p:nvPr>
            <p:ph idx="1"/>
          </p:nvPr>
        </p:nvPicPr>
        <p:blipFill>
          <a:blip r:embed="rId3"/>
          <a:stretch>
            <a:fillRect/>
          </a:stretch>
        </p:blipFill>
        <p:spPr>
          <a:xfrm>
            <a:off x="406400" y="3544094"/>
            <a:ext cx="6543675" cy="2743200"/>
          </a:xfrm>
          <a:prstGeom prst="rect">
            <a:avLst/>
          </a:prstGeom>
        </p:spPr>
      </p:pic>
      <p:pic>
        <p:nvPicPr>
          <p:cNvPr id="5" name="Obrázek 4"/>
          <p:cNvPicPr>
            <a:picLocks noChangeAspect="1"/>
          </p:cNvPicPr>
          <p:nvPr/>
        </p:nvPicPr>
        <p:blipFill>
          <a:blip r:embed="rId4"/>
          <a:stretch>
            <a:fillRect/>
          </a:stretch>
        </p:blipFill>
        <p:spPr>
          <a:xfrm>
            <a:off x="7381875" y="1372154"/>
            <a:ext cx="4533900" cy="5477909"/>
          </a:xfrm>
          <a:prstGeom prst="rect">
            <a:avLst/>
          </a:prstGeom>
        </p:spPr>
      </p:pic>
      <p:sp>
        <p:nvSpPr>
          <p:cNvPr id="6" name="TextovéPole 5"/>
          <p:cNvSpPr txBox="1"/>
          <p:nvPr/>
        </p:nvSpPr>
        <p:spPr>
          <a:xfrm>
            <a:off x="1346200" y="2063393"/>
            <a:ext cx="3454400" cy="369332"/>
          </a:xfrm>
          <a:prstGeom prst="rect">
            <a:avLst/>
          </a:prstGeom>
          <a:noFill/>
        </p:spPr>
        <p:txBody>
          <a:bodyPr wrap="square" rtlCol="0">
            <a:spAutoFit/>
          </a:bodyPr>
          <a:lstStyle/>
          <a:p>
            <a:r>
              <a:rPr lang="cs-CZ" dirty="0">
                <a:hlinkClick r:id="rId5"/>
              </a:rPr>
              <a:t>www.mapovedovednosti.cz</a:t>
            </a:r>
            <a:endParaRPr lang="cs-CZ" dirty="0"/>
          </a:p>
        </p:txBody>
      </p:sp>
      <p:sp>
        <p:nvSpPr>
          <p:cNvPr id="3" name="Zástupný symbol pro číslo snímku 2"/>
          <p:cNvSpPr>
            <a:spLocks noGrp="1"/>
          </p:cNvSpPr>
          <p:nvPr>
            <p:ph type="sldNum" sz="quarter" idx="12"/>
          </p:nvPr>
        </p:nvSpPr>
        <p:spPr/>
        <p:txBody>
          <a:bodyPr/>
          <a:lstStyle/>
          <a:p>
            <a:fld id="{F0678A12-236D-4544-8C8C-A8F78A28A6A6}" type="slidenum">
              <a:rPr lang="cs-CZ" smtClean="0"/>
              <a:t>33</a:t>
            </a:fld>
            <a:endParaRPr lang="cs-CZ"/>
          </a:p>
        </p:txBody>
      </p:sp>
    </p:spTree>
    <p:extLst>
      <p:ext uri="{BB962C8B-B14F-4D97-AF65-F5344CB8AC3E}">
        <p14:creationId xmlns:p14="http://schemas.microsoft.com/office/powerpoint/2010/main" val="1579838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1"/>
          </p:nvPr>
        </p:nvSpPr>
        <p:spPr/>
        <p:txBody>
          <a:bodyPr/>
          <a:lstStyle/>
          <a:p>
            <a:r>
              <a:rPr lang="cs-CZ" smtClean="0"/>
              <a:t>CŽV_KARTO_GI_DPZ_podzim 2021</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34</a:t>
            </a:fld>
            <a:endParaRPr lang="cs-CZ"/>
          </a:p>
        </p:txBody>
      </p:sp>
      <p:sp>
        <p:nvSpPr>
          <p:cNvPr id="6" name="Zástupný symbol pro obsah 2"/>
          <p:cNvSpPr>
            <a:spLocks noGrp="1"/>
          </p:cNvSpPr>
          <p:nvPr>
            <p:ph idx="1"/>
          </p:nvPr>
        </p:nvSpPr>
        <p:spPr>
          <a:xfrm>
            <a:off x="838200" y="2171357"/>
            <a:ext cx="10515600" cy="4351338"/>
          </a:xfrm>
        </p:spPr>
        <p:txBody>
          <a:bodyPr>
            <a:noAutofit/>
          </a:bodyPr>
          <a:lstStyle/>
          <a:p>
            <a:pPr marL="0" indent="0">
              <a:buNone/>
            </a:pPr>
            <a:r>
              <a:rPr lang="cs-CZ" sz="1800" b="1" dirty="0"/>
              <a:t>Čtení mapy:…..směrujeme na práci s legendou - na čtení značek a výskyt jevu v mapě, základní kódování, nácvik kódů</a:t>
            </a:r>
          </a:p>
          <a:p>
            <a:pPr marL="342900" indent="-342900">
              <a:buAutoNum type="arabicPlain"/>
            </a:pPr>
            <a:r>
              <a:rPr lang="cs-CZ" sz="1800" dirty="0"/>
              <a:t>Na mapu hustoty obyvatel ……</a:t>
            </a:r>
          </a:p>
          <a:p>
            <a:pPr marL="342900" indent="-342900">
              <a:buAutoNum type="arabicPlain"/>
            </a:pPr>
            <a:r>
              <a:rPr lang="cs-CZ" sz="1800" dirty="0"/>
              <a:t>Na </a:t>
            </a:r>
            <a:r>
              <a:rPr lang="cs-CZ" sz="1800" dirty="0" err="1"/>
              <a:t>fzg</a:t>
            </a:r>
            <a:r>
              <a:rPr lang="cs-CZ" sz="1800" dirty="0"/>
              <a:t> mapu …..</a:t>
            </a:r>
          </a:p>
          <a:p>
            <a:pPr marL="0" indent="0">
              <a:buNone/>
            </a:pPr>
            <a:r>
              <a:rPr lang="cs-CZ" sz="1800" b="1" dirty="0"/>
              <a:t>Analýza mapy---směřujeme na vyhledání  míst na jedné a na druhé mapě – společné znaky,  objevování souvislosti:</a:t>
            </a:r>
          </a:p>
          <a:p>
            <a:pPr marL="0" indent="0">
              <a:buNone/>
            </a:pPr>
            <a:r>
              <a:rPr lang="cs-CZ" sz="1800" dirty="0"/>
              <a:t>1 lokalizace  míst s  jevy na jedné  mapě</a:t>
            </a:r>
          </a:p>
          <a:p>
            <a:pPr marL="0" indent="0">
              <a:buNone/>
            </a:pPr>
            <a:r>
              <a:rPr lang="cs-CZ" sz="1800" dirty="0"/>
              <a:t>2.Lokalizace na druhé mapě – průnik – hledání společných jmenovatelů (co mají společného…), nejlépe pro extrémy</a:t>
            </a:r>
          </a:p>
          <a:p>
            <a:pPr marL="0" indent="0">
              <a:buNone/>
            </a:pPr>
            <a:r>
              <a:rPr lang="cs-CZ" sz="1800" dirty="0"/>
              <a:t>3. pojmenování společných faktorů… </a:t>
            </a:r>
          </a:p>
          <a:p>
            <a:pPr marL="0" indent="0">
              <a:buNone/>
            </a:pPr>
            <a:r>
              <a:rPr lang="cs-CZ" sz="1800" b="1" dirty="0"/>
              <a:t>Interpretace mapy:</a:t>
            </a:r>
          </a:p>
          <a:p>
            <a:pPr marL="0" indent="0">
              <a:buNone/>
            </a:pPr>
            <a:r>
              <a:rPr lang="cs-CZ" sz="1800" dirty="0"/>
              <a:t>1.  např. dotazy  na význam jevu, na  názor či zkušenost, zkusit přenesení jinam a ověření, zda to funguje jinde,  na jiném území</a:t>
            </a:r>
          </a:p>
        </p:txBody>
      </p:sp>
      <p:pic>
        <p:nvPicPr>
          <p:cNvPr id="7" name="Zástupný symbol pro obsah 4"/>
          <p:cNvPicPr>
            <a:picLocks noChangeAspect="1"/>
          </p:cNvPicPr>
          <p:nvPr/>
        </p:nvPicPr>
        <p:blipFill>
          <a:blip r:embed="rId2"/>
          <a:stretch>
            <a:fillRect/>
          </a:stretch>
        </p:blipFill>
        <p:spPr>
          <a:xfrm>
            <a:off x="673100" y="0"/>
            <a:ext cx="2218349" cy="1958120"/>
          </a:xfrm>
          <a:prstGeom prst="rect">
            <a:avLst/>
          </a:prstGeom>
        </p:spPr>
      </p:pic>
      <p:pic>
        <p:nvPicPr>
          <p:cNvPr id="8" name="Obrázek 7"/>
          <p:cNvPicPr>
            <a:picLocks noChangeAspect="1"/>
          </p:cNvPicPr>
          <p:nvPr/>
        </p:nvPicPr>
        <p:blipFill>
          <a:blip r:embed="rId3"/>
          <a:stretch>
            <a:fillRect/>
          </a:stretch>
        </p:blipFill>
        <p:spPr>
          <a:xfrm>
            <a:off x="8610600" y="175848"/>
            <a:ext cx="2821232" cy="1724658"/>
          </a:xfrm>
          <a:prstGeom prst="rect">
            <a:avLst/>
          </a:prstGeom>
        </p:spPr>
      </p:pic>
      <p:sp>
        <p:nvSpPr>
          <p:cNvPr id="9" name="TextovéPole 8"/>
          <p:cNvSpPr txBox="1"/>
          <p:nvPr/>
        </p:nvSpPr>
        <p:spPr>
          <a:xfrm>
            <a:off x="3315556" y="971028"/>
            <a:ext cx="5432790" cy="646331"/>
          </a:xfrm>
          <a:prstGeom prst="rect">
            <a:avLst/>
          </a:prstGeom>
          <a:noFill/>
        </p:spPr>
        <p:txBody>
          <a:bodyPr wrap="square" rtlCol="0">
            <a:spAutoFit/>
          </a:bodyPr>
          <a:lstStyle/>
          <a:p>
            <a:r>
              <a:rPr lang="cs-CZ" b="1" dirty="0"/>
              <a:t>Které přírodní faktory ovlivňují rozmístění obyvatel na Zemi? </a:t>
            </a:r>
          </a:p>
        </p:txBody>
      </p:sp>
      <p:sp>
        <p:nvSpPr>
          <p:cNvPr id="10" name="TextovéPole 9"/>
          <p:cNvSpPr txBox="1"/>
          <p:nvPr/>
        </p:nvSpPr>
        <p:spPr>
          <a:xfrm>
            <a:off x="3315556" y="417030"/>
            <a:ext cx="6154616" cy="369332"/>
          </a:xfrm>
          <a:prstGeom prst="rect">
            <a:avLst/>
          </a:prstGeom>
          <a:noFill/>
        </p:spPr>
        <p:txBody>
          <a:bodyPr wrap="square" rtlCol="0">
            <a:spAutoFit/>
          </a:bodyPr>
          <a:lstStyle/>
          <a:p>
            <a:r>
              <a:rPr lang="cs-CZ" b="1" dirty="0">
                <a:solidFill>
                  <a:srgbClr val="FF0000"/>
                </a:solidFill>
              </a:rPr>
              <a:t>Tvořte otázky, vždy dvě na mapovou dovednost</a:t>
            </a:r>
          </a:p>
        </p:txBody>
      </p:sp>
    </p:spTree>
    <p:extLst>
      <p:ext uri="{BB962C8B-B14F-4D97-AF65-F5344CB8AC3E}">
        <p14:creationId xmlns:p14="http://schemas.microsoft.com/office/powerpoint/2010/main" val="209950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10047" y="184742"/>
            <a:ext cx="6975764" cy="1325563"/>
          </a:xfrm>
        </p:spPr>
        <p:txBody>
          <a:bodyPr>
            <a:normAutofit/>
          </a:bodyPr>
          <a:lstStyle/>
          <a:p>
            <a:pPr algn="ctr"/>
            <a:r>
              <a:rPr lang="cs-CZ" sz="4000" b="1" dirty="0">
                <a:solidFill>
                  <a:srgbClr val="00B050"/>
                </a:solidFill>
              </a:rPr>
              <a:t>Geografie a kartografie,</a:t>
            </a:r>
            <a:br>
              <a:rPr lang="cs-CZ" sz="4000" b="1" dirty="0">
                <a:solidFill>
                  <a:srgbClr val="00B050"/>
                </a:solidFill>
              </a:rPr>
            </a:br>
            <a:r>
              <a:rPr lang="cs-CZ" sz="4000" b="1" dirty="0">
                <a:solidFill>
                  <a:srgbClr val="00B050"/>
                </a:solidFill>
              </a:rPr>
              <a:t> co je spojuje a v čem se odlišují</a:t>
            </a:r>
          </a:p>
        </p:txBody>
      </p:sp>
      <p:sp>
        <p:nvSpPr>
          <p:cNvPr id="3" name="Zástupný symbol pro obsah 2"/>
          <p:cNvSpPr>
            <a:spLocks noGrp="1"/>
          </p:cNvSpPr>
          <p:nvPr>
            <p:ph idx="1"/>
          </p:nvPr>
        </p:nvSpPr>
        <p:spPr>
          <a:xfrm>
            <a:off x="322811" y="1313588"/>
            <a:ext cx="5462847" cy="4614101"/>
          </a:xfrm>
        </p:spPr>
        <p:txBody>
          <a:bodyPr>
            <a:noAutofit/>
          </a:bodyPr>
          <a:lstStyle/>
          <a:p>
            <a:pPr marL="0" indent="0">
              <a:buNone/>
            </a:pPr>
            <a:endParaRPr lang="en-US" sz="2000" b="1" dirty="0">
              <a:cs typeface="Arial" pitchFamily="34" charset="0"/>
            </a:endParaRPr>
          </a:p>
          <a:p>
            <a:pPr marL="0" indent="0">
              <a:buNone/>
            </a:pPr>
            <a:r>
              <a:rPr lang="cs-CZ" sz="2000" b="1" dirty="0">
                <a:cs typeface="Arial" pitchFamily="34" charset="0"/>
              </a:rPr>
              <a:t> Geografie je vědou </a:t>
            </a:r>
            <a:r>
              <a:rPr lang="cs-CZ" sz="2000" b="1" dirty="0">
                <a:solidFill>
                  <a:srgbClr val="00B050"/>
                </a:solidFill>
                <a:cs typeface="Arial" pitchFamily="34" charset="0"/>
              </a:rPr>
              <a:t>studující </a:t>
            </a:r>
            <a:r>
              <a:rPr lang="cs-CZ" sz="2000" b="1" u="sng" dirty="0">
                <a:solidFill>
                  <a:srgbClr val="00B050"/>
                </a:solidFill>
                <a:cs typeface="Arial" pitchFamily="34" charset="0"/>
              </a:rPr>
              <a:t>prostorové rozšíření jevů  </a:t>
            </a:r>
            <a:r>
              <a:rPr lang="cs-CZ" sz="2000" b="1" dirty="0">
                <a:solidFill>
                  <a:srgbClr val="00B050"/>
                </a:solidFill>
                <a:cs typeface="Arial" pitchFamily="34" charset="0"/>
              </a:rPr>
              <a:t>v </a:t>
            </a:r>
            <a:r>
              <a:rPr lang="cs-CZ" sz="2000" b="1" u="sng" dirty="0">
                <a:solidFill>
                  <a:srgbClr val="00B050"/>
                </a:solidFill>
                <a:cs typeface="Arial" pitchFamily="34" charset="0"/>
              </a:rPr>
              <a:t>krajinné sféře Země</a:t>
            </a:r>
            <a:r>
              <a:rPr lang="cs-CZ" sz="2000" b="1" dirty="0">
                <a:cs typeface="Arial" pitchFamily="34" charset="0"/>
              </a:rPr>
              <a:t>, </a:t>
            </a:r>
            <a:r>
              <a:rPr lang="cs-CZ" sz="2000" b="1" dirty="0">
                <a:solidFill>
                  <a:srgbClr val="00B050"/>
                </a:solidFill>
                <a:cs typeface="Arial" pitchFamily="34" charset="0"/>
              </a:rPr>
              <a:t>vzájemné </a:t>
            </a:r>
            <a:r>
              <a:rPr lang="cs-CZ" sz="2000" b="1" u="sng" dirty="0">
                <a:solidFill>
                  <a:srgbClr val="00B050"/>
                </a:solidFill>
                <a:cs typeface="Arial" pitchFamily="34" charset="0"/>
              </a:rPr>
              <a:t>vztahy</a:t>
            </a:r>
            <a:r>
              <a:rPr lang="cs-CZ" sz="2000" b="1" dirty="0">
                <a:solidFill>
                  <a:srgbClr val="00B050"/>
                </a:solidFill>
                <a:cs typeface="Arial" pitchFamily="34" charset="0"/>
              </a:rPr>
              <a:t> jevů a </a:t>
            </a:r>
            <a:r>
              <a:rPr lang="cs-CZ" sz="2000" b="1" u="sng" dirty="0">
                <a:solidFill>
                  <a:srgbClr val="00B050"/>
                </a:solidFill>
                <a:cs typeface="Arial" pitchFamily="34" charset="0"/>
              </a:rPr>
              <a:t>zákonitosti vývoje </a:t>
            </a:r>
            <a:r>
              <a:rPr lang="cs-CZ" sz="2000" b="1" dirty="0">
                <a:solidFill>
                  <a:srgbClr val="00B050"/>
                </a:solidFill>
                <a:cs typeface="Arial" pitchFamily="34" charset="0"/>
              </a:rPr>
              <a:t>krajinné sféry v čase</a:t>
            </a:r>
          </a:p>
          <a:p>
            <a:pPr marL="0" indent="0">
              <a:buNone/>
            </a:pPr>
            <a:endParaRPr lang="cs-CZ" sz="2000" b="1" dirty="0">
              <a:solidFill>
                <a:srgbClr val="00B050"/>
              </a:solidFill>
              <a:cs typeface="Arial" pitchFamily="34" charset="0"/>
            </a:endParaRPr>
          </a:p>
          <a:p>
            <a:pPr marL="0" indent="0">
              <a:buNone/>
            </a:pPr>
            <a:r>
              <a:rPr lang="cs-CZ" sz="2000" b="1" dirty="0">
                <a:cs typeface="Arial" pitchFamily="34" charset="0"/>
              </a:rPr>
              <a:t>objektem zkoumání:  krajinná sféra </a:t>
            </a:r>
          </a:p>
          <a:p>
            <a:pPr marL="0" indent="0">
              <a:buNone/>
            </a:pPr>
            <a:r>
              <a:rPr lang="cs-CZ" sz="2000" b="1" dirty="0">
                <a:cs typeface="Arial" pitchFamily="34" charset="0"/>
              </a:rPr>
              <a:t>předmětem zkoumání: prostorové rozšíření a uspořádání  jevů  v krajinné sféře Země, vzájemné vztahy jevů a zákonitosti vývoje krajinné sféry v čase.</a:t>
            </a:r>
          </a:p>
          <a:p>
            <a:pPr marL="0" indent="0">
              <a:buNone/>
            </a:pPr>
            <a:endParaRPr lang="cs-CZ" sz="2000" dirty="0"/>
          </a:p>
        </p:txBody>
      </p:sp>
      <p:sp>
        <p:nvSpPr>
          <p:cNvPr id="4" name="Zástupný symbol pro zápatí 3"/>
          <p:cNvSpPr>
            <a:spLocks noGrp="1"/>
          </p:cNvSpPr>
          <p:nvPr>
            <p:ph type="ftr" sz="quarter" idx="11"/>
          </p:nvPr>
        </p:nvSpPr>
        <p:spPr/>
        <p:txBody>
          <a:bodyPr/>
          <a:lstStyle/>
          <a:p>
            <a:r>
              <a:rPr lang="cs-CZ" smtClean="0"/>
              <a:t>CŽV_KARTO_GI_DPZ_podzim 2021</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4</a:t>
            </a:fld>
            <a:endParaRPr lang="cs-CZ"/>
          </a:p>
        </p:txBody>
      </p:sp>
      <p:sp>
        <p:nvSpPr>
          <p:cNvPr id="6" name="Rectangle 1"/>
          <p:cNvSpPr>
            <a:spLocks noChangeArrowheads="1"/>
          </p:cNvSpPr>
          <p:nvPr/>
        </p:nvSpPr>
        <p:spPr bwMode="auto">
          <a:xfrm>
            <a:off x="6408650" y="1627099"/>
            <a:ext cx="505229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sz="2000" b="1" dirty="0">
                <a:latin typeface="Calibri" pitchFamily="34" charset="0"/>
                <a:ea typeface="Calibri" pitchFamily="34" charset="0"/>
                <a:cs typeface="Calibri" pitchFamily="34" charset="0"/>
              </a:rPr>
              <a:t>  Kartografie se zabývá </a:t>
            </a:r>
            <a:r>
              <a:rPr lang="cs-CZ" sz="2000" b="1" u="sng" dirty="0">
                <a:solidFill>
                  <a:srgbClr val="00B050"/>
                </a:solidFill>
                <a:latin typeface="Calibri" pitchFamily="34" charset="0"/>
                <a:ea typeface="Calibri" pitchFamily="34" charset="0"/>
                <a:cs typeface="Calibri" pitchFamily="34" charset="0"/>
              </a:rPr>
              <a:t>znázorňováním </a:t>
            </a:r>
            <a:r>
              <a:rPr lang="cs-CZ" sz="2000" b="1" dirty="0">
                <a:solidFill>
                  <a:srgbClr val="00B050"/>
                </a:solidFill>
                <a:latin typeface="Calibri" pitchFamily="34" charset="0"/>
                <a:ea typeface="Calibri" pitchFamily="34" charset="0"/>
                <a:cs typeface="Calibri" pitchFamily="34" charset="0"/>
              </a:rPr>
              <a:t>zemského povrchu, nebeských těles a objektů a </a:t>
            </a:r>
            <a:r>
              <a:rPr lang="cs-CZ" sz="2000" b="1" u="sng" dirty="0">
                <a:solidFill>
                  <a:srgbClr val="00B050"/>
                </a:solidFill>
                <a:latin typeface="Calibri" pitchFamily="34" charset="0"/>
                <a:ea typeface="Calibri" pitchFamily="34" charset="0"/>
                <a:cs typeface="Calibri" pitchFamily="34" charset="0"/>
              </a:rPr>
              <a:t>zaznamenáváním </a:t>
            </a:r>
            <a:r>
              <a:rPr lang="cs-CZ" sz="2000" b="1" dirty="0">
                <a:solidFill>
                  <a:srgbClr val="00B050"/>
                </a:solidFill>
                <a:latin typeface="Calibri" pitchFamily="34" charset="0"/>
                <a:ea typeface="Calibri" pitchFamily="34" charset="0"/>
                <a:cs typeface="Calibri" pitchFamily="34" charset="0"/>
              </a:rPr>
              <a:t>vztahů a změn mezi znázorňovanými jevy</a:t>
            </a:r>
          </a:p>
          <a:p>
            <a:endParaRPr lang="cs-CZ" sz="2000" b="1" dirty="0">
              <a:latin typeface="Calibri" pitchFamily="34" charset="0"/>
              <a:ea typeface="Calibri" pitchFamily="34" charset="0"/>
              <a:cs typeface="Calibri" pitchFamily="34" charset="0"/>
            </a:endParaRPr>
          </a:p>
          <a:p>
            <a:r>
              <a:rPr lang="cs-CZ" sz="2000" b="1" dirty="0">
                <a:latin typeface="Calibri" pitchFamily="34" charset="0"/>
                <a:ea typeface="Calibri" pitchFamily="34" charset="0"/>
                <a:cs typeface="Calibri" pitchFamily="34" charset="0"/>
              </a:rPr>
              <a:t>Úkolem kartografie je poznání a výzkum skutečností v prostoru a čase, k čemuž kartografie používá specifické matematické a grafické postupy a prostředky.</a:t>
            </a:r>
            <a:endParaRPr lang="cs-CZ" sz="2000" b="1" dirty="0">
              <a:latin typeface="Arial" pitchFamily="34" charset="0"/>
              <a:cs typeface="Arial" pitchFamily="34" charset="0"/>
            </a:endParaRPr>
          </a:p>
          <a:p>
            <a:pPr eaLnBrk="1" hangingPunct="1"/>
            <a:endParaRPr lang="cs-CZ" sz="2000" b="1" u="sng" dirty="0">
              <a:latin typeface="Calibri" pitchFamily="34" charset="0"/>
              <a:ea typeface="Calibri" pitchFamily="34" charset="0"/>
              <a:cs typeface="Calibri" pitchFamily="34" charset="0"/>
            </a:endParaRPr>
          </a:p>
        </p:txBody>
      </p:sp>
      <p:sp>
        <p:nvSpPr>
          <p:cNvPr id="7" name="Rectangle 1"/>
          <p:cNvSpPr>
            <a:spLocks noChangeArrowheads="1"/>
          </p:cNvSpPr>
          <p:nvPr/>
        </p:nvSpPr>
        <p:spPr bwMode="auto">
          <a:xfrm>
            <a:off x="457832" y="569338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cs-CZ" sz="2400" b="1" dirty="0">
                <a:solidFill>
                  <a:srgbClr val="000000"/>
                </a:solidFill>
                <a:latin typeface="Calibri" pitchFamily="34" charset="0"/>
                <a:ea typeface="Calibri" pitchFamily="34" charset="0"/>
                <a:cs typeface="Calibri" pitchFamily="34" charset="0"/>
              </a:rPr>
              <a:t>  </a:t>
            </a:r>
            <a:endParaRPr lang="cs-CZ" sz="2400" b="1" dirty="0">
              <a:latin typeface="Arial" pitchFamily="34" charset="0"/>
              <a:cs typeface="Arial" pitchFamily="34" charset="0"/>
            </a:endParaRPr>
          </a:p>
        </p:txBody>
      </p:sp>
      <p:pic>
        <p:nvPicPr>
          <p:cNvPr id="8" name="Obrázek 7"/>
          <p:cNvPicPr>
            <a:picLocks noChangeAspect="1"/>
          </p:cNvPicPr>
          <p:nvPr/>
        </p:nvPicPr>
        <p:blipFill>
          <a:blip r:embed="rId2"/>
          <a:stretch>
            <a:fillRect/>
          </a:stretch>
        </p:blipFill>
        <p:spPr>
          <a:xfrm>
            <a:off x="5029832" y="4945724"/>
            <a:ext cx="2022923" cy="1309974"/>
          </a:xfrm>
          <a:prstGeom prst="rect">
            <a:avLst/>
          </a:prstGeom>
        </p:spPr>
      </p:pic>
    </p:spTree>
    <p:extLst>
      <p:ext uri="{BB962C8B-B14F-4D97-AF65-F5344CB8AC3E}">
        <p14:creationId xmlns:p14="http://schemas.microsoft.com/office/powerpoint/2010/main" val="323959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00B050"/>
                </a:solidFill>
              </a:rPr>
              <a:t>Kartografie  - proč se ji učíme?</a:t>
            </a:r>
          </a:p>
        </p:txBody>
      </p:sp>
      <p:sp>
        <p:nvSpPr>
          <p:cNvPr id="3" name="Zástupný symbol pro obsah 2"/>
          <p:cNvSpPr>
            <a:spLocks noGrp="1"/>
          </p:cNvSpPr>
          <p:nvPr>
            <p:ph idx="1"/>
          </p:nvPr>
        </p:nvSpPr>
        <p:spPr/>
        <p:txBody>
          <a:bodyPr>
            <a:normAutofit/>
          </a:bodyPr>
          <a:lstStyle/>
          <a:p>
            <a:r>
              <a:rPr lang="cs-CZ" dirty="0"/>
              <a:t>Učitel geografie, mapa  v geografickém vzdělávání, žáci a práce s </a:t>
            </a:r>
            <a:r>
              <a:rPr lang="cs-CZ" dirty="0" smtClean="0"/>
              <a:t>mapou, poslání </a:t>
            </a:r>
            <a:r>
              <a:rPr lang="cs-CZ" dirty="0"/>
              <a:t>učitele geografie </a:t>
            </a:r>
            <a:r>
              <a:rPr lang="cs-CZ" dirty="0">
                <a:sym typeface="Wingdings" panose="05000000000000000000" pitchFamily="2" charset="2"/>
              </a:rPr>
              <a:t>,  geografické myšlení a mapa </a:t>
            </a:r>
            <a:endParaRPr lang="cs-CZ" dirty="0"/>
          </a:p>
          <a:p>
            <a:r>
              <a:rPr lang="cs-CZ" dirty="0"/>
              <a:t>Rozvoj geografických kompetencí, rozvoj mapových </a:t>
            </a:r>
            <a:r>
              <a:rPr lang="cs-CZ" dirty="0" smtClean="0"/>
              <a:t>dovedností</a:t>
            </a:r>
          </a:p>
          <a:p>
            <a:endParaRPr lang="cs-CZ" dirty="0"/>
          </a:p>
          <a:p>
            <a:r>
              <a:rPr lang="cs-CZ" dirty="0"/>
              <a:t>Jak pracuje kartograf – jak mapu připravuje, jak s mapou pracujeme my?   Vědět, co je kartografie, co je mapa</a:t>
            </a:r>
          </a:p>
          <a:p>
            <a:r>
              <a:rPr lang="cs-CZ" dirty="0"/>
              <a:t>  znát  i nejtěžší  úkol kartografie </a:t>
            </a:r>
            <a:r>
              <a:rPr lang="cs-CZ" dirty="0">
                <a:sym typeface="Wingdings" panose="05000000000000000000" pitchFamily="2" charset="2"/>
              </a:rPr>
              <a:t></a:t>
            </a:r>
            <a:r>
              <a:rPr lang="cs-CZ" dirty="0"/>
              <a:t>  </a:t>
            </a:r>
          </a:p>
        </p:txBody>
      </p:sp>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5</a:t>
            </a:fld>
            <a:endParaRPr lang="cs-CZ"/>
          </a:p>
        </p:txBody>
      </p:sp>
      <p:pic>
        <p:nvPicPr>
          <p:cNvPr id="6" name="Obrázek 5"/>
          <p:cNvPicPr>
            <a:picLocks noChangeAspect="1"/>
          </p:cNvPicPr>
          <p:nvPr/>
        </p:nvPicPr>
        <p:blipFill>
          <a:blip r:embed="rId2"/>
          <a:stretch>
            <a:fillRect/>
          </a:stretch>
        </p:blipFill>
        <p:spPr>
          <a:xfrm>
            <a:off x="8472160" y="64038"/>
            <a:ext cx="2881640" cy="1761587"/>
          </a:xfrm>
          <a:prstGeom prst="rect">
            <a:avLst/>
          </a:prstGeom>
          <a:ln>
            <a:solidFill>
              <a:schemeClr val="tx1"/>
            </a:solidFill>
          </a:ln>
        </p:spPr>
      </p:pic>
      <p:pic>
        <p:nvPicPr>
          <p:cNvPr id="7" name="Zástupný symbol pro obsah 4"/>
          <p:cNvPicPr>
            <a:picLocks noChangeAspect="1"/>
          </p:cNvPicPr>
          <p:nvPr/>
        </p:nvPicPr>
        <p:blipFill rotWithShape="1">
          <a:blip r:embed="rId3" cstate="print">
            <a:extLst>
              <a:ext uri="{28A0092B-C50C-407E-A947-70E740481C1C}">
                <a14:useLocalDpi xmlns:a14="http://schemas.microsoft.com/office/drawing/2010/main" val="0"/>
              </a:ext>
            </a:extLst>
          </a:blip>
          <a:srcRect t="5530" r="-3" b="8905"/>
          <a:stretch/>
        </p:blipFill>
        <p:spPr>
          <a:xfrm>
            <a:off x="7872173" y="4358419"/>
            <a:ext cx="3420378" cy="1953481"/>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spTree>
    <p:extLst>
      <p:ext uri="{BB962C8B-B14F-4D97-AF65-F5344CB8AC3E}">
        <p14:creationId xmlns:p14="http://schemas.microsoft.com/office/powerpoint/2010/main" val="81723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b="1" dirty="0">
                <a:solidFill>
                  <a:srgbClr val="00B050"/>
                </a:solidFill>
              </a:rPr>
              <a:t>Mapové dovednosti, </a:t>
            </a:r>
            <a:r>
              <a:rPr lang="cs-CZ" sz="3600" b="1" dirty="0" smtClean="0">
                <a:solidFill>
                  <a:srgbClr val="00B050"/>
                </a:solidFill>
              </a:rPr>
              <a:t>práce </a:t>
            </a:r>
            <a:r>
              <a:rPr lang="cs-CZ" sz="3600" b="1" dirty="0">
                <a:solidFill>
                  <a:srgbClr val="00B050"/>
                </a:solidFill>
              </a:rPr>
              <a:t>s  </a:t>
            </a:r>
            <a:r>
              <a:rPr lang="cs-CZ" sz="3600" b="1" dirty="0" err="1">
                <a:solidFill>
                  <a:srgbClr val="00B050"/>
                </a:solidFill>
              </a:rPr>
              <a:t>geodaty</a:t>
            </a:r>
            <a:r>
              <a:rPr lang="cs-CZ" sz="3600" b="1" dirty="0">
                <a:solidFill>
                  <a:srgbClr val="00B050"/>
                </a:solidFill>
              </a:rPr>
              <a:t>  v závazném kurikulu</a:t>
            </a:r>
          </a:p>
        </p:txBody>
      </p:sp>
      <p:sp>
        <p:nvSpPr>
          <p:cNvPr id="3" name="Zástupný symbol pro obsah 2"/>
          <p:cNvSpPr>
            <a:spLocks noGrp="1"/>
          </p:cNvSpPr>
          <p:nvPr>
            <p:ph idx="1"/>
          </p:nvPr>
        </p:nvSpPr>
        <p:spPr/>
        <p:txBody>
          <a:bodyPr/>
          <a:lstStyle/>
          <a:p>
            <a:endParaRPr lang="cs-CZ" dirty="0"/>
          </a:p>
          <a:p>
            <a:pPr>
              <a:buClr>
                <a:srgbClr val="00B050"/>
              </a:buClr>
            </a:pPr>
            <a:r>
              <a:rPr lang="cs-CZ" dirty="0"/>
              <a:t>Strategie MŠMT pro rok 2030</a:t>
            </a:r>
          </a:p>
          <a:p>
            <a:pPr>
              <a:buClr>
                <a:srgbClr val="00B050"/>
              </a:buClr>
            </a:pPr>
            <a:r>
              <a:rPr lang="cs-CZ" dirty="0"/>
              <a:t>Rámcový vzdělávací program</a:t>
            </a:r>
          </a:p>
          <a:p>
            <a:pPr>
              <a:buClr>
                <a:srgbClr val="00B050"/>
              </a:buClr>
            </a:pPr>
            <a:r>
              <a:rPr lang="cs-CZ" dirty="0"/>
              <a:t>Školní vzdělávací plán, kurikulum</a:t>
            </a:r>
          </a:p>
          <a:p>
            <a:pPr>
              <a:buClr>
                <a:srgbClr val="00B050"/>
              </a:buClr>
            </a:pPr>
            <a:r>
              <a:rPr lang="cs-CZ" dirty="0"/>
              <a:t> Výuka zeměpisu, hodina zeměpisu</a:t>
            </a:r>
          </a:p>
          <a:p>
            <a:pPr>
              <a:buClr>
                <a:srgbClr val="00B050"/>
              </a:buClr>
            </a:pPr>
            <a:endParaRPr lang="cs-CZ" dirty="0"/>
          </a:p>
          <a:p>
            <a:endParaRPr lang="cs-CZ" dirty="0"/>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6</a:t>
            </a:fld>
            <a:endParaRPr lang="cs-CZ"/>
          </a:p>
        </p:txBody>
      </p:sp>
      <p:pic>
        <p:nvPicPr>
          <p:cNvPr id="5" name="Zástupný symbol pro obsah 5"/>
          <p:cNvPicPr>
            <a:picLocks noChangeAspect="1"/>
          </p:cNvPicPr>
          <p:nvPr/>
        </p:nvPicPr>
        <p:blipFill>
          <a:blip r:embed="rId2"/>
          <a:stretch>
            <a:fillRect/>
          </a:stretch>
        </p:blipFill>
        <p:spPr>
          <a:xfrm>
            <a:off x="6449495" y="1970851"/>
            <a:ext cx="4758217" cy="3551423"/>
          </a:xfrm>
          <a:prstGeom prst="rect">
            <a:avLst/>
          </a:prstGeom>
        </p:spPr>
      </p:pic>
      <p:sp>
        <p:nvSpPr>
          <p:cNvPr id="6" name="TextovéPole 5"/>
          <p:cNvSpPr txBox="1"/>
          <p:nvPr/>
        </p:nvSpPr>
        <p:spPr>
          <a:xfrm>
            <a:off x="7255683" y="5522274"/>
            <a:ext cx="3846973" cy="577081"/>
          </a:xfrm>
          <a:prstGeom prst="rect">
            <a:avLst/>
          </a:prstGeom>
          <a:noFill/>
        </p:spPr>
        <p:txBody>
          <a:bodyPr wrap="square" rtlCol="0">
            <a:spAutoFit/>
          </a:bodyPr>
          <a:lstStyle/>
          <a:p>
            <a:r>
              <a:rPr lang="cs-CZ" sz="1050" dirty="0"/>
              <a:t>Zdroj K. Mrázková, 2013, Kartografické dovednosti ve výuce zeměpisu. Dizertační práce, PdF MU. https://is.muni.cz/th/g4x9u/Disertacni_prace.pdf</a:t>
            </a:r>
          </a:p>
        </p:txBody>
      </p:sp>
    </p:spTree>
    <p:extLst>
      <p:ext uri="{BB962C8B-B14F-4D97-AF65-F5344CB8AC3E}">
        <p14:creationId xmlns:p14="http://schemas.microsoft.com/office/powerpoint/2010/main" val="309564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smtClean="0">
                <a:solidFill>
                  <a:srgbClr val="00B050"/>
                </a:solidFill>
              </a:rPr>
              <a:t>Rámcový vzdělávací program – očekávané výstupy za geografické informace, geografická data, kartografie – úroveň ZŠ </a:t>
            </a:r>
            <a:endParaRPr lang="cs-CZ" sz="3600" b="1" dirty="0">
              <a:solidFill>
                <a:srgbClr val="00B050"/>
              </a:solidFill>
            </a:endParaRPr>
          </a:p>
        </p:txBody>
      </p:sp>
      <p:pic>
        <p:nvPicPr>
          <p:cNvPr id="6" name="Zástupný symbol pro obsah 5"/>
          <p:cNvPicPr>
            <a:picLocks noGrp="1" noChangeAspect="1"/>
          </p:cNvPicPr>
          <p:nvPr>
            <p:ph idx="1"/>
          </p:nvPr>
        </p:nvPicPr>
        <p:blipFill>
          <a:blip r:embed="rId2"/>
          <a:stretch>
            <a:fillRect/>
          </a:stretch>
        </p:blipFill>
        <p:spPr>
          <a:xfrm>
            <a:off x="2260121" y="1690232"/>
            <a:ext cx="7884849" cy="5175785"/>
          </a:xfrm>
          <a:prstGeom prst="rect">
            <a:avLst/>
          </a:prstGeom>
        </p:spPr>
      </p:pic>
      <p:sp>
        <p:nvSpPr>
          <p:cNvPr id="4" name="Zástupný symbol pro zápatí 3"/>
          <p:cNvSpPr>
            <a:spLocks noGrp="1"/>
          </p:cNvSpPr>
          <p:nvPr>
            <p:ph type="ftr" sz="quarter" idx="11"/>
          </p:nvPr>
        </p:nvSpPr>
        <p:spPr/>
        <p:txBody>
          <a:bodyPr/>
          <a:lstStyle/>
          <a:p>
            <a:r>
              <a:rPr lang="cs-CZ" smtClean="0"/>
              <a:t>Ze0128 Kartografie </a:t>
            </a:r>
            <a:endParaRPr lang="cs-CZ"/>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7</a:t>
            </a:fld>
            <a:endParaRPr lang="cs-CZ"/>
          </a:p>
        </p:txBody>
      </p:sp>
    </p:spTree>
    <p:extLst>
      <p:ext uri="{BB962C8B-B14F-4D97-AF65-F5344CB8AC3E}">
        <p14:creationId xmlns:p14="http://schemas.microsoft.com/office/powerpoint/2010/main" val="10743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0391" y="299855"/>
            <a:ext cx="11500104" cy="1325563"/>
          </a:xfrm>
        </p:spPr>
        <p:txBody>
          <a:bodyPr>
            <a:normAutofit/>
          </a:bodyPr>
          <a:lstStyle/>
          <a:p>
            <a:r>
              <a:rPr lang="cs-CZ" sz="3600" b="1" dirty="0">
                <a:solidFill>
                  <a:srgbClr val="00B050"/>
                </a:solidFill>
              </a:rPr>
              <a:t> Kde pracujeme s mapami, s geografickými daty a informacemi </a:t>
            </a:r>
            <a:br>
              <a:rPr lang="cs-CZ" sz="3600" b="1" dirty="0">
                <a:solidFill>
                  <a:srgbClr val="00B050"/>
                </a:solidFill>
              </a:rPr>
            </a:br>
            <a:endParaRPr lang="cs-CZ" sz="3600" b="1" dirty="0">
              <a:solidFill>
                <a:srgbClr val="00B050"/>
              </a:solidFill>
            </a:endParaRPr>
          </a:p>
        </p:txBody>
      </p:sp>
      <p:sp>
        <p:nvSpPr>
          <p:cNvPr id="3" name="Zástupný symbol pro obsah 2"/>
          <p:cNvSpPr>
            <a:spLocks noGrp="1"/>
          </p:cNvSpPr>
          <p:nvPr>
            <p:ph idx="1"/>
          </p:nvPr>
        </p:nvSpPr>
        <p:spPr>
          <a:xfrm>
            <a:off x="1464895" y="1424470"/>
            <a:ext cx="10515600" cy="4351338"/>
          </a:xfrm>
        </p:spPr>
        <p:txBody>
          <a:bodyPr>
            <a:normAutofit/>
          </a:bodyPr>
          <a:lstStyle/>
          <a:p>
            <a:pPr marL="0" indent="0">
              <a:buNone/>
            </a:pPr>
            <a:r>
              <a:rPr lang="cs-CZ" u="sng" dirty="0"/>
              <a:t>Učitel a žáci  pracují  s mnoha zdroji:</a:t>
            </a:r>
          </a:p>
          <a:p>
            <a:pPr lvl="1">
              <a:buClr>
                <a:srgbClr val="00B050"/>
              </a:buClr>
            </a:pPr>
            <a:r>
              <a:rPr lang="cs-CZ" dirty="0"/>
              <a:t>s učebnicemi</a:t>
            </a:r>
          </a:p>
          <a:p>
            <a:pPr lvl="1">
              <a:buClr>
                <a:srgbClr val="00B050"/>
              </a:buClr>
            </a:pPr>
            <a:r>
              <a:rPr lang="cs-CZ" dirty="0"/>
              <a:t>s mapami, s atlasy,  školní atlasy dle výzkumu  na každé hodině </a:t>
            </a:r>
            <a:r>
              <a:rPr lang="cs-CZ" dirty="0">
                <a:sym typeface="Wingdings" panose="05000000000000000000" pitchFamily="2" charset="2"/>
              </a:rPr>
              <a:t></a:t>
            </a:r>
            <a:endParaRPr lang="cs-CZ" dirty="0"/>
          </a:p>
          <a:p>
            <a:pPr lvl="1">
              <a:buClr>
                <a:srgbClr val="00B050"/>
              </a:buClr>
            </a:pPr>
            <a:r>
              <a:rPr lang="cs-CZ" dirty="0"/>
              <a:t>s leteckými a družicovými snímky, </a:t>
            </a:r>
          </a:p>
          <a:p>
            <a:pPr lvl="1">
              <a:buClr>
                <a:srgbClr val="00B050"/>
              </a:buClr>
            </a:pPr>
            <a:r>
              <a:rPr lang="cs-CZ" dirty="0"/>
              <a:t>navigační systémy…. </a:t>
            </a:r>
          </a:p>
          <a:p>
            <a:pPr lvl="1">
              <a:buClr>
                <a:srgbClr val="00B050"/>
              </a:buClr>
            </a:pPr>
            <a:r>
              <a:rPr lang="cs-CZ" dirty="0"/>
              <a:t>celý komplex produktů geoinformačních technologií ( mapy.cz, mapové servery, </a:t>
            </a:r>
            <a:r>
              <a:rPr lang="cs-CZ" dirty="0" err="1"/>
              <a:t>waze</a:t>
            </a:r>
            <a:r>
              <a:rPr lang="cs-CZ" dirty="0"/>
              <a:t>, mobil, street </a:t>
            </a:r>
            <a:r>
              <a:rPr lang="cs-CZ" dirty="0" err="1"/>
              <a:t>maps</a:t>
            </a:r>
            <a:r>
              <a:rPr lang="cs-CZ" dirty="0"/>
              <a:t>, katastr nemovitostí..)</a:t>
            </a:r>
          </a:p>
          <a:p>
            <a:pPr lvl="1">
              <a:buClr>
                <a:srgbClr val="00B050"/>
              </a:buClr>
            </a:pPr>
            <a:endParaRPr lang="cs-CZ" b="1" dirty="0"/>
          </a:p>
          <a:p>
            <a:endParaRPr lang="cs-CZ" dirty="0"/>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8</a:t>
            </a:fld>
            <a:endParaRPr lang="cs-CZ"/>
          </a:p>
        </p:txBody>
      </p:sp>
    </p:spTree>
    <p:extLst>
      <p:ext uri="{BB962C8B-B14F-4D97-AF65-F5344CB8AC3E}">
        <p14:creationId xmlns:p14="http://schemas.microsoft.com/office/powerpoint/2010/main" val="2654192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2784" y="245856"/>
            <a:ext cx="10515600" cy="1325563"/>
          </a:xfrm>
        </p:spPr>
        <p:txBody>
          <a:bodyPr>
            <a:normAutofit/>
          </a:bodyPr>
          <a:lstStyle/>
          <a:p>
            <a:r>
              <a:rPr lang="cs-CZ" sz="3600" b="1" dirty="0">
                <a:solidFill>
                  <a:srgbClr val="00B050"/>
                </a:solidFill>
              </a:rPr>
              <a:t>Geografie a kartografie a geografické informace a geografická data, mapové dovednosti  </a:t>
            </a:r>
          </a:p>
        </p:txBody>
      </p:sp>
      <p:sp>
        <p:nvSpPr>
          <p:cNvPr id="3" name="Zástupný symbol pro obsah 2"/>
          <p:cNvSpPr>
            <a:spLocks noGrp="1"/>
          </p:cNvSpPr>
          <p:nvPr>
            <p:ph idx="1"/>
          </p:nvPr>
        </p:nvSpPr>
        <p:spPr>
          <a:xfrm>
            <a:off x="155099" y="1571419"/>
            <a:ext cx="9490063" cy="4469530"/>
          </a:xfrm>
        </p:spPr>
        <p:txBody>
          <a:bodyPr>
            <a:noAutofit/>
          </a:bodyPr>
          <a:lstStyle/>
          <a:p>
            <a:pPr>
              <a:lnSpc>
                <a:spcPct val="120000"/>
              </a:lnSpc>
              <a:buClr>
                <a:srgbClr val="00B050"/>
              </a:buClr>
            </a:pPr>
            <a:r>
              <a:rPr lang="cs-CZ" sz="2000" b="1" dirty="0"/>
              <a:t>Geografické myšlení v souvislostech </a:t>
            </a:r>
            <a:r>
              <a:rPr lang="cs-CZ" sz="2000" dirty="0"/>
              <a:t>se opírá o  </a:t>
            </a:r>
            <a:r>
              <a:rPr lang="cs-CZ" sz="2000" b="1" dirty="0"/>
              <a:t>geografická data a geografické informace</a:t>
            </a:r>
          </a:p>
          <a:p>
            <a:pPr>
              <a:lnSpc>
                <a:spcPct val="120000"/>
              </a:lnSpc>
              <a:buClr>
                <a:srgbClr val="00B050"/>
              </a:buClr>
            </a:pPr>
            <a:r>
              <a:rPr lang="cs-CZ" sz="2000" dirty="0"/>
              <a:t>Kartografie a  </a:t>
            </a:r>
            <a:r>
              <a:rPr lang="cs-CZ" sz="2000" dirty="0" err="1"/>
              <a:t>geoinformatika</a:t>
            </a:r>
            <a:r>
              <a:rPr lang="cs-CZ" sz="2000" dirty="0"/>
              <a:t>  zaznamenává a </a:t>
            </a:r>
            <a:r>
              <a:rPr lang="cs-CZ" sz="2000" b="1" dirty="0"/>
              <a:t>znázorňuje  geografická data, vytváří produkty, které poskytují  geografické informace  </a:t>
            </a:r>
          </a:p>
          <a:p>
            <a:pPr>
              <a:lnSpc>
                <a:spcPct val="120000"/>
              </a:lnSpc>
              <a:buClr>
                <a:srgbClr val="00B050"/>
              </a:buClr>
            </a:pPr>
            <a:r>
              <a:rPr lang="cs-CZ" sz="2000" dirty="0"/>
              <a:t>Kartografie  a GI vytváří </a:t>
            </a:r>
            <a:r>
              <a:rPr lang="cs-CZ" sz="2000" b="1" dirty="0"/>
              <a:t>geografické databáze </a:t>
            </a:r>
            <a:r>
              <a:rPr lang="cs-CZ" sz="2000" dirty="0"/>
              <a:t>a   provádí jejich vizualizaci</a:t>
            </a:r>
          </a:p>
          <a:p>
            <a:pPr>
              <a:lnSpc>
                <a:spcPct val="120000"/>
              </a:lnSpc>
              <a:buClr>
                <a:srgbClr val="00B050"/>
              </a:buClr>
            </a:pPr>
            <a:r>
              <a:rPr lang="cs-CZ" sz="2000" b="1" dirty="0"/>
              <a:t>Vizualizace geografických dat může  mít řadu podob</a:t>
            </a:r>
            <a:r>
              <a:rPr lang="cs-CZ" sz="2000" dirty="0"/>
              <a:t>, obvykle </a:t>
            </a:r>
            <a:r>
              <a:rPr lang="cs-CZ" sz="2000" b="1" dirty="0"/>
              <a:t>mapa, dnes i satelitní a letecká data</a:t>
            </a:r>
          </a:p>
          <a:p>
            <a:pPr>
              <a:lnSpc>
                <a:spcPct val="120000"/>
              </a:lnSpc>
              <a:buClr>
                <a:srgbClr val="00B050"/>
              </a:buClr>
            </a:pPr>
            <a:r>
              <a:rPr lang="cs-CZ" sz="2000" b="1" dirty="0"/>
              <a:t>Interpretace</a:t>
            </a:r>
            <a:r>
              <a:rPr lang="cs-CZ" sz="2000" dirty="0"/>
              <a:t> vizualizovaných geografických dat – map, satelitních a leteckých  obrazových dat </a:t>
            </a:r>
          </a:p>
          <a:p>
            <a:pPr>
              <a:lnSpc>
                <a:spcPct val="120000"/>
              </a:lnSpc>
              <a:buClr>
                <a:srgbClr val="00B050"/>
              </a:buClr>
            </a:pPr>
            <a:r>
              <a:rPr lang="cs-CZ" sz="2000" b="1" dirty="0"/>
              <a:t>Učitel geografie  -  práce s mapou - rozvíjení mapových dovedností – geografická data –  geografické informace - geografické myšlení </a:t>
            </a:r>
            <a:r>
              <a:rPr lang="cs-CZ" sz="2000" b="1" dirty="0">
                <a:solidFill>
                  <a:srgbClr val="00B050"/>
                </a:solidFill>
                <a:sym typeface="Wingdings" panose="05000000000000000000" pitchFamily="2" charset="2"/>
              </a:rPr>
              <a:t></a:t>
            </a:r>
            <a:endParaRPr lang="cs-CZ" sz="2000" b="1" dirty="0">
              <a:solidFill>
                <a:srgbClr val="00B050"/>
              </a:solidFill>
            </a:endParaRPr>
          </a:p>
        </p:txBody>
      </p:sp>
      <p:sp>
        <p:nvSpPr>
          <p:cNvPr id="5" name="Zástupný symbol pro číslo snímku 4"/>
          <p:cNvSpPr>
            <a:spLocks noGrp="1"/>
          </p:cNvSpPr>
          <p:nvPr>
            <p:ph type="sldNum" sz="quarter" idx="12"/>
          </p:nvPr>
        </p:nvSpPr>
        <p:spPr>
          <a:xfrm>
            <a:off x="8550307" y="6123482"/>
            <a:ext cx="2743200" cy="365125"/>
          </a:xfrm>
        </p:spPr>
        <p:txBody>
          <a:bodyPr/>
          <a:lstStyle/>
          <a:p>
            <a:fld id="{F0678A12-236D-4544-8C8C-A8F78A28A6A6}" type="slidenum">
              <a:rPr lang="cs-CZ" smtClean="0"/>
              <a:t>9</a:t>
            </a:fld>
            <a:endParaRPr lang="cs-CZ"/>
          </a:p>
        </p:txBody>
      </p:sp>
      <p:sp>
        <p:nvSpPr>
          <p:cNvPr id="4" name="Vývojový diagram: sloučení 3"/>
          <p:cNvSpPr/>
          <p:nvPr/>
        </p:nvSpPr>
        <p:spPr>
          <a:xfrm>
            <a:off x="10314589" y="153259"/>
            <a:ext cx="560569" cy="976692"/>
          </a:xfrm>
          <a:prstGeom prst="flowChartMerg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7" name="Vývojový diagram: spojnice 6"/>
          <p:cNvSpPr/>
          <p:nvPr/>
        </p:nvSpPr>
        <p:spPr>
          <a:xfrm>
            <a:off x="10517844" y="1254773"/>
            <a:ext cx="226358" cy="273905"/>
          </a:xfrm>
          <a:prstGeom prst="flowChartConnector">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9" name="TextovéPole 8"/>
          <p:cNvSpPr txBox="1"/>
          <p:nvPr/>
        </p:nvSpPr>
        <p:spPr>
          <a:xfrm>
            <a:off x="9609155" y="1420591"/>
            <a:ext cx="2270093" cy="923330"/>
          </a:xfrm>
          <a:prstGeom prst="rect">
            <a:avLst/>
          </a:prstGeom>
          <a:noFill/>
        </p:spPr>
        <p:txBody>
          <a:bodyPr wrap="square" rtlCol="0">
            <a:spAutoFit/>
          </a:bodyPr>
          <a:lstStyle/>
          <a:p>
            <a:r>
              <a:rPr lang="cs-CZ" dirty="0">
                <a:solidFill>
                  <a:srgbClr val="FF0000"/>
                </a:solidFill>
              </a:rPr>
              <a:t>Nakreslit logické schéma – pojmovou mapu a vysvětlit!</a:t>
            </a:r>
          </a:p>
        </p:txBody>
      </p:sp>
      <p:graphicFrame>
        <p:nvGraphicFramePr>
          <p:cNvPr id="11" name="Zástupný symbol pro obsah 2"/>
          <p:cNvGraphicFramePr>
            <a:graphicFrameLocks/>
          </p:cNvGraphicFramePr>
          <p:nvPr>
            <p:extLst>
              <p:ext uri="{D42A27DB-BD31-4B8C-83A1-F6EECF244321}">
                <p14:modId xmlns:p14="http://schemas.microsoft.com/office/powerpoint/2010/main" val="2046758108"/>
              </p:ext>
            </p:extLst>
          </p:nvPr>
        </p:nvGraphicFramePr>
        <p:xfrm>
          <a:off x="7839763" y="2311285"/>
          <a:ext cx="558251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zápatí 5"/>
          <p:cNvSpPr>
            <a:spLocks noGrp="1"/>
          </p:cNvSpPr>
          <p:nvPr>
            <p:ph type="ftr" sz="quarter" idx="11"/>
          </p:nvPr>
        </p:nvSpPr>
        <p:spPr/>
        <p:txBody>
          <a:bodyPr/>
          <a:lstStyle/>
          <a:p>
            <a:r>
              <a:rPr lang="cs-CZ" smtClean="0"/>
              <a:t>CŽV_KARTO_GI_DPZ_podzim 2021</a:t>
            </a:r>
            <a:endParaRPr lang="cs-CZ"/>
          </a:p>
        </p:txBody>
      </p:sp>
    </p:spTree>
    <p:extLst>
      <p:ext uri="{BB962C8B-B14F-4D97-AF65-F5344CB8AC3E}">
        <p14:creationId xmlns:p14="http://schemas.microsoft.com/office/powerpoint/2010/main" val="6245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3095</TotalTime>
  <Words>3063</Words>
  <Application>Microsoft Office PowerPoint</Application>
  <PresentationFormat>Širokoúhlá obrazovka</PresentationFormat>
  <Paragraphs>298</Paragraphs>
  <Slides>34</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Arial</vt:lpstr>
      <vt:lpstr>Calibri</vt:lpstr>
      <vt:lpstr>Calibri Light</vt:lpstr>
      <vt:lpstr>Cambria</vt:lpstr>
      <vt:lpstr>Wingdings</vt:lpstr>
      <vt:lpstr>Motiv Office</vt:lpstr>
      <vt:lpstr>KARTOGRAFIE_ GEOINFORMATIKA_DÁLKOVÝ PRŮZKUM ZEMĚ  podzim 2021</vt:lpstr>
      <vt:lpstr> GEOGRAFIECKÉ INFORMACE KARTOGAFIE, GEOGRAFIE MAPOVÉ DOVEDNOSTI  TRÉNINK – ÚLOHY NA ROZVOJ  MAPOVÝCH DOVEDNOSTÍ </vt:lpstr>
      <vt:lpstr>Prezentace aplikace PowerPoint</vt:lpstr>
      <vt:lpstr>Geografie a kartografie,  co je spojuje a v čem se odlišují</vt:lpstr>
      <vt:lpstr>Kartografie  - proč se ji učíme?</vt:lpstr>
      <vt:lpstr>Mapové dovednosti, práce s  geodaty  v závazném kurikulu</vt:lpstr>
      <vt:lpstr>Rámcový vzdělávací program – očekávané výstupy za geografické informace, geografická data, kartografie – úroveň ZŠ </vt:lpstr>
      <vt:lpstr> Kde pracujeme s mapami, s geografickými daty a informacemi  </vt:lpstr>
      <vt:lpstr>Geografie a kartografie a geografické informace a geografická data, mapové dovednosti  </vt:lpstr>
      <vt:lpstr>Mapové dovednosti</vt:lpstr>
      <vt:lpstr>Prezentace aplikace PowerPoint</vt:lpstr>
      <vt:lpstr>Gramotnost a kartografická gramotnost</vt:lpstr>
      <vt:lpstr>Gramotnost a kartografická gramotnost</vt:lpstr>
      <vt:lpstr>Kartografická komunikace.  Proces kódování</vt:lpstr>
      <vt:lpstr>Záznam pohybu očí při práci s mapou</vt:lpstr>
      <vt:lpstr>Expert a začátečník,   rozdíly dle záznamu oční pohybů</vt:lpstr>
      <vt:lpstr>Expert versus začátečník</vt:lpstr>
      <vt:lpstr>Mapové dovednosti od začátečníka k expertovi</vt:lpstr>
      <vt:lpstr>Příklady mapových dovedností </vt:lpstr>
      <vt:lpstr>Mapové dovednosti - definice</vt:lpstr>
      <vt:lpstr>Mapové dovednosti -  příklady dělení do skupin</vt:lpstr>
      <vt:lpstr>Mapové dovednosti - definice</vt:lpstr>
      <vt:lpstr>Prezentace aplikace PowerPoint</vt:lpstr>
      <vt:lpstr>Zásady přístupu učitele k žákovi, studentovi</vt:lpstr>
      <vt:lpstr>Jak mapové dovednosti  rozvíjet</vt:lpstr>
      <vt:lpstr>Které problémy se projevují u neúspěšných řešitelů úloh?</vt:lpstr>
      <vt:lpstr> Ukázka úloh formulovaných podle zásad pedagogického scaffoldingu </vt:lpstr>
      <vt:lpstr>Prezentace aplikace PowerPoint</vt:lpstr>
      <vt:lpstr>Prezentace aplikace PowerPoint</vt:lpstr>
      <vt:lpstr>Prezentace aplikace PowerPoint</vt:lpstr>
      <vt:lpstr>Pyramidové sady úloh</vt:lpstr>
      <vt:lpstr>Testování</vt:lpstr>
      <vt:lpstr>Spuštení testu, registrace,  výběr sady a typy odpovědí</vt:lpstr>
      <vt:lpstr>Prezentace aplikace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Svatoňová</dc:creator>
  <cp:lastModifiedBy>Hana Svatoňová</cp:lastModifiedBy>
  <cp:revision>138</cp:revision>
  <dcterms:created xsi:type="dcterms:W3CDTF">2021-09-04T11:28:06Z</dcterms:created>
  <dcterms:modified xsi:type="dcterms:W3CDTF">2021-11-17T13:31:19Z</dcterms:modified>
</cp:coreProperties>
</file>