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84" r:id="rId6"/>
    <p:sldId id="263" r:id="rId7"/>
    <p:sldId id="265" r:id="rId8"/>
    <p:sldId id="286" r:id="rId9"/>
    <p:sldId id="266" r:id="rId10"/>
    <p:sldId id="268" r:id="rId11"/>
    <p:sldId id="282" r:id="rId12"/>
    <p:sldId id="271" r:id="rId13"/>
    <p:sldId id="270" r:id="rId14"/>
    <p:sldId id="272" r:id="rId15"/>
    <p:sldId id="273" r:id="rId16"/>
    <p:sldId id="274" r:id="rId17"/>
    <p:sldId id="275" r:id="rId18"/>
    <p:sldId id="278" r:id="rId19"/>
    <p:sldId id="281" r:id="rId20"/>
    <p:sldId id="279" r:id="rId21"/>
    <p:sldId id="280" r:id="rId22"/>
    <p:sldId id="283" r:id="rId23"/>
    <p:sldId id="27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45644A-4086-489D-AB93-DF9584943096}" v="111" dt="2022-03-05T13:39:53.680"/>
    <p1510:client id="{18B93E05-5000-4F61-9C2E-664EC07A42E0}" v="1079" dt="2022-03-05T13:23:36.830"/>
    <p1510:client id="{2DDEDD93-441A-44C2-A720-7FDD0FFF2ED8}" v="4" dt="2022-03-08T15:18:38.425"/>
    <p1510:client id="{34D8FE71-CB8A-4700-9DCA-94075E1BD930}" v="200" dt="2022-03-01T18:34:40.463"/>
    <p1510:client id="{36EF5FAD-EFBC-409D-872E-4F38DD5B65DC}" v="319" dt="2022-03-04T11:51:26.305"/>
    <p1510:client id="{3B0D54FC-4312-487C-8BA5-B817C92446FD}" v="220" dt="2022-03-05T08:00:33.178"/>
    <p1510:client id="{3B760001-DAB5-4C85-A6B3-31C86DD8D66A}" v="16" dt="2022-03-07T11:48:29.919"/>
    <p1510:client id="{3CD94DCF-7C3B-4546-B1C8-A23EF14B4335}" v="7" dt="2022-03-01T17:13:08.339"/>
    <p1510:client id="{8D05B320-CAA5-4A70-BE0C-FECD81791B28}" v="295" dt="2022-03-05T13:42:54.700"/>
    <p1510:client id="{A887146C-AB5E-4DED-841C-CBF2595FDA5A}" v="7" dt="2022-03-04T06:35:11.429"/>
    <p1510:client id="{B90A64FF-2050-4042-A9E1-8FADF1BA0C84}" v="5" dt="2022-03-05T14:31:30.261"/>
    <p1510:client id="{C3B26657-6573-43BB-A4B3-2EF35E8ACF25}" v="52" dt="2022-03-02T09:58:38.519"/>
    <p1510:client id="{DA4CF606-B8E2-40A4-BC39-15D393DDC865}" v="2548" dt="2022-03-01T18:22:09.723"/>
    <p1510:client id="{E5424901-757B-4A09-AFBC-C792BC32F48B}" v="22" dt="2022-03-08T20:54:56.9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Wednesday, March 9,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939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Wednesday, March 9,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38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Wednesday, March 9,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97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Wednesday, March 9,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50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Wednesday, March 9,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42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Wednesday, March 9,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436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Wednesday, March 9,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78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Wednesday, March 9,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54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Wednesday, March 9,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205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Wednesday, March 9,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51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Wednesday, March 9,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03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Wednesday, March 9, 2022</a:t>
            </a:fld>
            <a:endParaRPr lang="en-US" cap="al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4082366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all.sli.do/event/vAjBghcNk8dcPnzzYab4zY?section=604f2c03-f7b6-4683-950a-a6a1d69df48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all.sli.do/event/4qFL8iUwzvYMx7TPJ5vz2b?section=7bc3c2cd-b902-4f9c-a112-ce2bc9ee2b21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all.sli.do/event/avXLqzdt9jeRBb35py6C1t?section=8bbd4ff3-5487-4988-be94-09ef81625ebc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echency.org/slovnik" TargetMode="External"/><Relationship Id="rId2" Type="http://schemas.openxmlformats.org/officeDocument/2006/relationships/hyperlink" Target="https://theses.cz/id/npo0f1/K_parazitickm_slov_m_v__esk_slovn_zsob__DP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ravopisne.cz/2012/02/pravidla-citoslovce/" TargetMode="External"/><Relationship Id="rId4" Type="http://schemas.openxmlformats.org/officeDocument/2006/relationships/hyperlink" Target="https://www.pravopiscesky.cz/spojky-pra-1137-8357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1AC02E1A-6E97-4089-9835-CDBBF5F6663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934269" y="3423787"/>
            <a:ext cx="6312091" cy="583703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cs-CZ" sz="2800"/>
              <a:t>Brožová, </a:t>
            </a:r>
            <a:r>
              <a:rPr lang="cs-CZ" sz="2800" err="1"/>
              <a:t>Dojčárová</a:t>
            </a:r>
            <a:r>
              <a:rPr lang="cs-CZ" sz="2800"/>
              <a:t>, Kalová, </a:t>
            </a:r>
            <a:r>
              <a:rPr lang="cs-CZ" sz="2800" err="1"/>
              <a:t>Rosendorf</a:t>
            </a:r>
            <a:endParaRPr lang="cs-CZ" sz="240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2E5FB4A-7476-42A5-A7C5-A3C6191BAFE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740090" y="783254"/>
            <a:ext cx="9144000" cy="2478087"/>
          </a:xfrm>
        </p:spPr>
        <p:txBody>
          <a:bodyPr/>
          <a:lstStyle/>
          <a:p>
            <a:r>
              <a:rPr lang="cs-CZ"/>
              <a:t>Nezákladní slovní druhy</a:t>
            </a:r>
          </a:p>
        </p:txBody>
      </p:sp>
    </p:spTree>
    <p:extLst>
      <p:ext uri="{BB962C8B-B14F-4D97-AF65-F5344CB8AC3E}">
        <p14:creationId xmlns:p14="http://schemas.microsoft.com/office/powerpoint/2010/main" val="440854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404E292-5FAB-47E8-A663-A07530CED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0FF8ED-64CE-400C-A4D5-9F943FC26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0"/>
            <a:ext cx="12191999" cy="6858000"/>
          </a:xfrm>
          <a:prstGeom prst="rect">
            <a:avLst/>
          </a:prstGeom>
          <a:gradFill>
            <a:gsLst>
              <a:gs pos="0">
                <a:schemeClr val="accent5">
                  <a:alpha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8868AD-100D-45F3-B11E-8A2936712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12191999" cy="6858000"/>
          </a:xfrm>
          <a:prstGeom prst="rect">
            <a:avLst/>
          </a:prstGeom>
          <a:gradFill>
            <a:gsLst>
              <a:gs pos="49000">
                <a:schemeClr val="accent5">
                  <a:alpha val="50000"/>
                </a:schemeClr>
              </a:gs>
              <a:gs pos="100000">
                <a:schemeClr val="accent2">
                  <a:alpha val="74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4742CC-05F9-44AC-AF98-AB6EF810E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96001" cy="6858000"/>
          </a:xfrm>
          <a:prstGeom prst="rect">
            <a:avLst/>
          </a:prstGeom>
          <a:gradFill>
            <a:gsLst>
              <a:gs pos="0">
                <a:schemeClr val="accent2">
                  <a:alpha val="17000"/>
                </a:schemeClr>
              </a:gs>
              <a:gs pos="85000">
                <a:schemeClr val="accent4">
                  <a:alpha val="40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3">
            <a:extLst>
              <a:ext uri="{FF2B5EF4-FFF2-40B4-BE49-F238E27FC236}">
                <a16:creationId xmlns:a16="http://schemas.microsoft.com/office/drawing/2014/main" id="{853C77DB-C7E3-4B1F-9AD0-1EB2982A8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460656" y="-2569189"/>
            <a:ext cx="5115722" cy="10255626"/>
          </a:xfrm>
          <a:custGeom>
            <a:avLst/>
            <a:gdLst>
              <a:gd name="connsiteX0" fmla="*/ 2065105 w 2065105"/>
              <a:gd name="connsiteY0" fmla="*/ 0 h 4139967"/>
              <a:gd name="connsiteX1" fmla="*/ 2065105 w 2065105"/>
              <a:gd name="connsiteY1" fmla="*/ 4139967 h 4139967"/>
              <a:gd name="connsiteX2" fmla="*/ 1858573 w 2065105"/>
              <a:gd name="connsiteY2" fmla="*/ 4129538 h 4139967"/>
              <a:gd name="connsiteX3" fmla="*/ 0 w 2065105"/>
              <a:gd name="connsiteY3" fmla="*/ 2069983 h 4139967"/>
              <a:gd name="connsiteX4" fmla="*/ 1858573 w 2065105"/>
              <a:gd name="connsiteY4" fmla="*/ 10428 h 4139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5105" h="4139967">
                <a:moveTo>
                  <a:pt x="2065105" y="0"/>
                </a:moveTo>
                <a:lnTo>
                  <a:pt x="2065105" y="4139967"/>
                </a:lnTo>
                <a:lnTo>
                  <a:pt x="1858573" y="4129538"/>
                </a:lnTo>
                <a:cubicBezTo>
                  <a:pt x="814640" y="4023521"/>
                  <a:pt x="0" y="3141887"/>
                  <a:pt x="0" y="2069983"/>
                </a:cubicBezTo>
                <a:cubicBezTo>
                  <a:pt x="0" y="998079"/>
                  <a:pt x="814640" y="116446"/>
                  <a:pt x="1858573" y="10428"/>
                </a:cubicBezTo>
                <a:close/>
              </a:path>
            </a:pathLst>
          </a:custGeom>
          <a:gradFill flip="none" rotWithShape="1">
            <a:gsLst>
              <a:gs pos="7000">
                <a:schemeClr val="accent4">
                  <a:lumMod val="60000"/>
                  <a:lumOff val="40000"/>
                  <a:alpha val="3000"/>
                </a:schemeClr>
              </a:gs>
              <a:gs pos="100000">
                <a:schemeClr val="accent4">
                  <a:lumMod val="60000"/>
                  <a:lumOff val="40000"/>
                  <a:alpha val="37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6">
            <a:extLst>
              <a:ext uri="{FF2B5EF4-FFF2-40B4-BE49-F238E27FC236}">
                <a16:creationId xmlns:a16="http://schemas.microsoft.com/office/drawing/2014/main" id="{C7FCC629-427B-4EFE-912E-2B961966EA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73" r="127" b="6546"/>
          <a:stretch/>
        </p:blipFill>
        <p:spPr>
          <a:xfrm>
            <a:off x="1499406" y="1474669"/>
            <a:ext cx="9339273" cy="4160917"/>
          </a:xfrm>
          <a:prstGeom prst="rect">
            <a:avLst/>
          </a:prstGeom>
        </p:spPr>
      </p:pic>
      <p:sp>
        <p:nvSpPr>
          <p:cNvPr id="9" name="TextovéPole 1">
            <a:extLst>
              <a:ext uri="{FF2B5EF4-FFF2-40B4-BE49-F238E27FC236}">
                <a16:creationId xmlns:a16="http://schemas.microsoft.com/office/drawing/2014/main" id="{A884C8F8-7822-4C18-AADB-215CCD8FE6A3}"/>
              </a:ext>
            </a:extLst>
          </p:cNvPr>
          <p:cNvSpPr txBox="1"/>
          <p:nvPr/>
        </p:nvSpPr>
        <p:spPr>
          <a:xfrm>
            <a:off x="891654" y="5850340"/>
            <a:ext cx="11136573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hlinkClick r:id="rId3"/>
              </a:rPr>
              <a:t>https://wall.sli.do/event/vAjBghcNk8dcPnzzYab4zY?section=604f2c03-f7b6-4683-950a-a6a1d69df488</a:t>
            </a:r>
            <a:endParaRPr lang="cs-CZ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56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17857A-8DA5-4ED4-9118-1277E6553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743" y="1661129"/>
            <a:ext cx="10241280" cy="2232788"/>
          </a:xfrm>
        </p:spPr>
        <p:txBody>
          <a:bodyPr anchor="ctr">
            <a:normAutofit/>
          </a:bodyPr>
          <a:lstStyle/>
          <a:p>
            <a:pPr algn="ctr"/>
            <a:r>
              <a:rPr lang="cs-CZ" sz="4400"/>
              <a:t>slovotvorná adaptace přejímaných slov</a:t>
            </a:r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252380E-85A8-49A5-8542-46283ABBBEE4}"/>
              </a:ext>
            </a:extLst>
          </p:cNvPr>
          <p:cNvSpPr txBox="1"/>
          <p:nvPr/>
        </p:nvSpPr>
        <p:spPr>
          <a:xfrm>
            <a:off x="2358788" y="3894161"/>
            <a:ext cx="706499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2800"/>
              <a:t>Brožová, </a:t>
            </a:r>
            <a:r>
              <a:rPr lang="cs-CZ" sz="2800" err="1"/>
              <a:t>Dojčárová</a:t>
            </a:r>
            <a:r>
              <a:rPr lang="cs-CZ" sz="2800"/>
              <a:t>, Kalová, </a:t>
            </a:r>
            <a:r>
              <a:rPr lang="cs-CZ" sz="2800" err="1"/>
              <a:t>Rosendorf</a:t>
            </a:r>
            <a:endParaRPr lang="cs-CZ" sz="2800"/>
          </a:p>
        </p:txBody>
      </p:sp>
    </p:spTree>
    <p:extLst>
      <p:ext uri="{BB962C8B-B14F-4D97-AF65-F5344CB8AC3E}">
        <p14:creationId xmlns:p14="http://schemas.microsoft.com/office/powerpoint/2010/main" val="2003331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4026B0-E9E7-4CE3-9445-86C3A79BCF3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46936" y="1841025"/>
            <a:ext cx="9086945" cy="2437240"/>
          </a:xfrm>
        </p:spPr>
        <p:txBody>
          <a:bodyPr>
            <a:normAutofit/>
          </a:bodyPr>
          <a:lstStyle/>
          <a:p>
            <a:pPr algn="ctr"/>
            <a:r>
              <a:rPr lang="cs-CZ" sz="4000"/>
              <a:t>Zvedněte vlajku státu, ze kterého pochází dané slovo</a:t>
            </a:r>
          </a:p>
        </p:txBody>
      </p:sp>
    </p:spTree>
    <p:extLst>
      <p:ext uri="{BB962C8B-B14F-4D97-AF65-F5344CB8AC3E}">
        <p14:creationId xmlns:p14="http://schemas.microsoft.com/office/powerpoint/2010/main" val="1386334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11FF01-EC46-4B52-8B75-2B824EE62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29015"/>
            <a:ext cx="10241280" cy="432512"/>
          </a:xfrm>
        </p:spPr>
        <p:txBody>
          <a:bodyPr>
            <a:normAutofit fontScale="90000"/>
          </a:bodyPr>
          <a:lstStyle/>
          <a:p>
            <a:pPr algn="ctr"/>
            <a:r>
              <a:rPr lang="cs-CZ"/>
              <a:t>Řešení: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3B3563-AB77-4727-9B9A-FFC3D3D58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375" y="1066918"/>
            <a:ext cx="10241280" cy="5067181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sz="1800" b="0" i="0">
                <a:solidFill>
                  <a:srgbClr val="333333"/>
                </a:solidFill>
                <a:effectLst/>
              </a:rPr>
              <a:t>                    Z latiny: škola, fara, anděl, papež, akademie, autor, katedra, puls, rejstřík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cs-CZ" sz="1800" b="0" i="0">
              <a:solidFill>
                <a:srgbClr val="000000"/>
              </a:solidFill>
              <a:effectLst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sz="1800" b="0" i="0">
                <a:solidFill>
                  <a:srgbClr val="333333"/>
                </a:solidFill>
                <a:effectLst/>
              </a:rPr>
              <a:t>                     Z němčiny: rytíř, šlechta, purkmistr, rynk, handlovat, fortel, havíř</a:t>
            </a:r>
          </a:p>
          <a:p>
            <a:pPr marL="0" indent="0" algn="l" rtl="0" fontAlgn="base">
              <a:buNone/>
            </a:pPr>
            <a:endParaRPr lang="cs-CZ" sz="1800" b="0" i="0">
              <a:solidFill>
                <a:srgbClr val="333333"/>
              </a:solidFill>
              <a:effectLst/>
            </a:endParaRPr>
          </a:p>
          <a:p>
            <a:pPr fontAlgn="base"/>
            <a:r>
              <a:rPr lang="cs-CZ" sz="1800" b="0" i="0">
                <a:solidFill>
                  <a:srgbClr val="333333"/>
                </a:solidFill>
                <a:effectLst/>
              </a:rPr>
              <a:t>                      Z polštiny: obřad, vděk, vzor, ohon </a:t>
            </a:r>
            <a:endParaRPr lang="cs-CZ" sz="1800">
              <a:solidFill>
                <a:srgbClr val="000000"/>
              </a:solidFill>
            </a:endParaRPr>
          </a:p>
          <a:p>
            <a:pPr marL="0" indent="0" fontAlgn="base">
              <a:buNone/>
            </a:pPr>
            <a:endParaRPr lang="cs-CZ" sz="1800" b="0" i="0">
              <a:solidFill>
                <a:srgbClr val="333333"/>
              </a:solidFill>
              <a:effectLst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sz="1800" b="0" i="0">
                <a:solidFill>
                  <a:srgbClr val="333333"/>
                </a:solidFill>
                <a:effectLst/>
              </a:rPr>
              <a:t>                      Z ruštiny: vzduch, hlahol, jeseň, vkus, kombajn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cs-CZ" sz="1800" b="0" i="0">
              <a:solidFill>
                <a:srgbClr val="000000"/>
              </a:solidFill>
              <a:effectLst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sz="1800" b="0" i="0">
                <a:solidFill>
                  <a:srgbClr val="333333"/>
                </a:solidFill>
                <a:effectLst/>
              </a:rPr>
              <a:t>                      Z francouzštiny: angažmá, foyer, fejeton, žánr, esej </a:t>
            </a:r>
            <a:endParaRPr lang="cs-CZ" sz="1800" b="0" i="0">
              <a:solidFill>
                <a:srgbClr val="000000"/>
              </a:solidFill>
              <a:effectLst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cs-CZ" sz="1800" b="0" i="0">
              <a:solidFill>
                <a:srgbClr val="333333"/>
              </a:solidFill>
              <a:effectLst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sz="1800">
                <a:solidFill>
                  <a:srgbClr val="333333"/>
                </a:solidFill>
              </a:rPr>
              <a:t>                      </a:t>
            </a:r>
            <a:r>
              <a:rPr lang="cs-CZ" sz="1800" b="0" i="0">
                <a:solidFill>
                  <a:srgbClr val="333333"/>
                </a:solidFill>
                <a:effectLst/>
              </a:rPr>
              <a:t>Z evropských jazyků: telefon, televize, radar, traktor, magnetofon </a:t>
            </a:r>
          </a:p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A4D8250-C563-4D5D-A9A9-B5800E4F5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212" y="1826805"/>
            <a:ext cx="1038211" cy="77865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F1D689D-6D72-41D5-A625-2023C13BF5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3" t="11875" r="9513" b="10624"/>
          <a:stretch/>
        </p:blipFill>
        <p:spPr>
          <a:xfrm>
            <a:off x="1725867" y="2768455"/>
            <a:ext cx="1038211" cy="70348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CB79725-964E-478A-BF0D-1DCD383042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7" t="11250" r="9735" b="10937"/>
          <a:stretch/>
        </p:blipFill>
        <p:spPr>
          <a:xfrm>
            <a:off x="1706212" y="918276"/>
            <a:ext cx="1031311" cy="70938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4638826-DC99-494A-A879-6FDA57A0B7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6" t="10778" r="8206" b="9355"/>
          <a:stretch/>
        </p:blipFill>
        <p:spPr>
          <a:xfrm>
            <a:off x="1706213" y="3552081"/>
            <a:ext cx="1038225" cy="703487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4BE6AB15-CBB4-4241-A43E-005CA5C9EB4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" t="1781" r="2250" b="3150"/>
          <a:stretch/>
        </p:blipFill>
        <p:spPr>
          <a:xfrm>
            <a:off x="1725882" y="4491345"/>
            <a:ext cx="1011642" cy="703487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B489D49A-70C2-4A6D-A514-D5C256F252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867" y="5455638"/>
            <a:ext cx="1018556" cy="67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87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176E87-80FF-44BF-A133-3420C482E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568065"/>
            <a:ext cx="5896743" cy="995605"/>
          </a:xfrm>
        </p:spPr>
        <p:txBody>
          <a:bodyPr/>
          <a:lstStyle/>
          <a:p>
            <a:r>
              <a:rPr lang="cs-CZ"/>
              <a:t>Proces adaptace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615A88-77AE-4196-92D6-2CADCF369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6107" y="1836320"/>
            <a:ext cx="10241280" cy="4394518"/>
          </a:xfrm>
        </p:spPr>
        <p:txBody>
          <a:bodyPr vert="horz" lIns="0" tIns="0" rIns="0" bIns="0" rtlCol="0" anchor="t">
            <a:normAutofit/>
          </a:bodyPr>
          <a:lstStyle/>
          <a:p>
            <a:pPr marL="228600" marR="0" lvl="0" indent="-228600" algn="l" defTabSz="914400" rtl="0" eaLnBrk="1" fontAlgn="auto" latinLnBrk="0" hangingPunct="1"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 Light"/>
                <a:ea typeface="+mn-ea"/>
                <a:cs typeface="+mn-cs"/>
              </a:rPr>
              <a:t>Část přejatých slov se zařazuje do </a:t>
            </a:r>
            <a:r>
              <a:rPr kumimoji="0" lang="cs-CZ" sz="24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 Light"/>
                <a:ea typeface="+mn-ea"/>
                <a:cs typeface="+mn-cs"/>
              </a:rPr>
              <a:t>domácího slovotvorného systému</a:t>
            </a:r>
            <a:endParaRPr lang="cs-CZ" dirty="0"/>
          </a:p>
          <a:p>
            <a:pPr>
              <a:defRPr/>
            </a:pPr>
            <a:r>
              <a:rPr lang="cs-CZ" sz="2400" b="1" u="sng" dirty="0">
                <a:latin typeface="Avenir Next LT Pro Light"/>
              </a:rPr>
              <a:t>Substantiva:</a:t>
            </a:r>
            <a:r>
              <a:rPr lang="cs-CZ" sz="2400" b="1" dirty="0">
                <a:latin typeface="Avenir Next LT Pro Light"/>
              </a:rPr>
              <a:t> </a:t>
            </a:r>
          </a:p>
          <a:p>
            <a:pPr marR="0" lvl="1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2400" u="sng" dirty="0">
                <a:latin typeface="Avenir Next LT Pro Light"/>
              </a:rPr>
              <a:t>Přibírání derivačního slovotvorného formantu: </a:t>
            </a:r>
            <a:r>
              <a:rPr lang="cs-CZ" sz="2400" dirty="0">
                <a:latin typeface="Avenir Next LT Pro Light"/>
              </a:rPr>
              <a:t>cyklokros</a:t>
            </a:r>
            <a:r>
              <a:rPr lang="cs-CZ" sz="2400" b="1" dirty="0">
                <a:latin typeface="Avenir Next LT Pro Light"/>
              </a:rPr>
              <a:t>ař</a:t>
            </a:r>
            <a:r>
              <a:rPr lang="cs-CZ" sz="2400" dirty="0">
                <a:latin typeface="Avenir Next LT Pro Light"/>
              </a:rPr>
              <a:t> </a:t>
            </a:r>
          </a:p>
          <a:p>
            <a:pPr lvl="1">
              <a:spcBef>
                <a:spcPts val="1000"/>
              </a:spcBef>
              <a:defRPr/>
            </a:pPr>
            <a:r>
              <a:rPr kumimoji="0" lang="cs-CZ" sz="24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 Light"/>
                <a:ea typeface="+mn-ea"/>
                <a:cs typeface="+mn-cs"/>
              </a:rPr>
              <a:t>Náhrada obvyklejšími formanty:</a:t>
            </a:r>
            <a:r>
              <a:rPr kumimoji="0" lang="cs-CZ" sz="24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 Light"/>
                <a:ea typeface="+mn-ea"/>
                <a:cs typeface="+mn-cs"/>
              </a:rPr>
              <a:t> recycling </a:t>
            </a:r>
            <a:r>
              <a:rPr kumimoji="0" lang="cs-CZ" sz="24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 Light"/>
                <a:ea typeface="+mn-ea"/>
                <a:cs typeface="+mn-cs"/>
                <a:sym typeface="Wingdings" panose="05000000000000000000" pitchFamily="2" charset="2"/>
              </a:rPr>
              <a:t> recyk</a:t>
            </a:r>
            <a:r>
              <a:rPr kumimoji="0" lang="cs-CZ" sz="24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 Light"/>
                <a:ea typeface="+mn-ea"/>
                <a:cs typeface="+mn-cs"/>
                <a:sym typeface="Wingdings" panose="05000000000000000000" pitchFamily="2" charset="2"/>
              </a:rPr>
              <a:t>lace</a:t>
            </a:r>
            <a:endParaRPr lang="cs-CZ" sz="24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venir Next LT Pro Light"/>
            </a:endParaRPr>
          </a:p>
          <a:p>
            <a:pPr lvl="1">
              <a:spcBef>
                <a:spcPts val="1000"/>
              </a:spcBef>
              <a:defRPr/>
            </a:pPr>
            <a:r>
              <a:rPr lang="cs-CZ" sz="2400" u="sng" dirty="0">
                <a:latin typeface="Avenir Next LT Pro Light"/>
                <a:sym typeface="Wingdings" panose="05000000000000000000" pitchFamily="2" charset="2"/>
              </a:rPr>
              <a:t>Názvy činitelské, konatelské a prostředků </a:t>
            </a:r>
            <a:r>
              <a:rPr lang="cs-CZ" sz="2400" u="sng" dirty="0" err="1">
                <a:latin typeface="Avenir Next LT Pro Light"/>
                <a:sym typeface="Wingdings" panose="05000000000000000000" pitchFamily="2" charset="2"/>
              </a:rPr>
              <a:t>er</a:t>
            </a:r>
            <a:r>
              <a:rPr lang="cs-CZ" sz="2400" u="sng" dirty="0">
                <a:latin typeface="Avenir Next LT Pro Light"/>
                <a:sym typeface="Wingdings" panose="05000000000000000000" pitchFamily="2" charset="2"/>
              </a:rPr>
              <a:t>/</a:t>
            </a:r>
            <a:r>
              <a:rPr lang="cs-CZ" sz="2400" u="sng" dirty="0" err="1">
                <a:latin typeface="Avenir Next LT Pro Light"/>
                <a:sym typeface="Wingdings" panose="05000000000000000000" pitchFamily="2" charset="2"/>
              </a:rPr>
              <a:t>ista</a:t>
            </a:r>
            <a:r>
              <a:rPr lang="cs-CZ" sz="2400" u="sng" dirty="0">
                <a:latin typeface="Avenir Next LT Pro Light"/>
                <a:sym typeface="Wingdings" panose="05000000000000000000" pitchFamily="2" charset="2"/>
              </a:rPr>
              <a:t>/č/…</a:t>
            </a:r>
            <a:r>
              <a:rPr lang="cs-CZ" sz="2400" dirty="0">
                <a:latin typeface="Avenir Next LT Pro Light"/>
                <a:sym typeface="Wingdings" panose="05000000000000000000" pitchFamily="2" charset="2"/>
              </a:rPr>
              <a:t>  snowboard</a:t>
            </a:r>
            <a:r>
              <a:rPr lang="cs-CZ" sz="2400" b="1" dirty="0">
                <a:latin typeface="Avenir Next LT Pro Light"/>
                <a:sym typeface="Wingdings" panose="05000000000000000000" pitchFamily="2" charset="2"/>
              </a:rPr>
              <a:t>ista</a:t>
            </a:r>
            <a:r>
              <a:rPr lang="cs-CZ" sz="2400" dirty="0">
                <a:latin typeface="Avenir Next LT Pro Light"/>
                <a:sym typeface="Wingdings" panose="05000000000000000000" pitchFamily="2" charset="2"/>
              </a:rPr>
              <a:t>, toustov</a:t>
            </a:r>
            <a:r>
              <a:rPr lang="cs-CZ" sz="2400" b="1" dirty="0">
                <a:latin typeface="Avenir Next LT Pro Light"/>
                <a:sym typeface="Wingdings" panose="05000000000000000000" pitchFamily="2" charset="2"/>
              </a:rPr>
              <a:t>ač </a:t>
            </a:r>
            <a:endParaRPr lang="cs-CZ" sz="2400" b="1" dirty="0">
              <a:latin typeface="Avenir Next LT Pro Light"/>
            </a:endParaRPr>
          </a:p>
          <a:p>
            <a:pPr lvl="1">
              <a:spcBef>
                <a:spcPts val="1000"/>
              </a:spcBef>
              <a:defRPr/>
            </a:pPr>
            <a:r>
              <a:rPr lang="cs-CZ" sz="2400" u="sng" dirty="0">
                <a:ea typeface="+mn-lt"/>
                <a:cs typeface="+mn-lt"/>
              </a:rPr>
              <a:t>Přechylování:</a:t>
            </a:r>
            <a:r>
              <a:rPr lang="cs-CZ" sz="2400" dirty="0">
                <a:ea typeface="+mn-lt"/>
                <a:cs typeface="+mn-lt"/>
              </a:rPr>
              <a:t> ekolož</a:t>
            </a:r>
            <a:r>
              <a:rPr lang="cs-CZ" sz="2400" b="1" dirty="0">
                <a:ea typeface="+mn-lt"/>
                <a:cs typeface="+mn-lt"/>
              </a:rPr>
              <a:t>ka</a:t>
            </a:r>
            <a:r>
              <a:rPr lang="cs-CZ" sz="2400" dirty="0">
                <a:ea typeface="+mn-lt"/>
                <a:cs typeface="+mn-lt"/>
              </a:rPr>
              <a:t>, </a:t>
            </a:r>
            <a:r>
              <a:rPr lang="cs-CZ" sz="2400" dirty="0" err="1">
                <a:ea typeface="+mn-lt"/>
                <a:cs typeface="+mn-lt"/>
              </a:rPr>
              <a:t>Rosendorf</a:t>
            </a:r>
            <a:r>
              <a:rPr lang="cs-CZ" sz="2400" b="1" dirty="0" err="1">
                <a:ea typeface="+mn-lt"/>
                <a:cs typeface="+mn-lt"/>
              </a:rPr>
              <a:t>ová</a:t>
            </a:r>
            <a:r>
              <a:rPr lang="cs-CZ" sz="2400" b="1" dirty="0">
                <a:ea typeface="+mn-lt"/>
                <a:cs typeface="+mn-lt"/>
              </a:rPr>
              <a:t> </a:t>
            </a:r>
            <a:endParaRPr lang="cs-CZ" sz="2400" dirty="0"/>
          </a:p>
          <a:p>
            <a:pPr marL="457200" lvl="1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52333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F71A71-8AC9-459A-AB31-99F7882EA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17856"/>
            <a:ext cx="10241280" cy="1234440"/>
          </a:xfrm>
        </p:spPr>
        <p:txBody>
          <a:bodyPr>
            <a:normAutofit/>
          </a:bodyPr>
          <a:lstStyle/>
          <a:p>
            <a:r>
              <a:rPr lang="cs-CZ"/>
              <a:t>Proces adaptace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0B2A00-0D72-464E-A653-4B67BBC9B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009906"/>
            <a:ext cx="4846320" cy="3959352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cs-CZ" sz="2400" b="1" u="sng"/>
              <a:t>Adjektiva</a:t>
            </a:r>
          </a:p>
          <a:p>
            <a:r>
              <a:rPr lang="cs-CZ" sz="2400" u="sng"/>
              <a:t>Sufix:</a:t>
            </a:r>
          </a:p>
          <a:p>
            <a:pPr lvl="1"/>
            <a:r>
              <a:rPr lang="cs-CZ" sz="2400"/>
              <a:t>-ní: humánní, pasivní </a:t>
            </a:r>
          </a:p>
          <a:p>
            <a:pPr lvl="1"/>
            <a:r>
              <a:rPr lang="cs-CZ" sz="2400"/>
              <a:t>-</a:t>
            </a:r>
            <a:r>
              <a:rPr lang="cs-CZ" sz="2400" err="1"/>
              <a:t>ický</a:t>
            </a:r>
            <a:r>
              <a:rPr lang="cs-CZ" sz="2400"/>
              <a:t>: melodický, syntaktický</a:t>
            </a:r>
          </a:p>
          <a:p>
            <a:pPr lvl="1"/>
            <a:r>
              <a:rPr lang="cs-CZ" sz="2400"/>
              <a:t>-</a:t>
            </a:r>
            <a:r>
              <a:rPr lang="cs-CZ" sz="2400" err="1"/>
              <a:t>ový</a:t>
            </a:r>
            <a:r>
              <a:rPr lang="cs-CZ" sz="2400"/>
              <a:t>: béžový 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  <a:p>
            <a:pPr lvl="1">
              <a:spcBef>
                <a:spcPts val="1000"/>
              </a:spcBef>
              <a:defRPr/>
            </a:pPr>
            <a:endParaRPr kumimoji="0" lang="cs-CZ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  <a:p>
            <a:pPr lvl="1"/>
            <a:endParaRPr lang="cs-CZ"/>
          </a:p>
          <a:p>
            <a:pPr lvl="1"/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9D9B33A-1879-4DF2-9ABE-A5B9BB3AF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426" y="2567191"/>
            <a:ext cx="4846320" cy="2833411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buFont typeface="Arial,Sans-Serif" panose="020B0604020202020204" pitchFamily="34" charset="0"/>
            </a:pPr>
            <a:r>
              <a:rPr lang="cs-CZ" sz="2400" u="sng">
                <a:ea typeface="+mn-lt"/>
                <a:cs typeface="+mn-lt"/>
              </a:rPr>
              <a:t>Bez adaptace:</a:t>
            </a:r>
            <a:endParaRPr lang="en-US" sz="2400" u="sng">
              <a:ea typeface="+mn-lt"/>
              <a:cs typeface="+mn-lt"/>
            </a:endParaRPr>
          </a:p>
          <a:p>
            <a:pPr lvl="1">
              <a:buFont typeface="Arial,Sans-Serif" panose="020B0604020202020204" pitchFamily="34" charset="0"/>
            </a:pPr>
            <a:r>
              <a:rPr lang="cs-CZ" sz="2400">
                <a:ea typeface="+mn-lt"/>
                <a:cs typeface="+mn-lt"/>
              </a:rPr>
              <a:t>top, lila, sexy, blond, fit, hot, non-profit, online</a:t>
            </a:r>
            <a:endParaRPr lang="en-US" sz="2400">
              <a:ea typeface="+mn-lt"/>
              <a:cs typeface="+mn-lt"/>
            </a:endParaRPr>
          </a:p>
          <a:p>
            <a:pPr>
              <a:buFont typeface="Arial,Sans-Serif" panose="020B0604020202020204" pitchFamily="34" charset="0"/>
            </a:pPr>
            <a:r>
              <a:rPr lang="cs-CZ" sz="2400" u="sng">
                <a:ea typeface="+mn-lt"/>
                <a:cs typeface="+mn-lt"/>
              </a:rPr>
              <a:t>Dublety:</a:t>
            </a:r>
            <a:endParaRPr lang="en-US" sz="2400" u="sng">
              <a:ea typeface="+mn-lt"/>
              <a:cs typeface="+mn-lt"/>
            </a:endParaRPr>
          </a:p>
          <a:p>
            <a:pPr lvl="1">
              <a:buFont typeface="Arial,Sans-Serif" panose="020B0604020202020204" pitchFamily="34" charset="0"/>
            </a:pPr>
            <a:r>
              <a:rPr lang="cs-CZ" sz="2400" err="1">
                <a:ea typeface="+mn-lt"/>
                <a:cs typeface="+mn-lt"/>
              </a:rPr>
              <a:t>hippiovský</a:t>
            </a:r>
            <a:r>
              <a:rPr lang="cs-CZ" sz="2400">
                <a:ea typeface="+mn-lt"/>
                <a:cs typeface="+mn-lt"/>
              </a:rPr>
              <a:t> i hippie</a:t>
            </a:r>
            <a:endParaRPr lang="en-US" sz="2400">
              <a:ea typeface="+mn-lt"/>
              <a:cs typeface="+mn-lt"/>
            </a:endParaRP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609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F5DBB6-018B-4CE2-B530-62690F930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17857"/>
            <a:ext cx="10241280" cy="1234440"/>
          </a:xfrm>
        </p:spPr>
        <p:txBody>
          <a:bodyPr/>
          <a:lstStyle/>
          <a:p>
            <a:r>
              <a:rPr lang="cs-CZ"/>
              <a:t>Proces adaptace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7CD0F7-4758-49F0-A7DE-13CFAC7ADF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1941667"/>
            <a:ext cx="4846320" cy="3959352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cs-CZ" sz="2400" b="1" u="sng"/>
              <a:t>Slovesa</a:t>
            </a:r>
            <a:r>
              <a:rPr lang="cs-CZ" sz="2400" b="1"/>
              <a:t>:</a:t>
            </a:r>
          </a:p>
          <a:p>
            <a:r>
              <a:rPr lang="cs-CZ" sz="2400" u="sng"/>
              <a:t>Sufix </a:t>
            </a:r>
          </a:p>
          <a:p>
            <a:pPr lvl="1"/>
            <a:r>
              <a:rPr lang="cs-CZ" sz="2400"/>
              <a:t>-ovat: monitorovat, formátovat</a:t>
            </a:r>
          </a:p>
          <a:p>
            <a:pPr lvl="1"/>
            <a:r>
              <a:rPr lang="cs-CZ" sz="2400"/>
              <a:t>-</a:t>
            </a:r>
            <a:r>
              <a:rPr lang="cs-CZ" sz="2400" err="1"/>
              <a:t>izovat</a:t>
            </a:r>
            <a:r>
              <a:rPr lang="cs-CZ" sz="2400"/>
              <a:t>: neutralizovat, taktizovat </a:t>
            </a:r>
          </a:p>
          <a:p>
            <a:pPr lvl="1"/>
            <a:r>
              <a:rPr lang="cs-CZ" sz="2400"/>
              <a:t>-</a:t>
            </a:r>
            <a:r>
              <a:rPr lang="cs-CZ" sz="2400" err="1"/>
              <a:t>fikovat</a:t>
            </a:r>
            <a:r>
              <a:rPr lang="cs-CZ" sz="2400"/>
              <a:t>: kvalifikovat</a:t>
            </a:r>
          </a:p>
          <a:p>
            <a:pPr lvl="1"/>
            <a:r>
              <a:rPr lang="cs-CZ" sz="2400"/>
              <a:t>-</a:t>
            </a:r>
            <a:r>
              <a:rPr lang="cs-CZ" sz="2400" err="1"/>
              <a:t>írovat</a:t>
            </a:r>
            <a:r>
              <a:rPr lang="cs-CZ" sz="2400"/>
              <a:t>: kopírovat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sz="2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venir Next LT Pro Light"/>
            </a:endParaRPr>
          </a:p>
          <a:p>
            <a:pPr lvl="1"/>
            <a:endParaRPr lang="cs-CZ"/>
          </a:p>
          <a:p>
            <a:pPr lvl="1"/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5E51F57-4B4D-4BCE-9A62-462BB4203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21486" y="2442086"/>
            <a:ext cx="4846320" cy="1980426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buFont typeface="Arial,Sans-Serif" panose="020B0604020202020204" pitchFamily="34" charset="0"/>
            </a:pPr>
            <a:r>
              <a:rPr lang="cs-CZ" sz="2400" u="sng">
                <a:ea typeface="+mn-lt"/>
                <a:cs typeface="+mn-lt"/>
              </a:rPr>
              <a:t>Domácí předpony:</a:t>
            </a:r>
            <a:endParaRPr lang="en-US" sz="2400" u="sng">
              <a:ea typeface="+mn-lt"/>
              <a:cs typeface="+mn-lt"/>
            </a:endParaRPr>
          </a:p>
          <a:p>
            <a:pPr lvl="1">
              <a:buFont typeface="Arial,Sans-Serif" panose="020B0604020202020204" pitchFamily="34" charset="0"/>
            </a:pPr>
            <a:r>
              <a:rPr lang="cs-CZ" sz="2400">
                <a:ea typeface="+mn-lt"/>
                <a:cs typeface="+mn-lt"/>
              </a:rPr>
              <a:t>zkonfrontovat, zavirovat, zformátova</a:t>
            </a:r>
            <a:r>
              <a:rPr lang="cs-CZ">
                <a:ea typeface="+mn-lt"/>
                <a:cs typeface="+mn-lt"/>
              </a:rPr>
              <a:t>t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3560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5BDEFA-9FDD-4151-B874-394234A67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807" y="420215"/>
            <a:ext cx="10582474" cy="1123142"/>
          </a:xfrm>
        </p:spPr>
        <p:txBody>
          <a:bodyPr>
            <a:normAutofit/>
          </a:bodyPr>
          <a:lstStyle/>
          <a:p>
            <a:pPr algn="ctr"/>
            <a:r>
              <a:rPr lang="cs-CZ"/>
              <a:t>Cizí slova v různém prostředí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E63AA7-4BAB-42E8-A27D-B2097643C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62055"/>
            <a:ext cx="10241280" cy="3959352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cs-CZ" sz="2400" b="1" u="sng" dirty="0"/>
              <a:t>Kancelář:</a:t>
            </a:r>
            <a:r>
              <a:rPr lang="cs-CZ" sz="2400" dirty="0"/>
              <a:t> mítink, brífink, </a:t>
            </a:r>
            <a:r>
              <a:rPr lang="cs-CZ" sz="2400" dirty="0" err="1"/>
              <a:t>home</a:t>
            </a:r>
            <a:r>
              <a:rPr lang="cs-CZ" sz="2400" dirty="0"/>
              <a:t>-office, </a:t>
            </a:r>
            <a:r>
              <a:rPr lang="cs-CZ" sz="2400" dirty="0" err="1"/>
              <a:t>vygooglit</a:t>
            </a:r>
            <a:r>
              <a:rPr lang="cs-CZ" sz="2400" dirty="0"/>
              <a:t>, wifi, internet, management, event </a:t>
            </a:r>
          </a:p>
          <a:p>
            <a:r>
              <a:rPr lang="cs-CZ" sz="2400" b="1" u="sng" dirty="0"/>
              <a:t>Sporty:</a:t>
            </a:r>
            <a:r>
              <a:rPr lang="cs-CZ" sz="2400" dirty="0"/>
              <a:t> hokej, fotbal, tenis</a:t>
            </a:r>
          </a:p>
          <a:p>
            <a:r>
              <a:rPr lang="cs-CZ" sz="2400" b="1" u="sng" dirty="0"/>
              <a:t>Záliby:</a:t>
            </a:r>
            <a:r>
              <a:rPr lang="cs-CZ" sz="2400" b="1" dirty="0"/>
              <a:t> </a:t>
            </a:r>
            <a:r>
              <a:rPr lang="cs-CZ" sz="2400" dirty="0"/>
              <a:t>víkend, film</a:t>
            </a:r>
          </a:p>
          <a:p>
            <a:r>
              <a:rPr lang="cs-CZ" sz="2400" b="1" u="sng" dirty="0"/>
              <a:t>Nespisovné vrstvy jazyka:</a:t>
            </a:r>
            <a:r>
              <a:rPr lang="cs-CZ" sz="2400" dirty="0"/>
              <a:t> sekáč, </a:t>
            </a:r>
            <a:r>
              <a:rPr lang="cs-CZ" sz="2400" dirty="0" err="1"/>
              <a:t>homelesák</a:t>
            </a:r>
            <a:endParaRPr lang="cs-CZ" sz="2400" dirty="0"/>
          </a:p>
          <a:p>
            <a:r>
              <a:rPr lang="cs-CZ" sz="2400" b="1" u="sng" dirty="0"/>
              <a:t>Korona:</a:t>
            </a:r>
            <a:r>
              <a:rPr lang="cs-CZ" sz="2400" dirty="0"/>
              <a:t> </a:t>
            </a:r>
            <a:r>
              <a:rPr lang="cs-CZ" sz="2400" dirty="0" err="1"/>
              <a:t>antivaxer</a:t>
            </a:r>
            <a:r>
              <a:rPr lang="cs-CZ" sz="2400" dirty="0"/>
              <a:t>, </a:t>
            </a:r>
            <a:r>
              <a:rPr lang="cs-CZ" sz="2400" dirty="0" err="1"/>
              <a:t>coviďák</a:t>
            </a:r>
            <a:r>
              <a:rPr lang="cs-CZ" sz="2400" dirty="0"/>
              <a:t>, </a:t>
            </a:r>
            <a:r>
              <a:rPr lang="cs-CZ" sz="2400" dirty="0" err="1"/>
              <a:t>coviďátko</a:t>
            </a:r>
            <a:r>
              <a:rPr lang="cs-CZ" sz="2400" dirty="0"/>
              <a:t>, </a:t>
            </a:r>
            <a:r>
              <a:rPr lang="cs-CZ" sz="2400" dirty="0" err="1"/>
              <a:t>koronakrize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625717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62CAFF-974D-4C39-8B9B-DE02FF7A6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963" y="186613"/>
            <a:ext cx="10241280" cy="1334278"/>
          </a:xfrm>
        </p:spPr>
        <p:txBody>
          <a:bodyPr/>
          <a:lstStyle/>
          <a:p>
            <a:r>
              <a:rPr lang="cs-CZ"/>
              <a:t>Hrubé přebírání cizích slov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E36438-26B0-4183-9586-C5B9DFE6BE2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cs-CZ" sz="2400" err="1"/>
              <a:t>Trigrovat</a:t>
            </a:r>
            <a:r>
              <a:rPr lang="cs-CZ" sz="2400"/>
              <a:t> </a:t>
            </a:r>
          </a:p>
          <a:p>
            <a:r>
              <a:rPr lang="cs-CZ" sz="2400" err="1"/>
              <a:t>Flexit</a:t>
            </a:r>
            <a:r>
              <a:rPr lang="cs-CZ" sz="2400"/>
              <a:t> </a:t>
            </a:r>
          </a:p>
          <a:p>
            <a:r>
              <a:rPr lang="cs-CZ" sz="2400" err="1"/>
              <a:t>Vyrektovat</a:t>
            </a:r>
            <a:r>
              <a:rPr lang="cs-CZ" sz="2400"/>
              <a:t> </a:t>
            </a:r>
          </a:p>
          <a:p>
            <a:r>
              <a:rPr lang="cs-CZ" sz="2400" err="1"/>
              <a:t>Fightit</a:t>
            </a:r>
            <a:r>
              <a:rPr lang="cs-CZ" sz="2400"/>
              <a:t> </a:t>
            </a:r>
          </a:p>
          <a:p>
            <a:r>
              <a:rPr lang="cs-CZ" sz="2400" err="1"/>
              <a:t>Cringovat</a:t>
            </a:r>
            <a:r>
              <a:rPr lang="cs-CZ" sz="2400"/>
              <a:t> </a:t>
            </a:r>
          </a:p>
          <a:p>
            <a:r>
              <a:rPr lang="cs-CZ" sz="2400" err="1"/>
              <a:t>Hejtit</a:t>
            </a:r>
            <a:endParaRPr lang="cs-CZ" sz="240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D1C8E2B-563C-4943-8D49-BFFE36D444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58918"/>
            <a:ext cx="4846320" cy="3959351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cs-CZ" sz="2400" err="1"/>
              <a:t>Lajkovat</a:t>
            </a:r>
            <a:r>
              <a:rPr lang="cs-CZ" sz="2400"/>
              <a:t> </a:t>
            </a:r>
          </a:p>
          <a:p>
            <a:r>
              <a:rPr lang="cs-CZ" sz="2400" err="1"/>
              <a:t>Šérovat</a:t>
            </a:r>
            <a:endParaRPr lang="cs-CZ" sz="2400"/>
          </a:p>
          <a:p>
            <a:r>
              <a:rPr lang="cs-CZ" sz="2400"/>
              <a:t>Bookovat </a:t>
            </a:r>
          </a:p>
          <a:p>
            <a:r>
              <a:rPr lang="cs-CZ" sz="2400" err="1"/>
              <a:t>Čilovat</a:t>
            </a:r>
            <a:r>
              <a:rPr lang="cs-CZ" sz="2400"/>
              <a:t> </a:t>
            </a:r>
          </a:p>
          <a:p>
            <a:r>
              <a:rPr lang="cs-CZ" sz="2400" err="1"/>
              <a:t>Čeknout</a:t>
            </a:r>
            <a:r>
              <a:rPr lang="cs-CZ" sz="2400"/>
              <a:t> </a:t>
            </a:r>
          </a:p>
          <a:p>
            <a:r>
              <a:rPr lang="cs-CZ" sz="2400" err="1"/>
              <a:t>Helpnout</a:t>
            </a:r>
            <a:endParaRPr lang="cs-CZ" sz="2400"/>
          </a:p>
        </p:txBody>
      </p:sp>
    </p:spTree>
    <p:extLst>
      <p:ext uri="{BB962C8B-B14F-4D97-AF65-F5344CB8AC3E}">
        <p14:creationId xmlns:p14="http://schemas.microsoft.com/office/powerpoint/2010/main" val="1496646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404E292-5FAB-47E8-A663-A07530CED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0FF8ED-64CE-400C-A4D5-9F943FC26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0"/>
            <a:ext cx="12191999" cy="6858000"/>
          </a:xfrm>
          <a:prstGeom prst="rect">
            <a:avLst/>
          </a:prstGeom>
          <a:gradFill>
            <a:gsLst>
              <a:gs pos="0">
                <a:schemeClr val="accent5">
                  <a:alpha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8868AD-100D-45F3-B11E-8A2936712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12191999" cy="6858000"/>
          </a:xfrm>
          <a:prstGeom prst="rect">
            <a:avLst/>
          </a:prstGeom>
          <a:gradFill>
            <a:gsLst>
              <a:gs pos="49000">
                <a:schemeClr val="accent5">
                  <a:alpha val="50000"/>
                </a:schemeClr>
              </a:gs>
              <a:gs pos="100000">
                <a:schemeClr val="accent2">
                  <a:alpha val="74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4742CC-05F9-44AC-AF98-AB6EF810E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96001" cy="6858000"/>
          </a:xfrm>
          <a:prstGeom prst="rect">
            <a:avLst/>
          </a:prstGeom>
          <a:gradFill>
            <a:gsLst>
              <a:gs pos="0">
                <a:schemeClr val="accent2">
                  <a:alpha val="17000"/>
                </a:schemeClr>
              </a:gs>
              <a:gs pos="85000">
                <a:schemeClr val="accent4">
                  <a:alpha val="40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3">
            <a:extLst>
              <a:ext uri="{FF2B5EF4-FFF2-40B4-BE49-F238E27FC236}">
                <a16:creationId xmlns:a16="http://schemas.microsoft.com/office/drawing/2014/main" id="{853C77DB-C7E3-4B1F-9AD0-1EB2982A8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460656" y="-2569189"/>
            <a:ext cx="5115722" cy="10255626"/>
          </a:xfrm>
          <a:custGeom>
            <a:avLst/>
            <a:gdLst>
              <a:gd name="connsiteX0" fmla="*/ 2065105 w 2065105"/>
              <a:gd name="connsiteY0" fmla="*/ 0 h 4139967"/>
              <a:gd name="connsiteX1" fmla="*/ 2065105 w 2065105"/>
              <a:gd name="connsiteY1" fmla="*/ 4139967 h 4139967"/>
              <a:gd name="connsiteX2" fmla="*/ 1858573 w 2065105"/>
              <a:gd name="connsiteY2" fmla="*/ 4129538 h 4139967"/>
              <a:gd name="connsiteX3" fmla="*/ 0 w 2065105"/>
              <a:gd name="connsiteY3" fmla="*/ 2069983 h 4139967"/>
              <a:gd name="connsiteX4" fmla="*/ 1858573 w 2065105"/>
              <a:gd name="connsiteY4" fmla="*/ 10428 h 4139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5105" h="4139967">
                <a:moveTo>
                  <a:pt x="2065105" y="0"/>
                </a:moveTo>
                <a:lnTo>
                  <a:pt x="2065105" y="4139967"/>
                </a:lnTo>
                <a:lnTo>
                  <a:pt x="1858573" y="4129538"/>
                </a:lnTo>
                <a:cubicBezTo>
                  <a:pt x="814640" y="4023521"/>
                  <a:pt x="0" y="3141887"/>
                  <a:pt x="0" y="2069983"/>
                </a:cubicBezTo>
                <a:cubicBezTo>
                  <a:pt x="0" y="998079"/>
                  <a:pt x="814640" y="116446"/>
                  <a:pt x="1858573" y="10428"/>
                </a:cubicBezTo>
                <a:close/>
              </a:path>
            </a:pathLst>
          </a:custGeom>
          <a:gradFill flip="none" rotWithShape="1">
            <a:gsLst>
              <a:gs pos="7000">
                <a:schemeClr val="accent4">
                  <a:lumMod val="60000"/>
                  <a:lumOff val="40000"/>
                  <a:alpha val="3000"/>
                </a:schemeClr>
              </a:gs>
              <a:gs pos="100000">
                <a:schemeClr val="accent4">
                  <a:lumMod val="60000"/>
                  <a:lumOff val="40000"/>
                  <a:alpha val="37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5">
            <a:extLst>
              <a:ext uri="{FF2B5EF4-FFF2-40B4-BE49-F238E27FC236}">
                <a16:creationId xmlns:a16="http://schemas.microsoft.com/office/drawing/2014/main" id="{A28ADC7A-97CF-4DA1-8FC7-727D49C0B0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667" r="125" b="7111"/>
          <a:stretch/>
        </p:blipFill>
        <p:spPr>
          <a:xfrm>
            <a:off x="1569244" y="1502569"/>
            <a:ext cx="9470246" cy="4089293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BC92C750-0715-4CDE-A300-F8198E558A83}"/>
              </a:ext>
            </a:extLst>
          </p:cNvPr>
          <p:cNvSpPr txBox="1"/>
          <p:nvPr/>
        </p:nvSpPr>
        <p:spPr>
          <a:xfrm>
            <a:off x="834789" y="5907206"/>
            <a:ext cx="1217152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3"/>
              </a:rPr>
              <a:t>https://wall.sli.do/event/4qFL8iUwzvYMx7TPJ5vz2b?section=7bc3c2cd-b902-4f9c-a112-ce2bc9ee2b21</a:t>
            </a:r>
            <a:endParaRPr lang="cs-CZ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790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B9E728-B857-43D8-8BB3-647B6E30D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555" y="859821"/>
            <a:ext cx="9422415" cy="1234440"/>
          </a:xfrm>
        </p:spPr>
        <p:txBody>
          <a:bodyPr/>
          <a:lstStyle/>
          <a:p>
            <a:pPr algn="ctr"/>
            <a:r>
              <a:rPr lang="cs-CZ"/>
              <a:t>Co jsou nezákladní slovní druhy?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C8B8E6-6228-4BA0-A209-6AF4274E6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4096" y="2429899"/>
            <a:ext cx="4543340" cy="2757764"/>
          </a:xfrm>
        </p:spPr>
        <p:txBody>
          <a:bodyPr vert="horz" lIns="0" tIns="0" rIns="0" bIns="0" rtlCol="0" anchor="ctr">
            <a:noAutofit/>
          </a:bodyPr>
          <a:lstStyle/>
          <a:p>
            <a:pPr marL="0" indent="0" algn="ctr">
              <a:buNone/>
            </a:pPr>
            <a:r>
              <a:rPr lang="cs-CZ" sz="2800"/>
              <a:t>Předložky (prepozice)</a:t>
            </a:r>
            <a:endParaRPr lang="cs-CZ"/>
          </a:p>
          <a:p>
            <a:pPr marL="0" indent="0" algn="ctr">
              <a:buNone/>
            </a:pPr>
            <a:r>
              <a:rPr lang="cs-CZ" sz="2800"/>
              <a:t>Spojky (konjunkce)</a:t>
            </a:r>
          </a:p>
          <a:p>
            <a:pPr marL="0" indent="0" algn="ctr">
              <a:buNone/>
            </a:pPr>
            <a:r>
              <a:rPr lang="cs-CZ" sz="2800"/>
              <a:t>Částice (partikule)</a:t>
            </a:r>
          </a:p>
          <a:p>
            <a:pPr marL="0" indent="0" algn="ctr">
              <a:buNone/>
            </a:pPr>
            <a:r>
              <a:rPr lang="cs-CZ" sz="2800"/>
              <a:t>Citoslovce (interjekce)</a:t>
            </a:r>
          </a:p>
        </p:txBody>
      </p:sp>
    </p:spTree>
    <p:extLst>
      <p:ext uri="{BB962C8B-B14F-4D97-AF65-F5344CB8AC3E}">
        <p14:creationId xmlns:p14="http://schemas.microsoft.com/office/powerpoint/2010/main" val="385146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C83724-A6F6-4BC2-B051-DC2C4775A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496" y="932004"/>
            <a:ext cx="2086743" cy="790888"/>
          </a:xfrm>
        </p:spPr>
        <p:txBody>
          <a:bodyPr/>
          <a:lstStyle/>
          <a:p>
            <a:pPr algn="ctr"/>
            <a:r>
              <a:rPr lang="cs-CZ"/>
              <a:t>kalky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A160FC-0AAC-4C51-AF30-489673E37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362" y="2055398"/>
            <a:ext cx="11264863" cy="2753801"/>
          </a:xfrm>
        </p:spPr>
        <p:txBody>
          <a:bodyPr vert="horz" lIns="0" tIns="0" rIns="0" bIns="0" rtlCol="0" anchor="t">
            <a:noAutofit/>
          </a:bodyPr>
          <a:lstStyle/>
          <a:p>
            <a:pPr marL="0" indent="0" algn="ctr">
              <a:buNone/>
            </a:pPr>
            <a:r>
              <a:rPr lang="cs-CZ" sz="3200" dirty="0">
                <a:ea typeface="+mn-lt"/>
                <a:cs typeface="+mn-lt"/>
              </a:rPr>
              <a:t>Cizí slova jsou nepřímým zdrojem obohacování tím, že se doslovně překládají neboli </a:t>
            </a:r>
            <a:r>
              <a:rPr lang="cs-CZ" sz="3200" dirty="0" err="1">
                <a:ea typeface="+mn-lt"/>
                <a:cs typeface="+mn-lt"/>
              </a:rPr>
              <a:t>kalkují</a:t>
            </a:r>
            <a:r>
              <a:rPr lang="cs-CZ" sz="3200" dirty="0">
                <a:ea typeface="+mn-lt"/>
                <a:cs typeface="+mn-lt"/>
              </a:rPr>
              <a:t>. </a:t>
            </a:r>
            <a:endParaRPr lang="cs-CZ" sz="3200" dirty="0"/>
          </a:p>
          <a:p>
            <a:pPr marL="0" indent="0" algn="ctr">
              <a:buNone/>
            </a:pPr>
            <a:endParaRPr lang="cs-CZ" sz="3200" dirty="0"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cs-CZ" sz="3200" dirty="0">
                <a:ea typeface="+mn-lt"/>
                <a:cs typeface="+mn-lt"/>
              </a:rPr>
              <a:t>Jazykové kalky, které respektují české slovotvorné normy, se staly součástí slovní zásoby.</a:t>
            </a:r>
            <a:r>
              <a:rPr lang="cs-CZ" sz="2800" dirty="0">
                <a:ea typeface="+mn-lt"/>
                <a:cs typeface="+mn-lt"/>
              </a:rPr>
              <a:t> </a:t>
            </a:r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31239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17857A-8DA5-4ED4-9118-1277E65538F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910686" y="1889007"/>
            <a:ext cx="8382001" cy="2313959"/>
          </a:xfrm>
        </p:spPr>
        <p:txBody>
          <a:bodyPr anchor="ctr">
            <a:normAutofit/>
          </a:bodyPr>
          <a:lstStyle/>
          <a:p>
            <a:pPr algn="ctr"/>
            <a:br>
              <a:rPr lang="cs-CZ" sz="4400"/>
            </a:br>
            <a:r>
              <a:rPr lang="cs-CZ" sz="4000"/>
              <a:t>spojte kalky se slovy, z kterých vznikly</a:t>
            </a:r>
          </a:p>
        </p:txBody>
      </p:sp>
    </p:spTree>
    <p:extLst>
      <p:ext uri="{BB962C8B-B14F-4D97-AF65-F5344CB8AC3E}">
        <p14:creationId xmlns:p14="http://schemas.microsoft.com/office/powerpoint/2010/main" val="8795159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>
            <a:extLst>
              <a:ext uri="{FF2B5EF4-FFF2-40B4-BE49-F238E27FC236}">
                <a16:creationId xmlns:a16="http://schemas.microsoft.com/office/drawing/2014/main" id="{0305F748-381A-4EC7-9C6A-315B68F7B3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39" r="-121" b="7957"/>
          <a:stretch/>
        </p:blipFill>
        <p:spPr>
          <a:xfrm>
            <a:off x="1528549" y="1292699"/>
            <a:ext cx="9441984" cy="4080108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212140CF-CCDA-4118-8B71-1A1CEE00B344}"/>
              </a:ext>
            </a:extLst>
          </p:cNvPr>
          <p:cNvSpPr txBox="1"/>
          <p:nvPr/>
        </p:nvSpPr>
        <p:spPr>
          <a:xfrm>
            <a:off x="925774" y="5600131"/>
            <a:ext cx="11125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3"/>
              </a:rPr>
              <a:t>https://wall.sli.do/event/avXLqzdt9jeRBb35py6C1t?section=8bbd4ff3-5487-4988-be94-09ef81625ebc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5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5E36C0-CCA0-4FDB-8D09-6BFD63849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FB00BD-60B0-4D19-843C-B2DAEDCF4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cs-CZ" u="sng" dirty="0">
                <a:ea typeface="+mn-lt"/>
                <a:cs typeface="+mn-lt"/>
                <a:hlinkClick r:id="rId2"/>
              </a:rPr>
              <a:t>https://theses.cz/id/npo0f1/K_parazitickm_slov_m_v__esk_slovn_zsob__DP.pdf</a:t>
            </a:r>
            <a:endParaRPr lang="cs-CZ" dirty="0">
              <a:ea typeface="+mn-lt"/>
              <a:cs typeface="+mn-lt"/>
            </a:endParaRPr>
          </a:p>
          <a:p>
            <a:r>
              <a:rPr lang="cs-CZ" dirty="0" err="1">
                <a:ea typeface="+mn-lt"/>
                <a:cs typeface="+mn-lt"/>
              </a:rPr>
              <a:t>Kneselová</a:t>
            </a:r>
            <a:r>
              <a:rPr lang="cs-CZ" dirty="0">
                <a:ea typeface="+mn-lt"/>
                <a:cs typeface="+mn-lt"/>
              </a:rPr>
              <a:t>, H. (1999). </a:t>
            </a:r>
            <a:r>
              <a:rPr lang="cs-CZ" i="1" dirty="0">
                <a:ea typeface="+mn-lt"/>
                <a:cs typeface="+mn-lt"/>
              </a:rPr>
              <a:t>Nauka o tvoření slov: Tematické okruhy a cvičení</a:t>
            </a:r>
            <a:r>
              <a:rPr lang="cs-CZ" dirty="0">
                <a:ea typeface="+mn-lt"/>
                <a:cs typeface="+mn-lt"/>
              </a:rPr>
              <a:t> (1. vyd.). Brno: Masarykova univerzita.</a:t>
            </a:r>
          </a:p>
          <a:p>
            <a:r>
              <a:rPr lang="cs-CZ" dirty="0">
                <a:ea typeface="+mn-lt"/>
                <a:cs typeface="+mn-lt"/>
              </a:rPr>
              <a:t>Hauser, P. (1980). </a:t>
            </a:r>
            <a:r>
              <a:rPr lang="cs-CZ" i="1" dirty="0">
                <a:ea typeface="+mn-lt"/>
                <a:cs typeface="+mn-lt"/>
              </a:rPr>
              <a:t>Nauka o slovní zásobě</a:t>
            </a:r>
            <a:r>
              <a:rPr lang="cs-CZ" dirty="0">
                <a:ea typeface="+mn-lt"/>
                <a:cs typeface="+mn-lt"/>
              </a:rPr>
              <a:t> (Vyd. 1.). Praha: Státní pedagogické nakladatelství.</a:t>
            </a:r>
          </a:p>
          <a:p>
            <a:r>
              <a:rPr lang="cs-CZ" dirty="0">
                <a:ea typeface="+mn-lt"/>
                <a:cs typeface="+mn-lt"/>
                <a:hlinkClick r:id="rId3"/>
              </a:rPr>
              <a:t>https://www.czechency.org/slovnik</a:t>
            </a:r>
          </a:p>
          <a:p>
            <a:r>
              <a:rPr lang="cs-CZ" dirty="0">
                <a:ea typeface="+mn-lt"/>
                <a:cs typeface="+mn-lt"/>
                <a:hlinkClick r:id="rId4"/>
              </a:rPr>
              <a:t>https://www.pravopiscesky.cz/spojky-pra-1137-8357.html</a:t>
            </a:r>
          </a:p>
          <a:p>
            <a:r>
              <a:rPr lang="cs-CZ" dirty="0">
                <a:ea typeface="+mn-lt"/>
                <a:cs typeface="+mn-lt"/>
                <a:hlinkClick r:id="rId5"/>
              </a:rPr>
              <a:t>https://www.pravopisne.cz/2012/02/pravidla-citoslovce/</a:t>
            </a:r>
          </a:p>
          <a:p>
            <a:endParaRPr lang="cs-CZ" dirty="0">
              <a:ea typeface="+mn-lt"/>
              <a:cs typeface="+mn-lt"/>
            </a:endParaRPr>
          </a:p>
          <a:p>
            <a:pPr marL="0" indent="0">
              <a:buNone/>
            </a:pPr>
            <a:endParaRPr lang="cs-CZ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6190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3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B590862-84A1-4CF1-B259-493DBDE11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9450" y="593678"/>
            <a:ext cx="7781499" cy="866354"/>
          </a:xfrm>
        </p:spPr>
        <p:txBody>
          <a:bodyPr vert="horz" lIns="0" tIns="0" rIns="0" bIns="0" rtlCol="0" anchor="b">
            <a:normAutofit/>
          </a:bodyPr>
          <a:lstStyle/>
          <a:p>
            <a:pPr algn="ctr"/>
            <a:r>
              <a:rPr lang="en-US" err="1"/>
              <a:t>Předložky</a:t>
            </a:r>
            <a:r>
              <a:rPr lang="en-US"/>
              <a:t> – </a:t>
            </a:r>
            <a:r>
              <a:rPr lang="en-US" err="1"/>
              <a:t>Rozdělení</a:t>
            </a:r>
            <a:endParaRPr lang="cs-CZ" err="1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F176DE-8C13-43E9-89F6-26BE57093E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868" y="2338038"/>
            <a:ext cx="5268037" cy="3420493"/>
          </a:xfrm>
        </p:spPr>
        <p:txBody>
          <a:bodyPr vert="horz" lIns="0" tIns="0" rIns="0" bIns="0" rtlCol="0" anchor="t">
            <a:normAutofit/>
          </a:bodyPr>
          <a:lstStyle/>
          <a:p>
            <a:pPr marL="228600" lvl="1" indent="0">
              <a:buNone/>
            </a:pPr>
            <a:r>
              <a:rPr lang="en-US" sz="2800" b="1"/>
              <a:t>a) </a:t>
            </a:r>
            <a:r>
              <a:rPr lang="en-US" sz="2800" b="1" err="1"/>
              <a:t>Vlastní</a:t>
            </a:r>
            <a:r>
              <a:rPr lang="en-US" sz="2800"/>
              <a:t> (</a:t>
            </a:r>
            <a:r>
              <a:rPr lang="en-US" sz="2800" err="1"/>
              <a:t>primární</a:t>
            </a:r>
            <a:r>
              <a:rPr lang="en-US" sz="2800"/>
              <a:t>)</a:t>
            </a:r>
            <a:endParaRPr lang="cs-CZ"/>
          </a:p>
          <a:p>
            <a:pPr marL="1371600" lvl="2"/>
            <a:r>
              <a:rPr lang="en-US" sz="2800" i="1"/>
              <a:t>k, </a:t>
            </a:r>
            <a:r>
              <a:rPr lang="en-US" sz="2800" i="1" err="1"/>
              <a:t>na</a:t>
            </a:r>
            <a:r>
              <a:rPr lang="en-US" sz="2800" i="1"/>
              <a:t>, do </a:t>
            </a:r>
          </a:p>
          <a:p>
            <a:pPr lvl="2" indent="0">
              <a:buNone/>
            </a:pPr>
            <a:endParaRPr lang="en-US" sz="2800"/>
          </a:p>
          <a:p>
            <a:pPr marL="228600" lvl="1" indent="0">
              <a:buNone/>
            </a:pPr>
            <a:r>
              <a:rPr lang="en-US" sz="2800" b="1"/>
              <a:t>b) </a:t>
            </a:r>
            <a:r>
              <a:rPr lang="en-US" sz="2800" b="1" err="1"/>
              <a:t>Nevlastní</a:t>
            </a:r>
            <a:r>
              <a:rPr lang="en-US" sz="2800"/>
              <a:t> (</a:t>
            </a:r>
            <a:r>
              <a:rPr lang="en-US" sz="2800" err="1"/>
              <a:t>sekundární</a:t>
            </a:r>
            <a:r>
              <a:rPr lang="en-US" sz="2800"/>
              <a:t>)</a:t>
            </a:r>
          </a:p>
          <a:p>
            <a:pPr marL="1371600" lvl="2"/>
            <a:r>
              <a:rPr lang="en-US" sz="2800" i="1" err="1"/>
              <a:t>kolem</a:t>
            </a:r>
            <a:r>
              <a:rPr lang="en-US" sz="2800" i="1"/>
              <a:t>, </a:t>
            </a:r>
            <a:r>
              <a:rPr lang="en-US" sz="2800" i="1" err="1"/>
              <a:t>kvůli</a:t>
            </a:r>
            <a:r>
              <a:rPr lang="en-US" sz="2800" i="1"/>
              <a:t>, </a:t>
            </a:r>
            <a:r>
              <a:rPr lang="en-US" sz="2800" i="1" err="1"/>
              <a:t>uvnitř</a:t>
            </a:r>
            <a:endParaRPr lang="en-US" sz="2400" i="1"/>
          </a:p>
          <a:p>
            <a:pPr marL="914400" lvl="2"/>
            <a:endParaRPr lang="en-US" sz="1600"/>
          </a:p>
          <a:p>
            <a:pPr marL="457200" lvl="1"/>
            <a:endParaRPr lang="en-US" sz="1600"/>
          </a:p>
          <a:p>
            <a:pPr marL="457200" marR="0" lvl="1" fontAlgn="auto">
              <a:spcAft>
                <a:spcPts val="0"/>
              </a:spcAft>
              <a:buClrTx/>
              <a:buSzTx/>
              <a:tabLst/>
              <a:defRPr/>
            </a:pPr>
            <a:endParaRPr lang="en-US" sz="1600" b="0" i="0" u="none" strike="noStrike" cap="none" spc="0" normalizeH="0" baseline="0" noProof="0">
              <a:ln>
                <a:noFill/>
              </a:ln>
              <a:effectLst/>
              <a:uLnTx/>
              <a:uFillTx/>
            </a:endParaRPr>
          </a:p>
          <a:p>
            <a:endParaRPr lang="en-US" sz="1600"/>
          </a:p>
          <a:p>
            <a:pPr lvl="1"/>
            <a:endParaRPr lang="en-US" sz="1600"/>
          </a:p>
        </p:txBody>
      </p:sp>
      <p:pic>
        <p:nvPicPr>
          <p:cNvPr id="5" name="Obrázek 5">
            <a:extLst>
              <a:ext uri="{FF2B5EF4-FFF2-40B4-BE49-F238E27FC236}">
                <a16:creationId xmlns:a16="http://schemas.microsoft.com/office/drawing/2014/main" id="{4DFB0018-927D-45B2-8D5A-F6CEF8AC07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12091" r="2" b="22410"/>
          <a:stretch/>
        </p:blipFill>
        <p:spPr>
          <a:xfrm>
            <a:off x="7081632" y="1658033"/>
            <a:ext cx="4443447" cy="4443447"/>
          </a:xfrm>
          <a:custGeom>
            <a:avLst/>
            <a:gdLst/>
            <a:ahLst/>
            <a:cxnLst/>
            <a:rect l="l" t="t" r="r" b="b"/>
            <a:pathLst>
              <a:path w="4694238" h="4694238">
                <a:moveTo>
                  <a:pt x="2347119" y="0"/>
                </a:moveTo>
                <a:cubicBezTo>
                  <a:pt x="3643397" y="0"/>
                  <a:pt x="4694238" y="1050841"/>
                  <a:pt x="4694238" y="2347119"/>
                </a:cubicBezTo>
                <a:cubicBezTo>
                  <a:pt x="4694238" y="3643397"/>
                  <a:pt x="3643397" y="4694238"/>
                  <a:pt x="2347119" y="4694238"/>
                </a:cubicBezTo>
                <a:cubicBezTo>
                  <a:pt x="1050841" y="4694238"/>
                  <a:pt x="0" y="3643397"/>
                  <a:pt x="0" y="2347119"/>
                </a:cubicBezTo>
                <a:cubicBezTo>
                  <a:pt x="0" y="1050841"/>
                  <a:pt x="1050841" y="0"/>
                  <a:pt x="2347119" y="0"/>
                </a:cubicBezTo>
                <a:close/>
              </a:path>
            </a:pathLst>
          </a:custGeom>
        </p:spPr>
      </p:pic>
      <p:sp>
        <p:nvSpPr>
          <p:cNvPr id="20" name="Rectangle 15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70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8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316B97-1C02-4718-9C2A-8C13A0371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15498"/>
            <a:ext cx="6363041" cy="1234440"/>
          </a:xfrm>
        </p:spPr>
        <p:txBody>
          <a:bodyPr/>
          <a:lstStyle/>
          <a:p>
            <a:pPr algn="ctr"/>
            <a:r>
              <a:rPr lang="cs-CZ"/>
              <a:t>Předložky – vznik 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1AF800-82D3-4846-B536-826293A8BA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1623219"/>
            <a:ext cx="4846320" cy="3959352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cs-CZ" sz="2400" b="1" u="sng"/>
              <a:t>Primární předložky </a:t>
            </a:r>
            <a:endParaRPr lang="cs-CZ"/>
          </a:p>
          <a:p>
            <a:pPr marL="0" indent="0">
              <a:buNone/>
            </a:pPr>
            <a:r>
              <a:rPr lang="cs-CZ" sz="2400"/>
              <a:t>= slovotvorně neodvozené</a:t>
            </a:r>
            <a:endParaRPr lang="cs-CZ"/>
          </a:p>
          <a:p>
            <a:pPr marL="0" indent="0">
              <a:buNone/>
            </a:pPr>
            <a:r>
              <a:rPr lang="cs-CZ" sz="2400" b="1" u="sng">
                <a:ea typeface="+mn-lt"/>
                <a:cs typeface="+mn-lt"/>
              </a:rPr>
              <a:t>Sekundární předložky</a:t>
            </a:r>
            <a:endParaRPr lang="cs-CZ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sz="2400">
                <a:ea typeface="+mn-lt"/>
                <a:cs typeface="+mn-lt"/>
              </a:rPr>
              <a:t>= slovotvorně odvozené </a:t>
            </a:r>
            <a:endParaRPr lang="cs-CZ"/>
          </a:p>
          <a:p>
            <a:pPr marL="0" indent="0">
              <a:buNone/>
            </a:pPr>
            <a:r>
              <a:rPr lang="cs-CZ" sz="2400" b="1" u="sng">
                <a:ea typeface="+mn-lt"/>
                <a:cs typeface="+mn-lt"/>
              </a:rPr>
              <a:t>Odvozujeme:</a:t>
            </a:r>
          </a:p>
          <a:p>
            <a:pPr marL="0" indent="0">
              <a:buNone/>
            </a:pPr>
            <a:r>
              <a:rPr lang="cs-CZ" sz="2400" u="sng">
                <a:ea typeface="+mn-lt"/>
                <a:cs typeface="+mn-lt"/>
              </a:rPr>
              <a:t>1. Skládáním (spřahováním)</a:t>
            </a:r>
            <a:endParaRPr lang="en-US" sz="2400" u="sng">
              <a:ea typeface="+mn-lt"/>
              <a:cs typeface="+mn-lt"/>
            </a:endParaRPr>
          </a:p>
          <a:p>
            <a:pPr marL="971550" lvl="1" indent="-285750">
              <a:buFont typeface="Arial"/>
              <a:buChar char="•"/>
            </a:pPr>
            <a:r>
              <a:rPr lang="cs-CZ" sz="2400" i="1">
                <a:ea typeface="+mn-lt"/>
                <a:cs typeface="+mn-lt"/>
              </a:rPr>
              <a:t>kvůli </a:t>
            </a:r>
            <a:r>
              <a:rPr lang="cs-CZ" sz="2400">
                <a:ea typeface="+mn-lt"/>
                <a:cs typeface="+mn-lt"/>
              </a:rPr>
              <a:t>- k vůli pana ředitele</a:t>
            </a:r>
            <a:endParaRPr lang="cs-CZ">
              <a:ea typeface="+mn-lt"/>
              <a:cs typeface="+mn-lt"/>
            </a:endParaRPr>
          </a:p>
          <a:p>
            <a:pPr marL="0" indent="0">
              <a:buNone/>
            </a:pPr>
            <a:endParaRPr lang="cs-CZ" sz="2400"/>
          </a:p>
          <a:p>
            <a:pPr marL="0" indent="0">
              <a:buNone/>
            </a:pPr>
            <a:endParaRPr lang="cs-CZ" sz="2400"/>
          </a:p>
          <a:p>
            <a:pPr marL="0" indent="0">
              <a:buNone/>
            </a:pPr>
            <a:endParaRPr lang="cs-CZ" sz="2400" b="1"/>
          </a:p>
          <a:p>
            <a:pPr marL="0" indent="0">
              <a:buNone/>
            </a:pPr>
            <a:endParaRPr lang="cs-CZ"/>
          </a:p>
          <a:p>
            <a:pPr marL="457200" lvl="1" indent="0">
              <a:buNone/>
            </a:pPr>
            <a:endParaRPr lang="cs-CZ"/>
          </a:p>
          <a:p>
            <a:pPr lvl="1"/>
            <a:endParaRPr lang="cs-CZ"/>
          </a:p>
          <a:p>
            <a:pPr lvl="1"/>
            <a:endParaRPr lang="cs-CZ"/>
          </a:p>
          <a:p>
            <a:pPr lvl="1"/>
            <a:endParaRPr lang="cs-CZ"/>
          </a:p>
          <a:p>
            <a:pPr lvl="1"/>
            <a:endParaRPr lang="cs-CZ"/>
          </a:p>
          <a:p>
            <a:pPr lvl="1"/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F384083-4A97-4F14-892C-EF1253126D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91247" y="1554981"/>
            <a:ext cx="5926769" cy="4846455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cs-CZ" sz="2400" u="sng" dirty="0">
                <a:ea typeface="+mn-lt"/>
                <a:cs typeface="+mn-lt"/>
              </a:rPr>
              <a:t>2. Konverzí </a:t>
            </a:r>
            <a:endParaRPr lang="cs-CZ" sz="24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dirty="0">
                <a:ea typeface="+mn-lt"/>
                <a:cs typeface="+mn-lt"/>
              </a:rPr>
              <a:t>= přechod do jiného  sl. druhu beze změny formy</a:t>
            </a:r>
            <a:endParaRPr lang="cs-CZ" dirty="0"/>
          </a:p>
          <a:p>
            <a:pPr lvl="1"/>
            <a:r>
              <a:rPr lang="cs-CZ" sz="2400" b="1" dirty="0">
                <a:ea typeface="+mn-lt"/>
                <a:cs typeface="+mn-lt"/>
              </a:rPr>
              <a:t>z podstatného jména:</a:t>
            </a:r>
            <a:endParaRPr lang="en-US" sz="2400" dirty="0">
              <a:ea typeface="+mn-lt"/>
              <a:cs typeface="+mn-lt"/>
            </a:endParaRPr>
          </a:p>
          <a:p>
            <a:pPr marL="457200" lvl="1" indent="0">
              <a:buNone/>
            </a:pPr>
            <a:r>
              <a:rPr lang="cs-CZ" sz="2400" i="1" dirty="0">
                <a:ea typeface="+mn-lt"/>
                <a:cs typeface="+mn-lt"/>
              </a:rPr>
              <a:t>   během, kolem, zásluhou</a:t>
            </a:r>
            <a:endParaRPr lang="en-US" sz="2400" dirty="0">
              <a:ea typeface="+mn-lt"/>
              <a:cs typeface="+mn-lt"/>
            </a:endParaRPr>
          </a:p>
          <a:p>
            <a:pPr lvl="1"/>
            <a:r>
              <a:rPr lang="cs-CZ" sz="2400" b="1" dirty="0">
                <a:ea typeface="+mn-lt"/>
                <a:cs typeface="+mn-lt"/>
              </a:rPr>
              <a:t>ze zájmena: </a:t>
            </a:r>
            <a:r>
              <a:rPr lang="cs-CZ" sz="2400" i="1" dirty="0">
                <a:ea typeface="+mn-lt"/>
                <a:cs typeface="+mn-lt"/>
              </a:rPr>
              <a:t>co do</a:t>
            </a:r>
            <a:endParaRPr lang="en-US" sz="2400" dirty="0">
              <a:ea typeface="+mn-lt"/>
              <a:cs typeface="+mn-lt"/>
            </a:endParaRPr>
          </a:p>
          <a:p>
            <a:pPr lvl="1"/>
            <a:r>
              <a:rPr lang="cs-CZ" sz="2400" b="1" dirty="0">
                <a:ea typeface="+mn-lt"/>
                <a:cs typeface="+mn-lt"/>
              </a:rPr>
              <a:t>z příslovce: </a:t>
            </a:r>
            <a:r>
              <a:rPr lang="cs-CZ" sz="2400" i="1" dirty="0">
                <a:ea typeface="+mn-lt"/>
                <a:cs typeface="+mn-lt"/>
              </a:rPr>
              <a:t>vedle</a:t>
            </a:r>
            <a:endParaRPr lang="en-US" sz="2400" dirty="0">
              <a:ea typeface="+mn-lt"/>
              <a:cs typeface="+mn-lt"/>
            </a:endParaRPr>
          </a:p>
          <a:p>
            <a:pPr lvl="1"/>
            <a:r>
              <a:rPr lang="cs-CZ" sz="2400" b="1">
                <a:ea typeface="+mn-lt"/>
                <a:cs typeface="+mn-lt"/>
              </a:rPr>
              <a:t>ze slovesa:</a:t>
            </a:r>
            <a:r>
              <a:rPr lang="cs-CZ" sz="2400" dirty="0">
                <a:ea typeface="+mn-lt"/>
                <a:cs typeface="+mn-lt"/>
              </a:rPr>
              <a:t> </a:t>
            </a:r>
            <a:r>
              <a:rPr lang="cs-CZ" sz="2400" i="1">
                <a:ea typeface="+mn-lt"/>
                <a:cs typeface="+mn-lt"/>
              </a:rPr>
              <a:t>počínaje, vyjma</a:t>
            </a:r>
            <a:endParaRPr lang="en-US" sz="2400" b="1">
              <a:ea typeface="+mn-lt"/>
              <a:cs typeface="+mn-lt"/>
            </a:endParaRPr>
          </a:p>
          <a:p>
            <a:pPr marL="0" indent="0">
              <a:buNone/>
            </a:pPr>
            <a:endParaRPr lang="cs-CZ" sz="2400" b="1">
              <a:ea typeface="+mn-lt"/>
              <a:cs typeface="+mn-lt"/>
            </a:endParaRP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4165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B6FF63-28EC-4B38-807D-F7DC45989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35886"/>
            <a:ext cx="2496176" cy="1234440"/>
          </a:xfrm>
        </p:spPr>
        <p:txBody>
          <a:bodyPr/>
          <a:lstStyle/>
          <a:p>
            <a:pPr algn="ctr"/>
            <a:r>
              <a:rPr lang="cs-CZ"/>
              <a:t>Spojky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9BFD2F-23F4-4003-9D0E-C0F8942C5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23219"/>
            <a:ext cx="10241280" cy="4300546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cs-CZ" sz="2800" dirty="0"/>
              <a:t>Neohebné slovní druhy</a:t>
            </a:r>
          </a:p>
          <a:p>
            <a:r>
              <a:rPr lang="cs-CZ" sz="2800" dirty="0"/>
              <a:t>Spojují jednotlivé větné členy a věty</a:t>
            </a:r>
          </a:p>
          <a:p>
            <a:r>
              <a:rPr lang="cs-CZ" sz="2800" dirty="0"/>
              <a:t>Nejsou větnými členy</a:t>
            </a:r>
          </a:p>
          <a:p>
            <a:pPr marL="0" indent="0">
              <a:buNone/>
            </a:pPr>
            <a:r>
              <a:rPr lang="cs-CZ" sz="2800" b="1" u="sng" dirty="0"/>
              <a:t>Rozdělení:</a:t>
            </a:r>
          </a:p>
          <a:p>
            <a:r>
              <a:rPr lang="cs-CZ" sz="2800" u="sng" dirty="0"/>
              <a:t>Souřadicí</a:t>
            </a:r>
            <a:r>
              <a:rPr lang="cs-CZ" sz="2800" dirty="0"/>
              <a:t> - spojují větu hlavní s hlavní, nebo větu vedlejší s vedlejší</a:t>
            </a:r>
          </a:p>
          <a:p>
            <a:r>
              <a:rPr lang="cs-CZ" sz="2800" u="sng" dirty="0"/>
              <a:t>Podřadicí</a:t>
            </a:r>
            <a:r>
              <a:rPr lang="cs-CZ" sz="2800" dirty="0"/>
              <a:t> - spojují větu hlavní s větou vedlejší</a:t>
            </a:r>
          </a:p>
        </p:txBody>
      </p:sp>
    </p:spTree>
    <p:extLst>
      <p:ext uri="{BB962C8B-B14F-4D97-AF65-F5344CB8AC3E}">
        <p14:creationId xmlns:p14="http://schemas.microsoft.com/office/powerpoint/2010/main" val="1510724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2126DE56-ACAB-4015-BA3C-089AA72B6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0465" y="1483566"/>
            <a:ext cx="4841076" cy="654553"/>
          </a:xfrm>
        </p:spPr>
        <p:txBody>
          <a:bodyPr/>
          <a:lstStyle/>
          <a:p>
            <a:pPr algn="ctr"/>
            <a:r>
              <a:rPr lang="cs-CZ" u="sng"/>
              <a:t>Souřadicí</a:t>
            </a:r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B81FB3F1-B9FA-4005-A542-C7AE6D1CC63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58693930"/>
              </p:ext>
            </p:extLst>
          </p:nvPr>
        </p:nvGraphicFramePr>
        <p:xfrm>
          <a:off x="584363" y="2537927"/>
          <a:ext cx="4947178" cy="3237722"/>
        </p:xfrm>
        <a:graphic>
          <a:graphicData uri="http://schemas.openxmlformats.org/drawingml/2006/table">
            <a:tbl>
              <a:tblPr/>
              <a:tblGrid>
                <a:gridCol w="2473589">
                  <a:extLst>
                    <a:ext uri="{9D8B030D-6E8A-4147-A177-3AD203B41FA5}">
                      <a16:colId xmlns:a16="http://schemas.microsoft.com/office/drawing/2014/main" val="4194438661"/>
                    </a:ext>
                  </a:extLst>
                </a:gridCol>
                <a:gridCol w="2473589">
                  <a:extLst>
                    <a:ext uri="{9D8B030D-6E8A-4147-A177-3AD203B41FA5}">
                      <a16:colId xmlns:a16="http://schemas.microsoft.com/office/drawing/2014/main" val="4093695934"/>
                    </a:ext>
                  </a:extLst>
                </a:gridCol>
              </a:tblGrid>
              <a:tr h="871414">
                <a:tc>
                  <a:txBody>
                    <a:bodyPr/>
                    <a:lstStyle/>
                    <a:p>
                      <a:pPr fontAlgn="base"/>
                      <a:r>
                        <a:rPr lang="cs-CZ" sz="1400">
                          <a:effectLst/>
                        </a:rPr>
                        <a:t>slučovací</a:t>
                      </a:r>
                    </a:p>
                  </a:txBody>
                  <a:tcPr marL="51130" marR="51130" marT="30678" marB="30678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400">
                          <a:effectLst/>
                        </a:rPr>
                        <a:t>– a, i, ani, jednak – jednak, hned – hned, jak – tak</a:t>
                      </a:r>
                    </a:p>
                  </a:txBody>
                  <a:tcPr marL="51130" marR="51130" marT="30678" marB="30678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673207"/>
                  </a:ext>
                </a:extLst>
              </a:tr>
              <a:tr h="871414">
                <a:tc>
                  <a:txBody>
                    <a:bodyPr/>
                    <a:lstStyle/>
                    <a:p>
                      <a:pPr fontAlgn="base"/>
                      <a:r>
                        <a:rPr lang="cs-CZ" sz="1400">
                          <a:effectLst/>
                        </a:rPr>
                        <a:t>stupňovací</a:t>
                      </a:r>
                    </a:p>
                  </a:txBody>
                  <a:tcPr marL="51130" marR="51130" marT="30678" marB="30678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1400">
                          <a:effectLst/>
                        </a:rPr>
                        <a:t>– i, ba, ba i, dokonce, nejen – ale i, nejen – nýbrž i&lt;</a:t>
                      </a:r>
                    </a:p>
                  </a:txBody>
                  <a:tcPr marL="51130" marR="51130" marT="30678" marB="30678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498554"/>
                  </a:ext>
                </a:extLst>
              </a:tr>
              <a:tr h="498298">
                <a:tc>
                  <a:txBody>
                    <a:bodyPr/>
                    <a:lstStyle/>
                    <a:p>
                      <a:pPr fontAlgn="base"/>
                      <a:r>
                        <a:rPr lang="cs-CZ" sz="1400">
                          <a:effectLst/>
                        </a:rPr>
                        <a:t>odporovací</a:t>
                      </a:r>
                    </a:p>
                  </a:txBody>
                  <a:tcPr marL="51130" marR="51130" marT="30678" marB="30678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400">
                          <a:effectLst/>
                        </a:rPr>
                        <a:t>ale, avšak, však, sice – ale</a:t>
                      </a:r>
                    </a:p>
                  </a:txBody>
                  <a:tcPr marL="51130" marR="51130" marT="30678" marB="30678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755098"/>
                  </a:ext>
                </a:extLst>
              </a:tr>
              <a:tr h="498298">
                <a:tc>
                  <a:txBody>
                    <a:bodyPr/>
                    <a:lstStyle/>
                    <a:p>
                      <a:pPr fontAlgn="base"/>
                      <a:r>
                        <a:rPr lang="cs-CZ" sz="1400">
                          <a:effectLst/>
                        </a:rPr>
                        <a:t>vylučovací</a:t>
                      </a:r>
                    </a:p>
                  </a:txBody>
                  <a:tcPr marL="51130" marR="51130" marT="30678" marB="30678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1400">
                          <a:effectLst/>
                        </a:rPr>
                        <a:t>nebo, anebo, buď – nebo</a:t>
                      </a:r>
                    </a:p>
                  </a:txBody>
                  <a:tcPr marL="51130" marR="51130" marT="30678" marB="30678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680802"/>
                  </a:ext>
                </a:extLst>
              </a:tr>
              <a:tr h="498298">
                <a:tc>
                  <a:txBody>
                    <a:bodyPr/>
                    <a:lstStyle/>
                    <a:p>
                      <a:pPr fontAlgn="base"/>
                      <a:r>
                        <a:rPr lang="cs-CZ" sz="1400">
                          <a:effectLst/>
                        </a:rPr>
                        <a:t>vysvětlovací</a:t>
                      </a:r>
                    </a:p>
                  </a:txBody>
                  <a:tcPr marL="51130" marR="51130" marT="30678" marB="30678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1400">
                          <a:effectLst/>
                        </a:rPr>
                        <a:t>vždyť, neboť, totiž</a:t>
                      </a:r>
                    </a:p>
                  </a:txBody>
                  <a:tcPr marL="51130" marR="51130" marT="30678" marB="30678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76281"/>
                  </a:ext>
                </a:extLst>
              </a:tr>
            </a:tbl>
          </a:graphicData>
        </a:graphic>
      </p:graphicFrame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1777C12-09A0-43FE-8452-9968A40A7B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1317" y="1314208"/>
            <a:ext cx="4846320" cy="823912"/>
          </a:xfrm>
        </p:spPr>
        <p:txBody>
          <a:bodyPr/>
          <a:lstStyle/>
          <a:p>
            <a:pPr algn="ctr"/>
            <a:r>
              <a:rPr lang="cs-CZ" u="sng"/>
              <a:t>Podřadicí</a:t>
            </a:r>
          </a:p>
        </p:txBody>
      </p:sp>
      <p:graphicFrame>
        <p:nvGraphicFramePr>
          <p:cNvPr id="8" name="Zástupný obsah 7">
            <a:extLst>
              <a:ext uri="{FF2B5EF4-FFF2-40B4-BE49-F238E27FC236}">
                <a16:creationId xmlns:a16="http://schemas.microsoft.com/office/drawing/2014/main" id="{11F0FE18-A785-4D92-8D9D-6B9F37D13A67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643622608"/>
              </p:ext>
            </p:extLst>
          </p:nvPr>
        </p:nvGraphicFramePr>
        <p:xfrm>
          <a:off x="6018245" y="2537928"/>
          <a:ext cx="5589554" cy="3229325"/>
        </p:xfrm>
        <a:graphic>
          <a:graphicData uri="http://schemas.openxmlformats.org/drawingml/2006/table">
            <a:tbl>
              <a:tblPr/>
              <a:tblGrid>
                <a:gridCol w="2794777">
                  <a:extLst>
                    <a:ext uri="{9D8B030D-6E8A-4147-A177-3AD203B41FA5}">
                      <a16:colId xmlns:a16="http://schemas.microsoft.com/office/drawing/2014/main" val="1746836825"/>
                    </a:ext>
                  </a:extLst>
                </a:gridCol>
                <a:gridCol w="2794777">
                  <a:extLst>
                    <a:ext uri="{9D8B030D-6E8A-4147-A177-3AD203B41FA5}">
                      <a16:colId xmlns:a16="http://schemas.microsoft.com/office/drawing/2014/main" val="3556977898"/>
                    </a:ext>
                  </a:extLst>
                </a:gridCol>
              </a:tblGrid>
              <a:tr h="331213">
                <a:tc>
                  <a:txBody>
                    <a:bodyPr/>
                    <a:lstStyle/>
                    <a:p>
                      <a:pPr fontAlgn="base"/>
                      <a:r>
                        <a:rPr lang="cs-CZ" sz="1400">
                          <a:effectLst/>
                        </a:rPr>
                        <a:t>příčinný</a:t>
                      </a:r>
                    </a:p>
                  </a:txBody>
                  <a:tcPr marL="51147" marR="51147" marT="30688" marB="30688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1400">
                          <a:effectLst/>
                        </a:rPr>
                        <a:t>protože, že, poněvadž, jelikož</a:t>
                      </a:r>
                    </a:p>
                  </a:txBody>
                  <a:tcPr marL="51147" marR="51147" marT="30688" marB="30688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135885"/>
                  </a:ext>
                </a:extLst>
              </a:tr>
              <a:tr h="331213">
                <a:tc>
                  <a:txBody>
                    <a:bodyPr/>
                    <a:lstStyle/>
                    <a:p>
                      <a:pPr fontAlgn="base"/>
                      <a:r>
                        <a:rPr lang="cs-CZ" sz="1400">
                          <a:effectLst/>
                        </a:rPr>
                        <a:t>účelový</a:t>
                      </a:r>
                    </a:p>
                  </a:txBody>
                  <a:tcPr marL="51147" marR="51147" marT="30688" marB="30688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1400">
                          <a:effectLst/>
                        </a:rPr>
                        <a:t>aby</a:t>
                      </a:r>
                    </a:p>
                  </a:txBody>
                  <a:tcPr marL="51147" marR="51147" marT="30688" marB="30688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286666"/>
                  </a:ext>
                </a:extLst>
              </a:tr>
              <a:tr h="331213">
                <a:tc>
                  <a:txBody>
                    <a:bodyPr/>
                    <a:lstStyle/>
                    <a:p>
                      <a:pPr fontAlgn="base"/>
                      <a:r>
                        <a:rPr lang="cs-CZ" sz="1400">
                          <a:effectLst/>
                        </a:rPr>
                        <a:t>účinkový</a:t>
                      </a:r>
                    </a:p>
                  </a:txBody>
                  <a:tcPr marL="51147" marR="51147" marT="30688" marB="30688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1400">
                          <a:effectLst/>
                        </a:rPr>
                        <a:t>tak-že, až, takže</a:t>
                      </a:r>
                    </a:p>
                  </a:txBody>
                  <a:tcPr marL="51147" marR="51147" marT="30688" marB="30688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576429"/>
                  </a:ext>
                </a:extLst>
              </a:tr>
              <a:tr h="331213">
                <a:tc>
                  <a:txBody>
                    <a:bodyPr/>
                    <a:lstStyle/>
                    <a:p>
                      <a:pPr fontAlgn="base"/>
                      <a:r>
                        <a:rPr lang="cs-CZ" sz="1400">
                          <a:effectLst/>
                        </a:rPr>
                        <a:t>podmínkový</a:t>
                      </a:r>
                    </a:p>
                  </a:txBody>
                  <a:tcPr marL="51147" marR="51147" marT="30688" marB="30688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1400">
                          <a:effectLst/>
                        </a:rPr>
                        <a:t>jestliže, -li, kdyby, když</a:t>
                      </a:r>
                    </a:p>
                  </a:txBody>
                  <a:tcPr marL="51147" marR="51147" marT="30688" marB="30688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736885"/>
                  </a:ext>
                </a:extLst>
              </a:tr>
              <a:tr h="579621">
                <a:tc>
                  <a:txBody>
                    <a:bodyPr/>
                    <a:lstStyle/>
                    <a:p>
                      <a:pPr fontAlgn="base"/>
                      <a:r>
                        <a:rPr lang="cs-CZ" sz="1400">
                          <a:effectLst/>
                        </a:rPr>
                        <a:t>přípustkový</a:t>
                      </a:r>
                    </a:p>
                  </a:txBody>
                  <a:tcPr marL="51147" marR="51147" marT="30688" marB="30688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1400">
                          <a:effectLst/>
                        </a:rPr>
                        <a:t>ač, ačkoliv, třeba, třebaže, přestože, i když</a:t>
                      </a:r>
                    </a:p>
                  </a:txBody>
                  <a:tcPr marL="51147" marR="51147" marT="30688" marB="30688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345908"/>
                  </a:ext>
                </a:extLst>
              </a:tr>
              <a:tr h="331213">
                <a:tc>
                  <a:txBody>
                    <a:bodyPr/>
                    <a:lstStyle/>
                    <a:p>
                      <a:pPr fontAlgn="base"/>
                      <a:r>
                        <a:rPr lang="cs-CZ" sz="1400">
                          <a:effectLst/>
                        </a:rPr>
                        <a:t>časový</a:t>
                      </a:r>
                    </a:p>
                  </a:txBody>
                  <a:tcPr marL="51147" marR="51147" marT="30688" marB="30688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1400">
                          <a:effectLst/>
                        </a:rPr>
                        <a:t>když, jakmile, zatímco, až, sotva</a:t>
                      </a:r>
                    </a:p>
                  </a:txBody>
                  <a:tcPr marL="51147" marR="51147" marT="30688" marB="30688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055006"/>
                  </a:ext>
                </a:extLst>
              </a:tr>
              <a:tr h="331213">
                <a:tc>
                  <a:txBody>
                    <a:bodyPr/>
                    <a:lstStyle/>
                    <a:p>
                      <a:pPr fontAlgn="base"/>
                      <a:r>
                        <a:rPr lang="cs-CZ" sz="1400">
                          <a:effectLst/>
                        </a:rPr>
                        <a:t>způsobový</a:t>
                      </a:r>
                    </a:p>
                  </a:txBody>
                  <a:tcPr marL="51147" marR="51147" marT="30688" marB="30688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400">
                          <a:effectLst/>
                        </a:rPr>
                        <a:t>tím-že, jako by, jako kdyby, tak-že</a:t>
                      </a:r>
                    </a:p>
                  </a:txBody>
                  <a:tcPr marL="51147" marR="51147" marT="30688" marB="30688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176253"/>
                  </a:ext>
                </a:extLst>
              </a:tr>
              <a:tr h="331213">
                <a:tc>
                  <a:txBody>
                    <a:bodyPr/>
                    <a:lstStyle/>
                    <a:p>
                      <a:pPr fontAlgn="base"/>
                      <a:r>
                        <a:rPr lang="cs-CZ" sz="1400">
                          <a:effectLst/>
                        </a:rPr>
                        <a:t>prostředkový</a:t>
                      </a:r>
                    </a:p>
                  </a:txBody>
                  <a:tcPr marL="51147" marR="51147" marT="30688" marB="30688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1400">
                          <a:effectLst/>
                        </a:rPr>
                        <a:t>tím, že</a:t>
                      </a:r>
                    </a:p>
                  </a:txBody>
                  <a:tcPr marL="51147" marR="51147" marT="30688" marB="30688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242351"/>
                  </a:ext>
                </a:extLst>
              </a:tr>
              <a:tr h="331213">
                <a:tc>
                  <a:txBody>
                    <a:bodyPr/>
                    <a:lstStyle/>
                    <a:p>
                      <a:pPr fontAlgn="base"/>
                      <a:r>
                        <a:rPr lang="cs-CZ" sz="1400">
                          <a:effectLst/>
                        </a:rPr>
                        <a:t>výjimkový</a:t>
                      </a:r>
                    </a:p>
                  </a:txBody>
                  <a:tcPr marL="51147" marR="51147" marT="30688" marB="30688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1400">
                          <a:effectLst/>
                        </a:rPr>
                        <a:t>leda (že)</a:t>
                      </a:r>
                    </a:p>
                  </a:txBody>
                  <a:tcPr marL="51147" marR="51147" marT="30688" marB="30688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541518"/>
                  </a:ext>
                </a:extLst>
              </a:tr>
            </a:tbl>
          </a:graphicData>
        </a:graphic>
      </p:graphicFrame>
      <p:sp>
        <p:nvSpPr>
          <p:cNvPr id="6" name="Nadpis 5">
            <a:extLst>
              <a:ext uri="{FF2B5EF4-FFF2-40B4-BE49-F238E27FC236}">
                <a16:creationId xmlns:a16="http://schemas.microsoft.com/office/drawing/2014/main" id="{34EB243F-B3AA-4177-9BFF-8B201897E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363" y="289250"/>
            <a:ext cx="11028517" cy="1024958"/>
          </a:xfrm>
        </p:spPr>
        <p:txBody>
          <a:bodyPr/>
          <a:lstStyle/>
          <a:p>
            <a:pPr algn="ctr"/>
            <a:r>
              <a:rPr lang="cs-CZ"/>
              <a:t>Spojky</a:t>
            </a:r>
          </a:p>
        </p:txBody>
      </p:sp>
    </p:spTree>
    <p:extLst>
      <p:ext uri="{BB962C8B-B14F-4D97-AF65-F5344CB8AC3E}">
        <p14:creationId xmlns:p14="http://schemas.microsoft.com/office/powerpoint/2010/main" val="937317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8B3D37-AF99-4E70-8204-853B16E76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04125"/>
            <a:ext cx="3189937" cy="1234440"/>
          </a:xfrm>
        </p:spPr>
        <p:txBody>
          <a:bodyPr/>
          <a:lstStyle/>
          <a:p>
            <a:pPr algn="ctr"/>
            <a:r>
              <a:rPr lang="cs-CZ"/>
              <a:t>Částice  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DF7422-5498-460A-AC80-04D0C1A21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71070"/>
            <a:ext cx="10241280" cy="3959352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cs-CZ" sz="2400" dirty="0"/>
              <a:t>Neohebné slovní druhy, blízké spojkám</a:t>
            </a:r>
          </a:p>
          <a:p>
            <a:pPr marL="0" indent="0">
              <a:buNone/>
            </a:pPr>
            <a:r>
              <a:rPr lang="cs-CZ" sz="2400" b="1" u="sng" dirty="0"/>
              <a:t>Rozdělení podle funkce na:</a:t>
            </a:r>
          </a:p>
          <a:p>
            <a:pPr lvl="1" indent="0"/>
            <a:r>
              <a:rPr lang="cs-CZ" sz="2400" b="1" dirty="0"/>
              <a:t> </a:t>
            </a:r>
            <a:r>
              <a:rPr lang="cs-CZ" sz="2400" u="sng" dirty="0"/>
              <a:t>Přací:</a:t>
            </a:r>
            <a:r>
              <a:rPr lang="cs-CZ" sz="2400" dirty="0"/>
              <a:t> </a:t>
            </a:r>
            <a:r>
              <a:rPr lang="cs-CZ" sz="2400" i="1" dirty="0"/>
              <a:t>ať, nechť, kéž, aby</a:t>
            </a:r>
          </a:p>
          <a:p>
            <a:pPr lvl="1" indent="0"/>
            <a:r>
              <a:rPr lang="cs-CZ" sz="2400" b="1" dirty="0"/>
              <a:t> </a:t>
            </a:r>
            <a:r>
              <a:rPr lang="cs-CZ" sz="2400" u="sng" dirty="0"/>
              <a:t>Modální:</a:t>
            </a:r>
            <a:r>
              <a:rPr lang="cs-CZ" sz="2400" dirty="0"/>
              <a:t> </a:t>
            </a:r>
            <a:r>
              <a:rPr lang="cs-CZ" sz="2400" i="1" dirty="0"/>
              <a:t>jistě, určitě, nepochybně, asi, snad, skutečně</a:t>
            </a:r>
          </a:p>
          <a:p>
            <a:pPr lvl="1" indent="0"/>
            <a:r>
              <a:rPr lang="cs-CZ" sz="2400" b="1" dirty="0"/>
              <a:t> </a:t>
            </a:r>
            <a:r>
              <a:rPr lang="cs-CZ" sz="2400" u="sng" dirty="0" err="1"/>
              <a:t>Odpověďové</a:t>
            </a:r>
            <a:r>
              <a:rPr lang="cs-CZ" sz="2400" u="sng" dirty="0"/>
              <a:t>:</a:t>
            </a:r>
            <a:r>
              <a:rPr lang="cs-CZ" sz="2400" dirty="0"/>
              <a:t> </a:t>
            </a:r>
            <a:r>
              <a:rPr lang="cs-CZ" sz="2400" i="1" dirty="0"/>
              <a:t>ano, ne, ovšem, zajisté</a:t>
            </a:r>
          </a:p>
          <a:p>
            <a:pPr lvl="1" indent="0"/>
            <a:r>
              <a:rPr lang="cs-CZ" sz="2400" dirty="0"/>
              <a:t> </a:t>
            </a:r>
            <a:r>
              <a:rPr lang="cs-CZ" sz="2400" u="sng" dirty="0"/>
              <a:t>Vytýkací:</a:t>
            </a:r>
            <a:r>
              <a:rPr lang="cs-CZ" sz="2400" dirty="0"/>
              <a:t> </a:t>
            </a:r>
            <a:r>
              <a:rPr lang="cs-CZ" sz="2400" i="1" dirty="0"/>
              <a:t>jen, také, právě, přímo, už, teprve</a:t>
            </a:r>
          </a:p>
          <a:p>
            <a:pPr lvl="1" indent="0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9257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stůl&#10;&#10;Popis se vygeneroval automaticky.">
            <a:extLst>
              <a:ext uri="{FF2B5EF4-FFF2-40B4-BE49-F238E27FC236}">
                <a16:creationId xmlns:a16="http://schemas.microsoft.com/office/drawing/2014/main" id="{533872F9-3043-4235-9AF1-DCE0B5CBF1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81" r="-154"/>
          <a:stretch/>
        </p:blipFill>
        <p:spPr>
          <a:xfrm>
            <a:off x="3017915" y="733528"/>
            <a:ext cx="6159388" cy="51168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90577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1D6A2A3-F101-46F7-8B6F-1C699CAFE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BFE1E5B-2DF7-4362-876C-96B4D3E8D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360" y="548184"/>
            <a:ext cx="6628737" cy="908456"/>
          </a:xfrm>
        </p:spPr>
        <p:txBody>
          <a:bodyPr anchor="b">
            <a:normAutofit/>
          </a:bodyPr>
          <a:lstStyle/>
          <a:p>
            <a:pPr algn="ctr"/>
            <a:r>
              <a:rPr lang="cs-CZ"/>
              <a:t>Citoslovce – vznik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645A6D7-CDCA-49B9-990A-7C38D7F44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1" y="1902083"/>
            <a:ext cx="9639494" cy="430044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400" b="1" u="sng" dirty="0" err="1"/>
              <a:t>Rozdělení</a:t>
            </a:r>
            <a:r>
              <a:rPr lang="en-US" sz="2400" b="1" u="sng" dirty="0"/>
              <a:t>:</a:t>
            </a:r>
            <a:endParaRPr lang="en-US" sz="2400" u="sng" dirty="0"/>
          </a:p>
          <a:p>
            <a:r>
              <a:rPr lang="en-US" sz="2400" u="sng" dirty="0" err="1"/>
              <a:t>Emocionální</a:t>
            </a:r>
            <a:r>
              <a:rPr lang="en-US" sz="2400" u="sng" dirty="0"/>
              <a:t>:</a:t>
            </a:r>
            <a:r>
              <a:rPr lang="en-US" sz="2400" b="1" dirty="0">
                <a:ea typeface="+mn-lt"/>
                <a:cs typeface="+mn-lt"/>
              </a:rPr>
              <a:t> </a:t>
            </a:r>
            <a:r>
              <a:rPr lang="en-US" sz="2400" i="1" dirty="0" err="1">
                <a:ea typeface="+mn-lt"/>
                <a:cs typeface="+mn-lt"/>
              </a:rPr>
              <a:t>fuj</a:t>
            </a:r>
            <a:r>
              <a:rPr lang="en-US" sz="2400" dirty="0">
                <a:ea typeface="+mn-lt"/>
                <a:cs typeface="+mn-lt"/>
              </a:rPr>
              <a:t>, </a:t>
            </a:r>
            <a:r>
              <a:rPr lang="en-US" sz="2400" i="1" dirty="0" err="1">
                <a:ea typeface="+mn-lt"/>
                <a:cs typeface="+mn-lt"/>
              </a:rPr>
              <a:t>brr</a:t>
            </a:r>
            <a:r>
              <a:rPr lang="en-US" sz="2400" dirty="0">
                <a:ea typeface="+mn-lt"/>
                <a:cs typeface="+mn-lt"/>
              </a:rPr>
              <a:t>, </a:t>
            </a:r>
            <a:r>
              <a:rPr lang="en-US" sz="2400" i="1" dirty="0">
                <a:ea typeface="+mn-lt"/>
                <a:cs typeface="+mn-lt"/>
              </a:rPr>
              <a:t>ach</a:t>
            </a:r>
            <a:r>
              <a:rPr lang="en-US" sz="2400" dirty="0">
                <a:ea typeface="+mn-lt"/>
                <a:cs typeface="+mn-lt"/>
              </a:rPr>
              <a:t>, </a:t>
            </a:r>
            <a:r>
              <a:rPr lang="en-US" sz="2400" i="1" dirty="0" err="1">
                <a:ea typeface="+mn-lt"/>
                <a:cs typeface="+mn-lt"/>
              </a:rPr>
              <a:t>oj</a:t>
            </a:r>
            <a:r>
              <a:rPr lang="en-US" sz="2400" i="1" dirty="0">
                <a:ea typeface="+mn-lt"/>
                <a:cs typeface="+mn-lt"/>
              </a:rPr>
              <a:t> </a:t>
            </a:r>
            <a:r>
              <a:rPr lang="en-US" sz="2400" i="1" dirty="0" err="1">
                <a:ea typeface="+mn-lt"/>
                <a:cs typeface="+mn-lt"/>
              </a:rPr>
              <a:t>oj</a:t>
            </a:r>
            <a:r>
              <a:rPr lang="en-US" sz="2400" i="1" dirty="0">
                <a:ea typeface="+mn-lt"/>
                <a:cs typeface="+mn-lt"/>
              </a:rPr>
              <a:t>, </a:t>
            </a:r>
            <a:r>
              <a:rPr lang="en-US" sz="2400" i="1" dirty="0" err="1">
                <a:ea typeface="+mn-lt"/>
                <a:cs typeface="+mn-lt"/>
              </a:rPr>
              <a:t>oj</a:t>
            </a:r>
            <a:r>
              <a:rPr lang="en-US" sz="2400" dirty="0">
                <a:ea typeface="+mn-lt"/>
                <a:cs typeface="+mn-lt"/>
              </a:rPr>
              <a:t>, </a:t>
            </a:r>
            <a:r>
              <a:rPr lang="en-US" sz="2400" i="1" dirty="0">
                <a:ea typeface="+mn-lt"/>
                <a:cs typeface="+mn-lt"/>
              </a:rPr>
              <a:t>au</a:t>
            </a:r>
            <a:r>
              <a:rPr lang="en-US" sz="2400" dirty="0">
                <a:ea typeface="+mn-lt"/>
                <a:cs typeface="+mn-lt"/>
              </a:rPr>
              <a:t>, </a:t>
            </a:r>
            <a:r>
              <a:rPr lang="en-US" sz="2400" i="1" dirty="0" err="1">
                <a:ea typeface="+mn-lt"/>
                <a:cs typeface="+mn-lt"/>
              </a:rPr>
              <a:t>hurá</a:t>
            </a:r>
            <a:r>
              <a:rPr lang="en-US" sz="2400" dirty="0">
                <a:ea typeface="+mn-lt"/>
                <a:cs typeface="+mn-lt"/>
              </a:rPr>
              <a:t>, </a:t>
            </a:r>
            <a:r>
              <a:rPr lang="en-US" sz="2400" i="1" dirty="0" err="1">
                <a:ea typeface="+mn-lt"/>
                <a:cs typeface="+mn-lt"/>
              </a:rPr>
              <a:t>ouvej</a:t>
            </a:r>
            <a:endParaRPr lang="en-US" sz="2400" dirty="0">
              <a:ea typeface="+mn-lt"/>
              <a:cs typeface="+mn-lt"/>
            </a:endParaRPr>
          </a:p>
          <a:p>
            <a:r>
              <a:rPr lang="en-US" sz="2400" u="sng" dirty="0" err="1">
                <a:ea typeface="+mn-lt"/>
                <a:cs typeface="+mn-lt"/>
              </a:rPr>
              <a:t>Kontaktové</a:t>
            </a:r>
            <a:r>
              <a:rPr lang="en-US" sz="2400" u="sng" dirty="0">
                <a:ea typeface="+mn-lt"/>
                <a:cs typeface="+mn-lt"/>
              </a:rPr>
              <a:t>:</a:t>
            </a:r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400" i="1" dirty="0" err="1">
                <a:ea typeface="+mn-lt"/>
                <a:cs typeface="+mn-lt"/>
              </a:rPr>
              <a:t>hej</a:t>
            </a:r>
            <a:r>
              <a:rPr lang="en-US" sz="2400" dirty="0">
                <a:ea typeface="+mn-lt"/>
                <a:cs typeface="+mn-lt"/>
              </a:rPr>
              <a:t>, </a:t>
            </a:r>
            <a:r>
              <a:rPr lang="en-US" sz="2400" i="1" dirty="0">
                <a:ea typeface="+mn-lt"/>
                <a:cs typeface="+mn-lt"/>
              </a:rPr>
              <a:t>halo</a:t>
            </a:r>
            <a:r>
              <a:rPr lang="en-US" sz="2400" dirty="0">
                <a:ea typeface="+mn-lt"/>
                <a:cs typeface="+mn-lt"/>
              </a:rPr>
              <a:t>, </a:t>
            </a:r>
            <a:r>
              <a:rPr lang="en-US" sz="2400" i="1" dirty="0" err="1">
                <a:ea typeface="+mn-lt"/>
                <a:cs typeface="+mn-lt"/>
              </a:rPr>
              <a:t>ahoj</a:t>
            </a:r>
            <a:r>
              <a:rPr lang="en-US" sz="2400" dirty="0">
                <a:ea typeface="+mn-lt"/>
                <a:cs typeface="+mn-lt"/>
              </a:rPr>
              <a:t>, </a:t>
            </a:r>
            <a:r>
              <a:rPr lang="en-US" sz="2400" i="1" dirty="0">
                <a:ea typeface="+mn-lt"/>
                <a:cs typeface="+mn-lt"/>
              </a:rPr>
              <a:t>pa, </a:t>
            </a:r>
            <a:r>
              <a:rPr lang="en-US" sz="2400" i="1" dirty="0" err="1">
                <a:ea typeface="+mn-lt"/>
                <a:cs typeface="+mn-lt"/>
              </a:rPr>
              <a:t>psst</a:t>
            </a:r>
            <a:r>
              <a:rPr lang="en-US" sz="2400" dirty="0">
                <a:ea typeface="+mn-lt"/>
                <a:cs typeface="+mn-lt"/>
              </a:rPr>
              <a:t>, </a:t>
            </a:r>
            <a:r>
              <a:rPr lang="en-US" sz="2400" i="1" dirty="0" err="1">
                <a:ea typeface="+mn-lt"/>
                <a:cs typeface="+mn-lt"/>
              </a:rPr>
              <a:t>prr</a:t>
            </a:r>
            <a:r>
              <a:rPr lang="en-US" sz="2400" dirty="0">
                <a:ea typeface="+mn-lt"/>
                <a:cs typeface="+mn-lt"/>
              </a:rPr>
              <a:t>, </a:t>
            </a:r>
            <a:r>
              <a:rPr lang="en-US" sz="2400" i="1" dirty="0" err="1">
                <a:ea typeface="+mn-lt"/>
                <a:cs typeface="+mn-lt"/>
              </a:rPr>
              <a:t>kuk</a:t>
            </a:r>
            <a:r>
              <a:rPr lang="en-US" sz="2400" dirty="0">
                <a:ea typeface="+mn-lt"/>
                <a:cs typeface="+mn-lt"/>
              </a:rPr>
              <a:t>, </a:t>
            </a:r>
            <a:r>
              <a:rPr lang="en-US" sz="2400" i="1" dirty="0">
                <a:ea typeface="+mn-lt"/>
                <a:cs typeface="+mn-lt"/>
              </a:rPr>
              <a:t>aha</a:t>
            </a:r>
          </a:p>
          <a:p>
            <a:r>
              <a:rPr lang="en-US" sz="2400" u="sng" dirty="0" err="1"/>
              <a:t>Zvukomalebné</a:t>
            </a:r>
            <a:r>
              <a:rPr lang="en-US" sz="2400" i="1" u="sng" dirty="0"/>
              <a:t>:</a:t>
            </a:r>
            <a:r>
              <a:rPr lang="en-US" sz="2400" i="1" dirty="0"/>
              <a:t> </a:t>
            </a:r>
            <a:r>
              <a:rPr lang="en-US" sz="2400" i="1" dirty="0" err="1">
                <a:ea typeface="+mn-lt"/>
                <a:cs typeface="+mn-lt"/>
              </a:rPr>
              <a:t>ťuk</a:t>
            </a:r>
            <a:r>
              <a:rPr lang="en-US" sz="2400" dirty="0">
                <a:ea typeface="+mn-lt"/>
                <a:cs typeface="+mn-lt"/>
              </a:rPr>
              <a:t>, </a:t>
            </a:r>
            <a:r>
              <a:rPr lang="en-US" sz="2400" i="1" dirty="0">
                <a:ea typeface="+mn-lt"/>
                <a:cs typeface="+mn-lt"/>
              </a:rPr>
              <a:t>bum</a:t>
            </a:r>
            <a:r>
              <a:rPr lang="en-US" sz="2400" dirty="0">
                <a:ea typeface="+mn-lt"/>
                <a:cs typeface="+mn-lt"/>
              </a:rPr>
              <a:t>, </a:t>
            </a:r>
            <a:r>
              <a:rPr lang="en-US" sz="2400" i="1" dirty="0" err="1">
                <a:ea typeface="+mn-lt"/>
                <a:cs typeface="+mn-lt"/>
              </a:rPr>
              <a:t>buuu</a:t>
            </a:r>
            <a:r>
              <a:rPr lang="en-US" sz="2400" dirty="0">
                <a:ea typeface="+mn-lt"/>
                <a:cs typeface="+mn-lt"/>
              </a:rPr>
              <a:t>, </a:t>
            </a:r>
            <a:r>
              <a:rPr lang="en-US" sz="2400" i="1" dirty="0" err="1">
                <a:ea typeface="+mn-lt"/>
                <a:cs typeface="+mn-lt"/>
              </a:rPr>
              <a:t>žbluňk</a:t>
            </a:r>
            <a:r>
              <a:rPr lang="en-US" sz="2400" dirty="0">
                <a:ea typeface="+mn-lt"/>
                <a:cs typeface="+mn-lt"/>
              </a:rPr>
              <a:t>, </a:t>
            </a:r>
            <a:r>
              <a:rPr lang="en-US" sz="2400" i="1" dirty="0">
                <a:ea typeface="+mn-lt"/>
                <a:cs typeface="+mn-lt"/>
              </a:rPr>
              <a:t>tik </a:t>
            </a:r>
            <a:r>
              <a:rPr lang="en-US" sz="2400" i="1" dirty="0" err="1">
                <a:ea typeface="+mn-lt"/>
                <a:cs typeface="+mn-lt"/>
              </a:rPr>
              <a:t>tak</a:t>
            </a:r>
            <a:r>
              <a:rPr lang="en-US" sz="2400" dirty="0">
                <a:ea typeface="+mn-lt"/>
                <a:cs typeface="+mn-lt"/>
              </a:rPr>
              <a:t>, </a:t>
            </a:r>
            <a:r>
              <a:rPr lang="en-US" sz="2400" i="1" dirty="0" err="1">
                <a:ea typeface="+mn-lt"/>
                <a:cs typeface="+mn-lt"/>
              </a:rPr>
              <a:t>bim</a:t>
            </a:r>
            <a:r>
              <a:rPr lang="en-US" sz="2400" i="1" dirty="0">
                <a:ea typeface="+mn-lt"/>
                <a:cs typeface="+mn-lt"/>
              </a:rPr>
              <a:t> bam, </a:t>
            </a:r>
            <a:r>
              <a:rPr lang="en-US" sz="2400" i="1" dirty="0" err="1">
                <a:ea typeface="+mn-lt"/>
                <a:cs typeface="+mn-lt"/>
              </a:rPr>
              <a:t>búúú</a:t>
            </a:r>
            <a:r>
              <a:rPr lang="en-US" sz="2400" i="1" dirty="0">
                <a:ea typeface="+mn-lt"/>
                <a:cs typeface="+mn-lt"/>
              </a:rPr>
              <a:t>, </a:t>
            </a:r>
            <a:r>
              <a:rPr lang="en-US" sz="2400" i="1" dirty="0" err="1">
                <a:ea typeface="+mn-lt"/>
                <a:cs typeface="+mn-lt"/>
              </a:rPr>
              <a:t>mňáááu</a:t>
            </a:r>
            <a:r>
              <a:rPr lang="en-US" sz="2400" i="1" dirty="0">
                <a:ea typeface="+mn-lt"/>
                <a:cs typeface="+mn-lt"/>
              </a:rPr>
              <a:t>, </a:t>
            </a:r>
            <a:r>
              <a:rPr lang="en-US" sz="2400" i="1" dirty="0" err="1">
                <a:ea typeface="+mn-lt"/>
                <a:cs typeface="+mn-lt"/>
              </a:rPr>
              <a:t>sssss</a:t>
            </a:r>
            <a:endParaRPr lang="en-US" sz="2400" i="1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2400" u="sng" dirty="0"/>
              <a:t>+ </a:t>
            </a:r>
            <a:r>
              <a:rPr lang="en-US" sz="2400" u="sng" dirty="0" err="1"/>
              <a:t>slovní</a:t>
            </a:r>
            <a:r>
              <a:rPr lang="en-US" sz="2400" u="sng" dirty="0"/>
              <a:t> </a:t>
            </a:r>
            <a:r>
              <a:rPr lang="en-US" sz="2400" u="sng" dirty="0" err="1"/>
              <a:t>vata</a:t>
            </a:r>
            <a:r>
              <a:rPr lang="en-US" sz="2400" u="sng" dirty="0"/>
              <a:t> (</a:t>
            </a:r>
            <a:r>
              <a:rPr lang="en-US" sz="2400" u="sng" dirty="0" err="1"/>
              <a:t>vycpávka</a:t>
            </a:r>
            <a:r>
              <a:rPr lang="en-US" sz="2400" u="sng" dirty="0"/>
              <a:t>):</a:t>
            </a:r>
            <a:r>
              <a:rPr lang="en-US" sz="2400" dirty="0"/>
              <a:t> </a:t>
            </a:r>
            <a:r>
              <a:rPr lang="en-US" sz="2400" i="1" dirty="0">
                <a:ea typeface="+mn-lt"/>
                <a:cs typeface="+mn-lt"/>
              </a:rPr>
              <a:t>hm</a:t>
            </a:r>
            <a:r>
              <a:rPr lang="en-US" sz="2400" dirty="0">
                <a:ea typeface="+mn-lt"/>
                <a:cs typeface="+mn-lt"/>
              </a:rPr>
              <a:t>, </a:t>
            </a:r>
            <a:r>
              <a:rPr lang="en-US" sz="2400" i="1" dirty="0">
                <a:ea typeface="+mn-lt"/>
                <a:cs typeface="+mn-lt"/>
              </a:rPr>
              <a:t>no</a:t>
            </a:r>
            <a:r>
              <a:rPr lang="en-US" sz="2400" dirty="0">
                <a:ea typeface="+mn-lt"/>
                <a:cs typeface="+mn-lt"/>
              </a:rPr>
              <a:t>, </a:t>
            </a:r>
            <a:r>
              <a:rPr lang="en-US" sz="2400" i="1" dirty="0">
                <a:ea typeface="+mn-lt"/>
                <a:cs typeface="+mn-lt"/>
              </a:rPr>
              <a:t>oh</a:t>
            </a:r>
            <a:r>
              <a:rPr lang="en-US" sz="2400" dirty="0">
                <a:ea typeface="+mn-lt"/>
                <a:cs typeface="+mn-lt"/>
              </a:rPr>
              <a:t>, </a:t>
            </a:r>
            <a:r>
              <a:rPr lang="en-US" sz="2400" i="1" dirty="0" err="1">
                <a:ea typeface="+mn-lt"/>
                <a:cs typeface="+mn-lt"/>
              </a:rPr>
              <a:t>jaksi</a:t>
            </a:r>
            <a:r>
              <a:rPr lang="en-US" sz="2400" dirty="0">
                <a:ea typeface="+mn-lt"/>
                <a:cs typeface="+mn-lt"/>
              </a:rPr>
              <a:t>, </a:t>
            </a:r>
            <a:r>
              <a:rPr lang="en-US" sz="2400" i="1" dirty="0" err="1">
                <a:ea typeface="+mn-lt"/>
                <a:cs typeface="+mn-lt"/>
              </a:rPr>
              <a:t>jako</a:t>
            </a:r>
            <a:r>
              <a:rPr lang="en-US" sz="2400" dirty="0">
                <a:ea typeface="+mn-lt"/>
                <a:cs typeface="+mn-lt"/>
              </a:rPr>
              <a:t>, </a:t>
            </a:r>
            <a:r>
              <a:rPr lang="en-US" sz="2400" i="1" dirty="0" err="1">
                <a:ea typeface="+mn-lt"/>
                <a:cs typeface="+mn-lt"/>
              </a:rPr>
              <a:t>prostě</a:t>
            </a:r>
            <a:endParaRPr lang="en-US" sz="2400" i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9E760E-527D-4053-A309-F2BDE1250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6400800"/>
            <a:ext cx="12191999" cy="4571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53D448-4ED1-429A-A28C-8316DE7CA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8"/>
            <a:ext cx="8153396" cy="448831"/>
          </a:xfrm>
          <a:prstGeom prst="rect">
            <a:avLst/>
          </a:prstGeom>
          <a:gradFill>
            <a:gsLst>
              <a:gs pos="0">
                <a:schemeClr val="accent5">
                  <a:alpha val="5000"/>
                </a:schemeClr>
              </a:gs>
              <a:gs pos="99000">
                <a:schemeClr val="accent5">
                  <a:alpha val="72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67288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GradientRise">
      <a:dk1>
        <a:sysClr val="windowText" lastClr="000000"/>
      </a:dk1>
      <a:lt1>
        <a:srgbClr val="FFFFFF"/>
      </a:lt1>
      <a:dk2>
        <a:srgbClr val="3C0F3A"/>
      </a:dk2>
      <a:lt2>
        <a:srgbClr val="F1F2F2"/>
      </a:lt2>
      <a:accent1>
        <a:srgbClr val="A6025C"/>
      </a:accent1>
      <a:accent2>
        <a:srgbClr val="92248E"/>
      </a:accent2>
      <a:accent3>
        <a:srgbClr val="DE95C4"/>
      </a:accent3>
      <a:accent4>
        <a:srgbClr val="FE4A00"/>
      </a:accent4>
      <a:accent5>
        <a:srgbClr val="DA002F"/>
      </a:accent5>
      <a:accent6>
        <a:srgbClr val="FF907A"/>
      </a:accent6>
      <a:hlink>
        <a:srgbClr val="CA71E4"/>
      </a:hlink>
      <a:folHlink>
        <a:srgbClr val="E45E49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Postupný růst</Template>
  <TotalTime>2</TotalTime>
  <Words>926</Words>
  <Application>Microsoft Office PowerPoint</Application>
  <PresentationFormat>Širokoúhlá obrazovka</PresentationFormat>
  <Paragraphs>168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Arial</vt:lpstr>
      <vt:lpstr>Arial,Sans-Serif</vt:lpstr>
      <vt:lpstr>Avenir Next LT Pro</vt:lpstr>
      <vt:lpstr>Avenir Next LT Pro Light</vt:lpstr>
      <vt:lpstr>GradientRiseVTI</vt:lpstr>
      <vt:lpstr>Nezákladní slovní druhy</vt:lpstr>
      <vt:lpstr>Co jsou nezákladní slovní druhy?</vt:lpstr>
      <vt:lpstr>Předložky – Rozdělení</vt:lpstr>
      <vt:lpstr>Předložky – vznik </vt:lpstr>
      <vt:lpstr>Spojky </vt:lpstr>
      <vt:lpstr>Spojky</vt:lpstr>
      <vt:lpstr>Částice  </vt:lpstr>
      <vt:lpstr>Prezentace aplikace PowerPoint</vt:lpstr>
      <vt:lpstr>Citoslovce – vznik </vt:lpstr>
      <vt:lpstr>Prezentace aplikace PowerPoint</vt:lpstr>
      <vt:lpstr>slovotvorná adaptace přejímaných slov</vt:lpstr>
      <vt:lpstr>Zvedněte vlajku státu, ze kterého pochází dané slovo</vt:lpstr>
      <vt:lpstr>Řešení:</vt:lpstr>
      <vt:lpstr>Proces adaptace</vt:lpstr>
      <vt:lpstr>Proces adaptace</vt:lpstr>
      <vt:lpstr>Proces adaptace</vt:lpstr>
      <vt:lpstr>Cizí slova v různém prostředí</vt:lpstr>
      <vt:lpstr>Hrubé přebírání cizích slov</vt:lpstr>
      <vt:lpstr>Prezentace aplikace PowerPoint</vt:lpstr>
      <vt:lpstr>kalky</vt:lpstr>
      <vt:lpstr> spojte kalky se slovy, z kterých vznikly</vt:lpstr>
      <vt:lpstr>Prezentace aplikace PowerPoint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Nezákladní slovní druhy </dc:title>
  <dc:creator>Klára Brožová</dc:creator>
  <cp:lastModifiedBy>Klára Kalová</cp:lastModifiedBy>
  <cp:revision>39</cp:revision>
  <dcterms:created xsi:type="dcterms:W3CDTF">2022-03-01T15:16:22Z</dcterms:created>
  <dcterms:modified xsi:type="dcterms:W3CDTF">2022-03-09T15:33:18Z</dcterms:modified>
</cp:coreProperties>
</file>