
<file path=[Content_Types].xml><?xml version="1.0" encoding="utf-8"?>
<Types xmlns="http://schemas.openxmlformats.org/package/2006/content-types">
  <Default Extension="jfif" ContentType="image/jpeg"/>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3" r:id="rId4"/>
  </p:sldMasterIdLst>
  <p:notesMasterIdLst>
    <p:notesMasterId r:id="rId18"/>
  </p:notesMasterIdLst>
  <p:handoutMasterIdLst>
    <p:handoutMasterId r:id="rId19"/>
  </p:handoutMasterIdLst>
  <p:sldIdLst>
    <p:sldId id="257" r:id="rId5"/>
    <p:sldId id="270" r:id="rId6"/>
    <p:sldId id="258" r:id="rId7"/>
    <p:sldId id="259" r:id="rId8"/>
    <p:sldId id="260" r:id="rId9"/>
    <p:sldId id="268" r:id="rId10"/>
    <p:sldId id="263" r:id="rId11"/>
    <p:sldId id="265" r:id="rId12"/>
    <p:sldId id="264" r:id="rId13"/>
    <p:sldId id="266" r:id="rId14"/>
    <p:sldId id="267" r:id="rId15"/>
    <p:sldId id="262" r:id="rId16"/>
    <p:sldId id="269" r:id="rId17"/>
  </p:sldIdLst>
  <p:sldSz cx="12192000" cy="6858000"/>
  <p:notesSz cx="6858000" cy="9144000"/>
  <p:defaultTextStyle>
    <a:defPPr rtl="0">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20" autoAdjust="0"/>
    <p:restoredTop sz="94633" autoAdjust="0"/>
  </p:normalViewPr>
  <p:slideViewPr>
    <p:cSldViewPr snapToGrid="0">
      <p:cViewPr varScale="1">
        <p:scale>
          <a:sx n="94" d="100"/>
          <a:sy n="94" d="100"/>
        </p:scale>
        <p:origin x="760" y="184"/>
      </p:cViewPr>
      <p:guideLst/>
    </p:cSldViewPr>
  </p:slideViewPr>
  <p:notesTextViewPr>
    <p:cViewPr>
      <p:scale>
        <a:sx n="1" d="1"/>
        <a:sy n="1" d="1"/>
      </p:scale>
      <p:origin x="0" y="0"/>
    </p:cViewPr>
  </p:notesTextViewPr>
  <p:notesViewPr>
    <p:cSldViewPr snapToGrid="0">
      <p:cViewPr varScale="1">
        <p:scale>
          <a:sx n="120" d="100"/>
          <a:sy n="120" d="100"/>
        </p:scale>
        <p:origin x="5040"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5FC34D3A-C8D4-483C-8695-507470E74D50}">
      <dgm:prSet/>
      <dgm:spPr/>
      <dgm:t>
        <a:bodyPr rtlCol="0"/>
        <a:lstStyle/>
        <a:p>
          <a:pPr rtl="0"/>
          <a:r>
            <a:rPr lang="cs" dirty="0"/>
            <a:t>PLAV-</a:t>
          </a:r>
        </a:p>
      </dgm:t>
    </dgm:pt>
    <dgm:pt modelId="{9978A89C-C2F1-4241-807C-13619E6D6376}" type="parTrans" cxnId="{277179CE-E2F5-4733-8D23-9E37CACB7B9E}">
      <dgm:prSet/>
      <dgm:spPr/>
      <dgm:t>
        <a:bodyPr rtlCol="0"/>
        <a:lstStyle/>
        <a:p>
          <a:pPr rtl="0"/>
          <a:endParaRPr lang="en-US"/>
        </a:p>
      </dgm:t>
    </dgm:pt>
    <dgm:pt modelId="{1DECF9F5-40C0-4379-BCCE-7BCAAD54807B}" type="sibTrans" cxnId="{277179CE-E2F5-4733-8D23-9E37CACB7B9E}">
      <dgm:prSet/>
      <dgm:spPr/>
      <dgm:t>
        <a:bodyPr rtlCol="0"/>
        <a:lstStyle/>
        <a:p>
          <a:pPr rtl="0"/>
          <a:endParaRPr lang="en-US"/>
        </a:p>
      </dgm:t>
    </dgm:pt>
    <dgm:pt modelId="{C057D6ED-8F49-42DC-B8A7-C07F68F0F734}">
      <dgm:prSet/>
      <dgm:spPr/>
      <dgm:t>
        <a:bodyPr rtlCol="0"/>
        <a:lstStyle/>
        <a:p>
          <a:pPr rtl="0"/>
          <a:r>
            <a:rPr lang="cs" dirty="0"/>
            <a:t>onomaziologický příznak</a:t>
          </a:r>
        </a:p>
      </dgm:t>
    </dgm:pt>
    <dgm:pt modelId="{131D11D9-3030-4E3B-8F84-0108E6497B2A}" type="parTrans" cxnId="{FB0FA082-3950-4822-951F-05A1A9548F18}">
      <dgm:prSet/>
      <dgm:spPr/>
      <dgm:t>
        <a:bodyPr rtlCol="0"/>
        <a:lstStyle/>
        <a:p>
          <a:pPr rtl="0"/>
          <a:endParaRPr lang="en-US"/>
        </a:p>
      </dgm:t>
    </dgm:pt>
    <dgm:pt modelId="{6E885013-4246-43E1-A818-2251A99C8FD2}" type="sibTrans" cxnId="{FB0FA082-3950-4822-951F-05A1A9548F18}">
      <dgm:prSet/>
      <dgm:spPr/>
      <dgm:t>
        <a:bodyPr rtlCol="0"/>
        <a:lstStyle/>
        <a:p>
          <a:pPr rtl="0"/>
          <a:endParaRPr lang="en-US"/>
        </a:p>
      </dgm:t>
    </dgm:pt>
    <dgm:pt modelId="{9845D52A-E054-4EB0-A5A3-32AE7DC6D645}">
      <dgm:prSet/>
      <dgm:spPr/>
      <dgm:t>
        <a:bodyPr rtlCol="0"/>
        <a:lstStyle/>
        <a:p>
          <a:pPr rtl="0"/>
          <a:r>
            <a:rPr lang="cs" dirty="0"/>
            <a:t>-EC</a:t>
          </a:r>
        </a:p>
      </dgm:t>
    </dgm:pt>
    <dgm:pt modelId="{952EE001-86C3-4022-96EE-ABDB540B8A78}" type="parTrans" cxnId="{B04C6215-C46D-4282-963F-02A26E25C8AB}">
      <dgm:prSet/>
      <dgm:spPr/>
      <dgm:t>
        <a:bodyPr rtlCol="0"/>
        <a:lstStyle/>
        <a:p>
          <a:pPr rtl="0"/>
          <a:endParaRPr lang="en-US"/>
        </a:p>
      </dgm:t>
    </dgm:pt>
    <dgm:pt modelId="{796364FD-7651-493A-AEE5-8DD45DF8EEAC}" type="sibTrans" cxnId="{B04C6215-C46D-4282-963F-02A26E25C8AB}">
      <dgm:prSet/>
      <dgm:spPr/>
      <dgm:t>
        <a:bodyPr rtlCol="0"/>
        <a:lstStyle/>
        <a:p>
          <a:pPr rtl="0"/>
          <a:endParaRPr lang="en-US"/>
        </a:p>
      </dgm:t>
    </dgm:pt>
    <dgm:pt modelId="{566C4A8F-CE66-4FF5-AF11-6C385F74A275}">
      <dgm:prSet/>
      <dgm:spPr/>
      <dgm:t>
        <a:bodyPr rtlCol="0"/>
        <a:lstStyle/>
        <a:p>
          <a:pPr rtl="0"/>
          <a:r>
            <a:rPr lang="cs" dirty="0"/>
            <a:t>onomaziologická báze</a:t>
          </a:r>
        </a:p>
      </dgm:t>
    </dgm:pt>
    <dgm:pt modelId="{375C5A5E-5F04-4FE8-98F8-795867C18A18}" type="parTrans" cxnId="{66E8CE3C-459F-4648-B4D7-5039298A0E92}">
      <dgm:prSet/>
      <dgm:spPr/>
      <dgm:t>
        <a:bodyPr rtlCol="0"/>
        <a:lstStyle/>
        <a:p>
          <a:pPr rtl="0"/>
          <a:endParaRPr lang="en-US"/>
        </a:p>
      </dgm:t>
    </dgm:pt>
    <dgm:pt modelId="{E74B8A5E-78D9-4E5B-86E1-203DE271581F}" type="sibTrans" cxnId="{66E8CE3C-459F-4648-B4D7-5039298A0E92}">
      <dgm:prSet/>
      <dgm:spPr/>
      <dgm:t>
        <a:bodyPr rtlCol="0"/>
        <a:lstStyle/>
        <a:p>
          <a:pPr rtl="0"/>
          <a:endParaRPr lang="en-US"/>
        </a:p>
      </dgm:t>
    </dgm:pt>
    <dgm:pt modelId="{9AC77E87-FC4D-4F04-889B-73358514DC0D}">
      <dgm:prSet/>
      <dgm:spPr/>
      <dgm:t>
        <a:bodyPr rtlCol="0"/>
        <a:lstStyle/>
        <a:p>
          <a:pPr rtl="0"/>
          <a:r>
            <a:rPr lang="cs" dirty="0"/>
            <a:t>(</a:t>
          </a:r>
          <a:r>
            <a:rPr lang="cs-CZ" dirty="0">
              <a:latin typeface="Calibri" panose="020F0502020204030204" pitchFamily="34" charset="0"/>
              <a:cs typeface="Calibri" panose="020F0502020204030204" pitchFamily="34" charset="0"/>
            </a:rPr>
            <a:t>Ø</a:t>
          </a:r>
          <a:r>
            <a:rPr lang="cs" dirty="0"/>
            <a:t>)</a:t>
          </a:r>
        </a:p>
      </dgm:t>
    </dgm:pt>
    <dgm:pt modelId="{B29F90F6-921F-42B9-A496-5D121F61821E}" type="parTrans" cxnId="{04774158-8FAB-47B4-A2EE-D3D3A7E958BE}">
      <dgm:prSet/>
      <dgm:spPr/>
      <dgm:t>
        <a:bodyPr rtlCol="0"/>
        <a:lstStyle/>
        <a:p>
          <a:pPr rtl="0"/>
          <a:endParaRPr lang="en-US"/>
        </a:p>
      </dgm:t>
    </dgm:pt>
    <dgm:pt modelId="{3A77AB9A-DF29-465E-A0A5-D4FA3D0C537F}" type="sibTrans" cxnId="{04774158-8FAB-47B4-A2EE-D3D3A7E958BE}">
      <dgm:prSet/>
      <dgm:spPr/>
      <dgm:t>
        <a:bodyPr rtlCol="0"/>
        <a:lstStyle/>
        <a:p>
          <a:pPr rtl="0"/>
          <a:endParaRPr lang="en-US"/>
        </a:p>
      </dgm:t>
    </dgm:pt>
    <dgm:pt modelId="{C2F0E5C9-2943-4A9B-872F-ECF6B159E9F4}">
      <dgm:prSet/>
      <dgm:spPr/>
      <dgm:t>
        <a:bodyPr rtlCol="0"/>
        <a:lstStyle/>
        <a:p>
          <a:pPr rtl="0"/>
          <a:r>
            <a:rPr lang="cs" dirty="0"/>
            <a:t>(morfologie: koncovka)</a:t>
          </a:r>
        </a:p>
      </dgm:t>
    </dgm:pt>
    <dgm:pt modelId="{8FBB852D-32B7-4273-9DE3-951F1CFE69EC}" type="parTrans" cxnId="{F7608388-5A1F-4FE9-96E5-520EA7B1F725}">
      <dgm:prSet/>
      <dgm:spPr/>
      <dgm:t>
        <a:bodyPr rtlCol="0"/>
        <a:lstStyle/>
        <a:p>
          <a:pPr rtl="0"/>
          <a:endParaRPr lang="en-US"/>
        </a:p>
      </dgm:t>
    </dgm:pt>
    <dgm:pt modelId="{1A62CB6F-38D7-44F2-AFAB-0C4382E3DA24}" type="sibTrans" cxnId="{F7608388-5A1F-4FE9-96E5-520EA7B1F725}">
      <dgm:prSet/>
      <dgm:spPr/>
      <dgm:t>
        <a:bodyPr rtlCol="0"/>
        <a:lstStyle/>
        <a:p>
          <a:pPr rtl="0"/>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16501"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cs" sz="1100" kern="1200" dirty="0"/>
            <a:t>PLAV-</a:t>
          </a:r>
        </a:p>
      </dsp:txBody>
      <dsp:txXfrm>
        <a:off x="316501" y="1604214"/>
        <a:ext cx="1523346" cy="437513"/>
      </dsp:txXfrm>
    </dsp:sp>
    <dsp:sp modelId="{03E7967D-6C10-4379-9B37-4F5A8CF4EED8}">
      <dsp:nvSpPr>
        <dsp:cNvPr id="0" name=""/>
        <dsp:cNvSpPr/>
      </dsp:nvSpPr>
      <dsp:spPr>
        <a:xfrm>
          <a:off x="3280"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cs" sz="1100" kern="1200" dirty="0"/>
            <a:t>onomaziologický příznak</a:t>
          </a:r>
        </a:p>
      </dsp:txBody>
      <dsp:txXfrm>
        <a:off x="3280" y="0"/>
        <a:ext cx="2237291" cy="1166701"/>
      </dsp:txXfrm>
    </dsp:sp>
    <dsp:sp modelId="{4FB3A766-643A-4ACA-8E5D-2C95FFB87076}">
      <dsp:nvSpPr>
        <dsp:cNvPr id="0" name=""/>
        <dsp:cNvSpPr/>
      </dsp:nvSpPr>
      <dsp:spPr>
        <a:xfrm>
          <a:off x="1927350" y="1822971"/>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121925"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085466"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553792" y="1604214"/>
          <a:ext cx="1610849"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cs" sz="1100" kern="1200" dirty="0"/>
            <a:t>-EC</a:t>
          </a:r>
        </a:p>
      </dsp:txBody>
      <dsp:txXfrm>
        <a:off x="2746364" y="1656517"/>
        <a:ext cx="1225705" cy="332907"/>
      </dsp:txXfrm>
    </dsp:sp>
    <dsp:sp modelId="{5E76ADAA-D3EE-462D-A737-9D3772B6C76F}">
      <dsp:nvSpPr>
        <dsp:cNvPr id="0" name=""/>
        <dsp:cNvSpPr/>
      </dsp:nvSpPr>
      <dsp:spPr>
        <a:xfrm>
          <a:off x="2240571" y="247924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t" anchorCtr="1">
          <a:noAutofit/>
        </a:bodyPr>
        <a:lstStyle/>
        <a:p>
          <a:pPr marL="0" lvl="0" indent="0" algn="ctr" defTabSz="488950" rtl="0">
            <a:lnSpc>
              <a:spcPct val="90000"/>
            </a:lnSpc>
            <a:spcBef>
              <a:spcPct val="0"/>
            </a:spcBef>
            <a:spcAft>
              <a:spcPct val="35000"/>
            </a:spcAft>
            <a:buNone/>
          </a:pPr>
          <a:r>
            <a:rPr lang="cs" sz="1100" kern="1200" dirty="0"/>
            <a:t>onomaziologická báze</a:t>
          </a:r>
        </a:p>
      </dsp:txBody>
      <dsp:txXfrm>
        <a:off x="2240571" y="2479240"/>
        <a:ext cx="2237291" cy="1166701"/>
      </dsp:txXfrm>
    </dsp:sp>
    <dsp:sp modelId="{6C1697D8-F9A2-4451-950E-C8D8168BBC75}">
      <dsp:nvSpPr>
        <dsp:cNvPr id="0" name=""/>
        <dsp:cNvSpPr/>
      </dsp:nvSpPr>
      <dsp:spPr>
        <a:xfrm>
          <a:off x="4164641" y="1822971"/>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359216"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322757"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4791083"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cs" sz="1100" kern="1200" dirty="0"/>
            <a:t>(</a:t>
          </a:r>
          <a:r>
            <a:rPr lang="cs-CZ" sz="1100" kern="1200" dirty="0">
              <a:latin typeface="Calibri" panose="020F0502020204030204" pitchFamily="34" charset="0"/>
              <a:cs typeface="Calibri" panose="020F0502020204030204" pitchFamily="34" charset="0"/>
            </a:rPr>
            <a:t>Ø</a:t>
          </a:r>
          <a:r>
            <a:rPr lang="cs" sz="1100" kern="1200" dirty="0"/>
            <a:t>)</a:t>
          </a:r>
        </a:p>
      </dsp:txBody>
      <dsp:txXfrm rot="10800000">
        <a:off x="4878586" y="1604214"/>
        <a:ext cx="1523346" cy="437513"/>
      </dsp:txXfrm>
    </dsp:sp>
    <dsp:sp modelId="{2E1F219F-885D-437D-9D95-1C496EBAD119}">
      <dsp:nvSpPr>
        <dsp:cNvPr id="0" name=""/>
        <dsp:cNvSpPr/>
      </dsp:nvSpPr>
      <dsp:spPr>
        <a:xfrm>
          <a:off x="4477862"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cs" sz="1100" kern="1200" dirty="0"/>
            <a:t>(morfologie: koncovka)</a:t>
          </a:r>
        </a:p>
      </dsp:txBody>
      <dsp:txXfrm>
        <a:off x="4477862" y="0"/>
        <a:ext cx="2237291" cy="1166701"/>
      </dsp:txXfrm>
    </dsp:sp>
    <dsp:sp modelId="{8801BA21-B732-43C2-BD4E-EED526CA614C}">
      <dsp:nvSpPr>
        <dsp:cNvPr id="0" name=""/>
        <dsp:cNvSpPr/>
      </dsp:nvSpPr>
      <dsp:spPr>
        <a:xfrm>
          <a:off x="5596508"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560048"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811F6E82-E4FE-4DF5-90BE-341CFE4019A3}" type="datetime1">
              <a:rPr lang="cs-CZ" smtClean="0"/>
              <a:t>24.03.2022</a:t>
            </a:fld>
            <a:endParaRPr lang="en-US" dirty="0"/>
          </a:p>
        </p:txBody>
      </p:sp>
      <p:sp>
        <p:nvSpPr>
          <p:cNvPr id="4" name="Zástupný symbol pro zápatí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Zástupný symbol pro číslo snímku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é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3AF60672-C8C4-4DCF-B877-02C0D340BCEB}" type="datetime1">
              <a:rPr lang="cs-CZ" smtClean="0"/>
              <a:t>24.03.2022</a:t>
            </a:fld>
            <a:endParaRPr lang="en-US"/>
          </a:p>
        </p:txBody>
      </p:sp>
      <p:sp>
        <p:nvSpPr>
          <p:cNvPr id="4" name="Zástupný symbol obrázku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cs"/>
              <a:t>Kliknutím můžete upravit styly předlohy textu.</a:t>
            </a:r>
            <a:endParaRPr lang="en-US"/>
          </a:p>
          <a:p>
            <a:pPr lvl="1" rtl="0"/>
            <a:r>
              <a:rPr lang="cs"/>
              <a:t>Druhá úroveň</a:t>
            </a:r>
          </a:p>
          <a:p>
            <a:pPr lvl="2" rtl="0"/>
            <a:r>
              <a:rPr lang="cs"/>
              <a:t>Třetí úroveň</a:t>
            </a:r>
          </a:p>
          <a:p>
            <a:pPr lvl="3" rtl="0"/>
            <a:r>
              <a:rPr lang="cs"/>
              <a:t>Čtvrtá úroveň</a:t>
            </a:r>
          </a:p>
          <a:p>
            <a:pPr lvl="4" rtl="0"/>
            <a:r>
              <a:rPr lang="cs"/>
              <a:t>Pátá úroveň</a:t>
            </a:r>
            <a:endParaRPr lang="en-US"/>
          </a:p>
        </p:txBody>
      </p:sp>
      <p:sp>
        <p:nvSpPr>
          <p:cNvPr id="6" name="Zástupné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a:p>
        </p:txBody>
      </p:sp>
      <p:sp>
        <p:nvSpPr>
          <p:cNvPr id="4" name="Zástupný symbol pro datum 3"/>
          <p:cNvSpPr>
            <a:spLocks noGrp="1"/>
          </p:cNvSpPr>
          <p:nvPr>
            <p:ph type="dt" idx="1"/>
          </p:nvPr>
        </p:nvSpPr>
        <p:spPr/>
        <p:txBody>
          <a:bodyPr/>
          <a:lstStyle/>
          <a:p>
            <a:pPr rtl="0"/>
            <a:fld id="{3AF60672-C8C4-4DCF-B877-02C0D340BCEB}" type="datetime1">
              <a:rPr lang="cs-CZ" smtClean="0"/>
              <a:t>24.03.2022</a:t>
            </a:fld>
            <a:endParaRPr lang="en-US"/>
          </a:p>
        </p:txBody>
      </p:sp>
      <p:sp>
        <p:nvSpPr>
          <p:cNvPr id="5" name="Zástupný symbol pro číslo snímku 4"/>
          <p:cNvSpPr>
            <a:spLocks noGrp="1"/>
          </p:cNvSpPr>
          <p:nvPr>
            <p:ph type="sldNum" sz="quarter" idx="5"/>
          </p:nvPr>
        </p:nvSpPr>
        <p:spPr/>
        <p:txBody>
          <a:bodyPr/>
          <a:lstStyle/>
          <a:p>
            <a:pPr rtl="0"/>
            <a:fld id="{98E40627-AA7D-471F-B5F2-0BF9E4C68EB6}" type="slidenum">
              <a:rPr lang="en-US" smtClean="0"/>
              <a:t>3</a:t>
            </a:fld>
            <a:endParaRPr lang="en-US"/>
          </a:p>
        </p:txBody>
      </p:sp>
    </p:spTree>
    <p:extLst>
      <p:ext uri="{BB962C8B-B14F-4D97-AF65-F5344CB8AC3E}">
        <p14:creationId xmlns:p14="http://schemas.microsoft.com/office/powerpoint/2010/main" val="11637365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Úvodní snímek">
    <p:spTree>
      <p:nvGrpSpPr>
        <p:cNvPr id="1" name=""/>
        <p:cNvGrpSpPr/>
        <p:nvPr/>
      </p:nvGrpSpPr>
      <p:grpSpPr>
        <a:xfrm>
          <a:off x="0" y="0"/>
          <a:ext cx="0" cy="0"/>
          <a:chOff x="0" y="0"/>
          <a:chExt cx="0" cy="0"/>
        </a:xfrm>
      </p:grpSpPr>
      <p:sp>
        <p:nvSpPr>
          <p:cNvPr id="5" name="Obdélník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Obdélník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Obdélník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Obdélník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Skupina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Přímá spojnice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Přímá spojnice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Přímá spojnice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Nadpis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000" b="0" kern="1200" cap="all" spc="-100" baseline="0" dirty="0">
                <a:solidFill>
                  <a:schemeClr val="tx1">
                    <a:lumMod val="85000"/>
                    <a:lumOff val="15000"/>
                  </a:schemeClr>
                </a:solidFill>
                <a:effectLst/>
                <a:latin typeface="+mj-lt"/>
                <a:ea typeface="+mn-ea"/>
                <a:cs typeface="+mn-cs"/>
              </a:defRPr>
            </a:lvl1pPr>
          </a:lstStyle>
          <a:p>
            <a:pPr rtl="0"/>
            <a:r>
              <a:rPr lang="cs-CZ"/>
              <a:t>Kliknutím lze upravit styl.</a:t>
            </a:r>
            <a:endParaRPr lang="en-US" dirty="0"/>
          </a:p>
        </p:txBody>
      </p:sp>
      <p:sp>
        <p:nvSpPr>
          <p:cNvPr id="3" name="Podnadpis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cs-CZ"/>
              <a:t>Kliknutím můžete upravit styl předlohy.</a:t>
            </a:r>
            <a:endParaRPr lang="en-US" dirty="0"/>
          </a:p>
        </p:txBody>
      </p:sp>
      <p:sp>
        <p:nvSpPr>
          <p:cNvPr id="20" name="Zástupný symbol pro datum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mn-lt"/>
              </a:defRPr>
            </a:lvl1pPr>
          </a:lstStyle>
          <a:p>
            <a:pPr rtl="0"/>
            <a:fld id="{B757A148-3510-4E72-9938-6FB6C73F01AC}" type="datetime1">
              <a:rPr lang="cs-CZ" smtClean="0"/>
              <a:t>24.03.2022</a:t>
            </a:fld>
            <a:endParaRPr lang="en-US" dirty="0"/>
          </a:p>
        </p:txBody>
      </p:sp>
      <p:sp>
        <p:nvSpPr>
          <p:cNvPr id="21" name="Zástupný symbol pro zápatí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Zástupný symbol pro číslo snímku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p:txBody>
          <a:bodyPr vert="eaVert"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17E6C2A9-410E-448A-954E-0040863DDA94}" type="datetime1">
              <a:rPr lang="cs-CZ" smtClean="0"/>
              <a:t>24.03.2022</a:t>
            </a:fld>
            <a:endParaRPr lang="en-US"/>
          </a:p>
        </p:txBody>
      </p:sp>
      <p:sp>
        <p:nvSpPr>
          <p:cNvPr id="5" name="Zástupný symbol pro zápatí 4"/>
          <p:cNvSpPr>
            <a:spLocks noGrp="1"/>
          </p:cNvSpPr>
          <p:nvPr>
            <p:ph type="ftr" sz="quarter" idx="11"/>
          </p:nvPr>
        </p:nvSpPr>
        <p:spPr/>
        <p:txBody>
          <a:bodyPr rtlCol="0"/>
          <a:lstStyle/>
          <a:p>
            <a:pPr rtl="0"/>
            <a:endParaRPr lang="en-US"/>
          </a:p>
        </p:txBody>
      </p:sp>
      <p:sp>
        <p:nvSpPr>
          <p:cNvPr id="6" name="Zástupný symbol pro číslo snímku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8991600" y="762000"/>
            <a:ext cx="2362200" cy="5257800"/>
          </a:xfrm>
        </p:spPr>
        <p:txBody>
          <a:bodyPr vert="eaVert" rtlCol="0"/>
          <a:lstStyle/>
          <a:p>
            <a:pPr rtl="0"/>
            <a:r>
              <a:rPr lang="cs-CZ"/>
              <a:t>Kliknutím lze upravit styl.</a:t>
            </a:r>
            <a:endParaRPr lang="en-US" dirty="0"/>
          </a:p>
        </p:txBody>
      </p:sp>
      <p:sp>
        <p:nvSpPr>
          <p:cNvPr id="3" name="Zástupný symbol pro svislý text 2"/>
          <p:cNvSpPr>
            <a:spLocks noGrp="1"/>
          </p:cNvSpPr>
          <p:nvPr>
            <p:ph type="body" orient="vert" idx="1"/>
          </p:nvPr>
        </p:nvSpPr>
        <p:spPr>
          <a:xfrm>
            <a:off x="838200" y="762000"/>
            <a:ext cx="8077200" cy="5257800"/>
          </a:xfrm>
        </p:spPr>
        <p:txBody>
          <a:bodyPr vert="eaVert"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F6186496-C224-4F0F-BC29-D327824892BA}" type="datetime1">
              <a:rPr lang="cs-CZ" smtClean="0"/>
              <a:t>24.03.2022</a:t>
            </a:fld>
            <a:endParaRPr lang="en-US"/>
          </a:p>
        </p:txBody>
      </p:sp>
      <p:sp>
        <p:nvSpPr>
          <p:cNvPr id="5" name="Zástupný symbol pro zápatí 4"/>
          <p:cNvSpPr>
            <a:spLocks noGrp="1"/>
          </p:cNvSpPr>
          <p:nvPr>
            <p:ph type="ftr" sz="quarter" idx="11"/>
          </p:nvPr>
        </p:nvSpPr>
        <p:spPr/>
        <p:txBody>
          <a:bodyPr rtlCol="0"/>
          <a:lstStyle/>
          <a:p>
            <a:pPr rtl="0"/>
            <a:endParaRPr lang="en-US"/>
          </a:p>
        </p:txBody>
      </p:sp>
      <p:sp>
        <p:nvSpPr>
          <p:cNvPr id="6" name="Zástupný symbol pro číslo snímku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obsah 2"/>
          <p:cNvSpPr>
            <a:spLocks noGrp="1"/>
          </p:cNvSpPr>
          <p:nvPr>
            <p:ph idx="1"/>
          </p:nvPr>
        </p:nvSpPr>
        <p:spPr/>
        <p:txBody>
          <a:bodyPr rtlCol="0"/>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datum 3"/>
          <p:cNvSpPr>
            <a:spLocks noGrp="1"/>
          </p:cNvSpPr>
          <p:nvPr>
            <p:ph type="dt" sz="half" idx="10"/>
          </p:nvPr>
        </p:nvSpPr>
        <p:spPr/>
        <p:txBody>
          <a:bodyPr rtlCol="0"/>
          <a:lstStyle/>
          <a:p>
            <a:pPr rtl="0"/>
            <a:fld id="{C2783BFF-2158-4E0B-955F-F81B2C6829E3}" type="datetime1">
              <a:rPr lang="cs-CZ" smtClean="0"/>
              <a:t>24.03.2022</a:t>
            </a:fld>
            <a:endParaRPr lang="en-US"/>
          </a:p>
        </p:txBody>
      </p:sp>
      <p:sp>
        <p:nvSpPr>
          <p:cNvPr id="5" name="Zástupný symbol pro zápatí 4"/>
          <p:cNvSpPr>
            <a:spLocks noGrp="1"/>
          </p:cNvSpPr>
          <p:nvPr>
            <p:ph type="ftr" sz="quarter" idx="11"/>
          </p:nvPr>
        </p:nvSpPr>
        <p:spPr/>
        <p:txBody>
          <a:bodyPr rtlCol="0"/>
          <a:lstStyle/>
          <a:p>
            <a:pPr rtl="0"/>
            <a:endParaRPr lang="en-US"/>
          </a:p>
        </p:txBody>
      </p:sp>
      <p:sp>
        <p:nvSpPr>
          <p:cNvPr id="6" name="Zástupný symbol pro číslo snímku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Záhlaví oddílu">
    <p:spTree>
      <p:nvGrpSpPr>
        <p:cNvPr id="1" name=""/>
        <p:cNvGrpSpPr/>
        <p:nvPr/>
      </p:nvGrpSpPr>
      <p:grpSpPr>
        <a:xfrm>
          <a:off x="0" y="0"/>
          <a:ext cx="0" cy="0"/>
          <a:chOff x="0" y="0"/>
          <a:chExt cx="0" cy="0"/>
        </a:xfrm>
      </p:grpSpPr>
      <p:sp>
        <p:nvSpPr>
          <p:cNvPr id="15" name="Obdélník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Obdélník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Obdélník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Obdélník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1629156" y="2275165"/>
            <a:ext cx="8933688" cy="2406895"/>
          </a:xfrm>
        </p:spPr>
        <p:txBody>
          <a:bodyPr rtlCol="0" anchor="ctr">
            <a:normAutofit/>
          </a:bodyPr>
          <a:lstStyle>
            <a:lvl1pPr algn="ctr">
              <a:lnSpc>
                <a:spcPct val="83000"/>
              </a:lnSpc>
              <a:defRPr lang="en-US" sz="6000" kern="1200" cap="all" spc="-100" baseline="0" dirty="0">
                <a:solidFill>
                  <a:schemeClr val="tx1">
                    <a:lumMod val="85000"/>
                    <a:lumOff val="15000"/>
                  </a:schemeClr>
                </a:solidFill>
                <a:effectLst/>
                <a:latin typeface="+mj-lt"/>
                <a:ea typeface="+mn-ea"/>
                <a:cs typeface="+mn-cs"/>
              </a:defRPr>
            </a:lvl1pPr>
          </a:lstStyle>
          <a:p>
            <a:pPr rtl="0"/>
            <a:r>
              <a:rPr lang="cs-CZ"/>
              <a:t>Kliknutím lze upravit styl.</a:t>
            </a:r>
            <a:endParaRPr lang="en-US" dirty="0"/>
          </a:p>
        </p:txBody>
      </p:sp>
      <p:grpSp>
        <p:nvGrpSpPr>
          <p:cNvPr id="16" name="Skupina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Přímá spojnice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Přímá spojnice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Přímá spojnice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Zástupný symbol pro text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cs-CZ"/>
              <a:t>Po kliknutí můžete upravovat styly textu v předloze.</a:t>
            </a:r>
          </a:p>
        </p:txBody>
      </p:sp>
      <p:sp>
        <p:nvSpPr>
          <p:cNvPr id="4" name="Zástupný symbol pro datum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mn-lt"/>
                <a:ea typeface="+mn-ea"/>
                <a:cs typeface="+mn-cs"/>
              </a:defRPr>
            </a:lvl1pPr>
          </a:lstStyle>
          <a:p>
            <a:pPr rtl="0"/>
            <a:fld id="{271FC348-A95B-4D9B-BC81-C3F6E322B261}" type="datetime1">
              <a:rPr lang="cs-CZ" smtClean="0"/>
              <a:t>24.03.2022</a:t>
            </a:fld>
            <a:endParaRPr lang="en-US" dirty="0"/>
          </a:p>
        </p:txBody>
      </p:sp>
      <p:sp>
        <p:nvSpPr>
          <p:cNvPr id="5" name="Zástupný symbol pro zápatí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Zástupný symbol pro číslo snímku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ě obsahové části">
    <p:spTree>
      <p:nvGrpSpPr>
        <p:cNvPr id="1" name=""/>
        <p:cNvGrpSpPr/>
        <p:nvPr/>
      </p:nvGrpSpPr>
      <p:grpSpPr>
        <a:xfrm>
          <a:off x="0" y="0"/>
          <a:ext cx="0" cy="0"/>
          <a:chOff x="0" y="0"/>
          <a:chExt cx="0" cy="0"/>
        </a:xfrm>
      </p:grpSpPr>
      <p:sp>
        <p:nvSpPr>
          <p:cNvPr id="8" name="Nadpis 7"/>
          <p:cNvSpPr>
            <a:spLocks noGrp="1"/>
          </p:cNvSpPr>
          <p:nvPr>
            <p:ph type="title"/>
          </p:nvPr>
        </p:nvSpPr>
        <p:spPr/>
        <p:txBody>
          <a:bodyPr rtlCol="0"/>
          <a:lstStyle/>
          <a:p>
            <a:pPr rtl="0"/>
            <a:r>
              <a:rPr lang="cs-CZ"/>
              <a:t>Kliknutím lze upravit styl.</a:t>
            </a:r>
            <a:endParaRPr lang="en-US" dirty="0"/>
          </a:p>
        </p:txBody>
      </p:sp>
      <p:sp>
        <p:nvSpPr>
          <p:cNvPr id="3" name="Zástupný symbol pro obsah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obsah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5" name="Zástupný symbol pro datum 4"/>
          <p:cNvSpPr>
            <a:spLocks noGrp="1"/>
          </p:cNvSpPr>
          <p:nvPr>
            <p:ph type="dt" sz="half" idx="10"/>
          </p:nvPr>
        </p:nvSpPr>
        <p:spPr/>
        <p:txBody>
          <a:bodyPr rtlCol="0"/>
          <a:lstStyle/>
          <a:p>
            <a:pPr rtl="0"/>
            <a:fld id="{25BDC50C-9840-4518-A15D-DE61D385DE31}" type="datetime1">
              <a:rPr lang="cs-CZ" smtClean="0"/>
              <a:t>24.03.2022</a:t>
            </a:fld>
            <a:endParaRPr lang="en-US"/>
          </a:p>
        </p:txBody>
      </p:sp>
      <p:sp>
        <p:nvSpPr>
          <p:cNvPr id="6" name="Zástupný symbol pro zápatí 5"/>
          <p:cNvSpPr>
            <a:spLocks noGrp="1"/>
          </p:cNvSpPr>
          <p:nvPr>
            <p:ph type="ftr" sz="quarter" idx="11"/>
          </p:nvPr>
        </p:nvSpPr>
        <p:spPr/>
        <p:txBody>
          <a:bodyPr rtlCol="0"/>
          <a:lstStyle/>
          <a:p>
            <a:pPr rtl="0"/>
            <a:endParaRPr lang="en-US"/>
          </a:p>
        </p:txBody>
      </p:sp>
      <p:sp>
        <p:nvSpPr>
          <p:cNvPr id="7" name="Zástupný symbol pro číslo snímku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text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4" name="Zástupný symbol pro obsah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cs"/>
          </a:p>
        </p:txBody>
      </p:sp>
      <p:sp>
        <p:nvSpPr>
          <p:cNvPr id="5" name="Zástupný symbol pro text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cs-CZ"/>
              <a:t>Po kliknutí můžete upravovat styly textu v předloze.</a:t>
            </a:r>
          </a:p>
        </p:txBody>
      </p:sp>
      <p:sp>
        <p:nvSpPr>
          <p:cNvPr id="6" name="Zástupný symbol pro obsah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cs"/>
          </a:p>
        </p:txBody>
      </p:sp>
      <p:sp>
        <p:nvSpPr>
          <p:cNvPr id="7" name="Zástupný symbol pro datum 6"/>
          <p:cNvSpPr>
            <a:spLocks noGrp="1"/>
          </p:cNvSpPr>
          <p:nvPr>
            <p:ph type="dt" sz="half" idx="10"/>
          </p:nvPr>
        </p:nvSpPr>
        <p:spPr/>
        <p:txBody>
          <a:bodyPr rtlCol="0"/>
          <a:lstStyle/>
          <a:p>
            <a:pPr rtl="0"/>
            <a:fld id="{F12BF9D8-50CB-422B-BC87-9B56A47F9A28}" type="datetime1">
              <a:rPr lang="cs-CZ" smtClean="0"/>
              <a:t>24.03.2022</a:t>
            </a:fld>
            <a:endParaRPr lang="en-US"/>
          </a:p>
        </p:txBody>
      </p:sp>
      <p:sp>
        <p:nvSpPr>
          <p:cNvPr id="8" name="Zástupný symbol pro zápatí 7"/>
          <p:cNvSpPr>
            <a:spLocks noGrp="1"/>
          </p:cNvSpPr>
          <p:nvPr>
            <p:ph type="ftr" sz="quarter" idx="11"/>
          </p:nvPr>
        </p:nvSpPr>
        <p:spPr/>
        <p:txBody>
          <a:bodyPr rtlCol="0"/>
          <a:lstStyle/>
          <a:p>
            <a:pPr rtl="0"/>
            <a:endParaRPr lang="en-US"/>
          </a:p>
        </p:txBody>
      </p:sp>
      <p:sp>
        <p:nvSpPr>
          <p:cNvPr id="9" name="Zástupný symbol pro číslo snímku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rtlCol="0"/>
          <a:lstStyle/>
          <a:p>
            <a:pPr rtl="0"/>
            <a:r>
              <a:rPr lang="cs-CZ"/>
              <a:t>Kliknutím lze upravit styl.</a:t>
            </a:r>
            <a:endParaRPr lang="en-US" dirty="0"/>
          </a:p>
        </p:txBody>
      </p:sp>
      <p:sp>
        <p:nvSpPr>
          <p:cNvPr id="3" name="Zástupný symbol pro datum 2"/>
          <p:cNvSpPr>
            <a:spLocks noGrp="1"/>
          </p:cNvSpPr>
          <p:nvPr>
            <p:ph type="dt" sz="half" idx="10"/>
          </p:nvPr>
        </p:nvSpPr>
        <p:spPr/>
        <p:txBody>
          <a:bodyPr rtlCol="0"/>
          <a:lstStyle/>
          <a:p>
            <a:pPr rtl="0"/>
            <a:fld id="{964B211D-397E-49F0-987A-37031B73686F}" type="datetime1">
              <a:rPr lang="cs-CZ" smtClean="0"/>
              <a:t>24.03.2022</a:t>
            </a:fld>
            <a:endParaRPr lang="en-US"/>
          </a:p>
        </p:txBody>
      </p:sp>
      <p:sp>
        <p:nvSpPr>
          <p:cNvPr id="4" name="Zástupný symbol pro zápatí 3"/>
          <p:cNvSpPr>
            <a:spLocks noGrp="1"/>
          </p:cNvSpPr>
          <p:nvPr>
            <p:ph type="ftr" sz="quarter" idx="11"/>
          </p:nvPr>
        </p:nvSpPr>
        <p:spPr/>
        <p:txBody>
          <a:bodyPr rtlCol="0"/>
          <a:lstStyle/>
          <a:p>
            <a:pPr rtl="0"/>
            <a:endParaRPr lang="en-US"/>
          </a:p>
        </p:txBody>
      </p:sp>
      <p:sp>
        <p:nvSpPr>
          <p:cNvPr id="5" name="Zástupný symbol pro číslo snímku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é">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rtlCol="0"/>
          <a:lstStyle/>
          <a:p>
            <a:pPr rtl="0"/>
            <a:fld id="{3E34C11A-E9E6-4EAB-A5B4-F531E006532C}" type="datetime1">
              <a:rPr lang="cs-CZ" smtClean="0"/>
              <a:t>24.03.2022</a:t>
            </a:fld>
            <a:endParaRPr lang="en-US"/>
          </a:p>
        </p:txBody>
      </p:sp>
      <p:sp>
        <p:nvSpPr>
          <p:cNvPr id="3" name="Zástupný symbol pro zápatí 2"/>
          <p:cNvSpPr>
            <a:spLocks noGrp="1"/>
          </p:cNvSpPr>
          <p:nvPr>
            <p:ph type="ftr" sz="quarter" idx="11"/>
          </p:nvPr>
        </p:nvSpPr>
        <p:spPr/>
        <p:txBody>
          <a:bodyPr rtlCol="0"/>
          <a:lstStyle/>
          <a:p>
            <a:pPr rtl="0"/>
            <a:endParaRPr lang="en-US"/>
          </a:p>
        </p:txBody>
      </p:sp>
      <p:sp>
        <p:nvSpPr>
          <p:cNvPr id="4" name="Zástupný symbol pro číslo snímku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Obsah s titulkem">
    <p:spTree>
      <p:nvGrpSpPr>
        <p:cNvPr id="1" name=""/>
        <p:cNvGrpSpPr/>
        <p:nvPr/>
      </p:nvGrpSpPr>
      <p:grpSpPr>
        <a:xfrm>
          <a:off x="0" y="0"/>
          <a:ext cx="0" cy="0"/>
          <a:chOff x="0" y="0"/>
          <a:chExt cx="0" cy="0"/>
        </a:xfrm>
      </p:grpSpPr>
      <p:sp>
        <p:nvSpPr>
          <p:cNvPr id="10" name="Obdélník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bdélník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2800" b="0" kern="1200" cap="none" spc="0" baseline="0" dirty="0">
                <a:solidFill>
                  <a:schemeClr val="tx1"/>
                </a:solidFill>
                <a:effectLst/>
                <a:latin typeface="+mj-lt"/>
                <a:ea typeface="+mn-ea"/>
                <a:cs typeface="+mn-cs"/>
              </a:defRPr>
            </a:lvl1pPr>
          </a:lstStyle>
          <a:p>
            <a:pPr rtl="0"/>
            <a:r>
              <a:rPr lang="cs-CZ"/>
              <a:t>Kliknutím lze upravit styl.</a:t>
            </a:r>
            <a:endParaRPr lang="en-US" dirty="0"/>
          </a:p>
        </p:txBody>
      </p:sp>
      <p:sp>
        <p:nvSpPr>
          <p:cNvPr id="3" name="Zástupný symbol pro obsah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cs-CZ"/>
              <a:t>Po kliknutí můžete upravovat styly textu v předloze.</a:t>
            </a:r>
          </a:p>
          <a:p>
            <a:pPr lvl="1" rtl="0"/>
            <a:r>
              <a:rPr lang="cs-CZ"/>
              <a:t>Druhá úroveň</a:t>
            </a:r>
          </a:p>
          <a:p>
            <a:pPr lvl="2" rtl="0"/>
            <a:r>
              <a:rPr lang="cs-CZ"/>
              <a:t>Třetí úroveň</a:t>
            </a:r>
          </a:p>
          <a:p>
            <a:pPr lvl="3" rtl="0"/>
            <a:r>
              <a:rPr lang="cs-CZ"/>
              <a:t>Čtvrtá úroveň</a:t>
            </a:r>
          </a:p>
          <a:p>
            <a:pPr lvl="4" rtl="0"/>
            <a:r>
              <a:rPr lang="cs-CZ"/>
              <a:t>Pátá úroveň</a:t>
            </a:r>
            <a:endParaRPr lang="en-US" dirty="0"/>
          </a:p>
        </p:txBody>
      </p:sp>
      <p:sp>
        <p:nvSpPr>
          <p:cNvPr id="4" name="Zástupný symbol pro text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
        <p:nvSpPr>
          <p:cNvPr id="8" name="Zástupný symbol pro datum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99B5957E-EBD5-4B87-9533-1B323153FD8F}" type="datetime1">
              <a:rPr lang="cs-CZ" smtClean="0"/>
              <a:t>24.03.2022</a:t>
            </a:fld>
            <a:endParaRPr lang="en-US"/>
          </a:p>
        </p:txBody>
      </p:sp>
      <p:sp>
        <p:nvSpPr>
          <p:cNvPr id="9" name="Zástupný symbol pro zápatí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Zástupný symbol pro číslo snímku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Obrázek s titulkem">
    <p:spTree>
      <p:nvGrpSpPr>
        <p:cNvPr id="1" name=""/>
        <p:cNvGrpSpPr/>
        <p:nvPr/>
      </p:nvGrpSpPr>
      <p:grpSpPr>
        <a:xfrm>
          <a:off x="0" y="0"/>
          <a:ext cx="0" cy="0"/>
          <a:chOff x="0" y="0"/>
          <a:chExt cx="0" cy="0"/>
        </a:xfrm>
      </p:grpSpPr>
      <p:sp>
        <p:nvSpPr>
          <p:cNvPr id="11" name="Obdélník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Zástupný symbol obrázku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cs-CZ"/>
              <a:t>Kliknutím na ikonu přidáte obrázek.</a:t>
            </a:r>
            <a:endParaRPr lang="en-US" dirty="0"/>
          </a:p>
        </p:txBody>
      </p:sp>
      <p:sp>
        <p:nvSpPr>
          <p:cNvPr id="5" name="Zástupný symbol pro datum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4F885618-289D-4BD4-B88D-CDA7C867FA3E}" type="datetime1">
              <a:rPr lang="cs-CZ" smtClean="0"/>
              <a:t>24.03.2022</a:t>
            </a:fld>
            <a:endParaRPr lang="en-US" dirty="0"/>
          </a:p>
        </p:txBody>
      </p:sp>
      <p:sp>
        <p:nvSpPr>
          <p:cNvPr id="6" name="Zástupný symbol pro zápatí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Zástupný symbol pro číslo snímku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Obdélník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p:cNvSpPr>
            <a:spLocks noGrp="1"/>
          </p:cNvSpPr>
          <p:nvPr>
            <p:ph type="title"/>
          </p:nvPr>
        </p:nvSpPr>
        <p:spPr>
          <a:xfrm>
            <a:off x="8477250" y="603504"/>
            <a:ext cx="3144774" cy="1645920"/>
          </a:xfrm>
        </p:spPr>
        <p:txBody>
          <a:bodyPr rtlCol="0" anchor="b">
            <a:noAutofit/>
          </a:bodyPr>
          <a:lstStyle>
            <a:lvl1pPr algn="l">
              <a:lnSpc>
                <a:spcPct val="100000"/>
              </a:lnSpc>
              <a:defRPr sz="2800" b="0">
                <a:solidFill>
                  <a:schemeClr val="tx1"/>
                </a:solidFill>
                <a:latin typeface="+mj-lt"/>
              </a:defRPr>
            </a:lvl1pPr>
          </a:lstStyle>
          <a:p>
            <a:pPr rtl="0"/>
            <a:r>
              <a:rPr lang="cs-CZ"/>
              <a:t>Kliknutím lze upravit styl.</a:t>
            </a:r>
            <a:endParaRPr lang="en-US" dirty="0"/>
          </a:p>
        </p:txBody>
      </p:sp>
      <p:sp>
        <p:nvSpPr>
          <p:cNvPr id="4" name="Zástupný symbol pro text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cs-CZ"/>
              <a:t>Po kliknutí můžete upravovat styly textu v předloze.</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Obdélník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Obdélník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Obdélník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Zástupný symbol pro nadpis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cs"/>
              <a:t>Kliknutím můžete upravit styl předlohy nadpisů.</a:t>
            </a:r>
            <a:endParaRPr lang="en-US" dirty="0"/>
          </a:p>
        </p:txBody>
      </p:sp>
      <p:sp>
        <p:nvSpPr>
          <p:cNvPr id="3" name="Zástupný symbol pro text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cs"/>
              <a:t>Kliknutím můžete upravit styly předlohy textu.</a:t>
            </a:r>
          </a:p>
          <a:p>
            <a:pPr lvl="1" rtl="0"/>
            <a:r>
              <a:rPr lang="cs"/>
              <a:t>Druhá úroveň</a:t>
            </a:r>
          </a:p>
          <a:p>
            <a:pPr lvl="2" rtl="0"/>
            <a:r>
              <a:rPr lang="cs"/>
              <a:t>Třetí úroveň</a:t>
            </a:r>
          </a:p>
          <a:p>
            <a:pPr lvl="3" rtl="0"/>
            <a:r>
              <a:rPr lang="cs"/>
              <a:t>Čtvrtá úroveň</a:t>
            </a:r>
          </a:p>
          <a:p>
            <a:pPr lvl="4" rtl="0"/>
            <a:r>
              <a:rPr lang="cs"/>
              <a:t>Pátá úroveň</a:t>
            </a:r>
            <a:endParaRPr lang="en-US" dirty="0"/>
          </a:p>
        </p:txBody>
      </p:sp>
      <p:sp>
        <p:nvSpPr>
          <p:cNvPr id="4" name="Zástupný symbol pro datum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8016DE02-4111-4D63-947B-220D0222A625}" type="datetime1">
              <a:rPr lang="cs-CZ" smtClean="0"/>
              <a:t>24.03.2022</a:t>
            </a:fld>
            <a:endParaRPr lang="en-US" dirty="0"/>
          </a:p>
        </p:txBody>
      </p:sp>
      <p:sp>
        <p:nvSpPr>
          <p:cNvPr id="5" name="Zástupné zápatí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defRPr>
            </a:lvl1pPr>
          </a:lstStyle>
          <a:p>
            <a:pPr rtl="0"/>
            <a:endParaRPr lang="en-US" dirty="0"/>
          </a:p>
        </p:txBody>
      </p:sp>
      <p:sp>
        <p:nvSpPr>
          <p:cNvPr id="6" name="Zástupný symbol pro číslo snímku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fif"/><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1.jfif"/><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jpeg"/><Relationship Id="rId7" Type="http://schemas.openxmlformats.org/officeDocument/2006/relationships/diagramColors" Target="../diagrams/colors1.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hyperlink" Target="http://www.slovnikafixu.cz/heslar/-ec" TargetMode="External"/><Relationship Id="rId2" Type="http://schemas.openxmlformats.org/officeDocument/2006/relationships/image" Target="../media/image6.jpe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www.slovnikafixu.cz/heslar/-ec" TargetMode="External"/><Relationship Id="rId2" Type="http://schemas.openxmlformats.org/officeDocument/2006/relationships/image" Target="../media/image8.jfi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Obrázek 4" descr="Obrázek s látkou, zakrytým stolem a červenou barvu&#10;&#10;Automaticky generovaný popi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Obdélník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Obdélník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Nadpis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p:spPr>
        <p:txBody>
          <a:bodyPr rtlCol="0">
            <a:normAutofit/>
          </a:bodyPr>
          <a:lstStyle/>
          <a:p>
            <a:pPr rtl="0"/>
            <a:r>
              <a:rPr lang="cs-CZ" sz="4400" dirty="0">
                <a:solidFill>
                  <a:schemeClr val="tx1"/>
                </a:solidFill>
              </a:rPr>
              <a:t>ONOMAZIO-LOGICKÁ BÁZE</a:t>
            </a:r>
            <a:endParaRPr lang="cs" sz="4400" dirty="0">
              <a:solidFill>
                <a:schemeClr val="tx1"/>
              </a:solidFill>
            </a:endParaRPr>
          </a:p>
        </p:txBody>
      </p:sp>
      <p:sp>
        <p:nvSpPr>
          <p:cNvPr id="3" name="Podnadpis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a:bodyPr>
          <a:lstStyle/>
          <a:p>
            <a:pPr rtl="0"/>
            <a:r>
              <a:rPr lang="cs-CZ" dirty="0">
                <a:solidFill>
                  <a:schemeClr val="tx1"/>
                </a:solidFill>
              </a:rPr>
              <a:t>A ONOMAZIOLOGICKÝ PŘÍZNAK</a:t>
            </a:r>
            <a:endParaRPr lang="cs"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10F42929-7AF1-480C-A109-9CE5EAA97B65}"/>
              </a:ext>
            </a:extLst>
          </p:cNvPr>
          <p:cNvSpPr>
            <a:spLocks noGrp="1"/>
          </p:cNvSpPr>
          <p:nvPr>
            <p:ph type="title"/>
          </p:nvPr>
        </p:nvSpPr>
        <p:spPr>
          <a:xfrm>
            <a:off x="1066800" y="642594"/>
            <a:ext cx="10058400" cy="1371600"/>
          </a:xfrm>
        </p:spPr>
        <p:txBody>
          <a:bodyPr anchor="ctr">
            <a:normAutofit/>
          </a:bodyPr>
          <a:lstStyle/>
          <a:p>
            <a:r>
              <a:rPr lang="cs-CZ" dirty="0"/>
              <a:t>SAMEC</a:t>
            </a:r>
          </a:p>
        </p:txBody>
      </p:sp>
      <p:sp>
        <p:nvSpPr>
          <p:cNvPr id="3" name="Zástupný obsah 2">
            <a:extLst>
              <a:ext uri="{FF2B5EF4-FFF2-40B4-BE49-F238E27FC236}">
                <a16:creationId xmlns:a16="http://schemas.microsoft.com/office/drawing/2014/main" id="{DAD6E3DB-10C4-458B-B64F-471F9202C1D1}"/>
              </a:ext>
            </a:extLst>
          </p:cNvPr>
          <p:cNvSpPr>
            <a:spLocks noGrp="1"/>
          </p:cNvSpPr>
          <p:nvPr>
            <p:ph sz="half" idx="1"/>
          </p:nvPr>
        </p:nvSpPr>
        <p:spPr>
          <a:xfrm>
            <a:off x="1066800" y="2103120"/>
            <a:ext cx="4663440" cy="3749040"/>
          </a:xfrm>
        </p:spPr>
        <p:txBody>
          <a:bodyPr>
            <a:normAutofit/>
          </a:bodyPr>
          <a:lstStyle/>
          <a:p>
            <a:pPr>
              <a:lnSpc>
                <a:spcPct val="100000"/>
              </a:lnSpc>
            </a:pPr>
            <a:r>
              <a:rPr lang="cs-CZ" sz="1400" dirty="0"/>
              <a:t>Cituji z online platformy, která sloužila pro komunikaci vyučujících a žactva.</a:t>
            </a:r>
          </a:p>
          <a:p>
            <a:pPr>
              <a:lnSpc>
                <a:spcPct val="100000"/>
              </a:lnSpc>
            </a:pPr>
            <a:endParaRPr lang="cs-CZ" sz="1400" dirty="0"/>
          </a:p>
          <a:p>
            <a:pPr>
              <a:lnSpc>
                <a:spcPct val="100000"/>
              </a:lnSpc>
            </a:pPr>
            <a:r>
              <a:rPr lang="cs-CZ" sz="1400" dirty="0" err="1"/>
              <a:t>Žáče</a:t>
            </a:r>
            <a:r>
              <a:rPr lang="cs-CZ" sz="1400" dirty="0"/>
              <a:t>: „Proč se říká samec a samice? Protože jsou sami?“ Jinými slovy: Jaká je etymologie těchto slov? Souvisí nějak se stavem osamocení? :-)</a:t>
            </a:r>
          </a:p>
          <a:p>
            <a:pPr>
              <a:lnSpc>
                <a:spcPct val="100000"/>
              </a:lnSpc>
            </a:pPr>
            <a:endParaRPr lang="cs-CZ" sz="1400" dirty="0"/>
          </a:p>
          <a:p>
            <a:pPr>
              <a:lnSpc>
                <a:spcPct val="100000"/>
              </a:lnSpc>
            </a:pPr>
            <a:r>
              <a:rPr lang="cs-CZ" sz="1400"/>
              <a:t>Vyučující: </a:t>
            </a:r>
            <a:r>
              <a:rPr lang="cs-CZ" sz="1400" dirty="0"/>
              <a:t>Skvělá intuice, [milé </a:t>
            </a:r>
            <a:r>
              <a:rPr lang="cs-CZ" sz="1400" dirty="0" err="1"/>
              <a:t>žáče</a:t>
            </a:r>
            <a:r>
              <a:rPr lang="cs-CZ" sz="1400" dirty="0"/>
              <a:t> — anonymizováno]. „Samec o zvířatech vzešlo z toho, že samec některých zvířat žije dlouho sám a starost o mláďata nechává samici (toto slovo přitvořeno k </a:t>
            </a:r>
            <a:r>
              <a:rPr lang="cs-CZ" sz="1400" i="1" dirty="0"/>
              <a:t>samec</a:t>
            </a:r>
            <a:r>
              <a:rPr lang="cs-CZ" sz="1400" dirty="0"/>
              <a:t>); pak znamená </a:t>
            </a:r>
            <a:r>
              <a:rPr lang="cs-CZ" sz="1400" i="1" dirty="0"/>
              <a:t>samec</a:t>
            </a:r>
            <a:r>
              <a:rPr lang="cs-CZ" sz="1400" dirty="0"/>
              <a:t> i ledacos silného, mohutného, řízného (sameček = lahvička kořalky apod.)“ Machek, Václav. 1971. Etymologický slovník jazyka českého. Praha: Academia, s. 537.</a:t>
            </a:r>
          </a:p>
        </p:txBody>
      </p:sp>
      <p:pic>
        <p:nvPicPr>
          <p:cNvPr id="6" name="Obrázek 5" descr="Obsah obrázku tráva, slon, exteriér, zvíře&#10;&#10;Popis byl vytvořen automaticky">
            <a:extLst>
              <a:ext uri="{FF2B5EF4-FFF2-40B4-BE49-F238E27FC236}">
                <a16:creationId xmlns:a16="http://schemas.microsoft.com/office/drawing/2014/main" id="{8AB880B3-3C21-407E-9D44-555B2D7B4247}"/>
              </a:ext>
            </a:extLst>
          </p:cNvPr>
          <p:cNvPicPr>
            <a:picLocks noChangeAspect="1"/>
          </p:cNvPicPr>
          <p:nvPr/>
        </p:nvPicPr>
        <p:blipFill rotWithShape="1">
          <a:blip r:embed="rId2">
            <a:extLst>
              <a:ext uri="{28A0092B-C50C-407E-A947-70E740481C1C}">
                <a14:useLocalDpi xmlns:a14="http://schemas.microsoft.com/office/drawing/2010/main" val="0"/>
              </a:ext>
            </a:extLst>
          </a:blip>
          <a:srcRect l="2997" r="14528" b="2"/>
          <a:stretch/>
        </p:blipFill>
        <p:spPr>
          <a:xfrm>
            <a:off x="6461760" y="2103120"/>
            <a:ext cx="4663440" cy="3749040"/>
          </a:xfrm>
          <a:prstGeom prst="rect">
            <a:avLst/>
          </a:prstGeom>
          <a:noFill/>
        </p:spPr>
      </p:pic>
      <p:sp>
        <p:nvSpPr>
          <p:cNvPr id="4" name="Zástupný symbol pro datum 3">
            <a:extLst>
              <a:ext uri="{FF2B5EF4-FFF2-40B4-BE49-F238E27FC236}">
                <a16:creationId xmlns:a16="http://schemas.microsoft.com/office/drawing/2014/main" id="{7BEC902E-C0D9-446B-B529-47B114300ED5}"/>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C2783BFF-2158-4E0B-955F-F81B2C6829E3}" type="datetime1">
              <a:rPr lang="cs-CZ" smtClean="0"/>
              <a:pPr rtl="0">
                <a:spcAft>
                  <a:spcPts val="600"/>
                </a:spcAft>
              </a:pPr>
              <a:t>24.03.2022</a:t>
            </a:fld>
            <a:endParaRPr lang="en-US"/>
          </a:p>
        </p:txBody>
      </p:sp>
    </p:spTree>
    <p:extLst>
      <p:ext uri="{BB962C8B-B14F-4D97-AF65-F5344CB8AC3E}">
        <p14:creationId xmlns:p14="http://schemas.microsoft.com/office/powerpoint/2010/main" val="428077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EDC81454-5A2E-4849-96FA-757C2EBA5FD6}"/>
              </a:ext>
            </a:extLst>
          </p:cNvPr>
          <p:cNvSpPr>
            <a:spLocks noGrp="1"/>
          </p:cNvSpPr>
          <p:nvPr>
            <p:ph type="title"/>
          </p:nvPr>
        </p:nvSpPr>
        <p:spPr>
          <a:xfrm>
            <a:off x="1066800" y="642594"/>
            <a:ext cx="10058400" cy="1371600"/>
          </a:xfrm>
        </p:spPr>
        <p:txBody>
          <a:bodyPr anchor="ctr">
            <a:normAutofit/>
          </a:bodyPr>
          <a:lstStyle/>
          <a:p>
            <a:r>
              <a:rPr lang="cs-CZ" dirty="0"/>
              <a:t>SHRNUTÍ</a:t>
            </a:r>
          </a:p>
        </p:txBody>
      </p:sp>
      <p:sp>
        <p:nvSpPr>
          <p:cNvPr id="3" name="Zástupný obsah 2">
            <a:extLst>
              <a:ext uri="{FF2B5EF4-FFF2-40B4-BE49-F238E27FC236}">
                <a16:creationId xmlns:a16="http://schemas.microsoft.com/office/drawing/2014/main" id="{5117040E-C2A2-4B7A-A4D4-674C674C62B7}"/>
              </a:ext>
            </a:extLst>
          </p:cNvPr>
          <p:cNvSpPr>
            <a:spLocks noGrp="1"/>
          </p:cNvSpPr>
          <p:nvPr>
            <p:ph sz="half" idx="1"/>
          </p:nvPr>
        </p:nvSpPr>
        <p:spPr>
          <a:xfrm>
            <a:off x="1066800" y="2103120"/>
            <a:ext cx="4663440" cy="3749040"/>
          </a:xfrm>
        </p:spPr>
        <p:txBody>
          <a:bodyPr>
            <a:normAutofit/>
          </a:bodyPr>
          <a:lstStyle/>
          <a:p>
            <a:r>
              <a:rPr lang="cs-CZ" dirty="0"/>
              <a:t>Co je z této prezentace klíčové pro slovotvorbu?</a:t>
            </a:r>
          </a:p>
          <a:p>
            <a:r>
              <a:rPr lang="cs-CZ" dirty="0"/>
              <a:t>Existence onomaziologických bází a příznaků.</a:t>
            </a:r>
          </a:p>
          <a:p>
            <a:r>
              <a:rPr lang="cs-CZ" dirty="0"/>
              <a:t>Je dobré vědět, co je co, k čemu je to užitečné, a také zda a jak danou znalost učit na ZŠ a od žactva ZŠ vyžadovat.</a:t>
            </a:r>
          </a:p>
          <a:p>
            <a:r>
              <a:rPr lang="cs-CZ" dirty="0"/>
              <a:t>Na tyto otázky si zevrubněji odpovězte sami a své odpovědi si založte do svého slovotvorného portfolia.</a:t>
            </a:r>
          </a:p>
        </p:txBody>
      </p:sp>
      <p:pic>
        <p:nvPicPr>
          <p:cNvPr id="6" name="Obrázek 5" descr="Obsah obrázku tráva, exteriér, vsedě, zelená&#10;&#10;Popis byl vytvořen automaticky">
            <a:extLst>
              <a:ext uri="{FF2B5EF4-FFF2-40B4-BE49-F238E27FC236}">
                <a16:creationId xmlns:a16="http://schemas.microsoft.com/office/drawing/2014/main" id="{FB263602-8917-45AE-8BC9-4329CC806F4E}"/>
              </a:ext>
            </a:extLst>
          </p:cNvPr>
          <p:cNvPicPr>
            <a:picLocks noChangeAspect="1"/>
          </p:cNvPicPr>
          <p:nvPr/>
        </p:nvPicPr>
        <p:blipFill rotWithShape="1">
          <a:blip r:embed="rId2">
            <a:extLst>
              <a:ext uri="{28A0092B-C50C-407E-A947-70E740481C1C}">
                <a14:useLocalDpi xmlns:a14="http://schemas.microsoft.com/office/drawing/2010/main" val="0"/>
              </a:ext>
            </a:extLst>
          </a:blip>
          <a:srcRect l="6805" r="5497" b="-4"/>
          <a:stretch/>
        </p:blipFill>
        <p:spPr>
          <a:xfrm>
            <a:off x="6461760" y="2103120"/>
            <a:ext cx="4663440" cy="3749040"/>
          </a:xfrm>
          <a:prstGeom prst="rect">
            <a:avLst/>
          </a:prstGeom>
          <a:noFill/>
        </p:spPr>
      </p:pic>
      <p:sp>
        <p:nvSpPr>
          <p:cNvPr id="4" name="Zástupný symbol pro datum 3">
            <a:extLst>
              <a:ext uri="{FF2B5EF4-FFF2-40B4-BE49-F238E27FC236}">
                <a16:creationId xmlns:a16="http://schemas.microsoft.com/office/drawing/2014/main" id="{7A76A0D2-2C40-462E-A0E8-67F991AB3E78}"/>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C2783BFF-2158-4E0B-955F-F81B2C6829E3}" type="datetime1">
              <a:rPr lang="cs-CZ" smtClean="0"/>
              <a:pPr rtl="0">
                <a:spcAft>
                  <a:spcPts val="600"/>
                </a:spcAft>
              </a:pPr>
              <a:t>24.03.2022</a:t>
            </a:fld>
            <a:endParaRPr lang="en-US"/>
          </a:p>
        </p:txBody>
      </p:sp>
    </p:spTree>
    <p:extLst>
      <p:ext uri="{BB962C8B-B14F-4D97-AF65-F5344CB8AC3E}">
        <p14:creationId xmlns:p14="http://schemas.microsoft.com/office/powerpoint/2010/main" val="2442243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ázek 5">
            <a:extLst>
              <a:ext uri="{FF2B5EF4-FFF2-40B4-BE49-F238E27FC236}">
                <a16:creationId xmlns:a16="http://schemas.microsoft.com/office/drawing/2014/main" id="{85F05A14-A5F1-4FB1-A4F9-EAD86F5D6B4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599" y="542925"/>
            <a:ext cx="7696201" cy="5772150"/>
          </a:xfrm>
          <a:prstGeom prst="rect">
            <a:avLst/>
          </a:prstGeom>
          <a:noFill/>
          <a:ln>
            <a:noFill/>
          </a:ln>
        </p:spPr>
      </p:pic>
      <p:sp>
        <p:nvSpPr>
          <p:cNvPr id="4" name="Zástupný symbol pro datum 3">
            <a:extLst>
              <a:ext uri="{FF2B5EF4-FFF2-40B4-BE49-F238E27FC236}">
                <a16:creationId xmlns:a16="http://schemas.microsoft.com/office/drawing/2014/main" id="{A1038D28-B2F2-45B8-AA6F-7DD221AFF70F}"/>
              </a:ext>
            </a:extLst>
          </p:cNvPr>
          <p:cNvSpPr>
            <a:spLocks noGrp="1"/>
          </p:cNvSpPr>
          <p:nvPr>
            <p:ph type="dt" sz="half" idx="10"/>
          </p:nvPr>
        </p:nvSpPr>
        <p:spPr>
          <a:xfrm>
            <a:off x="5662337" y="6035040"/>
            <a:ext cx="2071963" cy="365760"/>
          </a:xfrm>
        </p:spPr>
        <p:txBody>
          <a:bodyPr anchor="b">
            <a:normAutofit/>
          </a:bodyPr>
          <a:lstStyle/>
          <a:p>
            <a:pPr rtl="0">
              <a:spcAft>
                <a:spcPts val="600"/>
              </a:spcAft>
            </a:pPr>
            <a:fld id="{C2783BFF-2158-4E0B-955F-F81B2C6829E3}" type="datetime1">
              <a:rPr lang="cs-CZ" smtClean="0"/>
              <a:pPr rtl="0">
                <a:spcAft>
                  <a:spcPts val="600"/>
                </a:spcAft>
              </a:pPr>
              <a:t>24.03.2022</a:t>
            </a:fld>
            <a:endParaRPr lang="en-US"/>
          </a:p>
        </p:txBody>
      </p:sp>
      <p:sp>
        <p:nvSpPr>
          <p:cNvPr id="2" name="Nadpis 1">
            <a:extLst>
              <a:ext uri="{FF2B5EF4-FFF2-40B4-BE49-F238E27FC236}">
                <a16:creationId xmlns:a16="http://schemas.microsoft.com/office/drawing/2014/main" id="{ACD1F9BA-5A16-48A1-BAE6-E1222EA5B801}"/>
              </a:ext>
            </a:extLst>
          </p:cNvPr>
          <p:cNvSpPr>
            <a:spLocks noGrp="1"/>
          </p:cNvSpPr>
          <p:nvPr>
            <p:ph type="title"/>
          </p:nvPr>
        </p:nvSpPr>
        <p:spPr>
          <a:xfrm>
            <a:off x="8477250" y="603504"/>
            <a:ext cx="3144774" cy="1645920"/>
          </a:xfrm>
        </p:spPr>
        <p:txBody>
          <a:bodyPr anchor="b">
            <a:normAutofit/>
          </a:bodyPr>
          <a:lstStyle/>
          <a:p>
            <a:r>
              <a:rPr lang="cs-CZ" dirty="0"/>
              <a:t>Pozor na onomaziologické přízraky!</a:t>
            </a:r>
          </a:p>
        </p:txBody>
      </p:sp>
      <p:sp>
        <p:nvSpPr>
          <p:cNvPr id="3" name="Zástupný obsah 2">
            <a:extLst>
              <a:ext uri="{FF2B5EF4-FFF2-40B4-BE49-F238E27FC236}">
                <a16:creationId xmlns:a16="http://schemas.microsoft.com/office/drawing/2014/main" id="{54F5B7C0-09ED-4E8D-9C41-E6F5BB4E54E4}"/>
              </a:ext>
            </a:extLst>
          </p:cNvPr>
          <p:cNvSpPr>
            <a:spLocks noGrp="1"/>
          </p:cNvSpPr>
          <p:nvPr>
            <p:ph type="body" sz="half" idx="2"/>
          </p:nvPr>
        </p:nvSpPr>
        <p:spPr>
          <a:xfrm>
            <a:off x="8477250" y="2386584"/>
            <a:ext cx="3144774" cy="3511296"/>
          </a:xfrm>
        </p:spPr>
        <p:txBody>
          <a:bodyPr>
            <a:normAutofit/>
          </a:bodyPr>
          <a:lstStyle/>
          <a:p>
            <a:r>
              <a:rPr lang="cs-CZ" dirty="0"/>
              <a:t>V případě, že to se studiem slovotvorby přeženete, může se stát, že začnete trpět onomaziologickými přízraky…</a:t>
            </a:r>
          </a:p>
        </p:txBody>
      </p:sp>
    </p:spTree>
    <p:extLst>
      <p:ext uri="{BB962C8B-B14F-4D97-AF65-F5344CB8AC3E}">
        <p14:creationId xmlns:p14="http://schemas.microsoft.com/office/powerpoint/2010/main" val="35372419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descr="Obrázek s látkou, zakrytým stolem a červenou barvu&#10;&#10;Automaticky generovaný popis">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 name="Nadpis 1">
            <a:extLst>
              <a:ext uri="{FF2B5EF4-FFF2-40B4-BE49-F238E27FC236}">
                <a16:creationId xmlns:a16="http://schemas.microsoft.com/office/drawing/2014/main" id="{18C3B467-088C-4F3D-A9A7-105C4E1E20CD}"/>
              </a:ext>
            </a:extLst>
          </p:cNvPr>
          <p:cNvSpPr>
            <a:spLocks noGrp="1"/>
          </p:cNvSpPr>
          <p:nvPr>
            <p:ph type="ctrTitle"/>
          </p:nvPr>
        </p:nvSpPr>
        <p:spPr>
          <a:xfrm>
            <a:off x="1276055" y="2350017"/>
            <a:ext cx="4775075" cy="1630906"/>
          </a:xfrm>
          <a:solidFill>
            <a:schemeClr val="bg1"/>
          </a:solidFill>
          <a:ln>
            <a:solidFill>
              <a:schemeClr val="bg1"/>
            </a:solidFill>
          </a:ln>
        </p:spPr>
        <p:txBody>
          <a:bodyPr rtlCol="0">
            <a:normAutofit/>
          </a:bodyPr>
          <a:lstStyle/>
          <a:p>
            <a:pPr rtl="0"/>
            <a:r>
              <a:rPr lang="cs-CZ" sz="9600" dirty="0">
                <a:solidFill>
                  <a:schemeClr val="tx1"/>
                </a:solidFill>
                <a:sym typeface="Wingdings" panose="05000000000000000000" pitchFamily="2" charset="2"/>
              </a:rPr>
              <a:t></a:t>
            </a:r>
            <a:endParaRPr lang="cs" sz="9600" dirty="0">
              <a:solidFill>
                <a:schemeClr val="tx1"/>
              </a:solidFill>
            </a:endParaRPr>
          </a:p>
        </p:txBody>
      </p:sp>
      <p:sp>
        <p:nvSpPr>
          <p:cNvPr id="6" name="Podnadpis 5">
            <a:extLst>
              <a:ext uri="{FF2B5EF4-FFF2-40B4-BE49-F238E27FC236}">
                <a16:creationId xmlns:a16="http://schemas.microsoft.com/office/drawing/2014/main" id="{6A73C8BE-1406-4EE4-BC42-96575BA7EE8A}"/>
              </a:ext>
            </a:extLst>
          </p:cNvPr>
          <p:cNvSpPr>
            <a:spLocks noGrp="1"/>
          </p:cNvSpPr>
          <p:nvPr>
            <p:ph type="subTitle" idx="1"/>
          </p:nvPr>
        </p:nvSpPr>
        <p:spPr/>
        <p:txBody>
          <a:bodyPr/>
          <a:lstStyle/>
          <a:p>
            <a:endParaRPr lang="cs-CZ"/>
          </a:p>
        </p:txBody>
      </p:sp>
    </p:spTree>
    <p:extLst>
      <p:ext uri="{BB962C8B-B14F-4D97-AF65-F5344CB8AC3E}">
        <p14:creationId xmlns:p14="http://schemas.microsoft.com/office/powerpoint/2010/main" val="3744259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3A6711-BEC3-CC46-A566-B7DD2A5ACC0E}"/>
              </a:ext>
            </a:extLst>
          </p:cNvPr>
          <p:cNvSpPr>
            <a:spLocks noGrp="1"/>
          </p:cNvSpPr>
          <p:nvPr>
            <p:ph type="title"/>
          </p:nvPr>
        </p:nvSpPr>
        <p:spPr/>
        <p:txBody>
          <a:bodyPr/>
          <a:lstStyle/>
          <a:p>
            <a:r>
              <a:rPr lang="cs-CZ" dirty="0"/>
              <a:t>PŘIDAT KOMENTÁŘ:</a:t>
            </a:r>
          </a:p>
        </p:txBody>
      </p:sp>
      <p:sp>
        <p:nvSpPr>
          <p:cNvPr id="3" name="Zástupný obsah 2">
            <a:extLst>
              <a:ext uri="{FF2B5EF4-FFF2-40B4-BE49-F238E27FC236}">
                <a16:creationId xmlns:a16="http://schemas.microsoft.com/office/drawing/2014/main" id="{EA2BEFA4-B9C8-634C-8E08-83B1D02C8FB0}"/>
              </a:ext>
            </a:extLst>
          </p:cNvPr>
          <p:cNvSpPr>
            <a:spLocks noGrp="1"/>
          </p:cNvSpPr>
          <p:nvPr>
            <p:ph idx="1"/>
          </p:nvPr>
        </p:nvSpPr>
        <p:spPr/>
        <p:txBody>
          <a:bodyPr>
            <a:normAutofit fontScale="25000" lnSpcReduction="20000"/>
          </a:bodyPr>
          <a:lstStyle/>
          <a:p>
            <a:r>
              <a:rPr lang="cs-CZ" dirty="0"/>
              <a:t>[17:28] Adam Veřmiřovský</a:t>
            </a:r>
          </a:p>
          <a:p>
            <a:r>
              <a:rPr lang="cs-CZ" dirty="0"/>
              <a:t>blb-</a:t>
            </a:r>
            <a:r>
              <a:rPr lang="cs-CZ" dirty="0" err="1"/>
              <a:t>ec</a:t>
            </a:r>
            <a:r>
              <a:rPr lang="cs-CZ" dirty="0"/>
              <a:t> vs. plav-</a:t>
            </a:r>
            <a:r>
              <a:rPr lang="cs-CZ" dirty="0" err="1"/>
              <a:t>ec</a:t>
            </a:r>
            <a:endParaRPr lang="cs-CZ" dirty="0"/>
          </a:p>
          <a:p>
            <a:br>
              <a:rPr lang="cs-CZ" dirty="0"/>
            </a:br>
            <a:endParaRPr lang="cs-CZ" dirty="0"/>
          </a:p>
          <a:p>
            <a:r>
              <a:rPr lang="cs-CZ" dirty="0"/>
              <a:t>[17:32] Adam Veřmiřovský</a:t>
            </a:r>
          </a:p>
          <a:p>
            <a:r>
              <a:rPr lang="cs-CZ" dirty="0"/>
              <a:t>blb-</a:t>
            </a:r>
            <a:r>
              <a:rPr lang="cs-CZ" dirty="0" err="1"/>
              <a:t>ka</a:t>
            </a:r>
            <a:r>
              <a:rPr lang="cs-CZ" dirty="0"/>
              <a:t> vs. plav-</a:t>
            </a:r>
            <a:r>
              <a:rPr lang="cs-CZ" dirty="0" err="1"/>
              <a:t>kyně</a:t>
            </a:r>
            <a:endParaRPr lang="cs-CZ" dirty="0"/>
          </a:p>
          <a:p>
            <a:br>
              <a:rPr lang="cs-CZ" dirty="0"/>
            </a:br>
            <a:endParaRPr lang="cs-CZ" dirty="0"/>
          </a:p>
          <a:p>
            <a:r>
              <a:rPr lang="cs-CZ" dirty="0"/>
              <a:t>[17:34] Adam Veřmiřovský</a:t>
            </a:r>
          </a:p>
          <a:p>
            <a:r>
              <a:rPr lang="cs-CZ" dirty="0"/>
              <a:t>/člověk/</a:t>
            </a:r>
          </a:p>
          <a:p>
            <a:br>
              <a:rPr lang="cs-CZ" dirty="0"/>
            </a:br>
            <a:endParaRPr lang="cs-CZ" dirty="0"/>
          </a:p>
          <a:p>
            <a:r>
              <a:rPr lang="cs-CZ" dirty="0"/>
              <a:t>[17:34] Adam Veřmiřovský</a:t>
            </a:r>
          </a:p>
          <a:p>
            <a:r>
              <a:rPr lang="cs-CZ" dirty="0"/>
              <a:t>člověk, který plave</a:t>
            </a:r>
          </a:p>
          <a:p>
            <a:br>
              <a:rPr lang="cs-CZ" dirty="0"/>
            </a:br>
            <a:endParaRPr lang="cs-CZ" dirty="0"/>
          </a:p>
          <a:p>
            <a:r>
              <a:rPr lang="cs-CZ" dirty="0"/>
              <a:t>[17:34] Adam Veřmiřovský</a:t>
            </a:r>
          </a:p>
          <a:p>
            <a:r>
              <a:rPr lang="cs-CZ" dirty="0"/>
              <a:t>člověk, který chodí</a:t>
            </a:r>
          </a:p>
          <a:p>
            <a:br>
              <a:rPr lang="cs-CZ" dirty="0"/>
            </a:br>
            <a:endParaRPr lang="cs-CZ" dirty="0"/>
          </a:p>
          <a:p>
            <a:r>
              <a:rPr lang="cs-CZ" dirty="0"/>
              <a:t>[17:35] Adam Veřmiřovský</a:t>
            </a:r>
          </a:p>
          <a:p>
            <a:r>
              <a:rPr lang="cs-CZ" dirty="0"/>
              <a:t>člověk, který blbne?</a:t>
            </a:r>
          </a:p>
          <a:p>
            <a:br>
              <a:rPr lang="cs-CZ" dirty="0"/>
            </a:br>
            <a:endParaRPr lang="cs-CZ" dirty="0"/>
          </a:p>
          <a:p>
            <a:r>
              <a:rPr lang="cs-CZ" dirty="0"/>
              <a:t>[17:40] Adam Veřmiřovský</a:t>
            </a:r>
          </a:p>
          <a:p>
            <a:r>
              <a:rPr lang="cs-CZ" dirty="0"/>
              <a:t>člověk, který je blbý</a:t>
            </a:r>
          </a:p>
          <a:p>
            <a:br>
              <a:rPr lang="cs-CZ" dirty="0"/>
            </a:br>
            <a:endParaRPr lang="cs-CZ" dirty="0"/>
          </a:p>
          <a:p>
            <a:r>
              <a:rPr lang="cs-CZ" dirty="0"/>
              <a:t>[17:40] Adam Veřmiřovský</a:t>
            </a:r>
          </a:p>
          <a:p>
            <a:r>
              <a:rPr lang="cs-CZ" dirty="0"/>
              <a:t>člověk, který hloupý</a:t>
            </a:r>
          </a:p>
          <a:p>
            <a:br>
              <a:rPr lang="cs-CZ" dirty="0"/>
            </a:br>
            <a:endParaRPr lang="cs-CZ" dirty="0"/>
          </a:p>
          <a:p>
            <a:r>
              <a:rPr lang="cs-CZ" dirty="0"/>
              <a:t>[17:46] Adam Veřmiřovský</a:t>
            </a:r>
          </a:p>
          <a:p>
            <a:r>
              <a:rPr lang="cs-CZ" dirty="0"/>
              <a:t>ten, který...</a:t>
            </a:r>
          </a:p>
          <a:p>
            <a:br>
              <a:rPr lang="cs-CZ" dirty="0"/>
            </a:br>
            <a:endParaRPr lang="cs-CZ" dirty="0"/>
          </a:p>
          <a:p>
            <a:r>
              <a:rPr lang="cs-CZ" dirty="0"/>
              <a:t>[17:46] Adam Veřmiřovský</a:t>
            </a:r>
          </a:p>
          <a:p>
            <a:r>
              <a:rPr lang="cs-CZ" dirty="0"/>
              <a:t>ta, která...</a:t>
            </a:r>
          </a:p>
          <a:p>
            <a:br>
              <a:rPr lang="cs-CZ" dirty="0"/>
            </a:br>
            <a:endParaRPr lang="cs-CZ" dirty="0"/>
          </a:p>
          <a:p>
            <a:r>
              <a:rPr lang="cs-CZ" dirty="0"/>
              <a:t>[17:46] Adam Veřmiřovský</a:t>
            </a:r>
          </a:p>
          <a:p>
            <a:r>
              <a:rPr lang="cs-CZ" dirty="0"/>
              <a:t>to, které...</a:t>
            </a:r>
          </a:p>
          <a:p>
            <a:br>
              <a:rPr lang="cs-CZ" dirty="0"/>
            </a:br>
            <a:endParaRPr lang="cs-CZ" dirty="0"/>
          </a:p>
          <a:p>
            <a:r>
              <a:rPr lang="cs-CZ" dirty="0"/>
              <a:t>[17:54] Adam Veřmiřovský</a:t>
            </a:r>
          </a:p>
          <a:p>
            <a:r>
              <a:rPr lang="cs-CZ" dirty="0"/>
              <a:t>vokabulář webový</a:t>
            </a:r>
          </a:p>
          <a:p>
            <a:br>
              <a:rPr lang="cs-CZ" dirty="0"/>
            </a:br>
            <a:endParaRPr lang="cs-CZ" dirty="0"/>
          </a:p>
          <a:p>
            <a:r>
              <a:rPr lang="cs-CZ" dirty="0"/>
              <a:t>[17:54] Adam Veřmiřovský</a:t>
            </a:r>
          </a:p>
          <a:p>
            <a:r>
              <a:rPr lang="cs-CZ" dirty="0" err="1"/>
              <a:t>vokabular.webovy.ujc.cas.cz</a:t>
            </a:r>
            <a:endParaRPr lang="cs-CZ" dirty="0"/>
          </a:p>
          <a:p>
            <a:br>
              <a:rPr lang="cs-CZ" dirty="0"/>
            </a:br>
            <a:endParaRPr lang="cs-CZ" dirty="0"/>
          </a:p>
          <a:p>
            <a:r>
              <a:rPr lang="cs-CZ" dirty="0"/>
              <a:t>[17:55] Adam Veřmiřovský</a:t>
            </a:r>
          </a:p>
          <a:p>
            <a:r>
              <a:rPr lang="cs-CZ" dirty="0"/>
              <a:t>Machek...</a:t>
            </a:r>
          </a:p>
          <a:p>
            <a:br>
              <a:rPr lang="cs-CZ" dirty="0"/>
            </a:br>
            <a:endParaRPr lang="cs-CZ" dirty="0"/>
          </a:p>
          <a:p>
            <a:r>
              <a:rPr lang="cs-CZ" dirty="0"/>
              <a:t>[17:55] Adam Veřmiřovský</a:t>
            </a:r>
          </a:p>
          <a:p>
            <a:r>
              <a:rPr lang="cs-CZ" dirty="0"/>
              <a:t>Rezek...</a:t>
            </a:r>
          </a:p>
          <a:p>
            <a:br>
              <a:rPr lang="cs-CZ" dirty="0"/>
            </a:br>
            <a:endParaRPr lang="cs-CZ" dirty="0"/>
          </a:p>
          <a:p>
            <a:endParaRPr lang="cs-CZ" dirty="0"/>
          </a:p>
        </p:txBody>
      </p:sp>
      <p:sp>
        <p:nvSpPr>
          <p:cNvPr id="4" name="Zástupný symbol pro datum 3">
            <a:extLst>
              <a:ext uri="{FF2B5EF4-FFF2-40B4-BE49-F238E27FC236}">
                <a16:creationId xmlns:a16="http://schemas.microsoft.com/office/drawing/2014/main" id="{101F6E97-81D7-AE4A-A31A-F6EA8B0D1CB4}"/>
              </a:ext>
            </a:extLst>
          </p:cNvPr>
          <p:cNvSpPr>
            <a:spLocks noGrp="1"/>
          </p:cNvSpPr>
          <p:nvPr>
            <p:ph type="dt" sz="half" idx="10"/>
          </p:nvPr>
        </p:nvSpPr>
        <p:spPr/>
        <p:txBody>
          <a:bodyPr/>
          <a:lstStyle/>
          <a:p>
            <a:pPr rtl="0"/>
            <a:fld id="{C2783BFF-2158-4E0B-955F-F81B2C6829E3}" type="datetime1">
              <a:rPr lang="cs-CZ" smtClean="0"/>
              <a:t>24.03.2022</a:t>
            </a:fld>
            <a:endParaRPr lang="en-US"/>
          </a:p>
        </p:txBody>
      </p:sp>
    </p:spTree>
    <p:extLst>
      <p:ext uri="{BB962C8B-B14F-4D97-AF65-F5344CB8AC3E}">
        <p14:creationId xmlns:p14="http://schemas.microsoft.com/office/powerpoint/2010/main" val="252055487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Obrázek 3" descr="Obrázek s látkou, zakrytým stolem a červenou barvu&#10;&#10;Automaticky generovaný popis">
            <a:extLst>
              <a:ext uri="{FF2B5EF4-FFF2-40B4-BE49-F238E27FC236}">
                <a16:creationId xmlns:a16="http://schemas.microsoft.com/office/drawing/2014/main" id="{5C002EE5-E4FF-463C-8DAA-9AC0B6D407FF}"/>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Obdélník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Obdélník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Nadpis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rtlCol="0">
            <a:normAutofit/>
          </a:bodyPr>
          <a:lstStyle/>
          <a:p>
            <a:pPr rtl="0"/>
            <a:r>
              <a:rPr lang="cs-CZ" dirty="0">
                <a:solidFill>
                  <a:schemeClr val="tx1">
                    <a:lumMod val="75000"/>
                    <a:lumOff val="25000"/>
                  </a:schemeClr>
                </a:solidFill>
              </a:rPr>
              <a:t>Slovotvorba (a tvarosloví)</a:t>
            </a:r>
            <a:endParaRPr lang="en-US" dirty="0">
              <a:solidFill>
                <a:schemeClr val="tx1">
                  <a:lumMod val="75000"/>
                  <a:lumOff val="25000"/>
                </a:schemeClr>
              </a:solidFill>
            </a:endParaRPr>
          </a:p>
        </p:txBody>
      </p:sp>
      <p:graphicFrame>
        <p:nvGraphicFramePr>
          <p:cNvPr id="31" name="Zástupný symbol pro obsah 2">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2208429837"/>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CF61668B-C188-4A9A-8713-2AFFB4FE3E1D}"/>
              </a:ext>
            </a:extLst>
          </p:cNvPr>
          <p:cNvPicPr>
            <a:picLocks noChangeAspect="1"/>
          </p:cNvPicPr>
          <p:nvPr/>
        </p:nvPicPr>
        <p:blipFill rotWithShape="1">
          <a:blip r:embed="rId2"/>
          <a:srcRect l="9563"/>
          <a:stretch/>
        </p:blipFill>
        <p:spPr>
          <a:xfrm>
            <a:off x="228599" y="237744"/>
            <a:ext cx="7696201" cy="6382512"/>
          </a:xfrm>
          <a:prstGeom prst="rect">
            <a:avLst/>
          </a:prstGeom>
          <a:noFill/>
          <a:ln>
            <a:noFill/>
          </a:ln>
        </p:spPr>
      </p:pic>
      <p:sp>
        <p:nvSpPr>
          <p:cNvPr id="4" name="Zástupný symbol pro datum 3">
            <a:extLst>
              <a:ext uri="{FF2B5EF4-FFF2-40B4-BE49-F238E27FC236}">
                <a16:creationId xmlns:a16="http://schemas.microsoft.com/office/drawing/2014/main" id="{A8E0411C-1D04-4C57-8F51-4D76CFB572CD}"/>
              </a:ext>
            </a:extLst>
          </p:cNvPr>
          <p:cNvSpPr>
            <a:spLocks noGrp="1"/>
          </p:cNvSpPr>
          <p:nvPr>
            <p:ph type="dt" sz="half" idx="10"/>
          </p:nvPr>
        </p:nvSpPr>
        <p:spPr>
          <a:xfrm>
            <a:off x="5662337" y="6035040"/>
            <a:ext cx="2071963" cy="365760"/>
          </a:xfrm>
        </p:spPr>
        <p:txBody>
          <a:bodyPr anchor="b">
            <a:normAutofit/>
          </a:bodyPr>
          <a:lstStyle/>
          <a:p>
            <a:pPr rtl="0">
              <a:spcAft>
                <a:spcPts val="600"/>
              </a:spcAft>
            </a:pPr>
            <a:fld id="{C2783BFF-2158-4E0B-955F-F81B2C6829E3}" type="datetime1">
              <a:rPr lang="cs-CZ" smtClean="0"/>
              <a:pPr rtl="0">
                <a:spcAft>
                  <a:spcPts val="600"/>
                </a:spcAft>
              </a:pPr>
              <a:t>24.03.2022</a:t>
            </a:fld>
            <a:endParaRPr lang="en-US"/>
          </a:p>
        </p:txBody>
      </p:sp>
      <p:sp>
        <p:nvSpPr>
          <p:cNvPr id="2" name="Nadpis 1">
            <a:extLst>
              <a:ext uri="{FF2B5EF4-FFF2-40B4-BE49-F238E27FC236}">
                <a16:creationId xmlns:a16="http://schemas.microsoft.com/office/drawing/2014/main" id="{653A58DB-EE52-43B3-8F0D-CEEBC81C6AB3}"/>
              </a:ext>
            </a:extLst>
          </p:cNvPr>
          <p:cNvSpPr>
            <a:spLocks noGrp="1"/>
          </p:cNvSpPr>
          <p:nvPr>
            <p:ph type="title"/>
          </p:nvPr>
        </p:nvSpPr>
        <p:spPr>
          <a:xfrm>
            <a:off x="8477250" y="603504"/>
            <a:ext cx="3144774" cy="1645920"/>
          </a:xfrm>
        </p:spPr>
        <p:txBody>
          <a:bodyPr anchor="b">
            <a:normAutofit fontScale="90000"/>
          </a:bodyPr>
          <a:lstStyle/>
          <a:p>
            <a:r>
              <a:rPr lang="cs-CZ" dirty="0"/>
              <a:t>MORFOLOGIE (TVAROSLOVÍ)</a:t>
            </a:r>
            <a:br>
              <a:rPr lang="cs-CZ" dirty="0"/>
            </a:br>
            <a:r>
              <a:rPr lang="cs-CZ" dirty="0"/>
              <a:t>ve srovnání </a:t>
            </a:r>
            <a:br>
              <a:rPr lang="cs-CZ" dirty="0"/>
            </a:br>
            <a:r>
              <a:rPr lang="cs-CZ" dirty="0"/>
              <a:t>s lexikologií</a:t>
            </a:r>
          </a:p>
        </p:txBody>
      </p:sp>
      <p:sp>
        <p:nvSpPr>
          <p:cNvPr id="3" name="Zástupný obsah 2">
            <a:extLst>
              <a:ext uri="{FF2B5EF4-FFF2-40B4-BE49-F238E27FC236}">
                <a16:creationId xmlns:a16="http://schemas.microsoft.com/office/drawing/2014/main" id="{DD08825E-4BA6-465E-BE1E-5A642D4DCB56}"/>
              </a:ext>
            </a:extLst>
          </p:cNvPr>
          <p:cNvSpPr>
            <a:spLocks noGrp="1"/>
          </p:cNvSpPr>
          <p:nvPr>
            <p:ph type="body" sz="half" idx="2"/>
          </p:nvPr>
        </p:nvSpPr>
        <p:spPr>
          <a:xfrm>
            <a:off x="8477250" y="2386584"/>
            <a:ext cx="3144774" cy="3511296"/>
          </a:xfrm>
        </p:spPr>
        <p:txBody>
          <a:bodyPr>
            <a:normAutofit/>
          </a:bodyPr>
          <a:lstStyle/>
          <a:p>
            <a:pPr marL="171450" indent="-171450">
              <a:lnSpc>
                <a:spcPct val="100000"/>
              </a:lnSpc>
              <a:buFontTx/>
              <a:buChar char="-"/>
            </a:pPr>
            <a:r>
              <a:rPr lang="cs-CZ" sz="1100" b="1" dirty="0"/>
              <a:t>morfologie</a:t>
            </a:r>
            <a:r>
              <a:rPr lang="cs-CZ" sz="1100" dirty="0"/>
              <a:t>:</a:t>
            </a:r>
          </a:p>
          <a:p>
            <a:pPr marL="171450" indent="-171450">
              <a:lnSpc>
                <a:spcPct val="100000"/>
              </a:lnSpc>
              <a:buFontTx/>
              <a:buChar char="-"/>
            </a:pPr>
            <a:r>
              <a:rPr lang="cs-CZ" sz="1100" dirty="0"/>
              <a:t>se dívá na slovo jako na kořen a koncovku</a:t>
            </a:r>
          </a:p>
          <a:p>
            <a:pPr marL="171450" indent="-171450">
              <a:lnSpc>
                <a:spcPct val="100000"/>
              </a:lnSpc>
              <a:buFontTx/>
              <a:buChar char="-"/>
            </a:pPr>
            <a:r>
              <a:rPr lang="cs-CZ" sz="1100" dirty="0"/>
              <a:t>kořen je zde vlastně část podružná, vedlejší</a:t>
            </a:r>
          </a:p>
          <a:p>
            <a:pPr marL="171450" indent="-171450">
              <a:lnSpc>
                <a:spcPct val="100000"/>
              </a:lnSpc>
              <a:buFontTx/>
              <a:buChar char="-"/>
            </a:pPr>
            <a:r>
              <a:rPr lang="cs-CZ" sz="1100" dirty="0"/>
              <a:t>koncovka se u různých kořenů může měnit (ostatně i u téhož kořene se může měnit)</a:t>
            </a:r>
          </a:p>
          <a:p>
            <a:pPr marL="171450" indent="-171450">
              <a:lnSpc>
                <a:spcPct val="100000"/>
              </a:lnSpc>
              <a:buFontTx/>
              <a:buChar char="-"/>
            </a:pPr>
            <a:r>
              <a:rPr lang="cs-CZ" sz="1100" dirty="0"/>
              <a:t>(</a:t>
            </a:r>
            <a:r>
              <a:rPr lang="cs-CZ" sz="1100" i="1" dirty="0"/>
              <a:t>standard-0</a:t>
            </a:r>
            <a:r>
              <a:rPr lang="cs-CZ" sz="1100" dirty="0"/>
              <a:t> bez </a:t>
            </a:r>
            <a:r>
              <a:rPr lang="cs-CZ" sz="1100" i="1" dirty="0"/>
              <a:t>standard-u</a:t>
            </a:r>
            <a:r>
              <a:rPr lang="cs-CZ" sz="1100" dirty="0"/>
              <a:t>)</a:t>
            </a:r>
          </a:p>
          <a:p>
            <a:pPr marL="171450" indent="-171450">
              <a:lnSpc>
                <a:spcPct val="100000"/>
              </a:lnSpc>
              <a:buFontTx/>
              <a:buChar char="-"/>
            </a:pPr>
            <a:r>
              <a:rPr lang="cs-CZ" sz="1100" dirty="0"/>
              <a:t>pro </a:t>
            </a:r>
            <a:r>
              <a:rPr lang="cs-CZ" sz="1100" b="1" dirty="0"/>
              <a:t>morfologii</a:t>
            </a:r>
            <a:r>
              <a:rPr lang="cs-CZ" sz="1100" dirty="0"/>
              <a:t> je koncovka zásadní, </a:t>
            </a:r>
          </a:p>
          <a:p>
            <a:pPr marL="171450" indent="-171450">
              <a:lnSpc>
                <a:spcPct val="100000"/>
              </a:lnSpc>
              <a:buFontTx/>
              <a:buChar char="-"/>
            </a:pPr>
            <a:r>
              <a:rPr lang="cs-CZ" sz="1100" dirty="0"/>
              <a:t>vedlejší je spíše z pohledu lexikologického</a:t>
            </a:r>
          </a:p>
          <a:p>
            <a:pPr marL="171450" indent="-171450">
              <a:lnSpc>
                <a:spcPct val="100000"/>
              </a:lnSpc>
              <a:buFontTx/>
              <a:buChar char="-"/>
            </a:pPr>
            <a:r>
              <a:rPr lang="cs-CZ" sz="1100" dirty="0"/>
              <a:t>v lexikologii je totiž lhostejno, jakou má slovo koncovku, vždy se jedná o týž lexém, reprezentovaný obvykle </a:t>
            </a:r>
            <a:r>
              <a:rPr lang="cs-CZ" sz="1100" dirty="0" err="1"/>
              <a:t>nom</a:t>
            </a:r>
            <a:r>
              <a:rPr lang="cs-CZ" sz="1100" dirty="0"/>
              <a:t>. </a:t>
            </a:r>
            <a:r>
              <a:rPr lang="cs-CZ" sz="1100" dirty="0" err="1"/>
              <a:t>sg</a:t>
            </a:r>
            <a:r>
              <a:rPr lang="cs-CZ" sz="1100" dirty="0"/>
              <a:t>. </a:t>
            </a:r>
            <a:r>
              <a:rPr lang="cs-CZ" sz="1100" i="1" dirty="0"/>
              <a:t>(standard) </a:t>
            </a:r>
            <a:r>
              <a:rPr lang="cs-CZ" sz="1100" dirty="0"/>
              <a:t>či infinitivem </a:t>
            </a:r>
            <a:r>
              <a:rPr lang="cs-CZ" sz="1100" i="1" dirty="0"/>
              <a:t>(radovat se)</a:t>
            </a:r>
            <a:endParaRPr lang="cs-CZ" sz="1100" dirty="0"/>
          </a:p>
          <a:p>
            <a:pPr marL="171450" indent="-171450">
              <a:lnSpc>
                <a:spcPct val="100000"/>
              </a:lnSpc>
              <a:buFontTx/>
              <a:buChar char="-"/>
            </a:pPr>
            <a:r>
              <a:rPr lang="cs-CZ" sz="1100" dirty="0"/>
              <a:t>tedy v </a:t>
            </a:r>
            <a:r>
              <a:rPr lang="cs-CZ" sz="1100" b="1" dirty="0"/>
              <a:t>lexikologii</a:t>
            </a:r>
            <a:r>
              <a:rPr lang="cs-CZ" sz="1100" dirty="0"/>
              <a:t> je kořen ta hlavní část a koncovka zcela podružná, vedlejší</a:t>
            </a:r>
          </a:p>
          <a:p>
            <a:pPr>
              <a:lnSpc>
                <a:spcPct val="100000"/>
              </a:lnSpc>
            </a:pPr>
            <a:endParaRPr lang="cs-CZ" sz="1100" dirty="0"/>
          </a:p>
        </p:txBody>
      </p:sp>
    </p:spTree>
    <p:extLst>
      <p:ext uri="{BB962C8B-B14F-4D97-AF65-F5344CB8AC3E}">
        <p14:creationId xmlns:p14="http://schemas.microsoft.com/office/powerpoint/2010/main" val="33980328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6DC30FF-CBBE-4E08-8E62-9A3FF4B30D9B}"/>
              </a:ext>
            </a:extLst>
          </p:cNvPr>
          <p:cNvPicPr>
            <a:picLocks noChangeAspect="1"/>
          </p:cNvPicPr>
          <p:nvPr/>
        </p:nvPicPr>
        <p:blipFill rotWithShape="1">
          <a:blip r:embed="rId2"/>
          <a:srcRect l="9563"/>
          <a:stretch/>
        </p:blipFill>
        <p:spPr>
          <a:xfrm>
            <a:off x="228599" y="237744"/>
            <a:ext cx="7696201" cy="6382512"/>
          </a:xfrm>
          <a:prstGeom prst="rect">
            <a:avLst/>
          </a:prstGeom>
          <a:noFill/>
          <a:ln>
            <a:noFill/>
          </a:ln>
        </p:spPr>
      </p:pic>
      <p:sp>
        <p:nvSpPr>
          <p:cNvPr id="4" name="Zástupný symbol pro datum 3">
            <a:extLst>
              <a:ext uri="{FF2B5EF4-FFF2-40B4-BE49-F238E27FC236}">
                <a16:creationId xmlns:a16="http://schemas.microsoft.com/office/drawing/2014/main" id="{A1038D28-B2F2-45B8-AA6F-7DD221AFF70F}"/>
              </a:ext>
            </a:extLst>
          </p:cNvPr>
          <p:cNvSpPr>
            <a:spLocks noGrp="1"/>
          </p:cNvSpPr>
          <p:nvPr>
            <p:ph type="dt" sz="half" idx="10"/>
          </p:nvPr>
        </p:nvSpPr>
        <p:spPr>
          <a:xfrm>
            <a:off x="5662337" y="6035040"/>
            <a:ext cx="2071963" cy="365760"/>
          </a:xfrm>
        </p:spPr>
        <p:txBody>
          <a:bodyPr anchor="b">
            <a:normAutofit/>
          </a:bodyPr>
          <a:lstStyle/>
          <a:p>
            <a:pPr rtl="0">
              <a:spcAft>
                <a:spcPts val="600"/>
              </a:spcAft>
            </a:pPr>
            <a:fld id="{C2783BFF-2158-4E0B-955F-F81B2C6829E3}" type="datetime1">
              <a:rPr lang="cs-CZ" smtClean="0"/>
              <a:pPr rtl="0">
                <a:spcAft>
                  <a:spcPts val="600"/>
                </a:spcAft>
              </a:pPr>
              <a:t>24.03.2022</a:t>
            </a:fld>
            <a:endParaRPr lang="en-US"/>
          </a:p>
        </p:txBody>
      </p:sp>
      <p:sp>
        <p:nvSpPr>
          <p:cNvPr id="2" name="Nadpis 1">
            <a:extLst>
              <a:ext uri="{FF2B5EF4-FFF2-40B4-BE49-F238E27FC236}">
                <a16:creationId xmlns:a16="http://schemas.microsoft.com/office/drawing/2014/main" id="{ACD1F9BA-5A16-48A1-BAE6-E1222EA5B801}"/>
              </a:ext>
            </a:extLst>
          </p:cNvPr>
          <p:cNvSpPr>
            <a:spLocks noGrp="1"/>
          </p:cNvSpPr>
          <p:nvPr>
            <p:ph type="title"/>
          </p:nvPr>
        </p:nvSpPr>
        <p:spPr>
          <a:xfrm>
            <a:off x="8477250" y="603504"/>
            <a:ext cx="3144774" cy="1645920"/>
          </a:xfrm>
        </p:spPr>
        <p:txBody>
          <a:bodyPr anchor="b">
            <a:normAutofit/>
          </a:bodyPr>
          <a:lstStyle/>
          <a:p>
            <a:r>
              <a:rPr lang="cs-CZ" dirty="0"/>
              <a:t>LEXIKOLOGIE</a:t>
            </a:r>
          </a:p>
        </p:txBody>
      </p:sp>
      <p:sp>
        <p:nvSpPr>
          <p:cNvPr id="3" name="Zástupný obsah 2">
            <a:extLst>
              <a:ext uri="{FF2B5EF4-FFF2-40B4-BE49-F238E27FC236}">
                <a16:creationId xmlns:a16="http://schemas.microsoft.com/office/drawing/2014/main" id="{54F5B7C0-09ED-4E8D-9C41-E6F5BB4E54E4}"/>
              </a:ext>
            </a:extLst>
          </p:cNvPr>
          <p:cNvSpPr>
            <a:spLocks noGrp="1"/>
          </p:cNvSpPr>
          <p:nvPr>
            <p:ph type="body" sz="half" idx="2"/>
          </p:nvPr>
        </p:nvSpPr>
        <p:spPr>
          <a:xfrm>
            <a:off x="8477250" y="2386584"/>
            <a:ext cx="3144774" cy="3511296"/>
          </a:xfrm>
        </p:spPr>
        <p:txBody>
          <a:bodyPr>
            <a:normAutofit/>
          </a:bodyPr>
          <a:lstStyle/>
          <a:p>
            <a:r>
              <a:rPr lang="cs-CZ" dirty="0"/>
              <a:t>- v lexikologii je lhostejno, jakou má slovo koncovku, vždy se jedná o týž lexém</a:t>
            </a:r>
          </a:p>
          <a:p>
            <a:r>
              <a:rPr lang="cs-CZ" dirty="0"/>
              <a:t>- tedy v lexikologii je kořen ta hlavní část a koncovka zcela podružná, vedlejší</a:t>
            </a:r>
          </a:p>
        </p:txBody>
      </p:sp>
    </p:spTree>
    <p:extLst>
      <p:ext uri="{BB962C8B-B14F-4D97-AF65-F5344CB8AC3E}">
        <p14:creationId xmlns:p14="http://schemas.microsoft.com/office/powerpoint/2010/main" val="9760384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Zástupný symbol obrázku 6" descr="Obsah obrázku kreslení&#10;&#10;Popis byl vytvořen automaticky">
            <a:extLst>
              <a:ext uri="{FF2B5EF4-FFF2-40B4-BE49-F238E27FC236}">
                <a16:creationId xmlns:a16="http://schemas.microsoft.com/office/drawing/2014/main" id="{A511563E-E8D7-4EDB-8697-1B7C997F3054}"/>
              </a:ext>
            </a:extLst>
          </p:cNvPr>
          <p:cNvPicPr>
            <a:picLocks noGrp="1" noChangeAspect="1"/>
          </p:cNvPicPr>
          <p:nvPr>
            <p:ph type="pic" idx="1"/>
          </p:nvPr>
        </p:nvPicPr>
        <p:blipFill>
          <a:blip r:embed="rId2">
            <a:extLst>
              <a:ext uri="{28A0092B-C50C-407E-A947-70E740481C1C}">
                <a14:useLocalDpi xmlns:a14="http://schemas.microsoft.com/office/drawing/2010/main" val="0"/>
              </a:ext>
            </a:extLst>
          </a:blip>
          <a:srcRect l="15831" r="15831"/>
          <a:stretch>
            <a:fillRect/>
          </a:stretch>
        </p:blipFill>
        <p:spPr/>
      </p:pic>
      <p:sp>
        <p:nvSpPr>
          <p:cNvPr id="3" name="Zástupný symbol pro datum 2">
            <a:extLst>
              <a:ext uri="{FF2B5EF4-FFF2-40B4-BE49-F238E27FC236}">
                <a16:creationId xmlns:a16="http://schemas.microsoft.com/office/drawing/2014/main" id="{D2E2A3C3-CE6C-4A3A-95F9-B28BD09D7504}"/>
              </a:ext>
            </a:extLst>
          </p:cNvPr>
          <p:cNvSpPr>
            <a:spLocks noGrp="1"/>
          </p:cNvSpPr>
          <p:nvPr>
            <p:ph type="dt" sz="half" idx="10"/>
          </p:nvPr>
        </p:nvSpPr>
        <p:spPr/>
        <p:txBody>
          <a:bodyPr/>
          <a:lstStyle/>
          <a:p>
            <a:pPr rtl="0"/>
            <a:fld id="{4F885618-289D-4BD4-B88D-CDA7C867FA3E}" type="datetime1">
              <a:rPr lang="cs-CZ" smtClean="0"/>
              <a:t>24.03.2022</a:t>
            </a:fld>
            <a:endParaRPr lang="en-US" dirty="0"/>
          </a:p>
        </p:txBody>
      </p:sp>
      <p:sp>
        <p:nvSpPr>
          <p:cNvPr id="4" name="Nadpis 3">
            <a:extLst>
              <a:ext uri="{FF2B5EF4-FFF2-40B4-BE49-F238E27FC236}">
                <a16:creationId xmlns:a16="http://schemas.microsoft.com/office/drawing/2014/main" id="{E133D580-746A-498C-8D5B-D926AB42A51F}"/>
              </a:ext>
            </a:extLst>
          </p:cNvPr>
          <p:cNvSpPr>
            <a:spLocks noGrp="1"/>
          </p:cNvSpPr>
          <p:nvPr>
            <p:ph type="title"/>
          </p:nvPr>
        </p:nvSpPr>
        <p:spPr/>
        <p:txBody>
          <a:bodyPr/>
          <a:lstStyle/>
          <a:p>
            <a:r>
              <a:rPr lang="cs-CZ" dirty="0"/>
              <a:t>KONCOVKY A SLOVOTVORBA</a:t>
            </a:r>
          </a:p>
        </p:txBody>
      </p:sp>
      <p:sp>
        <p:nvSpPr>
          <p:cNvPr id="5" name="Zástupný text 4">
            <a:extLst>
              <a:ext uri="{FF2B5EF4-FFF2-40B4-BE49-F238E27FC236}">
                <a16:creationId xmlns:a16="http://schemas.microsoft.com/office/drawing/2014/main" id="{3FA4C450-A020-4D2B-9413-5DF5B289FC71}"/>
              </a:ext>
            </a:extLst>
          </p:cNvPr>
          <p:cNvSpPr>
            <a:spLocks noGrp="1"/>
          </p:cNvSpPr>
          <p:nvPr>
            <p:ph type="body" sz="half" idx="2"/>
          </p:nvPr>
        </p:nvSpPr>
        <p:spPr>
          <a:xfrm>
            <a:off x="8477250" y="2386584"/>
            <a:ext cx="3144774" cy="3648456"/>
          </a:xfrm>
        </p:spPr>
        <p:txBody>
          <a:bodyPr>
            <a:normAutofit fontScale="70000" lnSpcReduction="20000"/>
          </a:bodyPr>
          <a:lstStyle/>
          <a:p>
            <a:r>
              <a:rPr lang="cs-CZ" dirty="0"/>
              <a:t>Řešíme-li koncovky ve vztahu k morfologii i lexikologii, hodilo by se vyřešit je (v kurzu slovotvorby) i ve vztahu ke slovotvorbě.</a:t>
            </a:r>
          </a:p>
          <a:p>
            <a:r>
              <a:rPr lang="cs-CZ" dirty="0"/>
              <a:t>Nuže, i koncovky jsou pro slovotvorbu relevantní, neb v některých případech mají krom funkce flektivní (ohýbací), také funkci slovotvornou (šířeji onomaziologickou).</a:t>
            </a:r>
          </a:p>
          <a:p>
            <a:r>
              <a:rPr lang="cs-CZ" dirty="0"/>
              <a:t>Kupř. právě jen koncovkou </a:t>
            </a:r>
            <a:r>
              <a:rPr lang="cs-CZ" i="1" dirty="0"/>
              <a:t>–í</a:t>
            </a:r>
            <a:r>
              <a:rPr lang="cs-CZ" dirty="0"/>
              <a:t> vytvoříte (odvozováním) od slova </a:t>
            </a:r>
            <a:r>
              <a:rPr lang="cs-CZ" i="1" dirty="0"/>
              <a:t>list</a:t>
            </a:r>
            <a:r>
              <a:rPr lang="cs-CZ" dirty="0"/>
              <a:t> nové slovo </a:t>
            </a:r>
            <a:r>
              <a:rPr lang="cs-CZ" i="1" dirty="0"/>
              <a:t>listí</a:t>
            </a:r>
            <a:r>
              <a:rPr lang="cs-CZ" dirty="0"/>
              <a:t>. A takových slov je více (</a:t>
            </a:r>
            <a:r>
              <a:rPr lang="cs-CZ" i="1" dirty="0"/>
              <a:t>ryba :: rybí, havran :: havraní</a:t>
            </a:r>
            <a:r>
              <a:rPr lang="cs-CZ" dirty="0"/>
              <a:t>).*</a:t>
            </a:r>
          </a:p>
          <a:p>
            <a:r>
              <a:rPr lang="cs-CZ" dirty="0"/>
              <a:t>* A proto jen jedno </a:t>
            </a:r>
            <a:r>
              <a:rPr lang="cs-CZ" i="1" dirty="0"/>
              <a:t>-n-</a:t>
            </a:r>
            <a:r>
              <a:rPr lang="cs-CZ" dirty="0"/>
              <a:t> ve slově </a:t>
            </a:r>
            <a:r>
              <a:rPr lang="cs-CZ" i="1" dirty="0"/>
              <a:t>havraní</a:t>
            </a:r>
            <a:r>
              <a:rPr lang="cs-CZ" dirty="0"/>
              <a:t>.</a:t>
            </a:r>
          </a:p>
          <a:p>
            <a:r>
              <a:rPr lang="cs-CZ" dirty="0"/>
              <a:t>** </a:t>
            </a:r>
            <a:r>
              <a:rPr lang="cs-CZ" i="1" dirty="0"/>
              <a:t>Listí</a:t>
            </a:r>
            <a:r>
              <a:rPr lang="cs-CZ" dirty="0"/>
              <a:t> je </a:t>
            </a:r>
            <a:r>
              <a:rPr lang="cs-CZ" dirty="0" err="1"/>
              <a:t>subst</a:t>
            </a:r>
            <a:r>
              <a:rPr lang="cs-CZ" dirty="0"/>
              <a:t>., </a:t>
            </a:r>
            <a:r>
              <a:rPr lang="cs-CZ" i="1" dirty="0"/>
              <a:t>rybí</a:t>
            </a:r>
            <a:r>
              <a:rPr lang="cs-CZ" dirty="0"/>
              <a:t> je </a:t>
            </a:r>
            <a:r>
              <a:rPr lang="cs-CZ" dirty="0" err="1"/>
              <a:t>adj</a:t>
            </a:r>
            <a:r>
              <a:rPr lang="cs-CZ" dirty="0"/>
              <a:t>. Kouzlo :-o</a:t>
            </a:r>
          </a:p>
        </p:txBody>
      </p:sp>
    </p:spTree>
    <p:extLst>
      <p:ext uri="{BB962C8B-B14F-4D97-AF65-F5344CB8AC3E}">
        <p14:creationId xmlns:p14="http://schemas.microsoft.com/office/powerpoint/2010/main" val="2607126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9C2C13BC-F507-4995-ABC4-DD8D7EC9B769}"/>
              </a:ext>
            </a:extLst>
          </p:cNvPr>
          <p:cNvPicPr>
            <a:picLocks noChangeAspect="1"/>
          </p:cNvPicPr>
          <p:nvPr/>
        </p:nvPicPr>
        <p:blipFill rotWithShape="1">
          <a:blip r:embed="rId2"/>
          <a:srcRect t="33655" r="3" b="3"/>
          <a:stretch/>
        </p:blipFill>
        <p:spPr>
          <a:xfrm>
            <a:off x="228599" y="237744"/>
            <a:ext cx="7696201" cy="6382512"/>
          </a:xfrm>
          <a:prstGeom prst="rect">
            <a:avLst/>
          </a:prstGeom>
          <a:noFill/>
          <a:ln>
            <a:noFill/>
          </a:ln>
        </p:spPr>
      </p:pic>
      <p:sp>
        <p:nvSpPr>
          <p:cNvPr id="4" name="Zástupný symbol pro datum 3">
            <a:extLst>
              <a:ext uri="{FF2B5EF4-FFF2-40B4-BE49-F238E27FC236}">
                <a16:creationId xmlns:a16="http://schemas.microsoft.com/office/drawing/2014/main" id="{138F7E18-0B07-4BEC-9264-50E2DB30188C}"/>
              </a:ext>
            </a:extLst>
          </p:cNvPr>
          <p:cNvSpPr>
            <a:spLocks noGrp="1"/>
          </p:cNvSpPr>
          <p:nvPr>
            <p:ph type="dt" sz="half" idx="10"/>
          </p:nvPr>
        </p:nvSpPr>
        <p:spPr>
          <a:xfrm>
            <a:off x="5662337" y="6035040"/>
            <a:ext cx="2071963" cy="365760"/>
          </a:xfrm>
        </p:spPr>
        <p:txBody>
          <a:bodyPr anchor="b">
            <a:normAutofit/>
          </a:bodyPr>
          <a:lstStyle/>
          <a:p>
            <a:pPr rtl="0">
              <a:spcAft>
                <a:spcPts val="600"/>
              </a:spcAft>
            </a:pPr>
            <a:fld id="{C2783BFF-2158-4E0B-955F-F81B2C6829E3}" type="datetime1">
              <a:rPr lang="cs-CZ" smtClean="0"/>
              <a:pPr rtl="0">
                <a:spcAft>
                  <a:spcPts val="600"/>
                </a:spcAft>
              </a:pPr>
              <a:t>24.03.2022</a:t>
            </a:fld>
            <a:endParaRPr lang="en-US"/>
          </a:p>
        </p:txBody>
      </p:sp>
      <p:sp>
        <p:nvSpPr>
          <p:cNvPr id="2" name="Nadpis 1">
            <a:extLst>
              <a:ext uri="{FF2B5EF4-FFF2-40B4-BE49-F238E27FC236}">
                <a16:creationId xmlns:a16="http://schemas.microsoft.com/office/drawing/2014/main" id="{9B361070-9EE8-44FF-AAC9-39173E069643}"/>
              </a:ext>
            </a:extLst>
          </p:cNvPr>
          <p:cNvSpPr>
            <a:spLocks noGrp="1"/>
          </p:cNvSpPr>
          <p:nvPr>
            <p:ph type="title"/>
          </p:nvPr>
        </p:nvSpPr>
        <p:spPr>
          <a:xfrm>
            <a:off x="8477250" y="603504"/>
            <a:ext cx="3144774" cy="1645920"/>
          </a:xfrm>
        </p:spPr>
        <p:txBody>
          <a:bodyPr anchor="b">
            <a:normAutofit/>
          </a:bodyPr>
          <a:lstStyle/>
          <a:p>
            <a:pPr>
              <a:lnSpc>
                <a:spcPct val="90000"/>
              </a:lnSpc>
            </a:pPr>
            <a:r>
              <a:rPr lang="cs-CZ" sz="1800"/>
              <a:t>SLOVOTVORBA Z ONOMAZIOLOGICKÉHO POHLEDU</a:t>
            </a:r>
          </a:p>
        </p:txBody>
      </p:sp>
      <p:sp>
        <p:nvSpPr>
          <p:cNvPr id="3" name="Zástupný obsah 2">
            <a:extLst>
              <a:ext uri="{FF2B5EF4-FFF2-40B4-BE49-F238E27FC236}">
                <a16:creationId xmlns:a16="http://schemas.microsoft.com/office/drawing/2014/main" id="{26DBDBEA-9F67-4BFB-8F2F-F14027A26972}"/>
              </a:ext>
            </a:extLst>
          </p:cNvPr>
          <p:cNvSpPr>
            <a:spLocks noGrp="1"/>
          </p:cNvSpPr>
          <p:nvPr>
            <p:ph type="body" sz="half" idx="2"/>
          </p:nvPr>
        </p:nvSpPr>
        <p:spPr>
          <a:xfrm>
            <a:off x="8477250" y="2386584"/>
            <a:ext cx="3144774" cy="3511296"/>
          </a:xfrm>
        </p:spPr>
        <p:txBody>
          <a:bodyPr>
            <a:normAutofit/>
          </a:bodyPr>
          <a:lstStyle/>
          <a:p>
            <a:pPr>
              <a:lnSpc>
                <a:spcPct val="100000"/>
              </a:lnSpc>
            </a:pPr>
            <a:r>
              <a:rPr lang="cs-CZ" sz="1100" dirty="0"/>
              <a:t>Tou hlavní částí je zde onomaziologická báze, což je zde slovotvorný formant, kupř. přípona: </a:t>
            </a:r>
            <a:r>
              <a:rPr lang="cs-CZ" sz="1100" i="1" dirty="0"/>
              <a:t>-</a:t>
            </a:r>
            <a:r>
              <a:rPr lang="cs-CZ" sz="1100" i="1" dirty="0" err="1"/>
              <a:t>ec</a:t>
            </a:r>
            <a:endParaRPr lang="cs-CZ" sz="1100" i="1" dirty="0"/>
          </a:p>
          <a:p>
            <a:pPr>
              <a:lnSpc>
                <a:spcPct val="100000"/>
              </a:lnSpc>
            </a:pPr>
            <a:r>
              <a:rPr lang="cs-CZ" sz="1100" dirty="0"/>
              <a:t>tou vedlejší částí je zde onomaziologický příznak, který je reprezentován kořenem, kupř.: </a:t>
            </a:r>
            <a:r>
              <a:rPr lang="cs-CZ" sz="1100" i="1" dirty="0"/>
              <a:t>plav-</a:t>
            </a:r>
          </a:p>
          <a:p>
            <a:pPr>
              <a:lnSpc>
                <a:spcPct val="100000"/>
              </a:lnSpc>
            </a:pPr>
            <a:r>
              <a:rPr lang="cs-CZ" sz="1100" dirty="0"/>
              <a:t>tatáž báze může mít různé příznaky: </a:t>
            </a:r>
            <a:r>
              <a:rPr lang="cs-CZ" sz="1100" i="1" dirty="0"/>
              <a:t>-</a:t>
            </a:r>
            <a:r>
              <a:rPr lang="cs-CZ" sz="1100" i="1" dirty="0" err="1"/>
              <a:t>ec</a:t>
            </a:r>
            <a:r>
              <a:rPr lang="cs-CZ" sz="1100" i="1" dirty="0"/>
              <a:t> + plav- </a:t>
            </a:r>
            <a:r>
              <a:rPr lang="cs-CZ" sz="1100" dirty="0"/>
              <a:t>či</a:t>
            </a:r>
            <a:r>
              <a:rPr lang="cs-CZ" sz="1100" i="1" dirty="0"/>
              <a:t> lov-</a:t>
            </a:r>
          </a:p>
          <a:p>
            <a:pPr>
              <a:lnSpc>
                <a:spcPct val="100000"/>
              </a:lnSpc>
            </a:pPr>
            <a:r>
              <a:rPr lang="cs-CZ" sz="1100" dirty="0"/>
              <a:t>zdánlivě tatáž báze je jiná báze neb se jinak váže ke svému příznaku, např.</a:t>
            </a:r>
            <a:r>
              <a:rPr lang="cs-CZ" sz="1100" i="1" dirty="0"/>
              <a:t> –</a:t>
            </a:r>
            <a:r>
              <a:rPr lang="cs-CZ" sz="1100" i="1" dirty="0" err="1"/>
              <a:t>ec</a:t>
            </a:r>
            <a:r>
              <a:rPr lang="cs-CZ" sz="1100" i="1" dirty="0"/>
              <a:t> + blb</a:t>
            </a:r>
          </a:p>
          <a:p>
            <a:pPr>
              <a:lnSpc>
                <a:spcPct val="100000"/>
              </a:lnSpc>
            </a:pPr>
            <a:r>
              <a:rPr lang="cs-CZ" sz="1100" dirty="0"/>
              <a:t>či ještě jiná báze (či </a:t>
            </a:r>
            <a:r>
              <a:rPr lang="cs-CZ" sz="1100" dirty="0" err="1"/>
              <a:t>podbáze</a:t>
            </a:r>
            <a:r>
              <a:rPr lang="cs-CZ" sz="1100" dirty="0"/>
              <a:t>)</a:t>
            </a:r>
            <a:r>
              <a:rPr lang="cs-CZ" sz="1100" i="1" dirty="0"/>
              <a:t> –</a:t>
            </a:r>
            <a:r>
              <a:rPr lang="cs-CZ" sz="1100" i="1" dirty="0" err="1"/>
              <a:t>ec</a:t>
            </a:r>
            <a:r>
              <a:rPr lang="cs-CZ" sz="1100" i="1" dirty="0"/>
              <a:t> + </a:t>
            </a:r>
            <a:r>
              <a:rPr lang="cs-CZ" sz="1100" i="1" dirty="0" err="1"/>
              <a:t>tlustokož</a:t>
            </a:r>
            <a:r>
              <a:rPr lang="cs-CZ" sz="1100" i="1" dirty="0"/>
              <a:t>-</a:t>
            </a:r>
            <a:endParaRPr lang="cs-CZ" sz="1100" dirty="0"/>
          </a:p>
          <a:p>
            <a:pPr>
              <a:lnSpc>
                <a:spcPct val="100000"/>
              </a:lnSpc>
            </a:pPr>
            <a:r>
              <a:rPr lang="cs-CZ" sz="1100" dirty="0" err="1"/>
              <a:t>Srv</a:t>
            </a:r>
            <a:r>
              <a:rPr lang="cs-CZ" sz="1100" dirty="0"/>
              <a:t>. </a:t>
            </a:r>
            <a:r>
              <a:rPr lang="cs-CZ" sz="1100" dirty="0">
                <a:hlinkClick r:id="rId3"/>
              </a:rPr>
              <a:t>http://www.slovnikafixu.cz/heslar/-ec</a:t>
            </a:r>
            <a:endParaRPr lang="cs-CZ" sz="1100" dirty="0"/>
          </a:p>
        </p:txBody>
      </p:sp>
    </p:spTree>
    <p:extLst>
      <p:ext uri="{BB962C8B-B14F-4D97-AF65-F5344CB8AC3E}">
        <p14:creationId xmlns:p14="http://schemas.microsoft.com/office/powerpoint/2010/main" val="40070400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D8DBF69E-95F5-4252-BBB7-9D45F06F1FEA}"/>
              </a:ext>
            </a:extLst>
          </p:cNvPr>
          <p:cNvSpPr>
            <a:spLocks noGrp="1"/>
          </p:cNvSpPr>
          <p:nvPr>
            <p:ph type="title"/>
          </p:nvPr>
        </p:nvSpPr>
        <p:spPr>
          <a:xfrm>
            <a:off x="1066800" y="642594"/>
            <a:ext cx="10058400" cy="1371600"/>
          </a:xfrm>
        </p:spPr>
        <p:txBody>
          <a:bodyPr anchor="ctr">
            <a:normAutofit/>
          </a:bodyPr>
          <a:lstStyle/>
          <a:p>
            <a:r>
              <a:rPr lang="cs-CZ" dirty="0"/>
              <a:t>ONOMAZIOLOGICKÁ BÁZE — ZDROJE</a:t>
            </a:r>
          </a:p>
        </p:txBody>
      </p:sp>
      <p:sp>
        <p:nvSpPr>
          <p:cNvPr id="3" name="Zástupný obsah 2">
            <a:extLst>
              <a:ext uri="{FF2B5EF4-FFF2-40B4-BE49-F238E27FC236}">
                <a16:creationId xmlns:a16="http://schemas.microsoft.com/office/drawing/2014/main" id="{0494A882-C359-4C84-A174-4606EFA4C3FF}"/>
              </a:ext>
            </a:extLst>
          </p:cNvPr>
          <p:cNvSpPr>
            <a:spLocks noGrp="1"/>
          </p:cNvSpPr>
          <p:nvPr>
            <p:ph sz="half" idx="1"/>
          </p:nvPr>
        </p:nvSpPr>
        <p:spPr>
          <a:xfrm>
            <a:off x="1066800" y="2103120"/>
            <a:ext cx="4663440" cy="3749040"/>
          </a:xfrm>
        </p:spPr>
        <p:txBody>
          <a:bodyPr>
            <a:normAutofit/>
          </a:bodyPr>
          <a:lstStyle/>
          <a:p>
            <a:r>
              <a:rPr lang="cs-CZ" dirty="0"/>
              <a:t>Dokulil, s. 29n.</a:t>
            </a:r>
          </a:p>
          <a:p>
            <a:r>
              <a:rPr lang="cs-CZ" dirty="0"/>
              <a:t>Uher, </a:t>
            </a:r>
            <a:r>
              <a:rPr lang="cs-CZ" dirty="0" err="1"/>
              <a:t>Kneselová</a:t>
            </a:r>
            <a:r>
              <a:rPr lang="cs-CZ" dirty="0"/>
              <a:t>, s. 8.</a:t>
            </a:r>
          </a:p>
          <a:p>
            <a:r>
              <a:rPr lang="cs-CZ" dirty="0"/>
              <a:t>Hauser, s. 98.</a:t>
            </a:r>
          </a:p>
          <a:p>
            <a:r>
              <a:rPr lang="cs-CZ" dirty="0"/>
              <a:t>Šlosar, (-</a:t>
            </a:r>
            <a:r>
              <a:rPr lang="cs-CZ" dirty="0" err="1"/>
              <a:t>ec</a:t>
            </a:r>
            <a:r>
              <a:rPr lang="cs-CZ" dirty="0"/>
              <a:t>), s. 115, 116, 133, 141…</a:t>
            </a:r>
          </a:p>
        </p:txBody>
      </p:sp>
      <p:pic>
        <p:nvPicPr>
          <p:cNvPr id="6" name="Zástupný obsah 5">
            <a:extLst>
              <a:ext uri="{FF2B5EF4-FFF2-40B4-BE49-F238E27FC236}">
                <a16:creationId xmlns:a16="http://schemas.microsoft.com/office/drawing/2014/main" id="{60EC83A4-2D1D-45EC-954D-18CB9A6F5945}"/>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78662" y="2834481"/>
            <a:ext cx="3429000" cy="2286000"/>
          </a:xfrm>
        </p:spPr>
      </p:pic>
      <p:sp>
        <p:nvSpPr>
          <p:cNvPr id="4" name="Zástupný symbol pro datum 3">
            <a:extLst>
              <a:ext uri="{FF2B5EF4-FFF2-40B4-BE49-F238E27FC236}">
                <a16:creationId xmlns:a16="http://schemas.microsoft.com/office/drawing/2014/main" id="{1FEC165C-7B87-4804-A5D3-10A48955CA04}"/>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C2783BFF-2158-4E0B-955F-F81B2C6829E3}" type="datetime1">
              <a:rPr lang="cs-CZ" smtClean="0"/>
              <a:pPr rtl="0">
                <a:spcAft>
                  <a:spcPts val="600"/>
                </a:spcAft>
              </a:pPr>
              <a:t>24.03.2022</a:t>
            </a:fld>
            <a:endParaRPr lang="en-US"/>
          </a:p>
        </p:txBody>
      </p:sp>
    </p:spTree>
    <p:extLst>
      <p:ext uri="{BB962C8B-B14F-4D97-AF65-F5344CB8AC3E}">
        <p14:creationId xmlns:p14="http://schemas.microsoft.com/office/powerpoint/2010/main" val="36799621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4AEE47F5-20A8-423A-8E74-5400B1839B7F}"/>
              </a:ext>
            </a:extLst>
          </p:cNvPr>
          <p:cNvSpPr>
            <a:spLocks noGrp="1"/>
          </p:cNvSpPr>
          <p:nvPr>
            <p:ph type="title"/>
          </p:nvPr>
        </p:nvSpPr>
        <p:spPr>
          <a:xfrm>
            <a:off x="1066800" y="642594"/>
            <a:ext cx="10058400" cy="1371600"/>
          </a:xfrm>
        </p:spPr>
        <p:txBody>
          <a:bodyPr anchor="ctr">
            <a:normAutofit/>
          </a:bodyPr>
          <a:lstStyle/>
          <a:p>
            <a:r>
              <a:rPr lang="cs-CZ" dirty="0"/>
              <a:t>SLOVOTVORBA A DIDAKTIKA	</a:t>
            </a:r>
          </a:p>
        </p:txBody>
      </p:sp>
      <p:pic>
        <p:nvPicPr>
          <p:cNvPr id="6" name="Obrázek 5" descr="Obsah obrázku místnost, stůl, počítač, restaurace&#10;&#10;Popis byl vytvořen automaticky">
            <a:extLst>
              <a:ext uri="{FF2B5EF4-FFF2-40B4-BE49-F238E27FC236}">
                <a16:creationId xmlns:a16="http://schemas.microsoft.com/office/drawing/2014/main" id="{22EFD949-98F4-432D-99B3-87A0214B757E}"/>
              </a:ext>
            </a:extLst>
          </p:cNvPr>
          <p:cNvPicPr>
            <a:picLocks noChangeAspect="1"/>
          </p:cNvPicPr>
          <p:nvPr/>
        </p:nvPicPr>
        <p:blipFill rotWithShape="1">
          <a:blip r:embed="rId2">
            <a:extLst>
              <a:ext uri="{28A0092B-C50C-407E-A947-70E740481C1C}">
                <a14:useLocalDpi xmlns:a14="http://schemas.microsoft.com/office/drawing/2010/main" val="0"/>
              </a:ext>
            </a:extLst>
          </a:blip>
          <a:srcRect l="10131" r="7094" b="2"/>
          <a:stretch/>
        </p:blipFill>
        <p:spPr>
          <a:xfrm>
            <a:off x="1066800" y="2103120"/>
            <a:ext cx="4663440" cy="3749040"/>
          </a:xfrm>
          <a:prstGeom prst="rect">
            <a:avLst/>
          </a:prstGeom>
          <a:noFill/>
        </p:spPr>
      </p:pic>
      <p:sp>
        <p:nvSpPr>
          <p:cNvPr id="3" name="Zástupný obsah 2">
            <a:extLst>
              <a:ext uri="{FF2B5EF4-FFF2-40B4-BE49-F238E27FC236}">
                <a16:creationId xmlns:a16="http://schemas.microsoft.com/office/drawing/2014/main" id="{B4DB7E15-5801-4985-ACFB-DE10C4231A48}"/>
              </a:ext>
            </a:extLst>
          </p:cNvPr>
          <p:cNvSpPr>
            <a:spLocks noGrp="1"/>
          </p:cNvSpPr>
          <p:nvPr>
            <p:ph sz="half" idx="2"/>
          </p:nvPr>
        </p:nvSpPr>
        <p:spPr>
          <a:xfrm>
            <a:off x="6461760" y="2103120"/>
            <a:ext cx="4663440" cy="3749040"/>
          </a:xfrm>
        </p:spPr>
        <p:txBody>
          <a:bodyPr>
            <a:normAutofit/>
          </a:bodyPr>
          <a:lstStyle/>
          <a:p>
            <a:pPr>
              <a:lnSpc>
                <a:spcPct val="90000"/>
              </a:lnSpc>
            </a:pPr>
            <a:r>
              <a:rPr lang="cs-CZ" sz="1100" dirty="0"/>
              <a:t>V onomaziologii a ve slovotvorbě řešíme detailně každou bázi a každý příznak.</a:t>
            </a:r>
          </a:p>
          <a:p>
            <a:pPr>
              <a:lnSpc>
                <a:spcPct val="90000"/>
              </a:lnSpc>
            </a:pPr>
            <a:r>
              <a:rPr lang="cs-CZ" sz="1100" dirty="0"/>
              <a:t>V didaktice nikoliv, resp. rozhodně zde není cílem seznámit žactvo s touto terminologií.</a:t>
            </a:r>
          </a:p>
          <a:p>
            <a:pPr>
              <a:lnSpc>
                <a:spcPct val="90000"/>
              </a:lnSpc>
            </a:pPr>
            <a:r>
              <a:rPr lang="cs-CZ" sz="1100" dirty="0"/>
              <a:t>Je možné zjistit, nakolik žactvo dokáže pracovat s danými koncepty, tzn. připravit jim otázky a úkoly typu:</a:t>
            </a:r>
          </a:p>
          <a:p>
            <a:pPr lvl="1">
              <a:lnSpc>
                <a:spcPct val="90000"/>
              </a:lnSpc>
            </a:pPr>
            <a:r>
              <a:rPr lang="cs-CZ" sz="1100" dirty="0"/>
              <a:t>Co mají z jazykového hlediska společného </a:t>
            </a:r>
            <a:r>
              <a:rPr lang="cs-CZ" sz="1100" i="1" dirty="0"/>
              <a:t>lovec</a:t>
            </a:r>
            <a:r>
              <a:rPr lang="cs-CZ" sz="1100" dirty="0"/>
              <a:t> a </a:t>
            </a:r>
            <a:r>
              <a:rPr lang="cs-CZ" sz="1100" i="1" dirty="0"/>
              <a:t>plavec</a:t>
            </a:r>
            <a:r>
              <a:rPr lang="cs-CZ" sz="1100" dirty="0"/>
              <a:t>?</a:t>
            </a:r>
          </a:p>
          <a:p>
            <a:pPr lvl="1">
              <a:lnSpc>
                <a:spcPct val="90000"/>
              </a:lnSpc>
            </a:pPr>
            <a:r>
              <a:rPr lang="cs-CZ" sz="1100" dirty="0"/>
              <a:t>Utvořte jednoslovné pojmenování </a:t>
            </a:r>
            <a:r>
              <a:rPr lang="cs-CZ" sz="1100" i="1" dirty="0"/>
              <a:t>toho, kdo je sám*</a:t>
            </a:r>
          </a:p>
          <a:p>
            <a:pPr lvl="1">
              <a:lnSpc>
                <a:spcPct val="90000"/>
              </a:lnSpc>
            </a:pPr>
            <a:r>
              <a:rPr lang="cs-CZ" sz="1100"/>
              <a:t>Jak spolu souvisejí </a:t>
            </a:r>
            <a:r>
              <a:rPr lang="cs-CZ" sz="1100" dirty="0"/>
              <a:t>slova</a:t>
            </a:r>
            <a:r>
              <a:rPr lang="cs-CZ" sz="1100" i="1" dirty="0"/>
              <a:t> lev :: lví </a:t>
            </a:r>
            <a:r>
              <a:rPr lang="cs-CZ" sz="1100" dirty="0"/>
              <a:t>a</a:t>
            </a:r>
            <a:r>
              <a:rPr lang="cs-CZ" sz="1100" i="1" dirty="0"/>
              <a:t> havran :: havraní?</a:t>
            </a:r>
            <a:endParaRPr lang="cs-CZ" sz="1100" dirty="0"/>
          </a:p>
          <a:p>
            <a:pPr lvl="1">
              <a:lnSpc>
                <a:spcPct val="90000"/>
              </a:lnSpc>
            </a:pPr>
            <a:r>
              <a:rPr lang="cs-CZ" sz="1100" dirty="0"/>
              <a:t>Jak zdůvodníte zápis jednoho </a:t>
            </a:r>
            <a:r>
              <a:rPr lang="cs-CZ" sz="1100" i="1" dirty="0"/>
              <a:t>-n-</a:t>
            </a:r>
            <a:r>
              <a:rPr lang="cs-CZ" sz="1100" dirty="0"/>
              <a:t> ve slově </a:t>
            </a:r>
            <a:r>
              <a:rPr lang="cs-CZ" sz="1100" i="1" dirty="0"/>
              <a:t>havraní</a:t>
            </a:r>
            <a:r>
              <a:rPr lang="cs-CZ" sz="1100" dirty="0"/>
              <a:t>?</a:t>
            </a:r>
          </a:p>
          <a:p>
            <a:pPr>
              <a:lnSpc>
                <a:spcPct val="90000"/>
              </a:lnSpc>
            </a:pPr>
            <a:endParaRPr lang="cs-CZ" sz="1100" dirty="0">
              <a:highlight>
                <a:srgbClr val="FFFF00"/>
              </a:highlight>
            </a:endParaRPr>
          </a:p>
          <a:p>
            <a:pPr>
              <a:lnSpc>
                <a:spcPct val="90000"/>
              </a:lnSpc>
            </a:pPr>
            <a:r>
              <a:rPr lang="cs-CZ" sz="1100" i="1" dirty="0"/>
              <a:t>Retrográdní slovník současné češtiny</a:t>
            </a:r>
            <a:r>
              <a:rPr lang="cs-CZ" sz="1100" dirty="0"/>
              <a:t> (1986) Co ještě končí na </a:t>
            </a:r>
            <a:r>
              <a:rPr lang="cs-CZ" sz="1100" i="1" dirty="0"/>
              <a:t>–</a:t>
            </a:r>
            <a:r>
              <a:rPr lang="cs-CZ" sz="1100" i="1" dirty="0" err="1"/>
              <a:t>ec</a:t>
            </a:r>
            <a:r>
              <a:rPr lang="cs-CZ" sz="1100" dirty="0"/>
              <a:t>?</a:t>
            </a:r>
          </a:p>
          <a:p>
            <a:pPr>
              <a:lnSpc>
                <a:spcPct val="90000"/>
              </a:lnSpc>
            </a:pPr>
            <a:r>
              <a:rPr lang="cs-CZ" sz="1100" i="1" dirty="0"/>
              <a:t>Slovník afixů</a:t>
            </a:r>
            <a:r>
              <a:rPr lang="cs-CZ" sz="1100" dirty="0"/>
              <a:t>: </a:t>
            </a:r>
            <a:r>
              <a:rPr lang="cs-CZ" sz="1100" dirty="0">
                <a:hlinkClick r:id="rId3"/>
              </a:rPr>
              <a:t>http://www.slovnikafixu.cz/heslar/-ec</a:t>
            </a:r>
            <a:endParaRPr lang="cs-CZ" sz="1100" dirty="0"/>
          </a:p>
          <a:p>
            <a:pPr>
              <a:lnSpc>
                <a:spcPct val="90000"/>
              </a:lnSpc>
            </a:pPr>
            <a:endParaRPr lang="cs-CZ" sz="1100" dirty="0"/>
          </a:p>
          <a:p>
            <a:pPr marL="0" indent="0">
              <a:lnSpc>
                <a:spcPct val="90000"/>
              </a:lnSpc>
              <a:buNone/>
            </a:pPr>
            <a:r>
              <a:rPr lang="cs-CZ" sz="1100" dirty="0"/>
              <a:t>   * Etymologie slova </a:t>
            </a:r>
            <a:r>
              <a:rPr lang="cs-CZ" sz="1100" i="1" dirty="0"/>
              <a:t>samec</a:t>
            </a:r>
            <a:r>
              <a:rPr lang="cs-CZ" sz="1100" dirty="0"/>
              <a:t>? Viz dále.</a:t>
            </a:r>
          </a:p>
        </p:txBody>
      </p:sp>
      <p:sp>
        <p:nvSpPr>
          <p:cNvPr id="4" name="Zástupný symbol pro datum 3">
            <a:extLst>
              <a:ext uri="{FF2B5EF4-FFF2-40B4-BE49-F238E27FC236}">
                <a16:creationId xmlns:a16="http://schemas.microsoft.com/office/drawing/2014/main" id="{80D52608-0562-4772-B914-A2582836D76C}"/>
              </a:ext>
            </a:extLst>
          </p:cNvPr>
          <p:cNvSpPr>
            <a:spLocks noGrp="1"/>
          </p:cNvSpPr>
          <p:nvPr>
            <p:ph type="dt" sz="half" idx="10"/>
          </p:nvPr>
        </p:nvSpPr>
        <p:spPr>
          <a:xfrm>
            <a:off x="7256794" y="6035040"/>
            <a:ext cx="2893045" cy="365760"/>
          </a:xfrm>
        </p:spPr>
        <p:txBody>
          <a:bodyPr anchor="b">
            <a:normAutofit/>
          </a:bodyPr>
          <a:lstStyle/>
          <a:p>
            <a:pPr rtl="0">
              <a:spcAft>
                <a:spcPts val="600"/>
              </a:spcAft>
            </a:pPr>
            <a:fld id="{C2783BFF-2158-4E0B-955F-F81B2C6829E3}" type="datetime1">
              <a:rPr lang="cs-CZ" smtClean="0"/>
              <a:pPr rtl="0">
                <a:spcAft>
                  <a:spcPts val="600"/>
                </a:spcAft>
              </a:pPr>
              <a:t>24.03.2022</a:t>
            </a:fld>
            <a:endParaRPr lang="en-US"/>
          </a:p>
        </p:txBody>
      </p:sp>
    </p:spTree>
    <p:extLst>
      <p:ext uri="{BB962C8B-B14F-4D97-AF65-F5344CB8AC3E}">
        <p14:creationId xmlns:p14="http://schemas.microsoft.com/office/powerpoint/2010/main" val="55746782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692_TF56410444" id="{D9A60A82-AEBF-45C2-B5DF-1D3D356FACD2}" vid="{829DC7C5-F515-43FD-BAC4-4E2F13367BF9}"/>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12D7F2DCB09AFB44B2F3C0C05F970EDC" ma:contentTypeVersion="6" ma:contentTypeDescription="Vytvoří nový dokument" ma:contentTypeScope="" ma:versionID="e14d623be91a6a56dc2bc6c63dd2669b">
  <xsd:schema xmlns:xsd="http://www.w3.org/2001/XMLSchema" xmlns:xs="http://www.w3.org/2001/XMLSchema" xmlns:p="http://schemas.microsoft.com/office/2006/metadata/properties" xmlns:ns2="e616fa86-d487-4209-b069-9b38e22d3398" targetNamespace="http://schemas.microsoft.com/office/2006/metadata/properties" ma:root="true" ma:fieldsID="6c6b9a30cea81cdb59beba5cda609357" ns2:_="">
    <xsd:import namespace="e616fa86-d487-4209-b069-9b38e22d3398"/>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616fa86-d487-4209-b069-9b38e22d339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obsahu"/>
        <xsd:element ref="dc:title" minOccurs="0" maxOccurs="1" ma:index="4" ma:displayName="Nadpis"/>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D823633F-D403-4BBF-AB2E-BD2FC642AA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616fa86-d487-4209-b069-9b38e22d3398"/>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8BA1719-1EE7-41C6-A37D-1D67981D64A8}">
  <ds:schemaRefs>
    <ds:schemaRef ds:uri="http://schemas.microsoft.com/sharepoint/v3/contenttype/forms"/>
  </ds:schemaRefs>
</ds:datastoreItem>
</file>

<file path=customXml/itemProps3.xml><?xml version="1.0" encoding="utf-8"?>
<ds:datastoreItem xmlns:ds="http://schemas.openxmlformats.org/officeDocument/2006/customXml" ds:itemID="{5D458239-0B07-4FF8-8097-DAB618360B17}">
  <ds:schemaRefs>
    <ds:schemaRef ds:uri="http://purl.org/dc/dcmitype/"/>
    <ds:schemaRef ds:uri="http://schemas.microsoft.com/office/2006/metadata/properties"/>
    <ds:schemaRef ds:uri="e616fa86-d487-4209-b069-9b38e22d3398"/>
    <ds:schemaRef ds:uri="http://purl.org/dc/elements/1.1/"/>
    <ds:schemaRef ds:uri="http://schemas.microsoft.com/office/2006/documentManagement/types"/>
    <ds:schemaRef ds:uri="http://www.w3.org/XML/1998/namespace"/>
    <ds:schemaRef ds:uri="http://schemas.microsoft.com/office/infopath/2007/PartnerControls"/>
    <ds:schemaRef ds:uri="http://schemas.openxmlformats.org/package/2006/metadata/core-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otalTime>0</TotalTime>
  <Words>920</Words>
  <Application>Microsoft Macintosh PowerPoint</Application>
  <PresentationFormat>Widescreen</PresentationFormat>
  <Paragraphs>125</Paragraphs>
  <Slides>13</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13</vt:i4>
      </vt:variant>
    </vt:vector>
  </HeadingPairs>
  <TitlesOfParts>
    <vt:vector size="18" baseType="lpstr">
      <vt:lpstr>Avenir Next LT Pro</vt:lpstr>
      <vt:lpstr>Avenir Next LT Pro Light</vt:lpstr>
      <vt:lpstr>Calibri</vt:lpstr>
      <vt:lpstr>Garamond</vt:lpstr>
      <vt:lpstr>SavonVTI</vt:lpstr>
      <vt:lpstr>ONOMAZIO-LOGICKÁ BÁZE</vt:lpstr>
      <vt:lpstr>PŘIDAT KOMENTÁŘ:</vt:lpstr>
      <vt:lpstr>Slovotvorba (a tvarosloví)</vt:lpstr>
      <vt:lpstr>MORFOLOGIE (TVAROSLOVÍ) ve srovnání  s lexikologií</vt:lpstr>
      <vt:lpstr>LEXIKOLOGIE</vt:lpstr>
      <vt:lpstr>KONCOVKY A SLOVOTVORBA</vt:lpstr>
      <vt:lpstr>SLOVOTVORBA Z ONOMAZIOLOGICKÉHO POHLEDU</vt:lpstr>
      <vt:lpstr>ONOMAZIOLOGICKÁ BÁZE — ZDROJE</vt:lpstr>
      <vt:lpstr>SLOVOTVORBA A DIDAKTIKA </vt:lpstr>
      <vt:lpstr>SAMEC</vt:lpstr>
      <vt:lpstr>SHRNUTÍ</vt:lpstr>
      <vt:lpstr>Pozor na onomaziologické přízraky!</vt:lpstr>
      <vt:lpst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2020-05-14T06:49:31Z</dcterms:created>
  <dcterms:modified xsi:type="dcterms:W3CDTF">2022-03-24T15:50:56Z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0x01010012D7F2DCB09AFB44B2F3C0C05F970EDC</vt:lpwstr>
  </property>
</Properties>
</file>