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2"/>
  </p:notesMasterIdLst>
  <p:handoutMasterIdLst>
    <p:handoutMasterId r:id="rId43"/>
  </p:handoutMasterIdLst>
  <p:sldIdLst>
    <p:sldId id="256" r:id="rId5"/>
    <p:sldId id="257" r:id="rId6"/>
    <p:sldId id="258" r:id="rId7"/>
    <p:sldId id="274" r:id="rId8"/>
    <p:sldId id="277" r:id="rId9"/>
    <p:sldId id="285" r:id="rId10"/>
    <p:sldId id="280" r:id="rId11"/>
    <p:sldId id="279" r:id="rId12"/>
    <p:sldId id="278" r:id="rId13"/>
    <p:sldId id="290" r:id="rId14"/>
    <p:sldId id="292" r:id="rId15"/>
    <p:sldId id="291" r:id="rId16"/>
    <p:sldId id="293" r:id="rId17"/>
    <p:sldId id="284" r:id="rId18"/>
    <p:sldId id="294" r:id="rId19"/>
    <p:sldId id="295" r:id="rId20"/>
    <p:sldId id="287" r:id="rId21"/>
    <p:sldId id="286" r:id="rId22"/>
    <p:sldId id="283" r:id="rId23"/>
    <p:sldId id="298" r:id="rId24"/>
    <p:sldId id="268" r:id="rId25"/>
    <p:sldId id="261" r:id="rId26"/>
    <p:sldId id="296" r:id="rId27"/>
    <p:sldId id="288" r:id="rId28"/>
    <p:sldId id="265" r:id="rId29"/>
    <p:sldId id="289" r:id="rId30"/>
    <p:sldId id="266" r:id="rId31"/>
    <p:sldId id="297" r:id="rId32"/>
    <p:sldId id="273" r:id="rId33"/>
    <p:sldId id="275" r:id="rId34"/>
    <p:sldId id="299" r:id="rId35"/>
    <p:sldId id="300" r:id="rId36"/>
    <p:sldId id="301" r:id="rId37"/>
    <p:sldId id="302" r:id="rId38"/>
    <p:sldId id="303" r:id="rId39"/>
    <p:sldId id="281" r:id="rId40"/>
    <p:sldId id="264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5A90A-252D-4130-B92D-72C0B7128689}" v="463" dt="2022-03-31T09:27:50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5" autoAdjust="0"/>
    <p:restoredTop sz="95768" autoAdjust="0"/>
  </p:normalViewPr>
  <p:slideViewPr>
    <p:cSldViewPr snapToGrid="0">
      <p:cViewPr varScale="1">
        <p:scale>
          <a:sx n="93" d="100"/>
          <a:sy n="93" d="100"/>
        </p:scale>
        <p:origin x="568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Veřmiřovský" userId="S::66500@muni.cz::6be54c32-c53e-4d14-8637-d942e978ece5" providerId="AD" clId="Web-{F105A90A-252D-4130-B92D-72C0B7128689}"/>
    <pc:docChg chg="addSld delSld modSld">
      <pc:chgData name="Adam Veřmiřovský" userId="S::66500@muni.cz::6be54c32-c53e-4d14-8637-d942e978ece5" providerId="AD" clId="Web-{F105A90A-252D-4130-B92D-72C0B7128689}" dt="2022-03-31T09:27:50.456" v="461" actId="20577"/>
      <pc:docMkLst>
        <pc:docMk/>
      </pc:docMkLst>
      <pc:sldChg chg="modSp">
        <pc:chgData name="Adam Veřmiřovský" userId="S::66500@muni.cz::6be54c32-c53e-4d14-8637-d942e978ece5" providerId="AD" clId="Web-{F105A90A-252D-4130-B92D-72C0B7128689}" dt="2022-03-31T09:07:54.688" v="202" actId="20577"/>
        <pc:sldMkLst>
          <pc:docMk/>
          <pc:sldMk cId="133809630" sldId="261"/>
        </pc:sldMkLst>
        <pc:spChg chg="mod">
          <ac:chgData name="Adam Veřmiřovský" userId="S::66500@muni.cz::6be54c32-c53e-4d14-8637-d942e978ece5" providerId="AD" clId="Web-{F105A90A-252D-4130-B92D-72C0B7128689}" dt="2022-03-31T09:04:31.511" v="183" actId="20577"/>
          <ac:spMkLst>
            <pc:docMk/>
            <pc:sldMk cId="133809630" sldId="261"/>
            <ac:spMk id="5" creationId="{A18995A1-7714-BB43-8274-C3DB5BFE0DC7}"/>
          </ac:spMkLst>
        </pc:spChg>
        <pc:spChg chg="mod">
          <ac:chgData name="Adam Veřmiřovský" userId="S::66500@muni.cz::6be54c32-c53e-4d14-8637-d942e978ece5" providerId="AD" clId="Web-{F105A90A-252D-4130-B92D-72C0B7128689}" dt="2022-03-31T09:07:54.688" v="202" actId="20577"/>
          <ac:spMkLst>
            <pc:docMk/>
            <pc:sldMk cId="133809630" sldId="261"/>
            <ac:spMk id="6" creationId="{C457DA35-DCA7-5E41-ACFD-C96BE8AF9332}"/>
          </ac:spMkLst>
        </pc:spChg>
      </pc:sldChg>
      <pc:sldChg chg="modSp">
        <pc:chgData name="Adam Veřmiřovský" userId="S::66500@muni.cz::6be54c32-c53e-4d14-8637-d942e978ece5" providerId="AD" clId="Web-{F105A90A-252D-4130-B92D-72C0B7128689}" dt="2022-03-31T09:17:26.157" v="292" actId="20577"/>
        <pc:sldMkLst>
          <pc:docMk/>
          <pc:sldMk cId="2918919483" sldId="265"/>
        </pc:sldMkLst>
        <pc:spChg chg="mod">
          <ac:chgData name="Adam Veřmiřovský" userId="S::66500@muni.cz::6be54c32-c53e-4d14-8637-d942e978ece5" providerId="AD" clId="Web-{F105A90A-252D-4130-B92D-72C0B7128689}" dt="2022-03-31T09:17:26.157" v="292" actId="20577"/>
          <ac:spMkLst>
            <pc:docMk/>
            <pc:sldMk cId="2918919483" sldId="265"/>
            <ac:spMk id="4" creationId="{A177C4DA-DEA8-9F4C-BB48-E1D74CF7DD07}"/>
          </ac:spMkLst>
        </pc:spChg>
        <pc:spChg chg="mod">
          <ac:chgData name="Adam Veřmiřovský" userId="S::66500@muni.cz::6be54c32-c53e-4d14-8637-d942e978ece5" providerId="AD" clId="Web-{F105A90A-252D-4130-B92D-72C0B7128689}" dt="2022-03-31T09:13:19.573" v="246" actId="20577"/>
          <ac:spMkLst>
            <pc:docMk/>
            <pc:sldMk cId="2918919483" sldId="265"/>
            <ac:spMk id="5" creationId="{A18995A1-7714-BB43-8274-C3DB5BFE0DC7}"/>
          </ac:spMkLst>
        </pc:spChg>
        <pc:spChg chg="mod">
          <ac:chgData name="Adam Veřmiřovský" userId="S::66500@muni.cz::6be54c32-c53e-4d14-8637-d942e978ece5" providerId="AD" clId="Web-{F105A90A-252D-4130-B92D-72C0B7128689}" dt="2022-03-31T09:16:50.125" v="282" actId="20577"/>
          <ac:spMkLst>
            <pc:docMk/>
            <pc:sldMk cId="2918919483" sldId="265"/>
            <ac:spMk id="6" creationId="{C457DA35-DCA7-5E41-ACFD-C96BE8AF9332}"/>
          </ac:spMkLst>
        </pc:spChg>
      </pc:sldChg>
      <pc:sldChg chg="modSp">
        <pc:chgData name="Adam Veřmiřovský" userId="S::66500@muni.cz::6be54c32-c53e-4d14-8637-d942e978ece5" providerId="AD" clId="Web-{F105A90A-252D-4130-B92D-72C0B7128689}" dt="2022-03-31T09:19:54.521" v="299" actId="20577"/>
        <pc:sldMkLst>
          <pc:docMk/>
          <pc:sldMk cId="4261094330" sldId="266"/>
        </pc:sldMkLst>
        <pc:spChg chg="mod">
          <ac:chgData name="Adam Veřmiřovský" userId="S::66500@muni.cz::6be54c32-c53e-4d14-8637-d942e978ece5" providerId="AD" clId="Web-{F105A90A-252D-4130-B92D-72C0B7128689}" dt="2022-03-31T09:19:54.521" v="299" actId="20577"/>
          <ac:spMkLst>
            <pc:docMk/>
            <pc:sldMk cId="4261094330" sldId="266"/>
            <ac:spMk id="5" creationId="{DAD67888-1591-154B-A79D-1A4EF8660F6F}"/>
          </ac:spMkLst>
        </pc:spChg>
      </pc:sldChg>
      <pc:sldChg chg="modSp">
        <pc:chgData name="Adam Veřmiřovský" userId="S::66500@muni.cz::6be54c32-c53e-4d14-8637-d942e978ece5" providerId="AD" clId="Web-{F105A90A-252D-4130-B92D-72C0B7128689}" dt="2022-03-31T08:39:06.281" v="29" actId="20577"/>
        <pc:sldMkLst>
          <pc:docMk/>
          <pc:sldMk cId="1877452885" sldId="268"/>
        </pc:sldMkLst>
        <pc:spChg chg="mod">
          <ac:chgData name="Adam Veřmiřovský" userId="S::66500@muni.cz::6be54c32-c53e-4d14-8637-d942e978ece5" providerId="AD" clId="Web-{F105A90A-252D-4130-B92D-72C0B7128689}" dt="2022-03-31T08:39:06.281" v="29" actId="20577"/>
          <ac:spMkLst>
            <pc:docMk/>
            <pc:sldMk cId="1877452885" sldId="268"/>
            <ac:spMk id="4" creationId="{B25937E9-D40B-9A48-B172-96399460B6A3}"/>
          </ac:spMkLst>
        </pc:spChg>
      </pc:sldChg>
      <pc:sldChg chg="modSp">
        <pc:chgData name="Adam Veřmiřovský" userId="S::66500@muni.cz::6be54c32-c53e-4d14-8637-d942e978ece5" providerId="AD" clId="Web-{F105A90A-252D-4130-B92D-72C0B7128689}" dt="2022-03-31T09:22:44.635" v="307" actId="20577"/>
        <pc:sldMkLst>
          <pc:docMk/>
          <pc:sldMk cId="1103516151" sldId="273"/>
        </pc:sldMkLst>
        <pc:spChg chg="mod">
          <ac:chgData name="Adam Veřmiřovský" userId="S::66500@muni.cz::6be54c32-c53e-4d14-8637-d942e978ece5" providerId="AD" clId="Web-{F105A90A-252D-4130-B92D-72C0B7128689}" dt="2022-03-31T09:22:44.635" v="307" actId="20577"/>
          <ac:spMkLst>
            <pc:docMk/>
            <pc:sldMk cId="1103516151" sldId="273"/>
            <ac:spMk id="16" creationId="{1496C457-284B-5543-BA09-5BB90B9D7741}"/>
          </ac:spMkLst>
        </pc:spChg>
      </pc:sldChg>
      <pc:sldChg chg="modSp">
        <pc:chgData name="Adam Veřmiřovský" userId="S::66500@muni.cz::6be54c32-c53e-4d14-8637-d942e978ece5" providerId="AD" clId="Web-{F105A90A-252D-4130-B92D-72C0B7128689}" dt="2022-03-31T08:37:15.310" v="24" actId="20577"/>
        <pc:sldMkLst>
          <pc:docMk/>
          <pc:sldMk cId="200676340" sldId="283"/>
        </pc:sldMkLst>
        <pc:spChg chg="mod">
          <ac:chgData name="Adam Veřmiřovský" userId="S::66500@muni.cz::6be54c32-c53e-4d14-8637-d942e978ece5" providerId="AD" clId="Web-{F105A90A-252D-4130-B92D-72C0B7128689}" dt="2022-03-31T08:37:15.310" v="24" actId="20577"/>
          <ac:spMkLst>
            <pc:docMk/>
            <pc:sldMk cId="200676340" sldId="283"/>
            <ac:spMk id="5" creationId="{90C0CF33-BD32-9947-B194-0A55F71C8158}"/>
          </ac:spMkLst>
        </pc:spChg>
      </pc:sldChg>
      <pc:sldChg chg="modSp">
        <pc:chgData name="Adam Veřmiřovský" userId="S::66500@muni.cz::6be54c32-c53e-4d14-8637-d942e978ece5" providerId="AD" clId="Web-{F105A90A-252D-4130-B92D-72C0B7128689}" dt="2022-03-31T08:33:58.241" v="0" actId="14100"/>
        <pc:sldMkLst>
          <pc:docMk/>
          <pc:sldMk cId="1573431031" sldId="286"/>
        </pc:sldMkLst>
        <pc:picChg chg="mod">
          <ac:chgData name="Adam Veřmiřovský" userId="S::66500@muni.cz::6be54c32-c53e-4d14-8637-d942e978ece5" providerId="AD" clId="Web-{F105A90A-252D-4130-B92D-72C0B7128689}" dt="2022-03-31T08:33:58.241" v="0" actId="14100"/>
          <ac:picMkLst>
            <pc:docMk/>
            <pc:sldMk cId="1573431031" sldId="286"/>
            <ac:picMk id="5" creationId="{57A93222-3ADA-0847-A2DD-A5D1141FDBA5}"/>
          </ac:picMkLst>
        </pc:picChg>
      </pc:sldChg>
      <pc:sldChg chg="modSp">
        <pc:chgData name="Adam Veřmiřovský" userId="S::66500@muni.cz::6be54c32-c53e-4d14-8637-d942e978ece5" providerId="AD" clId="Web-{F105A90A-252D-4130-B92D-72C0B7128689}" dt="2022-03-31T09:18:40.597" v="297" actId="20577"/>
        <pc:sldMkLst>
          <pc:docMk/>
          <pc:sldMk cId="2302278678" sldId="288"/>
        </pc:sldMkLst>
        <pc:spChg chg="mod">
          <ac:chgData name="Adam Veřmiřovský" userId="S::66500@muni.cz::6be54c32-c53e-4d14-8637-d942e978ece5" providerId="AD" clId="Web-{F105A90A-252D-4130-B92D-72C0B7128689}" dt="2022-03-31T09:18:40.597" v="297" actId="20577"/>
          <ac:spMkLst>
            <pc:docMk/>
            <pc:sldMk cId="2302278678" sldId="288"/>
            <ac:spMk id="5" creationId="{A18995A1-7714-BB43-8274-C3DB5BFE0DC7}"/>
          </ac:spMkLst>
        </pc:spChg>
      </pc:sldChg>
      <pc:sldChg chg="modSp">
        <pc:chgData name="Adam Veřmiřovský" userId="S::66500@muni.cz::6be54c32-c53e-4d14-8637-d942e978ece5" providerId="AD" clId="Web-{F105A90A-252D-4130-B92D-72C0B7128689}" dt="2022-03-31T09:18:36.347" v="296" actId="20577"/>
        <pc:sldMkLst>
          <pc:docMk/>
          <pc:sldMk cId="3574729325" sldId="289"/>
        </pc:sldMkLst>
        <pc:spChg chg="mod">
          <ac:chgData name="Adam Veřmiřovský" userId="S::66500@muni.cz::6be54c32-c53e-4d14-8637-d942e978ece5" providerId="AD" clId="Web-{F105A90A-252D-4130-B92D-72C0B7128689}" dt="2022-03-31T09:18:36.347" v="296" actId="20577"/>
          <ac:spMkLst>
            <pc:docMk/>
            <pc:sldMk cId="3574729325" sldId="289"/>
            <ac:spMk id="5" creationId="{A18995A1-7714-BB43-8274-C3DB5BFE0DC7}"/>
          </ac:spMkLst>
        </pc:spChg>
      </pc:sldChg>
      <pc:sldChg chg="modSp">
        <pc:chgData name="Adam Veřmiřovský" userId="S::66500@muni.cz::6be54c32-c53e-4d14-8637-d942e978ece5" providerId="AD" clId="Web-{F105A90A-252D-4130-B92D-72C0B7128689}" dt="2022-03-31T09:07:29.109" v="198" actId="20577"/>
        <pc:sldMkLst>
          <pc:docMk/>
          <pc:sldMk cId="593767591" sldId="296"/>
        </pc:sldMkLst>
        <pc:spChg chg="mod">
          <ac:chgData name="Adam Veřmiřovský" userId="S::66500@muni.cz::6be54c32-c53e-4d14-8637-d942e978ece5" providerId="AD" clId="Web-{F105A90A-252D-4130-B92D-72C0B7128689}" dt="2022-03-31T09:07:29.109" v="198" actId="20577"/>
          <ac:spMkLst>
            <pc:docMk/>
            <pc:sldMk cId="593767591" sldId="296"/>
            <ac:spMk id="6" creationId="{C457DA35-DCA7-5E41-ACFD-C96BE8AF9332}"/>
          </ac:spMkLst>
        </pc:spChg>
      </pc:sldChg>
      <pc:sldChg chg="modSp">
        <pc:chgData name="Adam Veřmiřovský" userId="S::66500@muni.cz::6be54c32-c53e-4d14-8637-d942e978ece5" providerId="AD" clId="Web-{F105A90A-252D-4130-B92D-72C0B7128689}" dt="2022-03-31T09:23:02.401" v="309" actId="20577"/>
        <pc:sldMkLst>
          <pc:docMk/>
          <pc:sldMk cId="2732850395" sldId="297"/>
        </pc:sldMkLst>
        <pc:spChg chg="mod">
          <ac:chgData name="Adam Veřmiřovský" userId="S::66500@muni.cz::6be54c32-c53e-4d14-8637-d942e978ece5" providerId="AD" clId="Web-{F105A90A-252D-4130-B92D-72C0B7128689}" dt="2022-03-31T09:23:02.401" v="309" actId="20577"/>
          <ac:spMkLst>
            <pc:docMk/>
            <pc:sldMk cId="2732850395" sldId="297"/>
            <ac:spMk id="5" creationId="{DAD67888-1591-154B-A79D-1A4EF8660F6F}"/>
          </ac:spMkLst>
        </pc:spChg>
      </pc:sldChg>
      <pc:sldChg chg="modSp add replId">
        <pc:chgData name="Adam Veřmiřovský" userId="S::66500@muni.cz::6be54c32-c53e-4d14-8637-d942e978ece5" providerId="AD" clId="Web-{F105A90A-252D-4130-B92D-72C0B7128689}" dt="2022-03-31T08:59:12.564" v="179" actId="20577"/>
        <pc:sldMkLst>
          <pc:docMk/>
          <pc:sldMk cId="212873332" sldId="298"/>
        </pc:sldMkLst>
        <pc:spChg chg="mod">
          <ac:chgData name="Adam Veřmiřovský" userId="S::66500@muni.cz::6be54c32-c53e-4d14-8637-d942e978ece5" providerId="AD" clId="Web-{F105A90A-252D-4130-B92D-72C0B7128689}" dt="2022-03-31T08:59:12.564" v="179" actId="20577"/>
          <ac:spMkLst>
            <pc:docMk/>
            <pc:sldMk cId="212873332" sldId="298"/>
            <ac:spMk id="5" creationId="{90C0CF33-BD32-9947-B194-0A55F71C8158}"/>
          </ac:spMkLst>
        </pc:spChg>
      </pc:sldChg>
      <pc:sldChg chg="add del replId">
        <pc:chgData name="Adam Veřmiřovský" userId="S::66500@muni.cz::6be54c32-c53e-4d14-8637-d942e978ece5" providerId="AD" clId="Web-{F105A90A-252D-4130-B92D-72C0B7128689}" dt="2022-03-31T08:40:04.892" v="31"/>
        <pc:sldMkLst>
          <pc:docMk/>
          <pc:sldMk cId="871016065" sldId="298"/>
        </pc:sldMkLst>
      </pc:sldChg>
      <pc:sldChg chg="modSp add replId">
        <pc:chgData name="Adam Veřmiřovský" userId="S::66500@muni.cz::6be54c32-c53e-4d14-8637-d942e978ece5" providerId="AD" clId="Web-{F105A90A-252D-4130-B92D-72C0B7128689}" dt="2022-03-31T09:23:32.855" v="312" actId="20577"/>
        <pc:sldMkLst>
          <pc:docMk/>
          <pc:sldMk cId="2811859960" sldId="299"/>
        </pc:sldMkLst>
        <pc:spChg chg="mod">
          <ac:chgData name="Adam Veřmiřovský" userId="S::66500@muni.cz::6be54c32-c53e-4d14-8637-d942e978ece5" providerId="AD" clId="Web-{F105A90A-252D-4130-B92D-72C0B7128689}" dt="2022-03-31T09:23:32.855" v="312" actId="20577"/>
          <ac:spMkLst>
            <pc:docMk/>
            <pc:sldMk cId="2811859960" sldId="299"/>
            <ac:spMk id="5" creationId="{0111EF7C-4C2A-C04A-8B43-4ECDA94CE0BA}"/>
          </ac:spMkLst>
        </pc:spChg>
      </pc:sldChg>
      <pc:sldChg chg="modSp add replId">
        <pc:chgData name="Adam Veřmiřovský" userId="S::66500@muni.cz::6be54c32-c53e-4d14-8637-d942e978ece5" providerId="AD" clId="Web-{F105A90A-252D-4130-B92D-72C0B7128689}" dt="2022-03-31T09:27:27.659" v="458" actId="20577"/>
        <pc:sldMkLst>
          <pc:docMk/>
          <pc:sldMk cId="1748251246" sldId="300"/>
        </pc:sldMkLst>
        <pc:spChg chg="mod">
          <ac:chgData name="Adam Veřmiřovský" userId="S::66500@muni.cz::6be54c32-c53e-4d14-8637-d942e978ece5" providerId="AD" clId="Web-{F105A90A-252D-4130-B92D-72C0B7128689}" dt="2022-03-31T09:27:27.659" v="458" actId="20577"/>
          <ac:spMkLst>
            <pc:docMk/>
            <pc:sldMk cId="1748251246" sldId="300"/>
            <ac:spMk id="5" creationId="{0111EF7C-4C2A-C04A-8B43-4ECDA94CE0BA}"/>
          </ac:spMkLst>
        </pc:spChg>
      </pc:sldChg>
      <pc:sldChg chg="modSp add replId">
        <pc:chgData name="Adam Veřmiřovský" userId="S::66500@muni.cz::6be54c32-c53e-4d14-8637-d942e978ece5" providerId="AD" clId="Web-{F105A90A-252D-4130-B92D-72C0B7128689}" dt="2022-03-31T09:27:37.268" v="459" actId="20577"/>
        <pc:sldMkLst>
          <pc:docMk/>
          <pc:sldMk cId="2437824959" sldId="301"/>
        </pc:sldMkLst>
        <pc:spChg chg="mod">
          <ac:chgData name="Adam Veřmiřovský" userId="S::66500@muni.cz::6be54c32-c53e-4d14-8637-d942e978ece5" providerId="AD" clId="Web-{F105A90A-252D-4130-B92D-72C0B7128689}" dt="2022-03-31T09:27:37.268" v="459" actId="20577"/>
          <ac:spMkLst>
            <pc:docMk/>
            <pc:sldMk cId="2437824959" sldId="301"/>
            <ac:spMk id="5" creationId="{0111EF7C-4C2A-C04A-8B43-4ECDA94CE0BA}"/>
          </ac:spMkLst>
        </pc:spChg>
      </pc:sldChg>
      <pc:sldChg chg="modSp add replId">
        <pc:chgData name="Adam Veřmiřovský" userId="S::66500@muni.cz::6be54c32-c53e-4d14-8637-d942e978ece5" providerId="AD" clId="Web-{F105A90A-252D-4130-B92D-72C0B7128689}" dt="2022-03-31T09:27:44.612" v="460" actId="20577"/>
        <pc:sldMkLst>
          <pc:docMk/>
          <pc:sldMk cId="3031469256" sldId="302"/>
        </pc:sldMkLst>
        <pc:spChg chg="mod">
          <ac:chgData name="Adam Veřmiřovský" userId="S::66500@muni.cz::6be54c32-c53e-4d14-8637-d942e978ece5" providerId="AD" clId="Web-{F105A90A-252D-4130-B92D-72C0B7128689}" dt="2022-03-31T09:27:44.612" v="460" actId="20577"/>
          <ac:spMkLst>
            <pc:docMk/>
            <pc:sldMk cId="3031469256" sldId="302"/>
            <ac:spMk id="5" creationId="{0111EF7C-4C2A-C04A-8B43-4ECDA94CE0BA}"/>
          </ac:spMkLst>
        </pc:spChg>
      </pc:sldChg>
      <pc:sldChg chg="modSp add replId">
        <pc:chgData name="Adam Veřmiřovský" userId="S::66500@muni.cz::6be54c32-c53e-4d14-8637-d942e978ece5" providerId="AD" clId="Web-{F105A90A-252D-4130-B92D-72C0B7128689}" dt="2022-03-31T09:27:50.456" v="461" actId="20577"/>
        <pc:sldMkLst>
          <pc:docMk/>
          <pc:sldMk cId="3710792379" sldId="303"/>
        </pc:sldMkLst>
        <pc:spChg chg="mod">
          <ac:chgData name="Adam Veřmiřovský" userId="S::66500@muni.cz::6be54c32-c53e-4d14-8637-d942e978ece5" providerId="AD" clId="Web-{F105A90A-252D-4130-B92D-72C0B7128689}" dt="2022-03-31T09:27:50.456" v="461" actId="20577"/>
          <ac:spMkLst>
            <pc:docMk/>
            <pc:sldMk cId="3710792379" sldId="303"/>
            <ac:spMk id="5" creationId="{0111EF7C-4C2A-C04A-8B43-4ECDA94CE0B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slovnik/SLOVN&#205;%20DRUH" TargetMode="External"/><Relationship Id="rId2" Type="http://schemas.openxmlformats.org/officeDocument/2006/relationships/hyperlink" Target="https://www.czechency.org/slovnik/OT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slovnik/SLOVOTVORN%C3%81%20T%C5%98%C3%8DDA" TargetMode="External"/><Relationship Id="rId2" Type="http://schemas.openxmlformats.org/officeDocument/2006/relationships/hyperlink" Target="https://www.czechency.org/slovnik/OTS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slovnik/SLOVOTVORN%C3%9D%20TYP" TargetMode="External"/><Relationship Id="rId2" Type="http://schemas.openxmlformats.org/officeDocument/2006/relationships/hyperlink" Target="https://www.czechency.org/slovnik/O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zechency.org/slovnik/%C4%8CINITELSK%C3%89%20JM%C3%89NO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slovnik/ONOMAZIOLOGICK%C3%81%20KATEGORIE" TargetMode="External"/><Relationship Id="rId2" Type="http://schemas.openxmlformats.org/officeDocument/2006/relationships/hyperlink" Target="https://www.czechency.org/slovnik/ONOMAZIOLOGICK%C3%81%20TEORIE%20SLOVOTVORB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Slovotvorný systém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0D6EC8-EA08-8E4A-BD08-8D80507AF4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2D6DAC-3E95-EF4F-9CB8-65D7F1381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CA4A042-DC7E-4F6F-848C-2F4E34EC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en-US" sz="2200" dirty="0" err="1"/>
              <a:t>Hierachie</a:t>
            </a:r>
            <a:r>
              <a:rPr lang="en-US" sz="2200" dirty="0"/>
              <a:t> </a:t>
            </a:r>
            <a:r>
              <a:rPr lang="en-US" sz="2400" dirty="0"/>
              <a:t>PK</a:t>
            </a:r>
            <a:br>
              <a:rPr lang="en-US" sz="2400" dirty="0"/>
            </a:br>
            <a:endParaRPr lang="en-US" sz="2200" dirty="0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7F513B65-33EC-44F6-829C-ACAC873F07F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F9AB4D-9E7A-5141-B948-2E6AB7FD5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50" y="636128"/>
            <a:ext cx="8487287" cy="5585743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9BD27AAE-9E45-3C48-AB32-A472A970CFC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51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C2B1DF-4D5E-9A47-9B98-01733A9075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D86857-B2C7-CE42-8E7F-13C177A4E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BDE5290-4B58-4355-A763-02127F12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 err="1"/>
              <a:t>Pojmové</a:t>
            </a:r>
            <a:r>
              <a:rPr lang="en-US" dirty="0"/>
              <a:t> </a:t>
            </a:r>
            <a:r>
              <a:rPr lang="en-US" dirty="0" err="1"/>
              <a:t>kategorie</a:t>
            </a:r>
            <a:r>
              <a:rPr lang="en-US" dirty="0"/>
              <a:t> :: </a:t>
            </a:r>
            <a:r>
              <a:rPr lang="en-US" dirty="0" err="1"/>
              <a:t>pojmové</a:t>
            </a:r>
            <a:r>
              <a:rPr lang="en-US" dirty="0"/>
              <a:t> </a:t>
            </a:r>
            <a:r>
              <a:rPr lang="en-US" dirty="0" err="1"/>
              <a:t>báze</a:t>
            </a:r>
            <a:r>
              <a:rPr lang="en-US" dirty="0"/>
              <a:t> </a:t>
            </a:r>
            <a:r>
              <a:rPr lang="en-US" dirty="0" err="1"/>
              <a:t>slov</a:t>
            </a:r>
            <a:endParaRPr lang="en-US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B136CC5-A112-9E4F-99DE-C5FAE95A1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40" y="1692275"/>
            <a:ext cx="6375908" cy="4140200"/>
          </a:xfrm>
        </p:spPr>
      </p:pic>
    </p:spTree>
    <p:extLst>
      <p:ext uri="{BB962C8B-B14F-4D97-AF65-F5344CB8AC3E}">
        <p14:creationId xmlns:p14="http://schemas.microsoft.com/office/powerpoint/2010/main" val="7516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BF513C-DDB5-E448-A776-077970850D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4C143C-65D1-8A41-9549-03DB2AF90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1AACB6-2CAB-644A-94CC-8FC081623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Pojmové kategorie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3000BC-3C93-9444-BE19-312A688EEB5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Tyto pojmové kategorie odpovídají pojmovým a pojmenovacím bázím slov (...); viz též s teorií </a:t>
            </a:r>
            <a:r>
              <a:rPr lang="cs-CZ" dirty="0">
                <a:hlinkClick r:id="rId2" tooltip="OTS"/>
              </a:rPr>
              <a:t>OTS</a:t>
            </a:r>
            <a:r>
              <a:rPr lang="cs-CZ" dirty="0"/>
              <a:t> spolupracující teorie </a:t>
            </a:r>
            <a:r>
              <a:rPr lang="cs-CZ" dirty="0">
                <a:hlinkClick r:id="rId3" tooltip="slovní druh"/>
              </a:rPr>
              <a:t>slovních druhů</a:t>
            </a:r>
            <a:r>
              <a:rPr lang="cs-CZ" dirty="0"/>
              <a:t>. (</a:t>
            </a:r>
            <a:r>
              <a:rPr lang="cs-CZ" dirty="0" err="1"/>
              <a:t>Rusínová</a:t>
            </a:r>
            <a:r>
              <a:rPr lang="cs-CZ" dirty="0"/>
              <a:t> 2017)</a:t>
            </a:r>
          </a:p>
          <a:p>
            <a:r>
              <a:rPr lang="cs-CZ" dirty="0"/>
              <a:t>OTS? (viz dále)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F55E5A2-28F1-7342-BAB8-50410E11607C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17" y="1701506"/>
            <a:ext cx="5798258" cy="3765102"/>
          </a:xfrm>
        </p:spPr>
      </p:pic>
    </p:spTree>
    <p:extLst>
      <p:ext uri="{BB962C8B-B14F-4D97-AF65-F5344CB8AC3E}">
        <p14:creationId xmlns:p14="http://schemas.microsoft.com/office/powerpoint/2010/main" val="403091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0F7A5C7-43E1-C243-902A-DC30C7C9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OTS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D93A5D-9132-7F49-9A25-86BE7528F8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D77271-35E5-B94A-BE4C-E0A562A4F9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EA817F-44E3-A542-8C10-0FFC5FC6E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735" y="2596845"/>
            <a:ext cx="4125465" cy="320844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900" dirty="0"/>
              <a:t>onomaziologická teorie slovotvorby</a:t>
            </a:r>
          </a:p>
          <a:p>
            <a:pPr>
              <a:spcAft>
                <a:spcPts val="600"/>
              </a:spcAft>
            </a:pPr>
            <a:r>
              <a:rPr lang="cs-CZ" sz="1900" dirty="0"/>
              <a:t>je „spjata s dílem M. Dokulila (zvl. ✍</a:t>
            </a:r>
            <a:r>
              <a:rPr lang="cs-CZ" sz="1900" i="1" dirty="0"/>
              <a:t>TSČ</a:t>
            </a:r>
            <a:r>
              <a:rPr lang="cs-CZ" sz="1900" dirty="0"/>
              <a:t>, 1962; ✍</a:t>
            </a:r>
            <a:r>
              <a:rPr lang="cs-CZ" sz="1900" i="1" dirty="0"/>
              <a:t>TSČ</a:t>
            </a:r>
            <a:r>
              <a:rPr lang="cs-CZ" sz="1900" dirty="0"/>
              <a:t> 2, 1967),</a:t>
            </a:r>
          </a:p>
          <a:p>
            <a:pPr>
              <a:spcAft>
                <a:spcPts val="600"/>
              </a:spcAft>
            </a:pPr>
            <a:r>
              <a:rPr lang="cs-CZ" sz="1900" dirty="0"/>
              <a:t>které je dále rozvíjeno u nás (viz ✍</a:t>
            </a:r>
            <a:r>
              <a:rPr lang="cs-CZ" sz="1900" dirty="0" err="1"/>
              <a:t>Rusínová</a:t>
            </a:r>
            <a:r>
              <a:rPr lang="cs-CZ" sz="1900" dirty="0"/>
              <a:t>, 2007)“ </a:t>
            </a:r>
          </a:p>
          <a:p>
            <a:pPr>
              <a:spcAft>
                <a:spcPts val="600"/>
              </a:spcAft>
            </a:pPr>
            <a:r>
              <a:rPr lang="cs-CZ" sz="1900" dirty="0"/>
              <a:t>(Osolsobě 2017)</a:t>
            </a:r>
          </a:p>
          <a:p>
            <a:pPr>
              <a:spcAft>
                <a:spcPts val="600"/>
              </a:spcAft>
            </a:pPr>
            <a:endParaRPr lang="cs-CZ" sz="1900" dirty="0"/>
          </a:p>
        </p:txBody>
      </p:sp>
      <p:pic>
        <p:nvPicPr>
          <p:cNvPr id="7" name="Zástupný symbol obrázku 6" descr="Obsah obrázku muž, osoba, oblek, pózování&#10;&#10;Popis byl vytvořen automaticky">
            <a:extLst>
              <a:ext uri="{FF2B5EF4-FFF2-40B4-BE49-F238E27FC236}">
                <a16:creationId xmlns:a16="http://schemas.microsoft.com/office/drawing/2014/main" id="{F2FF57CA-0F6B-AF45-BCC9-D2CC361248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3" b="25253"/>
          <a:stretch>
            <a:fillRect/>
          </a:stretch>
        </p:blipFill>
        <p:spPr>
          <a:xfrm>
            <a:off x="718800" y="1691799"/>
            <a:ext cx="6207125" cy="4140200"/>
          </a:xfr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461E498-D4A5-42AE-ACAC-22484ECB88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1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0D6EC8-EA08-8E4A-BD08-8D80507AF4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2D6DAC-3E95-EF4F-9CB8-65D7F1381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CA4A042-DC7E-4F6F-848C-2F4E34EC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en-US" sz="2200" dirty="0"/>
              <a:t>(2) </a:t>
            </a:r>
            <a:r>
              <a:rPr lang="en-US" sz="2200" dirty="0" err="1"/>
              <a:t>Hierachie</a:t>
            </a:r>
            <a:r>
              <a:rPr lang="en-US" sz="2200" dirty="0"/>
              <a:t> </a:t>
            </a:r>
            <a:r>
              <a:rPr lang="cs-CZ" sz="2200" dirty="0"/>
              <a:t>—</a:t>
            </a:r>
            <a:r>
              <a:rPr lang="en-US" sz="2200" dirty="0"/>
              <a:t> </a:t>
            </a:r>
            <a:r>
              <a:rPr lang="cs-CZ" sz="2200" dirty="0"/>
              <a:t>OK — Onomaziologie?</a:t>
            </a:r>
            <a:br>
              <a:rPr lang="cs-CZ" sz="2200" dirty="0"/>
            </a:br>
            <a:endParaRPr lang="en-US" sz="2200" dirty="0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7F513B65-33EC-44F6-829C-ACAC873F07F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2004" y="2191250"/>
            <a:ext cx="5519542" cy="3843501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cs-CZ" b="1" dirty="0"/>
              <a:t>A co je vůbec to </a:t>
            </a:r>
            <a:r>
              <a:rPr lang="cs-CZ" b="1" dirty="0">
                <a:solidFill>
                  <a:schemeClr val="tx2"/>
                </a:solidFill>
              </a:rPr>
              <a:t>OK</a:t>
            </a:r>
            <a:r>
              <a:rPr lang="cs-CZ" b="1" dirty="0"/>
              <a:t>?</a:t>
            </a:r>
          </a:p>
          <a:p>
            <a:pPr>
              <a:spcAft>
                <a:spcPts val="600"/>
              </a:spcAft>
            </a:pPr>
            <a:r>
              <a:rPr lang="cs-CZ" b="1" dirty="0"/>
              <a:t>Co je to onomaziologie? </a:t>
            </a:r>
            <a:r>
              <a:rPr lang="cs-CZ" dirty="0"/>
              <a:t>Nauka o pojmenování postupující od obsahu k formě (nejdříve vím, CO chci pojmenovat (budovu SECC v Glasgow), a pak teprve přemýšlím JAK (pásovec)</a:t>
            </a:r>
          </a:p>
          <a:p>
            <a:pPr>
              <a:spcAft>
                <a:spcPts val="600"/>
              </a:spcAft>
            </a:pPr>
            <a:r>
              <a:rPr lang="cs-CZ" dirty="0"/>
              <a:t>při tomto pojmenovávacím procesu můžu postupovat systematicky, můžu vybírat z různých kategorií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9" name="Zástupný obsah 8" descr="Obsah obrázku obloha, exteriér, voda&#10;&#10;Popis byl vytvořen automaticky">
            <a:extLst>
              <a:ext uri="{FF2B5EF4-FFF2-40B4-BE49-F238E27FC236}">
                <a16:creationId xmlns:a16="http://schemas.microsoft.com/office/drawing/2014/main" id="{F04EF403-8051-E045-BACE-47EEE9F06335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1972236"/>
            <a:ext cx="5299559" cy="3496236"/>
          </a:xfrm>
        </p:spPr>
      </p:pic>
    </p:spTree>
    <p:extLst>
      <p:ext uri="{BB962C8B-B14F-4D97-AF65-F5344CB8AC3E}">
        <p14:creationId xmlns:p14="http://schemas.microsoft.com/office/powerpoint/2010/main" val="280881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0D6EC8-EA08-8E4A-BD08-8D80507AF4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2D6DAC-3E95-EF4F-9CB8-65D7F1381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CA4A042-DC7E-4F6F-848C-2F4E34EC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en-US" sz="2200" dirty="0"/>
              <a:t>(2) </a:t>
            </a:r>
            <a:r>
              <a:rPr lang="en-US" sz="2200" dirty="0" err="1"/>
              <a:t>Hierachie</a:t>
            </a:r>
            <a:r>
              <a:rPr lang="en-US" sz="2200" dirty="0"/>
              <a:t> </a:t>
            </a:r>
            <a:r>
              <a:rPr lang="cs-CZ" sz="2200" dirty="0"/>
              <a:t>—</a:t>
            </a:r>
            <a:r>
              <a:rPr lang="en-US" sz="2200" dirty="0"/>
              <a:t> </a:t>
            </a:r>
            <a:r>
              <a:rPr lang="cs-CZ" sz="2200" dirty="0"/>
              <a:t>OK — Onomaziologie?</a:t>
            </a:r>
            <a:br>
              <a:rPr lang="cs-CZ" sz="2200" dirty="0"/>
            </a:br>
            <a:endParaRPr lang="en-US" sz="2200" dirty="0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7F513B65-33EC-44F6-829C-ACAC873F07F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2004" y="2191250"/>
            <a:ext cx="5519542" cy="3843501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nejdříve vím, CO chci pojmenovat (budovu SECC v Glasgow), a pak teprve přemýšlím JAK (pásovec)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 </a:t>
            </a:r>
            <a:r>
              <a:rPr lang="cs-CZ" dirty="0"/>
              <a:t>„názvy živočichů, rostlin a nerostů. Mezi </a:t>
            </a:r>
            <a:r>
              <a:rPr lang="cs-CZ" b="1" dirty="0"/>
              <a:t>(3) názvy živočichů</a:t>
            </a:r>
            <a:r>
              <a:rPr lang="cs-CZ" dirty="0"/>
              <a:t> patří jednak (a) mutační </a:t>
            </a:r>
            <a:r>
              <a:rPr lang="cs-CZ" dirty="0" err="1"/>
              <a:t>desubstantiva</a:t>
            </a:r>
            <a:r>
              <a:rPr lang="cs-CZ" dirty="0"/>
              <a:t>: </a:t>
            </a:r>
            <a:r>
              <a:rPr lang="cs-CZ" i="1" dirty="0"/>
              <a:t>kůr-a</a:t>
            </a:r>
            <a:r>
              <a:rPr lang="cs-CZ" dirty="0"/>
              <a:t> → </a:t>
            </a:r>
            <a:r>
              <a:rPr lang="cs-CZ" i="1" dirty="0"/>
              <a:t>kůr-</a:t>
            </a:r>
            <a:r>
              <a:rPr lang="cs-CZ" i="1" dirty="0" err="1"/>
              <a:t>ovec</a:t>
            </a:r>
            <a:r>
              <a:rPr lang="cs-CZ" dirty="0"/>
              <a:t>; dále např. </a:t>
            </a:r>
            <a:r>
              <a:rPr lang="cs-CZ" i="1" dirty="0"/>
              <a:t>bičíkovec, členovec, korálovec, tlamovec, obratlovec</a:t>
            </a:r>
            <a:r>
              <a:rPr lang="cs-CZ" dirty="0"/>
              <a:t>“ </a:t>
            </a:r>
            <a:r>
              <a:rPr lang="cs-CZ" i="1" dirty="0"/>
              <a:t>-</a:t>
            </a:r>
            <a:r>
              <a:rPr lang="cs-CZ" i="1" dirty="0" err="1"/>
              <a:t>ovec</a:t>
            </a:r>
            <a:r>
              <a:rPr lang="cs-CZ" dirty="0"/>
              <a:t>, </a:t>
            </a:r>
            <a:r>
              <a:rPr lang="cs-CZ" i="1" dirty="0" err="1"/>
              <a:t>slovnikafixu.cz</a:t>
            </a:r>
            <a:endParaRPr lang="cs-CZ" i="1" dirty="0"/>
          </a:p>
          <a:p>
            <a:pPr>
              <a:spcAft>
                <a:spcPts val="600"/>
              </a:spcAft>
            </a:pPr>
            <a:r>
              <a:rPr lang="cs-CZ" dirty="0"/>
              <a:t>(metafora)</a:t>
            </a:r>
          </a:p>
        </p:txBody>
      </p:sp>
      <p:pic>
        <p:nvPicPr>
          <p:cNvPr id="9" name="Zástupný obsah 8" descr="Obsah obrázku obloha, exteriér, voda&#10;&#10;Popis byl vytvořen automaticky">
            <a:extLst>
              <a:ext uri="{FF2B5EF4-FFF2-40B4-BE49-F238E27FC236}">
                <a16:creationId xmlns:a16="http://schemas.microsoft.com/office/drawing/2014/main" id="{F04EF403-8051-E045-BACE-47EEE9F06335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1972236"/>
            <a:ext cx="5299559" cy="3496236"/>
          </a:xfrm>
        </p:spPr>
      </p:pic>
    </p:spTree>
    <p:extLst>
      <p:ext uri="{BB962C8B-B14F-4D97-AF65-F5344CB8AC3E}">
        <p14:creationId xmlns:p14="http://schemas.microsoft.com/office/powerpoint/2010/main" val="3285488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0D6EC8-EA08-8E4A-BD08-8D80507AF4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2D6DAC-3E95-EF4F-9CB8-65D7F1381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CA4A042-DC7E-4F6F-848C-2F4E34EC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en-US" sz="2200" dirty="0"/>
              <a:t>(2) </a:t>
            </a:r>
            <a:r>
              <a:rPr lang="en-US" sz="2200" dirty="0" err="1"/>
              <a:t>Hierachie</a:t>
            </a:r>
            <a:r>
              <a:rPr lang="en-US" sz="2200" dirty="0"/>
              <a:t> </a:t>
            </a:r>
            <a:r>
              <a:rPr lang="cs-CZ" sz="2200" dirty="0"/>
              <a:t>—</a:t>
            </a:r>
            <a:r>
              <a:rPr lang="en-US" sz="2200" dirty="0"/>
              <a:t> </a:t>
            </a:r>
            <a:r>
              <a:rPr lang="cs-CZ" sz="2200" dirty="0"/>
              <a:t>OK — Onomaziologie?</a:t>
            </a:r>
            <a:br>
              <a:rPr lang="cs-CZ" sz="2200" dirty="0"/>
            </a:br>
            <a:endParaRPr lang="en-US" sz="2200" dirty="0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7F513B65-33EC-44F6-829C-ACAC873F07F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351059" y="2191250"/>
            <a:ext cx="4420486" cy="38435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onomaziologie je hierarchicky nadřazena lexikologii a slovotvorbě (i v tzv. </a:t>
            </a:r>
            <a:r>
              <a:rPr lang="cs-CZ" dirty="0" err="1"/>
              <a:t>Veřmiřovského</a:t>
            </a:r>
            <a:r>
              <a:rPr lang="cs-CZ" dirty="0"/>
              <a:t> schématu sémiotiky...)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7E0C299-3474-F04C-99ED-60E50EE96F8E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2" y="1339224"/>
            <a:ext cx="6530388" cy="4792152"/>
          </a:xfrm>
        </p:spPr>
      </p:pic>
    </p:spTree>
    <p:extLst>
      <p:ext uri="{BB962C8B-B14F-4D97-AF65-F5344CB8AC3E}">
        <p14:creationId xmlns:p14="http://schemas.microsoft.com/office/powerpoint/2010/main" val="2559573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0D6EC8-EA08-8E4A-BD08-8D80507AF4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2D6DAC-3E95-EF4F-9CB8-65D7F1381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CA4A042-DC7E-4F6F-848C-2F4E34EC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en-US" sz="2200" dirty="0"/>
              <a:t>(2) </a:t>
            </a:r>
            <a:r>
              <a:rPr lang="en-US" sz="2200" dirty="0" err="1"/>
              <a:t>Hierachie</a:t>
            </a:r>
            <a:r>
              <a:rPr lang="en-US" sz="2200" dirty="0"/>
              <a:t> </a:t>
            </a:r>
            <a:r>
              <a:rPr lang="cs-CZ" sz="2200" dirty="0"/>
              <a:t>—</a:t>
            </a:r>
            <a:r>
              <a:rPr lang="en-US" sz="2200" dirty="0"/>
              <a:t> </a:t>
            </a:r>
            <a:r>
              <a:rPr lang="cs-CZ" sz="2200" dirty="0"/>
              <a:t>Onomaziologické kategorie</a:t>
            </a:r>
            <a:br>
              <a:rPr lang="cs-CZ" sz="2200" dirty="0"/>
            </a:br>
            <a:endParaRPr lang="en-US" sz="2200" dirty="0"/>
          </a:p>
        </p:txBody>
      </p:sp>
      <p:pic>
        <p:nvPicPr>
          <p:cNvPr id="6" name="Zástupný obsah 5" descr="Obsah obrázku exteriér, pláž, pobřeží, písečné&#10;&#10;Popis byl vytvořen automaticky">
            <a:extLst>
              <a:ext uri="{FF2B5EF4-FFF2-40B4-BE49-F238E27FC236}">
                <a16:creationId xmlns:a16="http://schemas.microsoft.com/office/drawing/2014/main" id="{73BEFB1E-3A19-224B-90B8-BA395E777181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r="10785" b="1"/>
          <a:stretch/>
        </p:blipFill>
        <p:spPr>
          <a:xfrm>
            <a:off x="720000" y="1701505"/>
            <a:ext cx="5219998" cy="4139998"/>
          </a:xfrm>
          <a:noFill/>
        </p:spPr>
      </p:pic>
      <p:sp>
        <p:nvSpPr>
          <p:cNvPr id="13" name="Subtitle 3">
            <a:extLst>
              <a:ext uri="{FF2B5EF4-FFF2-40B4-BE49-F238E27FC236}">
                <a16:creationId xmlns:a16="http://schemas.microsoft.com/office/drawing/2014/main" id="{7F513B65-33EC-44F6-829C-ACAC873F07F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2004" y="2191250"/>
            <a:ext cx="5519542" cy="3843501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cs-CZ" b="1" dirty="0"/>
              <a:t>onomaziologická</a:t>
            </a:r>
            <a:r>
              <a:rPr lang="cs-CZ" dirty="0"/>
              <a:t> </a:t>
            </a:r>
            <a:r>
              <a:rPr lang="cs-CZ" b="1" dirty="0"/>
              <a:t>kategorie (</a:t>
            </a:r>
            <a:r>
              <a:rPr lang="cs-CZ" b="1" dirty="0">
                <a:solidFill>
                  <a:schemeClr val="tx2"/>
                </a:solidFill>
              </a:rPr>
              <a:t>OK</a:t>
            </a:r>
            <a:r>
              <a:rPr lang="cs-CZ" b="1" dirty="0"/>
              <a:t>)</a:t>
            </a:r>
            <a:r>
              <a:rPr lang="cs-CZ" dirty="0"/>
              <a:t> </a:t>
            </a:r>
            <a:r>
              <a:rPr lang="cs-CZ" i="1" dirty="0">
                <a:solidFill>
                  <a:schemeClr val="tx2"/>
                </a:solidFill>
              </a:rPr>
              <a:t>hromadnosti</a:t>
            </a:r>
            <a:r>
              <a:rPr lang="cs-CZ" dirty="0"/>
              <a:t> „zahrnuje</a:t>
            </a:r>
          </a:p>
          <a:p>
            <a:pPr>
              <a:spcAft>
                <a:spcPts val="600"/>
              </a:spcAft>
            </a:pPr>
            <a:r>
              <a:rPr lang="cs-CZ" b="1" dirty="0"/>
              <a:t> slovotvornou kategorii (</a:t>
            </a:r>
            <a:r>
              <a:rPr lang="cs-CZ" b="1" dirty="0">
                <a:solidFill>
                  <a:srgbClr val="7030A0"/>
                </a:solidFill>
              </a:rPr>
              <a:t>SK</a:t>
            </a:r>
            <a:r>
              <a:rPr lang="cs-CZ" b="1" dirty="0"/>
              <a:t>)</a:t>
            </a:r>
            <a:r>
              <a:rPr lang="cs-CZ" dirty="0"/>
              <a:t> </a:t>
            </a:r>
            <a:r>
              <a:rPr lang="cs-CZ" i="1" dirty="0">
                <a:solidFill>
                  <a:srgbClr val="7030A0"/>
                </a:solidFill>
              </a:rPr>
              <a:t>názvů hromadných</a:t>
            </a:r>
            <a:r>
              <a:rPr lang="cs-CZ" dirty="0"/>
              <a:t> tvořenou několika </a:t>
            </a:r>
          </a:p>
          <a:p>
            <a:pPr>
              <a:spcAft>
                <a:spcPts val="600"/>
              </a:spcAft>
            </a:pPr>
            <a:r>
              <a:rPr lang="cs-CZ" b="1" dirty="0">
                <a:solidFill>
                  <a:schemeClr val="accent2"/>
                </a:solidFill>
              </a:rPr>
              <a:t>typy</a:t>
            </a:r>
            <a:r>
              <a:rPr lang="cs-CZ" b="1" dirty="0"/>
              <a:t> (</a:t>
            </a:r>
            <a:r>
              <a:rPr lang="cs-CZ" b="1" dirty="0">
                <a:solidFill>
                  <a:schemeClr val="accent2"/>
                </a:solidFill>
              </a:rPr>
              <a:t>ST</a:t>
            </a:r>
            <a:r>
              <a:rPr lang="cs-CZ" b="1" dirty="0"/>
              <a:t>)</a:t>
            </a:r>
            <a:r>
              <a:rPr lang="cs-CZ" dirty="0"/>
              <a:t> (</a:t>
            </a:r>
            <a:r>
              <a:rPr lang="cs-CZ" i="1" dirty="0"/>
              <a:t>učitel</a:t>
            </a:r>
            <a:r>
              <a:rPr lang="cs-CZ" i="1" dirty="0">
                <a:solidFill>
                  <a:srgbClr val="FF0000"/>
                </a:solidFill>
              </a:rPr>
              <a:t>stvo</a:t>
            </a:r>
            <a:r>
              <a:rPr lang="cs-CZ" i="1" dirty="0"/>
              <a:t>, strom</a:t>
            </a:r>
            <a:r>
              <a:rPr lang="cs-CZ" i="1" dirty="0">
                <a:solidFill>
                  <a:srgbClr val="FF0000"/>
                </a:solidFill>
              </a:rPr>
              <a:t>oví</a:t>
            </a:r>
            <a:r>
              <a:rPr lang="cs-CZ" i="1" dirty="0"/>
              <a:t>, trn</a:t>
            </a:r>
            <a:r>
              <a:rPr lang="cs-CZ" i="1" dirty="0">
                <a:solidFill>
                  <a:srgbClr val="FF0000"/>
                </a:solidFill>
              </a:rPr>
              <a:t>í</a:t>
            </a:r>
            <a:r>
              <a:rPr lang="cs-CZ" dirty="0"/>
              <a:t>) i </a:t>
            </a:r>
            <a:r>
              <a:rPr lang="cs-CZ" dirty="0">
                <a:solidFill>
                  <a:schemeClr val="tx2"/>
                </a:solidFill>
              </a:rPr>
              <a:t>slova prvotní</a:t>
            </a:r>
            <a:r>
              <a:rPr lang="cs-CZ" dirty="0"/>
              <a:t> jako </a:t>
            </a:r>
            <a:r>
              <a:rPr lang="cs-CZ" i="1" dirty="0">
                <a:solidFill>
                  <a:schemeClr val="tx2"/>
                </a:solidFill>
              </a:rPr>
              <a:t>štěrk, písek, brav, hmyz, skot</a:t>
            </a:r>
            <a:r>
              <a:rPr lang="cs-CZ" dirty="0"/>
              <a:t> aj.“ (Hauser 1980: 109)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36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0D6EC8-EA08-8E4A-BD08-8D80507AF4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2D6DAC-3E95-EF4F-9CB8-65D7F1381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CA4A042-DC7E-4F6F-848C-2F4E34EC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sz="2200" dirty="0"/>
              <a:t>(2) </a:t>
            </a:r>
            <a:r>
              <a:rPr lang="en-US" sz="2200" dirty="0" err="1"/>
              <a:t>Hierachie</a:t>
            </a:r>
            <a:r>
              <a:rPr lang="en-US" sz="2200" dirty="0"/>
              <a:t> </a:t>
            </a:r>
            <a:r>
              <a:rPr lang="cs-CZ" sz="2200" dirty="0"/>
              <a:t>—</a:t>
            </a:r>
            <a:r>
              <a:rPr lang="en-US" sz="2200" dirty="0"/>
              <a:t> </a:t>
            </a:r>
            <a:r>
              <a:rPr lang="cs-CZ" sz="2200" dirty="0"/>
              <a:t>Onomaziologické kategorie</a:t>
            </a:r>
            <a:endParaRPr lang="en-US" sz="22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7A93222-3ADA-0847-A2DD-A5D1141FDBA5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1" y="1297294"/>
            <a:ext cx="9811674" cy="4890019"/>
          </a:xfr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31850C8-F27E-7C47-8487-040CA907E2A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43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168256-8E8E-074E-9567-BE2F44D06E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Veřmiřovský: Slovotvorný systém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55FAA1-758C-2A4F-A56E-4B0117FE61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6F351C-CCA7-2B40-BEBD-26FB9DF7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(2) Kategorie onomaziologické (OK)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C0CF33-BD32-9947-B194-0A55F71C815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179705">
              <a:spcAft>
                <a:spcPts val="600"/>
              </a:spcAft>
            </a:pPr>
            <a:r>
              <a:rPr lang="cs-CZ" sz="2200" dirty="0"/>
              <a:t>„</a:t>
            </a:r>
            <a:r>
              <a:rPr lang="cs-CZ" sz="2200" b="1" dirty="0">
                <a:solidFill>
                  <a:schemeClr val="tx2"/>
                </a:solidFill>
              </a:rPr>
              <a:t>obecné</a:t>
            </a:r>
            <a:r>
              <a:rPr lang="cs-CZ" sz="2200" dirty="0"/>
              <a:t> obsahové struktury,</a:t>
            </a:r>
            <a:endParaRPr lang="cs-CZ"/>
          </a:p>
          <a:p>
            <a:pPr marL="251460" indent="-179705">
              <a:spcAft>
                <a:spcPts val="600"/>
              </a:spcAft>
            </a:pPr>
            <a:r>
              <a:rPr lang="cs-CZ" sz="2200" dirty="0"/>
              <a:t>které se navzájem liší </a:t>
            </a:r>
            <a:r>
              <a:rPr lang="cs-CZ" sz="2200" u="sng" dirty="0">
                <a:solidFill>
                  <a:schemeClr val="bg1">
                    <a:lumMod val="50000"/>
                  </a:schemeClr>
                </a:solidFill>
              </a:rPr>
              <a:t>stupněm významového rozdílu (</a:t>
            </a:r>
            <a:r>
              <a:rPr lang="cs-CZ" sz="2200" i="1" u="sng" dirty="0">
                <a:solidFill>
                  <a:schemeClr val="bg1">
                    <a:lumMod val="50000"/>
                  </a:schemeClr>
                </a:solidFill>
              </a:rPr>
              <a:t>malý :: menší</a:t>
            </a:r>
            <a:r>
              <a:rPr lang="cs-CZ" sz="2200" u="sng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sz="2200" u="sng" dirty="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251460" indent="-179705">
              <a:spcAft>
                <a:spcPts val="600"/>
              </a:spcAft>
            </a:pPr>
            <a:r>
              <a:rPr lang="cs-CZ" sz="2200" dirty="0"/>
              <a:t>mezi pojmem vstupujícím do pojmenovávacího aktu (slovo fundující) </a:t>
            </a:r>
            <a:endParaRPr lang="cs-CZ" sz="2200" dirty="0">
              <a:cs typeface="Arial"/>
            </a:endParaRPr>
          </a:p>
          <a:p>
            <a:pPr marL="251460" indent="-179705">
              <a:spcAft>
                <a:spcPts val="600"/>
              </a:spcAft>
            </a:pPr>
            <a:r>
              <a:rPr lang="cs-CZ" sz="2200" dirty="0"/>
              <a:t>a pojmem, který je výsledkem aktu (slovo fundované)“ (Uher, </a:t>
            </a:r>
            <a:r>
              <a:rPr lang="cs-CZ" sz="2200" dirty="0" err="1"/>
              <a:t>Kneselová</a:t>
            </a:r>
            <a:r>
              <a:rPr lang="cs-CZ" sz="2200" dirty="0"/>
              <a:t> 1999: 12) </a:t>
            </a:r>
            <a:r>
              <a:rPr lang="cs-CZ" sz="2200" u="sng" dirty="0">
                <a:solidFill>
                  <a:schemeClr val="bg1">
                    <a:lumMod val="50000"/>
                  </a:schemeClr>
                </a:solidFill>
              </a:rPr>
              <a:t>Zde je důraz na Mu, </a:t>
            </a:r>
            <a:r>
              <a:rPr lang="cs-CZ" sz="2200" u="sng" dirty="0" err="1">
                <a:solidFill>
                  <a:schemeClr val="bg1">
                    <a:lumMod val="50000"/>
                  </a:schemeClr>
                </a:solidFill>
              </a:rPr>
              <a:t>Mo</a:t>
            </a:r>
            <a:r>
              <a:rPr lang="cs-CZ" sz="2200" u="sng" dirty="0">
                <a:solidFill>
                  <a:schemeClr val="bg1">
                    <a:lumMod val="50000"/>
                  </a:schemeClr>
                </a:solidFill>
              </a:rPr>
              <a:t>, Tr...</a:t>
            </a:r>
            <a:endParaRPr lang="cs-CZ" sz="2200" u="sng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7" name="Picture 6" descr="Mnoho otazníků na černém pozadí">
            <a:extLst>
              <a:ext uri="{FF2B5EF4-FFF2-40B4-BE49-F238E27FC236}">
                <a16:creationId xmlns:a16="http://schemas.microsoft.com/office/drawing/2014/main" id="{2B273202-A144-4311-B77E-E102034FB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7" r="-1" b="-1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7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Slovotvorný systém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926653"/>
          </a:xfrm>
        </p:spPr>
        <p:txBody>
          <a:bodyPr/>
          <a:lstStyle/>
          <a:p>
            <a:r>
              <a:rPr lang="cs-CZ" dirty="0"/>
              <a:t>Kategorie pojmová (1), onomaziologická (2) i slovotvorná (4)... </a:t>
            </a:r>
          </a:p>
          <a:p>
            <a:r>
              <a:rPr lang="cs-CZ" dirty="0"/>
              <a:t>a také slovotvorný typ (3)</a:t>
            </a:r>
          </a:p>
        </p:txBody>
      </p:sp>
    </p:spTree>
    <p:extLst>
      <p:ext uri="{BB962C8B-B14F-4D97-AF65-F5344CB8AC3E}">
        <p14:creationId xmlns:p14="http://schemas.microsoft.com/office/powerpoint/2010/main" val="3364302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168256-8E8E-074E-9567-BE2F44D06E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Veřmiřovský: Slovotvorný systém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55FAA1-758C-2A4F-A56E-4B0117FE61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6F351C-CCA7-2B40-BEBD-26FB9DF7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(2) Kategorie onomaziologické (OK)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C0CF33-BD32-9947-B194-0A55F71C815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179705">
              <a:spcAft>
                <a:spcPts val="600"/>
              </a:spcAft>
            </a:pPr>
            <a:r>
              <a:rPr lang="cs-CZ" sz="2200" dirty="0"/>
              <a:t>liší </a:t>
            </a:r>
            <a:r>
              <a:rPr lang="cs-CZ" sz="2200" dirty="0">
                <a:solidFill>
                  <a:srgbClr val="000000"/>
                </a:solidFill>
              </a:rPr>
              <a:t>se 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stupněm významového rozdílu </a:t>
            </a:r>
            <a:r>
              <a:rPr lang="cs-CZ" sz="2200" i="1" dirty="0">
                <a:solidFill>
                  <a:schemeClr val="bg1">
                    <a:lumMod val="50000"/>
                  </a:schemeClr>
                </a:solidFill>
              </a:rPr>
              <a:t>(ryba :: rybář, malý :: menší... )</a:t>
            </a:r>
            <a:endParaRPr lang="cs-CZ" sz="2200" i="1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251460" indent="-179705">
              <a:spcAft>
                <a:spcPts val="600"/>
              </a:spcAft>
            </a:pP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Zde je důraz na:</a:t>
            </a:r>
            <a:endParaRPr lang="cs-CZ" sz="2200" dirty="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251460" indent="-179705">
              <a:spcAft>
                <a:spcPts val="600"/>
              </a:spcAft>
            </a:pP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Mu: mutace – </a:t>
            </a:r>
            <a:r>
              <a:rPr lang="cs-CZ" sz="2200" i="1" dirty="0">
                <a:solidFill>
                  <a:schemeClr val="bg1">
                    <a:lumMod val="50000"/>
                  </a:schemeClr>
                </a:solidFill>
              </a:rPr>
              <a:t>ryba :: rybář</a:t>
            </a:r>
            <a:endParaRPr lang="cs-CZ" sz="2200" i="1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251460" indent="-179705">
              <a:spcAft>
                <a:spcPts val="600"/>
              </a:spcAft>
            </a:pPr>
            <a:r>
              <a:rPr lang="cs-CZ" sz="2200" dirty="0" err="1">
                <a:solidFill>
                  <a:schemeClr val="bg1">
                    <a:lumMod val="50000"/>
                  </a:schemeClr>
                </a:solidFill>
              </a:rPr>
              <a:t>Mo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: modifikace 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–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cs-CZ" sz="2200" i="1" dirty="0">
                <a:solidFill>
                  <a:schemeClr val="bg1">
                    <a:lumMod val="50000"/>
                  </a:schemeClr>
                </a:solidFill>
              </a:rPr>
              <a:t>malý :: menší</a:t>
            </a:r>
            <a:endParaRPr lang="cs-CZ" sz="2200" i="1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251460" indent="-179705">
              <a:spcAft>
                <a:spcPts val="600"/>
              </a:spcAft>
            </a:pP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Tr: transpozice 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– </a:t>
            </a:r>
            <a:r>
              <a:rPr lang="cs-CZ" sz="2200" i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mladý :: mládí</a:t>
            </a:r>
          </a:p>
          <a:p>
            <a:pPr marL="251460" indent="-179705">
              <a:spcAft>
                <a:spcPts val="600"/>
              </a:spcAft>
            </a:pPr>
            <a:r>
              <a:rPr lang="cs-CZ" sz="2200" dirty="0" err="1">
                <a:solidFill>
                  <a:schemeClr val="bg1">
                    <a:lumMod val="50000"/>
                  </a:schemeClr>
                </a:solidFill>
                <a:cs typeface="Arial"/>
              </a:rPr>
              <a:t>Ko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  <a:cs typeface="Arial"/>
              </a:rPr>
              <a:t>: koordinace 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– </a:t>
            </a:r>
            <a:r>
              <a:rPr lang="cs-CZ" sz="2200" i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lesostep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 (les a step)</a:t>
            </a:r>
          </a:p>
          <a:p>
            <a:pPr marL="251460" indent="-179705">
              <a:spcAft>
                <a:spcPts val="600"/>
              </a:spcAft>
            </a:pPr>
            <a:r>
              <a:rPr lang="cs-CZ" sz="2200" dirty="0">
                <a:solidFill>
                  <a:schemeClr val="bg1">
                    <a:lumMod val="50000"/>
                  </a:schemeClr>
                </a:solidFill>
                <a:cs typeface="Arial"/>
              </a:rPr>
              <a:t>Re: reprodukce 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– </a:t>
            </a:r>
            <a:r>
              <a:rPr lang="cs-CZ" sz="2200" i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fičet (fí), krákat (krá)</a:t>
            </a:r>
          </a:p>
        </p:txBody>
      </p:sp>
      <p:pic>
        <p:nvPicPr>
          <p:cNvPr id="7" name="Picture 6" descr="Mnoho otazníků na černém pozadí">
            <a:extLst>
              <a:ext uri="{FF2B5EF4-FFF2-40B4-BE49-F238E27FC236}">
                <a16:creationId xmlns:a16="http://schemas.microsoft.com/office/drawing/2014/main" id="{2B273202-A144-4311-B77E-E102034FB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7" r="-1" b="-1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73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0871FF-0543-0D48-85A6-CFD69717AC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B317B7-925B-4E48-8AA8-4B54E10DF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5937E9-D40B-9A48-B172-96399460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Infograficky</a:t>
            </a:r>
            <a:r>
              <a:rPr lang="cs-CZ" dirty="0"/>
              <a:t>: Zde je důraz na Mu, </a:t>
            </a:r>
            <a:r>
              <a:rPr lang="cs-CZ" dirty="0" err="1"/>
              <a:t>Mo</a:t>
            </a:r>
            <a:r>
              <a:rPr lang="cs-CZ" dirty="0"/>
              <a:t>, Tr...</a:t>
            </a:r>
            <a:br>
              <a:rPr lang="cs-CZ" dirty="0"/>
            </a:br>
            <a:endParaRPr lang="cs-CZ" dirty="0"/>
          </a:p>
        </p:txBody>
      </p:sp>
      <p:pic>
        <p:nvPicPr>
          <p:cNvPr id="11" name="Zástupný obsah 10" descr="Obsah obrázku text, bílá tabule, barevné&#10;&#10;Popis byl vytvořen automaticky">
            <a:extLst>
              <a:ext uri="{FF2B5EF4-FFF2-40B4-BE49-F238E27FC236}">
                <a16:creationId xmlns:a16="http://schemas.microsoft.com/office/drawing/2014/main" id="{028BD24C-A453-574A-BE48-B6951BA7E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77" y="1692275"/>
            <a:ext cx="6164433" cy="4140200"/>
          </a:xfrm>
        </p:spPr>
      </p:pic>
    </p:spTree>
    <p:extLst>
      <p:ext uri="{BB962C8B-B14F-4D97-AF65-F5344CB8AC3E}">
        <p14:creationId xmlns:p14="http://schemas.microsoft.com/office/powerpoint/2010/main" val="1877452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DF000F-4721-AD4C-9259-8E4C1A6D49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Veřmiřovský: Slovotvorný systém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191B68-7AF5-0647-B599-06FC1C2D0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22</a:t>
            </a:fld>
            <a:endParaRPr lang="cs-CZ" altLang="cs-CZ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7E9B51-21C8-462E-B1DC-3D4CC4338F9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77C4DA-DEA8-9F4C-BB48-E1D74CF7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(2) Slovotvorný typ (ST)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5C92264-DDE2-4289-BFF3-D9071F010D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8995A1-7714-BB43-8274-C3DB5BFE0DC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179705">
              <a:spcAft>
                <a:spcPts val="600"/>
              </a:spcAft>
            </a:pPr>
            <a:r>
              <a:rPr lang="cs-CZ" sz="2400" dirty="0"/>
              <a:t>„</a:t>
            </a:r>
            <a:r>
              <a:rPr lang="cs-CZ" sz="2400" b="1" dirty="0">
                <a:solidFill>
                  <a:schemeClr val="tx2"/>
                </a:solidFill>
              </a:rPr>
              <a:t>základní</a:t>
            </a:r>
            <a:r>
              <a:rPr lang="cs-CZ" sz="2400" dirty="0"/>
              <a:t> formace slovotvorného systému“</a:t>
            </a:r>
            <a:endParaRPr lang="cs-CZ"/>
          </a:p>
          <a:p>
            <a:pPr marL="251460" indent="-179705">
              <a:spcAft>
                <a:spcPts val="600"/>
              </a:spcAft>
            </a:pPr>
            <a:r>
              <a:rPr lang="cs-CZ" sz="2400" dirty="0"/>
              <a:t>tvoří jej skupina motivovaných slov vyznačujících se </a:t>
            </a:r>
            <a:r>
              <a:rPr lang="cs-CZ" sz="2400" dirty="0">
                <a:solidFill>
                  <a:schemeClr val="accent1"/>
                </a:solidFill>
              </a:rPr>
              <a:t>slovnědruhovou</a:t>
            </a:r>
            <a:r>
              <a:rPr lang="cs-CZ" sz="2400" dirty="0"/>
              <a:t>, př. </a:t>
            </a:r>
            <a:r>
              <a:rPr lang="cs-CZ" sz="2400" dirty="0" err="1">
                <a:solidFill>
                  <a:schemeClr val="accent1"/>
                </a:solidFill>
              </a:rPr>
              <a:t>lexikálněsémantickou</a:t>
            </a:r>
            <a:r>
              <a:rPr lang="cs-CZ" sz="2400" dirty="0">
                <a:solidFill>
                  <a:schemeClr val="accent1"/>
                </a:solidFill>
              </a:rPr>
              <a:t> shodou základových slov</a:t>
            </a:r>
            <a:r>
              <a:rPr lang="cs-CZ" sz="2400" dirty="0"/>
              <a:t> (SZ) a </a:t>
            </a:r>
            <a:r>
              <a:rPr lang="cs-CZ" sz="2400" dirty="0">
                <a:solidFill>
                  <a:schemeClr val="accent1"/>
                </a:solidFill>
              </a:rPr>
              <a:t>významově i formálně shodným slovotvorným formantem </a:t>
            </a:r>
            <a:r>
              <a:rPr lang="cs-CZ" sz="2400" dirty="0"/>
              <a:t>(SF):</a:t>
            </a:r>
            <a:endParaRPr lang="cs-CZ" sz="2400" dirty="0">
              <a:cs typeface="Arial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57DA35-DCA7-5E41-ACFD-C96BE8AF933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pPr marL="251460" indent="-179705">
              <a:spcAft>
                <a:spcPts val="600"/>
              </a:spcAft>
            </a:pPr>
            <a:r>
              <a:rPr lang="cs-CZ" sz="2400" i="1" dirty="0" err="1"/>
              <a:t>spisova</a:t>
            </a:r>
            <a:r>
              <a:rPr lang="cs-CZ" sz="2400" i="1" dirty="0"/>
              <a:t>-tel, </a:t>
            </a:r>
            <a:r>
              <a:rPr lang="cs-CZ" sz="2400" i="1" dirty="0" err="1"/>
              <a:t>uči</a:t>
            </a:r>
            <a:r>
              <a:rPr lang="cs-CZ" sz="2400" i="1" dirty="0"/>
              <a:t>-tel</a:t>
            </a:r>
            <a:endParaRPr lang="cs-CZ"/>
          </a:p>
          <a:p>
            <a:pPr marL="251460" indent="-179705">
              <a:spcAft>
                <a:spcPts val="600"/>
              </a:spcAft>
            </a:pPr>
            <a:r>
              <a:rPr lang="cs-CZ" sz="2400" dirty="0"/>
              <a:t>ST je „matricí“, modelem pro produkci nových slov i reprodukci slovotvorných struktur. Př. </a:t>
            </a:r>
            <a:r>
              <a:rPr lang="cs-CZ" sz="2400" i="1" dirty="0" err="1"/>
              <a:t>uči</a:t>
            </a:r>
            <a:r>
              <a:rPr lang="cs-CZ" sz="2400" i="1" dirty="0"/>
              <a:t>-tel</a:t>
            </a:r>
            <a:endParaRPr lang="cs-CZ" sz="2400" i="1" dirty="0">
              <a:cs typeface="Arial"/>
            </a:endParaRPr>
          </a:p>
          <a:p>
            <a:pPr marL="586105" indent="-514350">
              <a:spcAft>
                <a:spcPts val="600"/>
              </a:spcAft>
              <a:buAutoNum type="arabicPeriod"/>
            </a:pPr>
            <a:r>
              <a:rPr lang="cs-CZ" sz="2400" b="1" dirty="0"/>
              <a:t>P</a:t>
            </a:r>
            <a:r>
              <a:rPr lang="cs-CZ" sz="2400" b="1" baseline="-25000" dirty="0"/>
              <a:t>V</a:t>
            </a:r>
            <a:r>
              <a:rPr lang="cs-CZ" sz="2400" dirty="0"/>
              <a:t> — B</a:t>
            </a:r>
            <a:r>
              <a:rPr lang="cs-CZ" sz="2400" baseline="-25000" dirty="0"/>
              <a:t>S</a:t>
            </a:r>
            <a:r>
              <a:rPr lang="cs-CZ" sz="2400" dirty="0"/>
              <a:t> (</a:t>
            </a:r>
            <a:r>
              <a:rPr lang="cs-CZ" sz="2400" dirty="0">
                <a:solidFill>
                  <a:srgbClr val="00B0F0"/>
                </a:solidFill>
              </a:rPr>
              <a:t>pojmové hledisko</a:t>
            </a:r>
            <a:r>
              <a:rPr lang="cs-CZ" sz="2400" dirty="0"/>
              <a:t>) </a:t>
            </a:r>
            <a:r>
              <a:rPr lang="cs-CZ" sz="2400" b="1" dirty="0"/>
              <a:t>P</a:t>
            </a:r>
            <a:r>
              <a:rPr lang="cs-CZ" sz="2400" b="1" baseline="-25000" dirty="0"/>
              <a:t>V  </a:t>
            </a:r>
            <a:r>
              <a:rPr lang="cs-CZ" sz="2400" b="1" dirty="0"/>
              <a:t>=</a:t>
            </a:r>
            <a:r>
              <a:rPr lang="cs-CZ" sz="2400" b="1" baseline="-25000" dirty="0"/>
              <a:t> </a:t>
            </a:r>
            <a:r>
              <a:rPr lang="cs-CZ" sz="2400" b="1" dirty="0"/>
              <a:t>příznak verbální</a:t>
            </a:r>
            <a:r>
              <a:rPr lang="cs-CZ" sz="2400" dirty="0"/>
              <a:t>; B</a:t>
            </a:r>
            <a:r>
              <a:rPr lang="cs-CZ" sz="2400" baseline="-25000" dirty="0"/>
              <a:t>S </a:t>
            </a:r>
            <a:r>
              <a:rPr lang="cs-CZ" sz="2400" dirty="0"/>
              <a:t>= báze substantivní</a:t>
            </a:r>
            <a:endParaRPr lang="cs-CZ" sz="2400" dirty="0">
              <a:cs typeface="Arial"/>
            </a:endParaRPr>
          </a:p>
          <a:p>
            <a:pPr marL="586105" indent="-51435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cs-CZ" sz="2400" b="1" dirty="0" err="1"/>
              <a:t>Bv</a:t>
            </a:r>
            <a:r>
              <a:rPr lang="cs-CZ" sz="2400" dirty="0"/>
              <a:t> </a:t>
            </a:r>
            <a:r>
              <a:rPr lang="cs-CZ" dirty="0"/>
              <a:t>—</a:t>
            </a:r>
            <a:r>
              <a:rPr lang="cs-CZ" sz="2400" dirty="0"/>
              <a:t> </a:t>
            </a:r>
            <a:r>
              <a:rPr lang="cs-CZ" sz="2400" dirty="0" err="1"/>
              <a:t>SF</a:t>
            </a:r>
            <a:r>
              <a:rPr lang="cs-CZ" sz="2400" baseline="-25000" dirty="0" err="1"/>
              <a:t>Ssuf</a:t>
            </a:r>
            <a:r>
              <a:rPr lang="cs-CZ" sz="2400" dirty="0"/>
              <a:t> (</a:t>
            </a:r>
            <a:r>
              <a:rPr lang="cs-CZ" sz="2400" dirty="0" err="1">
                <a:solidFill>
                  <a:srgbClr val="00B0F0"/>
                </a:solidFill>
              </a:rPr>
              <a:t>slovotv</a:t>
            </a:r>
            <a:r>
              <a:rPr lang="cs-CZ" sz="2400" dirty="0">
                <a:solidFill>
                  <a:srgbClr val="00B0F0"/>
                </a:solidFill>
              </a:rPr>
              <a:t>. realizace</a:t>
            </a:r>
            <a:r>
              <a:rPr lang="cs-CZ" sz="2400" dirty="0"/>
              <a:t>) </a:t>
            </a:r>
            <a:r>
              <a:rPr lang="cs-CZ" sz="2400" b="1" dirty="0"/>
              <a:t>B</a:t>
            </a:r>
            <a:r>
              <a:rPr lang="cs-CZ" sz="2400" b="1" baseline="-25000" dirty="0"/>
              <a:t>V</a:t>
            </a:r>
            <a:r>
              <a:rPr lang="cs-CZ" sz="2400" b="1" dirty="0"/>
              <a:t> = báze verbální</a:t>
            </a:r>
            <a:r>
              <a:rPr lang="cs-CZ" sz="2400" dirty="0"/>
              <a:t>;</a:t>
            </a:r>
            <a:endParaRPr lang="cs-CZ" sz="2400" dirty="0">
              <a:cs typeface="Arial"/>
            </a:endParaRPr>
          </a:p>
          <a:p>
            <a:pPr marL="251460" indent="-179705">
              <a:spcAft>
                <a:spcPts val="600"/>
              </a:spcAft>
            </a:pPr>
            <a:r>
              <a:rPr lang="cs-CZ" sz="2400" dirty="0" err="1"/>
              <a:t>SF</a:t>
            </a:r>
            <a:r>
              <a:rPr lang="cs-CZ" sz="2400" baseline="-25000" dirty="0" err="1"/>
              <a:t>Ssuf</a:t>
            </a:r>
            <a:r>
              <a:rPr lang="cs-CZ" sz="2400" baseline="-25000" dirty="0"/>
              <a:t> 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 err="1"/>
              <a:t>sltvný</a:t>
            </a:r>
            <a:r>
              <a:rPr lang="cs-CZ" sz="2400" dirty="0"/>
              <a:t> formant substantivní sufixální</a:t>
            </a:r>
            <a:endParaRPr lang="cs-CZ" sz="2400" dirty="0">
              <a:highlight>
                <a:srgbClr val="FFFF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809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DF000F-4721-AD4C-9259-8E4C1A6D49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Veřmiřovský: Slovotvorný systém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191B68-7AF5-0647-B599-06FC1C2D0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23</a:t>
            </a:fld>
            <a:endParaRPr lang="cs-CZ" altLang="cs-CZ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7E9B51-21C8-462E-B1DC-3D4CC4338F9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77C4DA-DEA8-9F4C-BB48-E1D74CF7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(2) Slovotvorný typ (ST)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5C92264-DDE2-4289-BFF3-D9071F010D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8995A1-7714-BB43-8274-C3DB5BFE0DC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 fontScale="92500" lnSpcReduction="10000"/>
          </a:bodyPr>
          <a:lstStyle/>
          <a:p>
            <a:pPr marL="72000" indent="0">
              <a:lnSpc>
                <a:spcPct val="12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ad 1: </a:t>
            </a:r>
            <a:r>
              <a:rPr lang="cs-CZ" dirty="0">
                <a:solidFill>
                  <a:schemeClr val="accent4"/>
                </a:solidFill>
              </a:rPr>
              <a:t>příznak verbální: </a:t>
            </a:r>
            <a:r>
              <a:rPr lang="cs-CZ" i="1" dirty="0" err="1">
                <a:solidFill>
                  <a:schemeClr val="accent4"/>
                </a:solidFill>
              </a:rPr>
              <a:t>uči</a:t>
            </a:r>
            <a:r>
              <a:rPr lang="cs-CZ" i="1" dirty="0">
                <a:solidFill>
                  <a:schemeClr val="accent4"/>
                </a:solidFill>
              </a:rPr>
              <a:t>-</a:t>
            </a:r>
          </a:p>
          <a:p>
            <a:pPr>
              <a:lnSpc>
                <a:spcPct val="120000"/>
              </a:lnSpc>
            </a:pPr>
            <a:r>
              <a:rPr lang="cs-CZ" dirty="0">
                <a:solidFill>
                  <a:schemeClr val="accent4"/>
                </a:solidFill>
              </a:rPr>
              <a:t>báze substantivní: </a:t>
            </a:r>
            <a:r>
              <a:rPr lang="cs-CZ" i="1" dirty="0">
                <a:solidFill>
                  <a:schemeClr val="accent4"/>
                </a:solidFill>
              </a:rPr>
              <a:t>-tel</a:t>
            </a:r>
          </a:p>
          <a:p>
            <a:pPr marL="72000" indent="0">
              <a:lnSpc>
                <a:spcPct val="12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ad 2: </a:t>
            </a:r>
            <a:r>
              <a:rPr lang="cs-CZ" dirty="0">
                <a:solidFill>
                  <a:schemeClr val="accent6"/>
                </a:solidFill>
              </a:rPr>
              <a:t>báze verbální: </a:t>
            </a:r>
            <a:r>
              <a:rPr lang="cs-CZ" i="1" dirty="0" err="1">
                <a:solidFill>
                  <a:schemeClr val="accent6"/>
                </a:solidFill>
              </a:rPr>
              <a:t>uči</a:t>
            </a:r>
            <a:r>
              <a:rPr lang="cs-CZ" i="1" dirty="0">
                <a:solidFill>
                  <a:schemeClr val="accent6"/>
                </a:solidFill>
              </a:rPr>
              <a:t>-</a:t>
            </a:r>
          </a:p>
          <a:p>
            <a:pPr>
              <a:lnSpc>
                <a:spcPct val="120000"/>
              </a:lnSpc>
            </a:pPr>
            <a:r>
              <a:rPr lang="cs-CZ" dirty="0">
                <a:solidFill>
                  <a:schemeClr val="accent6"/>
                </a:solidFill>
              </a:rPr>
              <a:t>formant: </a:t>
            </a:r>
            <a:r>
              <a:rPr lang="cs-CZ" i="1" dirty="0">
                <a:solidFill>
                  <a:schemeClr val="accent6"/>
                </a:solidFill>
              </a:rPr>
              <a:t>-tel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dirty="0"/>
              <a:t> </a:t>
            </a:r>
          </a:p>
          <a:p>
            <a:pPr>
              <a:lnSpc>
                <a:spcPct val="120000"/>
              </a:lnSpc>
            </a:pPr>
            <a:r>
              <a:rPr lang="cs-CZ" dirty="0"/>
              <a:t>ad 1: </a:t>
            </a:r>
            <a:r>
              <a:rPr lang="cs-CZ" dirty="0">
                <a:solidFill>
                  <a:schemeClr val="accent4"/>
                </a:solidFill>
              </a:rPr>
              <a:t>hledisko významové</a:t>
            </a:r>
          </a:p>
          <a:p>
            <a:pPr>
              <a:lnSpc>
                <a:spcPct val="120000"/>
              </a:lnSpc>
            </a:pPr>
            <a:r>
              <a:rPr lang="cs-CZ" dirty="0"/>
              <a:t>ad 2: </a:t>
            </a:r>
            <a:r>
              <a:rPr lang="cs-CZ" dirty="0">
                <a:solidFill>
                  <a:schemeClr val="accent6"/>
                </a:solidFill>
              </a:rPr>
              <a:t>hledisko formální</a:t>
            </a:r>
          </a:p>
          <a:p>
            <a:pPr marL="72000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4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57DA35-DCA7-5E41-ACFD-C96BE8AF933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pPr marL="251460" indent="-179705">
              <a:spcAft>
                <a:spcPts val="600"/>
              </a:spcAft>
            </a:pPr>
            <a:r>
              <a:rPr lang="cs-CZ" sz="2400" i="1" dirty="0" err="1"/>
              <a:t>spisova</a:t>
            </a:r>
            <a:r>
              <a:rPr lang="cs-CZ" sz="2400" i="1" dirty="0"/>
              <a:t>-tel, </a:t>
            </a:r>
            <a:r>
              <a:rPr lang="cs-CZ" sz="2400" i="1" dirty="0" err="1"/>
              <a:t>uči</a:t>
            </a:r>
            <a:r>
              <a:rPr lang="cs-CZ" sz="2400" i="1" dirty="0"/>
              <a:t>-tel</a:t>
            </a:r>
            <a:endParaRPr lang="cs-CZ"/>
          </a:p>
          <a:p>
            <a:pPr marL="251460" indent="-179705">
              <a:spcAft>
                <a:spcPts val="600"/>
              </a:spcAft>
            </a:pPr>
            <a:r>
              <a:rPr lang="cs-CZ" sz="2400" dirty="0"/>
              <a:t>ST je „matricí“, modelem pro produkci nových slov i reprodukci slovotvorných struktur. Př. </a:t>
            </a:r>
            <a:r>
              <a:rPr lang="cs-CZ" sz="2400" i="1" dirty="0" err="1"/>
              <a:t>uči</a:t>
            </a:r>
            <a:r>
              <a:rPr lang="cs-CZ" sz="2400" i="1" dirty="0"/>
              <a:t>-tel</a:t>
            </a:r>
            <a:endParaRPr lang="cs-CZ" sz="2400" i="1" dirty="0">
              <a:cs typeface="Arial"/>
            </a:endParaRPr>
          </a:p>
          <a:p>
            <a:pPr marL="586105" indent="-514350">
              <a:spcAft>
                <a:spcPts val="600"/>
              </a:spcAft>
              <a:buAutoNum type="arabicPeriod"/>
            </a:pPr>
            <a:r>
              <a:rPr lang="cs-CZ" sz="2400" b="1" dirty="0"/>
              <a:t>P</a:t>
            </a:r>
            <a:r>
              <a:rPr lang="cs-CZ" sz="2400" b="1" baseline="-25000" dirty="0"/>
              <a:t>V</a:t>
            </a:r>
            <a:r>
              <a:rPr lang="cs-CZ" sz="2400" dirty="0"/>
              <a:t> — B</a:t>
            </a:r>
            <a:r>
              <a:rPr lang="cs-CZ" sz="2400" baseline="-25000" dirty="0"/>
              <a:t>S</a:t>
            </a:r>
            <a:r>
              <a:rPr lang="cs-CZ" sz="2400" dirty="0"/>
              <a:t> (</a:t>
            </a:r>
            <a:r>
              <a:rPr lang="cs-CZ" sz="2400" dirty="0">
                <a:solidFill>
                  <a:srgbClr val="00B0F0"/>
                </a:solidFill>
              </a:rPr>
              <a:t>pojmové hledisko</a:t>
            </a:r>
            <a:r>
              <a:rPr lang="cs-CZ" sz="2400" dirty="0"/>
              <a:t>) </a:t>
            </a:r>
            <a:r>
              <a:rPr lang="cs-CZ" sz="2400" b="1" dirty="0"/>
              <a:t>P</a:t>
            </a:r>
            <a:r>
              <a:rPr lang="cs-CZ" sz="2400" b="1" baseline="-25000" dirty="0"/>
              <a:t>V  </a:t>
            </a:r>
            <a:r>
              <a:rPr lang="cs-CZ" sz="2400" b="1" dirty="0"/>
              <a:t>=</a:t>
            </a:r>
            <a:r>
              <a:rPr lang="cs-CZ" sz="2400" b="1" baseline="-25000" dirty="0"/>
              <a:t> </a:t>
            </a:r>
            <a:r>
              <a:rPr lang="cs-CZ" sz="2400" b="1" dirty="0"/>
              <a:t>příznak verbální</a:t>
            </a:r>
            <a:r>
              <a:rPr lang="cs-CZ" sz="2400" dirty="0"/>
              <a:t>; B</a:t>
            </a:r>
            <a:r>
              <a:rPr lang="cs-CZ" sz="2400" baseline="-25000" dirty="0"/>
              <a:t>S </a:t>
            </a:r>
            <a:r>
              <a:rPr lang="cs-CZ" sz="2400" dirty="0"/>
              <a:t>= báze substantivní</a:t>
            </a:r>
            <a:endParaRPr lang="cs-CZ" sz="2400" dirty="0">
              <a:cs typeface="Arial"/>
            </a:endParaRPr>
          </a:p>
          <a:p>
            <a:pPr marL="586105" indent="-51435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cs-CZ" sz="2400" b="1" dirty="0" err="1"/>
              <a:t>Bv</a:t>
            </a:r>
            <a:r>
              <a:rPr lang="cs-CZ" sz="2400" dirty="0"/>
              <a:t> </a:t>
            </a:r>
            <a:r>
              <a:rPr lang="cs-CZ" dirty="0"/>
              <a:t>—</a:t>
            </a:r>
            <a:r>
              <a:rPr lang="cs-CZ" sz="2400" dirty="0"/>
              <a:t> </a:t>
            </a:r>
            <a:r>
              <a:rPr lang="cs-CZ" sz="2400" dirty="0" err="1"/>
              <a:t>SF</a:t>
            </a:r>
            <a:r>
              <a:rPr lang="cs-CZ" sz="2400" baseline="-25000" dirty="0" err="1"/>
              <a:t>Ssuf</a:t>
            </a:r>
            <a:r>
              <a:rPr lang="cs-CZ" sz="2400" dirty="0"/>
              <a:t> (</a:t>
            </a:r>
            <a:r>
              <a:rPr lang="cs-CZ" sz="2400" dirty="0" err="1">
                <a:solidFill>
                  <a:schemeClr val="accent6"/>
                </a:solidFill>
              </a:rPr>
              <a:t>slovotv</a:t>
            </a:r>
            <a:r>
              <a:rPr lang="cs-CZ" sz="2400" dirty="0">
                <a:solidFill>
                  <a:schemeClr val="accent6"/>
                </a:solidFill>
              </a:rPr>
              <a:t>. realizace</a:t>
            </a:r>
            <a:r>
              <a:rPr lang="cs-CZ" sz="2400" dirty="0"/>
              <a:t>) </a:t>
            </a:r>
            <a:r>
              <a:rPr lang="cs-CZ" sz="2400" b="1" dirty="0"/>
              <a:t>B</a:t>
            </a:r>
            <a:r>
              <a:rPr lang="cs-CZ" sz="2400" b="1" baseline="-25000" dirty="0"/>
              <a:t>V</a:t>
            </a:r>
            <a:r>
              <a:rPr lang="cs-CZ" sz="2400" b="1" dirty="0"/>
              <a:t> = báze verbální</a:t>
            </a:r>
            <a:r>
              <a:rPr lang="cs-CZ" sz="2400" dirty="0"/>
              <a:t>;</a:t>
            </a:r>
            <a:endParaRPr lang="cs-CZ" sz="2400" dirty="0">
              <a:cs typeface="Arial"/>
            </a:endParaRPr>
          </a:p>
          <a:p>
            <a:pPr marL="251460" indent="-179705">
              <a:spcAft>
                <a:spcPts val="600"/>
              </a:spcAft>
            </a:pPr>
            <a:r>
              <a:rPr lang="cs-CZ" sz="2400" dirty="0" err="1"/>
              <a:t>SF</a:t>
            </a:r>
            <a:r>
              <a:rPr lang="cs-CZ" sz="2400" baseline="-25000" dirty="0" err="1"/>
              <a:t>Ssuf</a:t>
            </a:r>
            <a:r>
              <a:rPr lang="cs-CZ" sz="2400" baseline="-25000" dirty="0"/>
              <a:t> 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 err="1"/>
              <a:t>sltvný</a:t>
            </a:r>
            <a:r>
              <a:rPr lang="cs-CZ" sz="2400" dirty="0"/>
              <a:t> formant substantivní sufixální</a:t>
            </a:r>
            <a:endParaRPr lang="cs-CZ" sz="2400" dirty="0">
              <a:highlight>
                <a:srgbClr val="FFFF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3767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DF000F-4721-AD4C-9259-8E4C1A6D49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Veřmiřovský: Slovotvorný systém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191B68-7AF5-0647-B599-06FC1C2D0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24</a:t>
            </a:fld>
            <a:endParaRPr lang="cs-CZ" altLang="cs-CZ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7E9B51-21C8-462E-B1DC-3D4CC4338F9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77C4DA-DEA8-9F4C-BB48-E1D74CF7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(2) Slovotvorný typ (ST) jinak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5C92264-DDE2-4289-BFF3-D9071F010D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8995A1-7714-BB43-8274-C3DB5BFE0DC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179705"/>
            <a:r>
              <a:rPr lang="cs-CZ" sz="1400" dirty="0"/>
              <a:t>„V </a:t>
            </a:r>
            <a:r>
              <a:rPr lang="cs-CZ" sz="1400" dirty="0">
                <a:hlinkClick r:id="rId2"/>
              </a:rPr>
              <a:t>↗OTS</a:t>
            </a:r>
            <a:r>
              <a:rPr lang="cs-CZ" sz="1400" dirty="0"/>
              <a:t> základní klasifikační jednotka slovotvorného systému bezprostředně </a:t>
            </a:r>
            <a:r>
              <a:rPr lang="cs-CZ" sz="1400" b="1" dirty="0">
                <a:solidFill>
                  <a:schemeClr val="accent3">
                    <a:lumMod val="75000"/>
                  </a:schemeClr>
                </a:solidFill>
              </a:rPr>
              <a:t>podřazená </a:t>
            </a:r>
            <a:r>
              <a:rPr lang="cs-CZ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↗slovotvorné 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třídě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 (</a:t>
            </a:r>
            <a:r>
              <a:rPr lang="cs-CZ" sz="1400" b="1" dirty="0">
                <a:solidFill>
                  <a:schemeClr val="bg1">
                    <a:lumMod val="50000"/>
                  </a:schemeClr>
                </a:solidFill>
              </a:rPr>
              <a:t>kategorii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, pozn. AV)</a:t>
            </a:r>
            <a:r>
              <a:rPr lang="cs-CZ" sz="1400" dirty="0"/>
              <a:t>, model chápaný jako schéma slovotvorné stavby fundovaných slov</a:t>
            </a:r>
            <a:endParaRPr lang="cs-CZ" sz="1400">
              <a:cs typeface="Arial"/>
            </a:endParaRPr>
          </a:p>
          <a:p>
            <a:pPr marL="251460" indent="-179705"/>
            <a:r>
              <a:rPr lang="cs-CZ" sz="1400" dirty="0"/>
              <a:t>(a) 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(která)</a:t>
            </a:r>
            <a:r>
              <a:rPr lang="cs-CZ" sz="1400" dirty="0"/>
              <a:t> patří k jednomu slovnímu druhu, </a:t>
            </a:r>
            <a:endParaRPr lang="cs-CZ" sz="1400">
              <a:cs typeface="Arial"/>
            </a:endParaRPr>
          </a:p>
          <a:p>
            <a:pPr marL="251460" indent="-179705"/>
            <a:r>
              <a:rPr lang="cs-CZ" sz="1400" dirty="0"/>
              <a:t>(b) mají stejný významový vztah ke svým fundujícím slovům, </a:t>
            </a:r>
            <a:endParaRPr lang="cs-CZ" sz="1400" dirty="0">
              <a:cs typeface="Arial"/>
            </a:endParaRPr>
          </a:p>
          <a:p>
            <a:pPr marL="251460" indent="-179705"/>
            <a:r>
              <a:rPr lang="cs-CZ" sz="1400" dirty="0"/>
              <a:t>(c) vznikla stejným slovotvorným postupem a </a:t>
            </a:r>
            <a:endParaRPr lang="cs-CZ" sz="1400">
              <a:cs typeface="Arial"/>
            </a:endParaRPr>
          </a:p>
          <a:p>
            <a:pPr marL="251460" indent="-179705"/>
            <a:r>
              <a:rPr lang="cs-CZ" sz="1400" dirty="0"/>
              <a:t>(d) byla utvořena stejným slovotvorným formantem</a:t>
            </a:r>
            <a:endParaRPr lang="cs-CZ" sz="1400">
              <a:cs typeface="Arial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57DA35-DCA7-5E41-ACFD-C96BE8AF933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dirty="0"/>
              <a:t>(např. </a:t>
            </a:r>
            <a:r>
              <a:rPr lang="cs-CZ" sz="2400" b="1" dirty="0" err="1"/>
              <a:t>s.t</a:t>
            </a:r>
            <a:r>
              <a:rPr lang="cs-CZ" sz="2400" b="1" dirty="0"/>
              <a:t>.</a:t>
            </a:r>
            <a:r>
              <a:rPr lang="cs-CZ" sz="2400" dirty="0"/>
              <a:t> </a:t>
            </a:r>
            <a:r>
              <a:rPr lang="cs-CZ" sz="2400" i="1" dirty="0"/>
              <a:t>‑tel</a:t>
            </a:r>
            <a:r>
              <a:rPr lang="cs-CZ" sz="2400" dirty="0"/>
              <a:t>, jména osob / činitelská jména, substantiva tvořená ze sloves formantem </a:t>
            </a:r>
            <a:r>
              <a:rPr lang="cs-CZ" sz="2400" i="1" dirty="0"/>
              <a:t>‑tel</a:t>
            </a:r>
            <a:r>
              <a:rPr lang="cs-CZ" sz="2400" dirty="0"/>
              <a:t> připojeným k infinitivnímu/minulému kmeni slovesa vyjadřujícího příslušnou činnost).“ (Osolsobě 2017)</a:t>
            </a:r>
          </a:p>
          <a:p>
            <a:pPr>
              <a:spcAft>
                <a:spcPts val="6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2278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DF000F-4721-AD4C-9259-8E4C1A6D49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191B68-7AF5-0647-B599-06FC1C2D0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77C4DA-DEA8-9F4C-BB48-E1D74CF7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(3) Slovotvorná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kategorie </a:t>
            </a:r>
            <a:r>
              <a:rPr lang="cs-CZ" dirty="0"/>
              <a:t>(SK)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(NESČ: třída)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8995A1-7714-BB43-8274-C3DB5BFE0DC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= </a:t>
            </a:r>
            <a:r>
              <a:rPr lang="cs-CZ" b="1" dirty="0">
                <a:solidFill>
                  <a:schemeClr val="tx2"/>
                </a:solidFill>
              </a:rPr>
              <a:t>vyšší</a:t>
            </a:r>
            <a:r>
              <a:rPr lang="cs-CZ" dirty="0"/>
              <a:t> formace slovotvorné soustavy</a:t>
            </a:r>
            <a:endParaRPr lang="cs-CZ"/>
          </a:p>
          <a:p>
            <a:pPr marL="251460" indent="-179705"/>
            <a:r>
              <a:rPr lang="cs-CZ" dirty="0"/>
              <a:t>ve SK se sdružují motivovaná slova na základě zpravidla shodné slovnědruhové povahy základových slov (SZ) a obecně shodného slovotvorného a lexikálního významu </a:t>
            </a:r>
            <a:r>
              <a:rPr lang="cs-CZ" u="sng" dirty="0"/>
              <a:t>formálně různých</a:t>
            </a:r>
            <a:r>
              <a:rPr lang="cs-CZ" dirty="0"/>
              <a:t> SF</a:t>
            </a:r>
            <a:endParaRPr lang="cs-CZ" dirty="0">
              <a:cs typeface="Arial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57DA35-DCA7-5E41-ACFD-C96BE8AF933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Např. </a:t>
            </a:r>
            <a:r>
              <a:rPr lang="cs-CZ" i="1" dirty="0" err="1"/>
              <a:t>uči</a:t>
            </a:r>
            <a:r>
              <a:rPr lang="cs-CZ" i="1" dirty="0"/>
              <a:t>-tel, </a:t>
            </a:r>
            <a:r>
              <a:rPr lang="cs-CZ" i="1" dirty="0" err="1"/>
              <a:t>řidi</a:t>
            </a:r>
            <a:r>
              <a:rPr lang="cs-CZ" i="1" dirty="0"/>
              <a:t>-č, soud-</a:t>
            </a:r>
            <a:r>
              <a:rPr lang="cs-CZ" i="1" dirty="0" err="1"/>
              <a:t>ce</a:t>
            </a:r>
            <a:endParaRPr lang="cs-CZ" i="1" dirty="0">
              <a:cs typeface="Arial"/>
            </a:endParaRPr>
          </a:p>
          <a:p>
            <a:pPr marL="251460" indent="-179705"/>
            <a:r>
              <a:rPr lang="cs-CZ" dirty="0"/>
              <a:t>Obecně tedy SK tvoří větší či menší počet ST reprezentovaných [různými] SF. (Uher, </a:t>
            </a:r>
            <a:r>
              <a:rPr lang="cs-CZ" dirty="0" err="1"/>
              <a:t>Kneselová</a:t>
            </a:r>
            <a:r>
              <a:rPr lang="cs-CZ" dirty="0"/>
              <a:t> 1999: 13)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dirty="0">
                <a:cs typeface="Arial"/>
              </a:rPr>
              <a:t>Tj. </a:t>
            </a:r>
            <a:r>
              <a:rPr lang="cs-CZ" i="1" dirty="0">
                <a:cs typeface="Arial"/>
              </a:rPr>
              <a:t>jména činitelská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dirty="0">
                <a:ea typeface="+mn-lt"/>
                <a:cs typeface="+mn-lt"/>
              </a:rPr>
              <a:t>(označují osoby vykonávající příslušnou činnost) 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919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DF000F-4721-AD4C-9259-8E4C1A6D49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Veřmiřovský: Slovotvorný systém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191B68-7AF5-0647-B599-06FC1C2D0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77C4DA-DEA8-9F4C-BB48-E1D74CF7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(3) SK jinak: Slovotvorná třída (</a:t>
            </a:r>
            <a:r>
              <a:rPr lang="cs-CZ" sz="2200" err="1"/>
              <a:t>STř</a:t>
            </a:r>
            <a:r>
              <a:rPr lang="cs-CZ" sz="220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8995A1-7714-BB43-8274-C3DB5BFE0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179705">
              <a:spcAft>
                <a:spcPts val="600"/>
              </a:spcAft>
            </a:pPr>
            <a:r>
              <a:rPr lang="cs-CZ" sz="2400" dirty="0"/>
              <a:t>„V </a:t>
            </a:r>
            <a:r>
              <a:rPr lang="cs-CZ" sz="2400" dirty="0">
                <a:hlinkClick r:id="rId2"/>
              </a:rPr>
              <a:t>↗OTS</a:t>
            </a:r>
            <a:r>
              <a:rPr lang="cs-CZ" sz="2400" dirty="0"/>
              <a:t> základní klasifikační jednotka slovotvorného systému bezprostředně </a:t>
            </a: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nadřazená </a:t>
            </a:r>
            <a:r>
              <a:rPr lang="cs-CZ" sz="2400" dirty="0">
                <a:hlinkClick r:id="rId3"/>
              </a:rPr>
              <a:t>↗slovotvornému typu</a:t>
            </a:r>
            <a:r>
              <a:rPr lang="cs-CZ" sz="2400" dirty="0"/>
              <a:t>, model chápaný jako schéma slovotvorné stavby fundovaných slov, která (a) patří k jednomu slovnímu druhu, (b) mají stejný významový vztah ke svým fundujícím slovům a (c) vznikla stejným slovotvorným postupem (např. </a:t>
            </a:r>
            <a:r>
              <a:rPr lang="cs-CZ" sz="2400" b="1" dirty="0"/>
              <a:t>s.t.</a:t>
            </a:r>
            <a:r>
              <a:rPr lang="cs-CZ" sz="2400" dirty="0"/>
              <a:t> </a:t>
            </a:r>
            <a:r>
              <a:rPr lang="cs-CZ" sz="2400" dirty="0">
                <a:hlinkClick r:id="rId4"/>
              </a:rPr>
              <a:t>↗činitelských jmen</a:t>
            </a:r>
            <a:r>
              <a:rPr lang="cs-CZ" sz="2400" dirty="0"/>
              <a:t> zahrnuje substantiva tvořená ze sloves, která označují osoby vykonávající příslušnou činnost a zahrnuje slovotvorné typy </a:t>
            </a:r>
            <a:r>
              <a:rPr lang="cs-CZ" sz="2400" i="1" dirty="0"/>
              <a:t>‑tel</a:t>
            </a:r>
            <a:r>
              <a:rPr lang="cs-CZ" sz="2400" dirty="0"/>
              <a:t>: </a:t>
            </a:r>
            <a:r>
              <a:rPr lang="cs-CZ" sz="2400" i="1" dirty="0"/>
              <a:t>spisovatel</a:t>
            </a:r>
            <a:r>
              <a:rPr lang="cs-CZ" sz="2400" dirty="0"/>
              <a:t>, </a:t>
            </a:r>
            <a:r>
              <a:rPr lang="cs-CZ" sz="2400" i="1" dirty="0"/>
              <a:t>‑č</a:t>
            </a:r>
            <a:r>
              <a:rPr lang="cs-CZ" sz="2400" dirty="0"/>
              <a:t>: </a:t>
            </a:r>
            <a:r>
              <a:rPr lang="cs-CZ" sz="2400" i="1" dirty="0"/>
              <a:t>řidič</a:t>
            </a:r>
            <a:r>
              <a:rPr lang="cs-CZ" sz="2400" dirty="0"/>
              <a:t>, </a:t>
            </a:r>
            <a:r>
              <a:rPr lang="cs-CZ" sz="2400" i="1" dirty="0"/>
              <a:t>‑</a:t>
            </a:r>
            <a:r>
              <a:rPr lang="cs-CZ" sz="2400" i="1" dirty="0" err="1"/>
              <a:t>ec</a:t>
            </a:r>
            <a:r>
              <a:rPr lang="cs-CZ" sz="2400" dirty="0"/>
              <a:t>: </a:t>
            </a:r>
            <a:r>
              <a:rPr lang="cs-CZ" sz="2400" i="1" dirty="0"/>
              <a:t>rytec</a:t>
            </a:r>
            <a:r>
              <a:rPr lang="cs-CZ" sz="2400" dirty="0"/>
              <a:t>, </a:t>
            </a:r>
            <a:r>
              <a:rPr lang="cs-CZ" sz="2400" i="1" dirty="0"/>
              <a:t>‑</a:t>
            </a:r>
            <a:r>
              <a:rPr lang="cs-CZ" sz="2400" i="1" dirty="0" err="1"/>
              <a:t>ce</a:t>
            </a:r>
            <a:r>
              <a:rPr lang="cs-CZ" sz="2400" dirty="0"/>
              <a:t>: </a:t>
            </a:r>
            <a:r>
              <a:rPr lang="cs-CZ" sz="2400" i="1" dirty="0"/>
              <a:t>soudce</a:t>
            </a:r>
            <a:r>
              <a:rPr lang="cs-CZ" sz="2400" dirty="0"/>
              <a:t>, </a:t>
            </a:r>
            <a:r>
              <a:rPr lang="cs-CZ" sz="2400" i="1" dirty="0"/>
              <a:t>‑čí</a:t>
            </a:r>
            <a:r>
              <a:rPr lang="cs-CZ" sz="2400" dirty="0"/>
              <a:t>: </a:t>
            </a:r>
            <a:r>
              <a:rPr lang="cs-CZ" sz="2400" i="1" dirty="0"/>
              <a:t>mluvčí</a:t>
            </a:r>
            <a:r>
              <a:rPr lang="cs-CZ" sz="2400" dirty="0"/>
              <a:t> aj.)“ (Osolsobě 2017)</a:t>
            </a:r>
            <a:endParaRPr lang="cs-CZ" dirty="0"/>
          </a:p>
          <a:p>
            <a:pPr marL="251460" indent="-179705">
              <a:spcAft>
                <a:spcPts val="600"/>
              </a:spcAft>
            </a:pPr>
            <a:endParaRPr lang="cs-CZ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729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1EFD1E-3604-8646-9650-59FF7C4C9F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3FEB64-56DB-6A4C-8085-2C8C4B255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2456D-B6E3-914A-8DC4-4B67D58E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(2b) Slovotvorný podtyp (SPT)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D67888-1591-154B-A79D-1A4EF8660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= podskupina slov patřících do ST, která se konstituuje v jeho rámci na základě shodných (blízkých) sémantických vlastností vyznačených v základových slovech (SZ), daných použitím pro jisté skutečnosti ap.</a:t>
            </a:r>
            <a:endParaRPr lang="cs-CZ"/>
          </a:p>
          <a:p>
            <a:pPr marL="251460" indent="-179705"/>
            <a:r>
              <a:rPr lang="cs-CZ" dirty="0"/>
              <a:t>Př. Uvnitř ST „učitel“ existuje skupina slov s obecným významem matematických termínů: </a:t>
            </a:r>
            <a:r>
              <a:rPr lang="cs-CZ" i="1" dirty="0"/>
              <a:t>dělitel, čitatel, násobitel...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094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1EFD1E-3604-8646-9650-59FF7C4C9F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3FEB64-56DB-6A4C-8085-2C8C4B255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2456D-B6E3-914A-8DC4-4B67D58E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(2b) Slovotvorný podtyp (SPT)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D67888-1591-154B-A79D-1A4EF8660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dirty="0"/>
              <a:t>Př. Uvnitř ST „učitel“ existuje skupina slov s obecným významem matematických termínů: </a:t>
            </a:r>
            <a:r>
              <a:rPr lang="cs-CZ" i="1" dirty="0"/>
              <a:t>dělitel, čitatel, násobitel...</a:t>
            </a:r>
            <a:endParaRPr lang="cs-CZ"/>
          </a:p>
          <a:p>
            <a:pPr marL="251460" indent="-179705"/>
            <a:r>
              <a:rPr lang="cs-CZ" dirty="0"/>
              <a:t>SPT: </a:t>
            </a:r>
            <a:r>
              <a:rPr lang="cs-CZ" b="1" dirty="0"/>
              <a:t>matematické termíny -tel</a:t>
            </a:r>
            <a:r>
              <a:rPr lang="cs-CZ" dirty="0"/>
              <a:t> (</a:t>
            </a:r>
            <a:r>
              <a:rPr lang="cs-CZ" i="1" dirty="0"/>
              <a:t>dělitel, čitatel, jmenovatel...</a:t>
            </a:r>
            <a:r>
              <a:rPr lang="cs-CZ" dirty="0"/>
              <a:t> -- tudy vede cesta k mezipředmětovým vztahům mezi ČJ a M)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i="1" dirty="0"/>
              <a:t>jmenovatel</a:t>
            </a:r>
            <a:r>
              <a:rPr lang="cs-CZ" dirty="0"/>
              <a:t> dává </a:t>
            </a:r>
            <a:r>
              <a:rPr lang="cs-CZ" i="1" dirty="0"/>
              <a:t>jméno</a:t>
            </a:r>
            <a:r>
              <a:rPr lang="cs-CZ" dirty="0"/>
              <a:t> tomu zlomku, zlomek se jmenuje: </a:t>
            </a:r>
            <a:r>
              <a:rPr lang="cs-CZ" i="1" dirty="0"/>
              <a:t>polovina, třetina</a:t>
            </a:r>
            <a:r>
              <a:rPr lang="cs-CZ" dirty="0"/>
              <a:t>...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b="1" dirty="0"/>
              <a:t>č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cs-CZ" b="1" dirty="0"/>
              <a:t>t</a:t>
            </a:r>
            <a:r>
              <a:rPr lang="cs-CZ" dirty="0"/>
              <a:t>-a-tel udává po-</a:t>
            </a:r>
            <a:r>
              <a:rPr lang="cs-CZ" b="1" dirty="0"/>
              <a:t>č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cs-CZ" b="1" dirty="0"/>
              <a:t>t</a:t>
            </a:r>
            <a:r>
              <a:rPr lang="cs-CZ" dirty="0"/>
              <a:t> těch částí (jež jsou uvedeny ve jméně zlomku)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SPT -- významový pohled</a:t>
            </a:r>
            <a:r>
              <a:rPr lang="cs-CZ" dirty="0"/>
              <a:t>, 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varianta SF -- formální pohled (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form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-ant ::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form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-ální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)...</a:t>
            </a:r>
            <a:endParaRPr lang="cs-CZ" dirty="0">
              <a:solidFill>
                <a:schemeClr val="accent6">
                  <a:lumMod val="75000"/>
                </a:schemeClr>
              </a:solidFill>
              <a:cs typeface="Arial"/>
            </a:endParaRPr>
          </a:p>
          <a:p>
            <a:pPr marL="251460" indent="-179705"/>
            <a:r>
              <a:rPr lang="cs-CZ" dirty="0"/>
              <a:t>​</a:t>
            </a:r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850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01C2C6-E001-0A4A-AFD7-37F5B8DED2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67616F-2710-0245-9169-B4E12433A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2743D6-B2A3-1A40-BF00-4EAB88CE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(2c) Poznámka k SPT</a:t>
            </a:r>
          </a:p>
        </p:txBody>
      </p:sp>
      <p:sp>
        <p:nvSpPr>
          <p:cNvPr id="16" name="Zástupný obsah 4">
            <a:extLst>
              <a:ext uri="{FF2B5EF4-FFF2-40B4-BE49-F238E27FC236}">
                <a16:creationId xmlns:a16="http://schemas.microsoft.com/office/drawing/2014/main" id="{1496C457-284B-5543-BA09-5BB90B9D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179705">
              <a:spcAft>
                <a:spcPts val="600"/>
              </a:spcAft>
            </a:pPr>
            <a:r>
              <a:rPr lang="cs-CZ" dirty="0"/>
              <a:t>Pojem SPT není totožný s pojmem varianta SF: substantiva se SF </a:t>
            </a:r>
            <a:r>
              <a:rPr lang="cs-CZ" i="1" dirty="0"/>
              <a:t>-tel</a:t>
            </a:r>
            <a:r>
              <a:rPr lang="cs-CZ" dirty="0"/>
              <a:t> = ST; </a:t>
            </a:r>
            <a:r>
              <a:rPr lang="cs-CZ" i="1" dirty="0"/>
              <a:t>drž-e-t</a:t>
            </a:r>
            <a:r>
              <a:rPr lang="cs-CZ" dirty="0"/>
              <a:t> ➡ </a:t>
            </a:r>
            <a:r>
              <a:rPr lang="cs-CZ" i="1" dirty="0"/>
              <a:t>drž-</a:t>
            </a:r>
            <a:r>
              <a:rPr lang="cs-CZ" i="1" dirty="0" err="1"/>
              <a:t>itel</a:t>
            </a:r>
            <a:r>
              <a:rPr lang="cs-CZ" dirty="0"/>
              <a:t>, </a:t>
            </a:r>
            <a:endParaRPr lang="cs-CZ"/>
          </a:p>
          <a:p>
            <a:pPr marL="251460" indent="-179705">
              <a:spcAft>
                <a:spcPts val="600"/>
              </a:spcAft>
            </a:pPr>
            <a:r>
              <a:rPr lang="cs-CZ" dirty="0"/>
              <a:t>SF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cs-CZ" i="1" dirty="0" err="1">
                <a:solidFill>
                  <a:schemeClr val="accent6">
                    <a:lumMod val="75000"/>
                  </a:schemeClr>
                </a:solidFill>
              </a:rPr>
              <a:t>itel</a:t>
            </a:r>
            <a:r>
              <a:rPr lang="cs-CZ" dirty="0"/>
              <a:t> je variantou SF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-tel</a:t>
            </a:r>
            <a:r>
              <a:rPr lang="cs-CZ" dirty="0"/>
              <a:t>.</a:t>
            </a:r>
            <a:endParaRPr lang="cs-CZ" dirty="0">
              <a:cs typeface="Arial"/>
            </a:endParaRPr>
          </a:p>
          <a:p>
            <a:pPr marL="251460" indent="-179705">
              <a:spcAft>
                <a:spcPts val="600"/>
              </a:spcAft>
            </a:pPr>
            <a:r>
              <a:rPr lang="cs-CZ" dirty="0"/>
              <a:t>Varianta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SF je tedy formální obměnou jeho základní podoby</a:t>
            </a:r>
            <a:r>
              <a:rPr lang="cs-CZ" dirty="0"/>
              <a:t>, zatímco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SPT je sémantickou specifikací části množiny tvořící ST</a:t>
            </a:r>
            <a:r>
              <a:rPr lang="cs-CZ" dirty="0"/>
              <a:t>. 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51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3F10B3-10D8-E94A-A5F5-80F130C33D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3B0CD0-EB04-5F45-9B74-858DDD5AC4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EFCF34-BC46-584C-B71D-B355CC58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Slovotvorný systém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5EEB5D-F048-0D44-9389-4D37315A4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Kategorie pojmová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Kategorie onomaziologická (neboli OK)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Slovotvorný typ (ST)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Kategorie slovotvorná (SK)</a:t>
            </a:r>
          </a:p>
          <a:p>
            <a:pPr marL="586350" indent="-514350">
              <a:buFont typeface="+mj-lt"/>
              <a:buAutoNum type="arabicPeriod"/>
            </a:pPr>
            <a:endParaRPr lang="cs-CZ" dirty="0"/>
          </a:p>
          <a:p>
            <a:pPr marL="586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545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0871FF-0543-0D48-85A6-CFD69717AC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B317B7-925B-4E48-8AA8-4B54E10DF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5937E9-D40B-9A48-B172-96399460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Smysl toho všeho?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11EF7C-4C2A-C04A-8B43-4ECDA94C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54010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0871FF-0543-0D48-85A6-CFD69717AC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B317B7-925B-4E48-8AA8-4B54E10DF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5937E9-D40B-9A48-B172-96399460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Smysl toho všeho?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11EF7C-4C2A-C04A-8B43-4ECDA94C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cs typeface="Arial"/>
              </a:rPr>
              <a:t>Funkce.</a:t>
            </a:r>
          </a:p>
        </p:txBody>
      </p:sp>
    </p:spTree>
    <p:extLst>
      <p:ext uri="{BB962C8B-B14F-4D97-AF65-F5344CB8AC3E}">
        <p14:creationId xmlns:p14="http://schemas.microsoft.com/office/powerpoint/2010/main" val="2811859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0871FF-0543-0D48-85A6-CFD69717AC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B317B7-925B-4E48-8AA8-4B54E10DF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5937E9-D40B-9A48-B172-96399460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Smysl toho všeho?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11EF7C-4C2A-C04A-8B43-4ECDA94C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b="1" dirty="0">
                <a:cs typeface="Arial"/>
              </a:rPr>
              <a:t>Funkce</a:t>
            </a:r>
            <a:r>
              <a:rPr lang="cs-CZ" sz="2400" dirty="0">
                <a:cs typeface="Arial"/>
              </a:rPr>
              <a:t>.</a:t>
            </a:r>
          </a:p>
          <a:p>
            <a:pPr marL="251460" indent="-179705"/>
            <a:r>
              <a:rPr lang="cs-CZ" sz="2400" i="1" dirty="0">
                <a:cs typeface="Arial"/>
              </a:rPr>
              <a:t>K čemu to slouží? / Co to znamená? / Jak to funguje v textu?</a:t>
            </a:r>
          </a:p>
        </p:txBody>
      </p:sp>
    </p:spTree>
    <p:extLst>
      <p:ext uri="{BB962C8B-B14F-4D97-AF65-F5344CB8AC3E}">
        <p14:creationId xmlns:p14="http://schemas.microsoft.com/office/powerpoint/2010/main" val="1748251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0871FF-0543-0D48-85A6-CFD69717AC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B317B7-925B-4E48-8AA8-4B54E10DF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5937E9-D40B-9A48-B172-96399460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Smysl toho všeho?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11EF7C-4C2A-C04A-8B43-4ECDA94C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b="1" dirty="0">
                <a:cs typeface="Arial"/>
              </a:rPr>
              <a:t>Funkce</a:t>
            </a:r>
            <a:r>
              <a:rPr lang="cs-CZ" sz="2400" dirty="0">
                <a:cs typeface="Arial"/>
              </a:rPr>
              <a:t>.</a:t>
            </a:r>
          </a:p>
          <a:p>
            <a:pPr marL="251460" indent="-179705"/>
            <a:r>
              <a:rPr lang="cs-CZ" sz="2400" i="1" dirty="0">
                <a:cs typeface="Arial"/>
              </a:rPr>
              <a:t>K čemu to slouží? / Co to znamená? / Jak to funguje v textu?</a:t>
            </a:r>
          </a:p>
          <a:p>
            <a:pPr marL="251460" indent="-179705"/>
            <a:r>
              <a:rPr lang="cs-CZ" sz="2400" dirty="0">
                <a:cs typeface="Arial"/>
              </a:rPr>
              <a:t>To jsou </a:t>
            </a:r>
            <a:r>
              <a:rPr lang="cs-CZ" sz="2400" b="1" dirty="0">
                <a:cs typeface="Arial"/>
              </a:rPr>
              <a:t>otázky</a:t>
            </a:r>
            <a:r>
              <a:rPr lang="cs-CZ" sz="2400" dirty="0">
                <a:cs typeface="Arial"/>
              </a:rPr>
              <a:t>, které si klademe </a:t>
            </a:r>
            <a:r>
              <a:rPr lang="cs-CZ" sz="2400" b="1" dirty="0">
                <a:cs typeface="Arial"/>
              </a:rPr>
              <a:t>ve třídě</a:t>
            </a:r>
            <a:r>
              <a:rPr lang="cs-CZ" sz="2400" dirty="0">
                <a:cs typeface="Arial"/>
              </a:rPr>
              <a:t> spolu s žáky.</a:t>
            </a:r>
          </a:p>
        </p:txBody>
      </p:sp>
    </p:spTree>
    <p:extLst>
      <p:ext uri="{BB962C8B-B14F-4D97-AF65-F5344CB8AC3E}">
        <p14:creationId xmlns:p14="http://schemas.microsoft.com/office/powerpoint/2010/main" val="2437824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0871FF-0543-0D48-85A6-CFD69717AC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B317B7-925B-4E48-8AA8-4B54E10DF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5937E9-D40B-9A48-B172-96399460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Smysl toho všeho?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11EF7C-4C2A-C04A-8B43-4ECDA94C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cs typeface="Arial"/>
              </a:rPr>
              <a:t>Funkce.</a:t>
            </a:r>
          </a:p>
          <a:p>
            <a:pPr marL="251460" indent="-179705"/>
            <a:r>
              <a:rPr lang="cs-CZ" sz="2400" i="1" dirty="0">
                <a:cs typeface="Arial"/>
              </a:rPr>
              <a:t>K čemu to slouží? / Co to znamená? / Jak to funguje v textu?</a:t>
            </a:r>
          </a:p>
          <a:p>
            <a:pPr marL="251460" indent="-179705"/>
            <a:r>
              <a:rPr lang="cs-CZ" sz="2400" dirty="0">
                <a:cs typeface="Arial"/>
              </a:rPr>
              <a:t>To jsou </a:t>
            </a:r>
            <a:r>
              <a:rPr lang="cs-CZ" sz="2400" b="1" dirty="0">
                <a:cs typeface="Arial"/>
              </a:rPr>
              <a:t>otázky</a:t>
            </a:r>
            <a:r>
              <a:rPr lang="cs-CZ" sz="2400" dirty="0">
                <a:cs typeface="Arial"/>
              </a:rPr>
              <a:t>, které si klademe </a:t>
            </a:r>
            <a:r>
              <a:rPr lang="cs-CZ" sz="2400" b="1" dirty="0">
                <a:cs typeface="Arial"/>
              </a:rPr>
              <a:t>ve třídě</a:t>
            </a:r>
            <a:r>
              <a:rPr lang="cs-CZ" sz="2400" dirty="0">
                <a:cs typeface="Arial"/>
              </a:rPr>
              <a:t> spolu s žáky.</a:t>
            </a:r>
          </a:p>
          <a:p>
            <a:pPr marL="251460" indent="-179705"/>
            <a:r>
              <a:rPr lang="cs-CZ" sz="2400" dirty="0">
                <a:ea typeface="+mn-lt"/>
                <a:cs typeface="+mn-lt"/>
              </a:rPr>
              <a:t>Aby se nám i žákům vytvářel nový pohled na </a:t>
            </a:r>
            <a:r>
              <a:rPr lang="cs-CZ" sz="2400" b="1" dirty="0">
                <a:ea typeface="+mn-lt"/>
                <a:cs typeface="+mn-lt"/>
              </a:rPr>
              <a:t>celek</a:t>
            </a:r>
            <a:r>
              <a:rPr lang="cs-CZ" sz="2400" dirty="0">
                <a:ea typeface="+mn-lt"/>
                <a:cs typeface="+mn-lt"/>
              </a:rPr>
              <a:t>.</a:t>
            </a:r>
          </a:p>
          <a:p>
            <a:pPr marL="251460" indent="-179705"/>
            <a:endParaRPr lang="cs-CZ" sz="24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469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0871FF-0543-0D48-85A6-CFD69717AC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B317B7-925B-4E48-8AA8-4B54E10DF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5937E9-D40B-9A48-B172-96399460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Smysl toho všeho?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11EF7C-4C2A-C04A-8B43-4ECDA94C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b="1" dirty="0">
                <a:cs typeface="Arial"/>
              </a:rPr>
              <a:t>Funkce</a:t>
            </a:r>
            <a:r>
              <a:rPr lang="cs-CZ" sz="2400" dirty="0">
                <a:cs typeface="Arial"/>
              </a:rPr>
              <a:t>.</a:t>
            </a:r>
          </a:p>
          <a:p>
            <a:pPr marL="251460" indent="-179705"/>
            <a:r>
              <a:rPr lang="cs-CZ" sz="2400" i="1" dirty="0">
                <a:cs typeface="Arial"/>
              </a:rPr>
              <a:t>K čemu to slouží? / Co to znamená? / Jak to funguje v textu?</a:t>
            </a:r>
          </a:p>
          <a:p>
            <a:pPr marL="251460" indent="-179705"/>
            <a:r>
              <a:rPr lang="cs-CZ" sz="2400" dirty="0">
                <a:cs typeface="Arial"/>
              </a:rPr>
              <a:t>To jsou </a:t>
            </a:r>
            <a:r>
              <a:rPr lang="cs-CZ" sz="2400" b="1" dirty="0">
                <a:cs typeface="Arial"/>
              </a:rPr>
              <a:t>otázky</a:t>
            </a:r>
            <a:r>
              <a:rPr lang="cs-CZ" sz="2400" dirty="0">
                <a:cs typeface="Arial"/>
              </a:rPr>
              <a:t>, které si klademe </a:t>
            </a:r>
            <a:r>
              <a:rPr lang="cs-CZ" sz="2400" b="1" dirty="0">
                <a:cs typeface="Arial"/>
              </a:rPr>
              <a:t>ve třídě</a:t>
            </a:r>
            <a:r>
              <a:rPr lang="cs-CZ" sz="2400" dirty="0">
                <a:cs typeface="Arial"/>
              </a:rPr>
              <a:t> spolu s žáky.</a:t>
            </a:r>
          </a:p>
          <a:p>
            <a:pPr marL="251460" indent="-179705"/>
            <a:r>
              <a:rPr lang="cs-CZ" sz="2400" dirty="0">
                <a:cs typeface="Arial"/>
              </a:rPr>
              <a:t>Aby se nám i žákům vytvářel nový pohled na </a:t>
            </a:r>
            <a:r>
              <a:rPr lang="cs-CZ" sz="2400" b="1" dirty="0">
                <a:cs typeface="Arial"/>
              </a:rPr>
              <a:t>celek</a:t>
            </a:r>
            <a:r>
              <a:rPr lang="cs-CZ" sz="2400" dirty="0">
                <a:cs typeface="Arial"/>
              </a:rPr>
              <a:t>.</a:t>
            </a:r>
          </a:p>
          <a:p>
            <a:pPr marL="251460" indent="-179705"/>
            <a:r>
              <a:rPr lang="cs-CZ" sz="2400" dirty="0">
                <a:cs typeface="Arial"/>
              </a:rPr>
              <a:t>A tím vše získávalo </a:t>
            </a:r>
            <a:r>
              <a:rPr lang="cs-CZ" sz="2400" b="1" dirty="0">
                <a:cs typeface="Arial"/>
              </a:rPr>
              <a:t>smysl</a:t>
            </a:r>
            <a:r>
              <a:rPr lang="cs-CZ" sz="2400" dirty="0">
                <a:cs typeface="Arial"/>
              </a:rPr>
              <a:t>, příp. </a:t>
            </a:r>
            <a:r>
              <a:rPr lang="cs-CZ" sz="2400" b="1" dirty="0">
                <a:cs typeface="Arial"/>
              </a:rPr>
              <a:t>nový smysl</a:t>
            </a:r>
            <a:r>
              <a:rPr lang="cs-CZ" sz="2400" dirty="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792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E88B96-C3F8-0141-B382-0A0F25A850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Veřmiřovský: Slovotvorný systém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797D39-30C9-4E4C-8803-D8B201B23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36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E30D6D1-05C0-42F4-8506-6157DC26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 err="1"/>
              <a:t>Smysl</a:t>
            </a:r>
            <a:r>
              <a:rPr lang="en-US" dirty="0"/>
              <a:t> toho </a:t>
            </a:r>
            <a:r>
              <a:rPr lang="en-US" dirty="0" err="1"/>
              <a:t>všeho</a:t>
            </a:r>
            <a:r>
              <a:rPr lang="en-US" dirty="0"/>
              <a:t>?</a:t>
            </a:r>
          </a:p>
        </p:txBody>
      </p:sp>
      <p:pic>
        <p:nvPicPr>
          <p:cNvPr id="6" name="Zástupný obsah 5" descr="Obsah obrázku text, strom, exteriér, tráva&#10;&#10;Popis byl vytvořen automaticky">
            <a:extLst>
              <a:ext uri="{FF2B5EF4-FFF2-40B4-BE49-F238E27FC236}">
                <a16:creationId xmlns:a16="http://schemas.microsoft.com/office/drawing/2014/main" id="{0986A29F-9B6F-D14D-A7B4-53C0F33A6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3" b="28474"/>
          <a:stretch/>
        </p:blipFill>
        <p:spPr>
          <a:xfrm>
            <a:off x="720000" y="1692002"/>
            <a:ext cx="10753200" cy="4139998"/>
          </a:xfrm>
          <a:noFill/>
        </p:spPr>
      </p:pic>
    </p:spTree>
    <p:extLst>
      <p:ext uri="{BB962C8B-B14F-4D97-AF65-F5344CB8AC3E}">
        <p14:creationId xmlns:p14="http://schemas.microsoft.com/office/powerpoint/2010/main" val="3130542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21F4FA-49BE-9E4F-914A-063090696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0F6A89-0459-3E46-B03F-7DFB4EEB28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DB1346-E484-3C49-9FAC-410CFDAF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4CE934-3D6C-6F40-AB31-F9FA1987E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dirty="0"/>
              <a:t>Hauser, Přemysl. 1980. </a:t>
            </a:r>
            <a:r>
              <a:rPr lang="cs-CZ" sz="1600" i="1" dirty="0"/>
              <a:t>Nauka o slovní zásobě</a:t>
            </a:r>
            <a:r>
              <a:rPr lang="cs-CZ" sz="1600" dirty="0"/>
              <a:t>. Praha: SPN, s. 109.</a:t>
            </a:r>
          </a:p>
          <a:p>
            <a:pPr marL="72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dirty="0"/>
              <a:t>Osolsobě, Klára. 2017. ONOMAZIOLOGICKÁ TEORIE SLOVOTVORBY. In: Petr Karlík, Marek Nekula, Jana </a:t>
            </a:r>
            <a:r>
              <a:rPr lang="cs-CZ" sz="1600" dirty="0" err="1"/>
              <a:t>Pleskalová</a:t>
            </a:r>
            <a:r>
              <a:rPr lang="cs-CZ" sz="1600" dirty="0"/>
              <a:t> (</a:t>
            </a:r>
            <a:r>
              <a:rPr lang="cs-CZ" sz="1600" dirty="0" err="1"/>
              <a:t>eds</a:t>
            </a:r>
            <a:r>
              <a:rPr lang="cs-CZ" sz="1600" dirty="0"/>
              <a:t>.), </a:t>
            </a:r>
            <a:r>
              <a:rPr lang="cs-CZ" sz="1600" i="1" dirty="0" err="1"/>
              <a:t>CzechEncy</a:t>
            </a:r>
            <a:r>
              <a:rPr lang="cs-CZ" sz="1600" i="1" dirty="0"/>
              <a:t> — Nový encyklopedický slovník češtiny</a:t>
            </a:r>
            <a:r>
              <a:rPr lang="cs-CZ" sz="1600" dirty="0"/>
              <a:t>. URL: </a:t>
            </a:r>
            <a:r>
              <a:rPr lang="cs-CZ" sz="1600" u="sng" dirty="0">
                <a:hlinkClick r:id="rId2"/>
              </a:rPr>
              <a:t>https://www.czechency.org/slovnik/ONOMAZIOLOGICKÁ TEORIE SLOVOTVORBY</a:t>
            </a:r>
            <a:r>
              <a:rPr lang="cs-CZ" sz="1600" dirty="0"/>
              <a:t> (poslední přístup: 13. 5. 2021)</a:t>
            </a:r>
          </a:p>
          <a:p>
            <a:pPr marL="72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dirty="0" err="1"/>
              <a:t>Rusínová</a:t>
            </a:r>
            <a:r>
              <a:rPr lang="cs-CZ" sz="1600" dirty="0"/>
              <a:t>, Zdenka. 2017. ONOMAZIOLOGICKÁ KATEGORIE. In: Petr Karlík, Marek Nekula, Jana </a:t>
            </a:r>
            <a:r>
              <a:rPr lang="cs-CZ" sz="1600" dirty="0" err="1"/>
              <a:t>Pleskalová</a:t>
            </a:r>
            <a:r>
              <a:rPr lang="cs-CZ" sz="1600" dirty="0"/>
              <a:t> (</a:t>
            </a:r>
            <a:r>
              <a:rPr lang="cs-CZ" sz="1600" dirty="0" err="1"/>
              <a:t>eds</a:t>
            </a:r>
            <a:r>
              <a:rPr lang="cs-CZ" sz="1600" dirty="0"/>
              <a:t>.), </a:t>
            </a:r>
            <a:r>
              <a:rPr lang="cs-CZ" sz="1600" i="1" dirty="0" err="1"/>
              <a:t>CzechEncy</a:t>
            </a:r>
            <a:r>
              <a:rPr lang="cs-CZ" sz="1600" i="1" dirty="0"/>
              <a:t> — Nový encyklopedický slovník češtiny</a:t>
            </a:r>
            <a:r>
              <a:rPr lang="cs-CZ" sz="1600" dirty="0"/>
              <a:t>. URL: </a:t>
            </a:r>
            <a:r>
              <a:rPr lang="cs-CZ" sz="1600" u="sng" dirty="0">
                <a:hlinkClick r:id="rId3"/>
              </a:rPr>
              <a:t>https://www.czechency.org/slovnik/ONOMAZIOLOGICKÁ KATEGORIE</a:t>
            </a:r>
            <a:r>
              <a:rPr lang="cs-CZ" sz="1600" dirty="0"/>
              <a:t> (poslední přístup: 13. 5. 2021)</a:t>
            </a:r>
          </a:p>
          <a:p>
            <a:pPr marL="72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dirty="0"/>
              <a:t>Uher, Fr.; </a:t>
            </a:r>
            <a:r>
              <a:rPr lang="cs-CZ" sz="1600" dirty="0" err="1"/>
              <a:t>Kneselová</a:t>
            </a:r>
            <a:r>
              <a:rPr lang="cs-CZ" sz="1600" dirty="0"/>
              <a:t>, H. 1999. </a:t>
            </a:r>
            <a:r>
              <a:rPr lang="cs-CZ" sz="1600" i="1" dirty="0"/>
              <a:t>Nauka o tvoření slov. Tematické okruhy a cvičení</a:t>
            </a:r>
            <a:r>
              <a:rPr lang="cs-CZ" sz="1600" dirty="0"/>
              <a:t>. Brno: MU </a:t>
            </a:r>
            <a:r>
              <a:rPr lang="cs-CZ" sz="1600" dirty="0" err="1"/>
              <a:t>PdF</a:t>
            </a:r>
            <a:r>
              <a:rPr lang="cs-CZ" sz="1600" dirty="0"/>
              <a:t>.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7393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0EBF79-EFB5-3343-9CCB-491D80FB3C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4498AF-5006-8344-9243-DE0549B97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934733-322B-8E49-AAD8-25E88F977F0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/>
              <a:t>Jaký je smysl toho všeho, co doposud zaznělo?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[17:29] Adam </a:t>
            </a:r>
            <a:r>
              <a:rPr lang="cs-CZ" dirty="0" err="1"/>
              <a:t>VeřmiřovskýCo</a:t>
            </a:r>
            <a:r>
              <a:rPr lang="cs-CZ" dirty="0"/>
              <a:t> užitečného nám (tj. budoucím vyučujícím ČJ na ZŠ) tento pohled na jazyk </a:t>
            </a:r>
            <a:r>
              <a:rPr lang="cs-CZ" dirty="0" err="1"/>
              <a:t>přínáší</a:t>
            </a:r>
            <a:r>
              <a:rPr lang="cs-CZ" dirty="0"/>
              <a:t>?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[17:34] Leona </a:t>
            </a:r>
            <a:r>
              <a:rPr lang="cs-CZ" dirty="0" err="1"/>
              <a:t>KučerováLajker</a:t>
            </a:r>
            <a:endParaRPr lang="cs-CZ" dirty="0"/>
          </a:p>
          <a:p>
            <a:r>
              <a:rPr lang="cs-CZ" dirty="0"/>
              <a:t>​</a:t>
            </a:r>
          </a:p>
          <a:p>
            <a:r>
              <a:rPr lang="cs-CZ" dirty="0"/>
              <a:t>[17:36] Adam </a:t>
            </a:r>
            <a:r>
              <a:rPr lang="cs-CZ" dirty="0" err="1"/>
              <a:t>Veřmiřovskýlajkovač</a:t>
            </a:r>
            <a:endParaRPr lang="cs-CZ" dirty="0"/>
          </a:p>
          <a:p>
            <a:r>
              <a:rPr lang="cs-CZ" dirty="0"/>
              <a:t>​</a:t>
            </a:r>
          </a:p>
          <a:p>
            <a:r>
              <a:rPr lang="cs-CZ" dirty="0"/>
              <a:t>[17:36] Adam </a:t>
            </a:r>
            <a:r>
              <a:rPr lang="cs-CZ" dirty="0" err="1"/>
              <a:t>Veřmiřovskýlajkovatel</a:t>
            </a:r>
            <a:endParaRPr lang="cs-CZ" dirty="0"/>
          </a:p>
          <a:p>
            <a:r>
              <a:rPr lang="cs-CZ" dirty="0"/>
              <a:t>​</a:t>
            </a:r>
          </a:p>
          <a:p>
            <a:r>
              <a:rPr lang="cs-CZ" dirty="0"/>
              <a:t>[17:36] Adam </a:t>
            </a:r>
            <a:r>
              <a:rPr lang="cs-CZ" dirty="0" err="1"/>
              <a:t>Veřmiřovskýlajker</a:t>
            </a:r>
            <a:r>
              <a:rPr lang="cs-CZ" dirty="0"/>
              <a:t> -- potenciální přejímka?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[17:36] Adam Veřmiřovský-</a:t>
            </a:r>
            <a:r>
              <a:rPr lang="cs-CZ" dirty="0" err="1"/>
              <a:t>er</a:t>
            </a:r>
            <a:r>
              <a:rPr lang="cs-CZ" dirty="0"/>
              <a:t> (neslovanské...) </a:t>
            </a:r>
            <a:r>
              <a:rPr lang="cs-CZ" dirty="0" err="1"/>
              <a:t>bajker</a:t>
            </a:r>
            <a:endParaRPr lang="cs-CZ" dirty="0"/>
          </a:p>
          <a:p>
            <a:r>
              <a:rPr lang="cs-CZ" dirty="0"/>
              <a:t>​</a:t>
            </a:r>
          </a:p>
          <a:p>
            <a:r>
              <a:rPr lang="cs-CZ" dirty="0"/>
              <a:t>[17:37] Adam </a:t>
            </a:r>
            <a:r>
              <a:rPr lang="cs-CZ" dirty="0" err="1"/>
              <a:t>VeřmiřovskýTato</a:t>
            </a:r>
            <a:r>
              <a:rPr lang="cs-CZ" dirty="0"/>
              <a:t> hierarchie je detailní ukázkou toho, jak hluboko můžeme (pokud chceme) v analýze jednoho slova dojít...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[17:38] Adam </a:t>
            </a:r>
            <a:r>
              <a:rPr lang="cs-CZ" dirty="0" err="1"/>
              <a:t>VeřmiřovskýZ</a:t>
            </a:r>
            <a:r>
              <a:rPr lang="cs-CZ" dirty="0"/>
              <a:t> jakých různých (významových vs. formálních) směrů můžeme k dané analýze přistoupit.</a:t>
            </a:r>
          </a:p>
          <a:p>
            <a:r>
              <a:rPr lang="cs-CZ" dirty="0"/>
              <a:t>[17:38] Adam </a:t>
            </a:r>
            <a:r>
              <a:rPr lang="cs-CZ" dirty="0" err="1"/>
              <a:t>VeřmiřovskýNadhled</a:t>
            </a:r>
            <a:r>
              <a:rPr lang="cs-CZ" dirty="0"/>
              <a:t>: k čemu nám tento aparát může být užitečný jakožto studentům bohemistiky.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[17:39] Adam </a:t>
            </a:r>
            <a:r>
              <a:rPr lang="cs-CZ" dirty="0" err="1"/>
              <a:t>VeřmiřovskýDůležité</a:t>
            </a:r>
            <a:r>
              <a:rPr lang="cs-CZ" dirty="0"/>
              <a:t> je zdůraznit, že tento detailní vhled NEMÁME předávat žactvu ZŠ.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[17:40] Adam </a:t>
            </a:r>
            <a:r>
              <a:rPr lang="cs-CZ" dirty="0" err="1"/>
              <a:t>VeřmiřovskýVyučující</a:t>
            </a:r>
            <a:r>
              <a:rPr lang="cs-CZ" dirty="0"/>
              <a:t> má mít ten nadhled, ale žákům zprostředkovává porozumění tomu, co ten žák sám aktuálně je s to pojmout (příp. můžeme žáka zkusit posunout na další krok, který žák může učinit v rozumění jazyku, ve vztahu k jazyku ap.)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[17:42] Adam </a:t>
            </a:r>
            <a:r>
              <a:rPr lang="cs-CZ" dirty="0" err="1"/>
              <a:t>VeřmiřovskýJe</a:t>
            </a:r>
            <a:r>
              <a:rPr lang="cs-CZ" dirty="0"/>
              <a:t> posel z Osla osloský (,) nebo </a:t>
            </a:r>
            <a:r>
              <a:rPr lang="cs-CZ" dirty="0" err="1"/>
              <a:t>oselský</a:t>
            </a:r>
            <a:r>
              <a:rPr lang="cs-CZ" dirty="0"/>
              <a:t>?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[17:43] Adam </a:t>
            </a:r>
            <a:r>
              <a:rPr lang="cs-CZ" dirty="0" err="1"/>
              <a:t>Veřmiřovský-ský</a:t>
            </a:r>
            <a:r>
              <a:rPr lang="cs-CZ" dirty="0"/>
              <a:t> báze adjektivní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[17:43] Adam </a:t>
            </a:r>
            <a:r>
              <a:rPr lang="cs-CZ" dirty="0" err="1"/>
              <a:t>Veřmiřovský-ský</a:t>
            </a:r>
            <a:r>
              <a:rPr lang="cs-CZ" dirty="0"/>
              <a:t> </a:t>
            </a:r>
            <a:r>
              <a:rPr lang="cs-CZ" dirty="0" err="1"/>
              <a:t>sltvný</a:t>
            </a:r>
            <a:r>
              <a:rPr lang="cs-CZ" dirty="0"/>
              <a:t> formant adjektivní sufixální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[17:43] Jan </a:t>
            </a:r>
            <a:r>
              <a:rPr lang="cs-CZ" dirty="0" err="1"/>
              <a:t>Wichoslovský</a:t>
            </a:r>
            <a:endParaRPr lang="cs-CZ" dirty="0"/>
          </a:p>
          <a:p>
            <a:r>
              <a:rPr lang="cs-CZ" dirty="0"/>
              <a:t>​</a:t>
            </a:r>
          </a:p>
          <a:p>
            <a:r>
              <a:rPr lang="cs-CZ" dirty="0"/>
              <a:t>[17:44] Adam </a:t>
            </a:r>
            <a:r>
              <a:rPr lang="cs-CZ" dirty="0" err="1"/>
              <a:t>Veřmiřovskýoslo</a:t>
            </a:r>
            <a:r>
              <a:rPr lang="cs-CZ" dirty="0"/>
              <a:t>-v-</a:t>
            </a:r>
            <a:r>
              <a:rPr lang="cs-CZ" dirty="0" err="1"/>
              <a:t>ský</a:t>
            </a:r>
            <a:r>
              <a:rPr lang="cs-CZ" dirty="0"/>
              <a:t>?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[17:44] Adam </a:t>
            </a:r>
            <a:r>
              <a:rPr lang="cs-CZ" dirty="0" err="1"/>
              <a:t>Veřmiřovský-ský</a:t>
            </a:r>
            <a:r>
              <a:rPr lang="cs-CZ" dirty="0"/>
              <a:t> vs. -</a:t>
            </a:r>
            <a:r>
              <a:rPr lang="cs-CZ" dirty="0" err="1"/>
              <a:t>vský</a:t>
            </a:r>
            <a:r>
              <a:rPr lang="cs-CZ" dirty="0"/>
              <a:t>?</a:t>
            </a:r>
          </a:p>
          <a:p>
            <a:r>
              <a:rPr lang="cs-CZ" dirty="0"/>
              <a:t>[17:45] Adam </a:t>
            </a:r>
            <a:r>
              <a:rPr lang="cs-CZ" dirty="0" err="1"/>
              <a:t>VeřmiřovskýNajdeme</a:t>
            </a:r>
            <a:r>
              <a:rPr lang="cs-CZ" dirty="0"/>
              <a:t> potenciální variantu sufixu -</a:t>
            </a:r>
            <a:r>
              <a:rPr lang="cs-CZ" dirty="0" err="1"/>
              <a:t>vský</a:t>
            </a:r>
            <a:r>
              <a:rPr lang="cs-CZ" dirty="0"/>
              <a:t> v jiných lexémech?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[17:47] Adam </a:t>
            </a:r>
            <a:r>
              <a:rPr lang="cs-CZ" dirty="0" err="1"/>
              <a:t>Veřmiřovskýosl</a:t>
            </a:r>
            <a:r>
              <a:rPr lang="cs-CZ" dirty="0"/>
              <a:t>-ov-</a:t>
            </a:r>
            <a:r>
              <a:rPr lang="cs-CZ" dirty="0" err="1"/>
              <a:t>ský</a:t>
            </a:r>
            <a:endParaRPr lang="cs-CZ" dirty="0"/>
          </a:p>
          <a:p>
            <a:r>
              <a:rPr lang="cs-CZ" dirty="0"/>
              <a:t>​</a:t>
            </a:r>
          </a:p>
          <a:p>
            <a:r>
              <a:rPr lang="cs-CZ" dirty="0"/>
              <a:t>[17:47] Adam </a:t>
            </a:r>
            <a:r>
              <a:rPr lang="cs-CZ" dirty="0" err="1"/>
              <a:t>Veřmiřovskýotc</a:t>
            </a:r>
            <a:r>
              <a:rPr lang="cs-CZ" dirty="0"/>
              <a:t>-ov-</a:t>
            </a:r>
            <a:r>
              <a:rPr lang="cs-CZ" dirty="0" err="1"/>
              <a:t>ský</a:t>
            </a:r>
            <a:r>
              <a:rPr lang="cs-CZ" dirty="0"/>
              <a:t>, král-ov-</a:t>
            </a:r>
            <a:r>
              <a:rPr lang="cs-CZ" dirty="0" err="1"/>
              <a:t>ský</a:t>
            </a:r>
            <a:endParaRPr lang="cs-CZ" dirty="0"/>
          </a:p>
          <a:p>
            <a:r>
              <a:rPr lang="cs-CZ" dirty="0"/>
              <a:t>​</a:t>
            </a:r>
          </a:p>
          <a:p>
            <a:r>
              <a:rPr lang="cs-CZ" dirty="0"/>
              <a:t>[17:47] Adam Veřmiřovský-ov- ?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[17:48] Adam </a:t>
            </a:r>
            <a:r>
              <a:rPr lang="cs-CZ" dirty="0" err="1"/>
              <a:t>VeřmiřovskýVeř</a:t>
            </a:r>
            <a:r>
              <a:rPr lang="cs-CZ" dirty="0"/>
              <a:t>-ov-</a:t>
            </a:r>
            <a:r>
              <a:rPr lang="cs-CZ" dirty="0" err="1"/>
              <a:t>ice</a:t>
            </a:r>
            <a:r>
              <a:rPr lang="cs-CZ" dirty="0"/>
              <a:t>?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[17:49] Adam </a:t>
            </a:r>
            <a:r>
              <a:rPr lang="cs-CZ" dirty="0" err="1"/>
              <a:t>Veřmiřovskýbůh</a:t>
            </a:r>
            <a:endParaRPr lang="cs-CZ" dirty="0"/>
          </a:p>
          <a:p>
            <a:r>
              <a:rPr lang="cs-CZ" dirty="0"/>
              <a:t>​</a:t>
            </a:r>
          </a:p>
          <a:p>
            <a:r>
              <a:rPr lang="cs-CZ" dirty="0"/>
              <a:t>[17:49] Adam </a:t>
            </a:r>
            <a:r>
              <a:rPr lang="cs-CZ" dirty="0" err="1"/>
              <a:t>Veřmiřovskýboh</a:t>
            </a:r>
            <a:r>
              <a:rPr lang="cs-CZ" dirty="0"/>
              <a:t>-a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[17:49] Adam </a:t>
            </a:r>
            <a:r>
              <a:rPr lang="cs-CZ" dirty="0" err="1"/>
              <a:t>Veřmiřovskýboh</a:t>
            </a:r>
            <a:r>
              <a:rPr lang="cs-CZ" dirty="0"/>
              <a:t>-u...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[17:49] Adam </a:t>
            </a:r>
            <a:r>
              <a:rPr lang="cs-CZ" dirty="0" err="1"/>
              <a:t>Veřmiřovskýbož</a:t>
            </a:r>
            <a:r>
              <a:rPr lang="cs-CZ" dirty="0"/>
              <a:t>-e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[17:49] Adam Veřmiřovskýbo-g76</a:t>
            </a:r>
          </a:p>
          <a:p>
            <a:r>
              <a:rPr lang="cs-CZ" dirty="0"/>
              <a:t>[17:49] Adam Veřmiřovskýbo-g76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[17:50] Adam </a:t>
            </a:r>
            <a:r>
              <a:rPr lang="cs-CZ" dirty="0" err="1"/>
              <a:t>Veřmiřovskýbuoh</a:t>
            </a:r>
            <a:endParaRPr lang="cs-CZ" dirty="0"/>
          </a:p>
          <a:p>
            <a:r>
              <a:rPr lang="cs-CZ" dirty="0"/>
              <a:t>​</a:t>
            </a:r>
          </a:p>
          <a:p>
            <a:r>
              <a:rPr lang="cs-CZ" dirty="0"/>
              <a:t>[17:50] Adam </a:t>
            </a:r>
            <a:r>
              <a:rPr lang="cs-CZ" dirty="0" err="1"/>
              <a:t>Veřmiřovskýbůh</a:t>
            </a:r>
            <a:endParaRPr lang="cs-CZ" dirty="0"/>
          </a:p>
          <a:p>
            <a:r>
              <a:rPr lang="cs-CZ" dirty="0"/>
              <a:t>​</a:t>
            </a:r>
          </a:p>
          <a:p>
            <a:r>
              <a:rPr lang="cs-CZ" dirty="0"/>
              <a:t>[17:50] Adam </a:t>
            </a:r>
            <a:r>
              <a:rPr lang="cs-CZ" dirty="0" err="1"/>
              <a:t>Veřmiřovskýotc</a:t>
            </a:r>
            <a:r>
              <a:rPr lang="cs-CZ" dirty="0"/>
              <a:t>-ov...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[17:51] Adam </a:t>
            </a:r>
            <a:r>
              <a:rPr lang="cs-CZ" dirty="0" err="1"/>
              <a:t>Veřmiřovskýotc-ův</a:t>
            </a:r>
            <a:endParaRPr lang="cs-CZ" dirty="0"/>
          </a:p>
          <a:p>
            <a:r>
              <a:rPr lang="cs-CZ" dirty="0"/>
              <a:t>​</a:t>
            </a:r>
          </a:p>
          <a:p>
            <a:r>
              <a:rPr lang="cs-CZ" dirty="0"/>
              <a:t>[17:51] Adam </a:t>
            </a:r>
            <a:r>
              <a:rPr lang="cs-CZ" dirty="0" err="1"/>
              <a:t>Veřmiřovskýosl-ův</a:t>
            </a:r>
            <a:endParaRPr lang="cs-CZ" dirty="0"/>
          </a:p>
          <a:p>
            <a:r>
              <a:rPr lang="cs-CZ" dirty="0"/>
              <a:t>​</a:t>
            </a:r>
          </a:p>
          <a:p>
            <a:r>
              <a:rPr lang="cs-CZ" dirty="0"/>
              <a:t>[17:53] Adam </a:t>
            </a:r>
            <a:r>
              <a:rPr lang="cs-CZ" dirty="0" err="1"/>
              <a:t>VeřmiřovskýPosel</a:t>
            </a:r>
            <a:r>
              <a:rPr lang="cs-CZ" dirty="0"/>
              <a:t> z Osla je posel z Oslo...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[17:56] Adam </a:t>
            </a:r>
            <a:r>
              <a:rPr lang="cs-CZ" dirty="0" err="1"/>
              <a:t>VeřmiřovskýCo</a:t>
            </a:r>
            <a:r>
              <a:rPr lang="cs-CZ" dirty="0"/>
              <a:t> byste ocenili?</a:t>
            </a:r>
          </a:p>
          <a:p>
            <a:r>
              <a:rPr lang="cs-CZ" dirty="0"/>
              <a:t>Co byste doporučili?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06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E88B96-C3F8-0141-B382-0A0F25A850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Veřmiřovský: Slovotvorný systém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797D39-30C9-4E4C-8803-D8B201B23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E30D6D1-05C0-42F4-8506-6157DC26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/>
              <a:t>Celek</a:t>
            </a:r>
          </a:p>
        </p:txBody>
      </p:sp>
      <p:pic>
        <p:nvPicPr>
          <p:cNvPr id="6" name="Zástupný obsah 5" descr="Obsah obrázku text, strom, exteriér, tráva&#10;&#10;Popis byl vytvořen automaticky">
            <a:extLst>
              <a:ext uri="{FF2B5EF4-FFF2-40B4-BE49-F238E27FC236}">
                <a16:creationId xmlns:a16="http://schemas.microsoft.com/office/drawing/2014/main" id="{0986A29F-9B6F-D14D-A7B4-53C0F33A6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3" b="28474"/>
          <a:stretch/>
        </p:blipFill>
        <p:spPr>
          <a:xfrm>
            <a:off x="720000" y="1692002"/>
            <a:ext cx="10753200" cy="4139998"/>
          </a:xfrm>
          <a:noFill/>
        </p:spPr>
      </p:pic>
    </p:spTree>
    <p:extLst>
      <p:ext uri="{BB962C8B-B14F-4D97-AF65-F5344CB8AC3E}">
        <p14:creationId xmlns:p14="http://schemas.microsoft.com/office/powerpoint/2010/main" val="399435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E88B96-C3F8-0141-B382-0A0F25A850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Veřmiřovský: Slovotvorný systém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797D39-30C9-4E4C-8803-D8B201B23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E30D6D1-05C0-42F4-8506-6157DC26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/>
              <a:t>Celek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en-US" dirty="0" err="1"/>
              <a:t>nehierarchická</a:t>
            </a:r>
            <a:r>
              <a:rPr lang="en-US" dirty="0"/>
              <a:t> </a:t>
            </a:r>
            <a:r>
              <a:rPr lang="en-US" dirty="0" err="1"/>
              <a:t>entita</a:t>
            </a:r>
            <a:r>
              <a:rPr lang="en-US" dirty="0"/>
              <a:t> (?)</a:t>
            </a:r>
          </a:p>
        </p:txBody>
      </p:sp>
      <p:pic>
        <p:nvPicPr>
          <p:cNvPr id="6" name="Zástupný obsah 5" descr="Obsah obrázku text, strom, exteriér, tráva&#10;&#10;Popis byl vytvořen automaticky">
            <a:extLst>
              <a:ext uri="{FF2B5EF4-FFF2-40B4-BE49-F238E27FC236}">
                <a16:creationId xmlns:a16="http://schemas.microsoft.com/office/drawing/2014/main" id="{0986A29F-9B6F-D14D-A7B4-53C0F33A6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3" b="28474"/>
          <a:stretch/>
        </p:blipFill>
        <p:spPr>
          <a:xfrm>
            <a:off x="720000" y="1692002"/>
            <a:ext cx="10753200" cy="4139998"/>
          </a:xfrm>
          <a:noFill/>
        </p:spPr>
      </p:pic>
    </p:spTree>
    <p:extLst>
      <p:ext uri="{BB962C8B-B14F-4D97-AF65-F5344CB8AC3E}">
        <p14:creationId xmlns:p14="http://schemas.microsoft.com/office/powerpoint/2010/main" val="300897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E88B96-C3F8-0141-B382-0A0F25A850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Veřmiřovský: Slovotvorný systém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797D39-30C9-4E4C-8803-D8B201B23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E30D6D1-05C0-42F4-8506-6157DC26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sz="2200"/>
              <a:t>Celek</a:t>
            </a:r>
          </a:p>
        </p:txBody>
      </p:sp>
      <p:pic>
        <p:nvPicPr>
          <p:cNvPr id="13" name="Zástupný obsah 12" descr="Obsah obrázku text, zařízení&#10;&#10;Popis byl vytvořen automaticky">
            <a:extLst>
              <a:ext uri="{FF2B5EF4-FFF2-40B4-BE49-F238E27FC236}">
                <a16:creationId xmlns:a16="http://schemas.microsoft.com/office/drawing/2014/main" id="{23CFAF7E-4F55-E84B-BBFB-72DBA3557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88" y="720000"/>
            <a:ext cx="5556604" cy="5319857"/>
          </a:xfrm>
          <a:noFill/>
        </p:spPr>
      </p:pic>
    </p:spTree>
    <p:extLst>
      <p:ext uri="{BB962C8B-B14F-4D97-AF65-F5344CB8AC3E}">
        <p14:creationId xmlns:p14="http://schemas.microsoft.com/office/powerpoint/2010/main" val="102744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E88B96-C3F8-0141-B382-0A0F25A850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Veřmiřovský: Slovotvorný systém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797D39-30C9-4E4C-8803-D8B201B23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E30D6D1-05C0-42F4-8506-6157DC26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sz="2200" err="1"/>
              <a:t>Část</a:t>
            </a:r>
            <a:endParaRPr lang="en-US" sz="2200"/>
          </a:p>
        </p:txBody>
      </p:sp>
      <p:pic>
        <p:nvPicPr>
          <p:cNvPr id="8" name="Zástupný obsah 7" descr="Obsah obrázku exteriér, pláž, pobřeží, písečné&#10;&#10;Popis byl vytvořen automaticky">
            <a:extLst>
              <a:ext uri="{FF2B5EF4-FFF2-40B4-BE49-F238E27FC236}">
                <a16:creationId xmlns:a16="http://schemas.microsoft.com/office/drawing/2014/main" id="{10CB9702-974C-FA40-86D4-DB1E026A7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6" b="4949"/>
          <a:stretch/>
        </p:blipFill>
        <p:spPr>
          <a:xfrm>
            <a:off x="720000" y="1692002"/>
            <a:ext cx="10753200" cy="4139998"/>
          </a:xfrm>
          <a:noFill/>
        </p:spPr>
      </p:pic>
    </p:spTree>
    <p:extLst>
      <p:ext uri="{BB962C8B-B14F-4D97-AF65-F5344CB8AC3E}">
        <p14:creationId xmlns:p14="http://schemas.microsoft.com/office/powerpoint/2010/main" val="228404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0D6EC8-EA08-8E4A-BD08-8D80507AF4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Veřmiřovský: Slovotvorný systém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2D6DAC-3E95-EF4F-9CB8-65D7F1381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CA4A042-DC7E-4F6F-848C-2F4E34EC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sz="2200" dirty="0" err="1"/>
              <a:t>Hierachie</a:t>
            </a:r>
            <a:endParaRPr lang="en-US" sz="2200" dirty="0"/>
          </a:p>
        </p:txBody>
      </p:sp>
      <p:pic>
        <p:nvPicPr>
          <p:cNvPr id="6" name="Zástupný obsah 5" descr="Obsah obrázku exteriér, pláž, pobřeží, písečné&#10;&#10;Popis byl vytvořen automaticky">
            <a:extLst>
              <a:ext uri="{FF2B5EF4-FFF2-40B4-BE49-F238E27FC236}">
                <a16:creationId xmlns:a16="http://schemas.microsoft.com/office/drawing/2014/main" id="{73BEFB1E-3A19-224B-90B8-BA395E777181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r="10785" b="1"/>
          <a:stretch/>
        </p:blipFill>
        <p:spPr>
          <a:xfrm>
            <a:off x="720000" y="1701505"/>
            <a:ext cx="5219998" cy="4139998"/>
          </a:xfrm>
          <a:noFill/>
        </p:spPr>
      </p:pic>
      <p:sp>
        <p:nvSpPr>
          <p:cNvPr id="13" name="Subtitle 3">
            <a:extLst>
              <a:ext uri="{FF2B5EF4-FFF2-40B4-BE49-F238E27FC236}">
                <a16:creationId xmlns:a16="http://schemas.microsoft.com/office/drawing/2014/main" id="{7F513B65-33EC-44F6-829C-ACAC873F07F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PK</a:t>
            </a:r>
          </a:p>
          <a:p>
            <a:pPr>
              <a:spcAft>
                <a:spcPts val="600"/>
              </a:spcAft>
            </a:pPr>
            <a:r>
              <a:rPr lang="en-US" dirty="0"/>
              <a:t>OK</a:t>
            </a:r>
          </a:p>
          <a:p>
            <a:pPr>
              <a:spcAft>
                <a:spcPts val="600"/>
              </a:spcAft>
            </a:pPr>
            <a:r>
              <a:rPr lang="en-US" dirty="0"/>
              <a:t>SK</a:t>
            </a:r>
          </a:p>
          <a:p>
            <a:pPr>
              <a:spcAft>
                <a:spcPts val="600"/>
              </a:spcAft>
            </a:pPr>
            <a:r>
              <a:rPr lang="en-US" dirty="0"/>
              <a:t>ST</a:t>
            </a:r>
          </a:p>
          <a:p>
            <a:pPr>
              <a:spcAft>
                <a:spcPts val="600"/>
              </a:spcAft>
            </a:pPr>
            <a:r>
              <a:rPr lang="en-US" dirty="0"/>
              <a:t>SPT</a:t>
            </a:r>
          </a:p>
        </p:txBody>
      </p:sp>
    </p:spTree>
    <p:extLst>
      <p:ext uri="{BB962C8B-B14F-4D97-AF65-F5344CB8AC3E}">
        <p14:creationId xmlns:p14="http://schemas.microsoft.com/office/powerpoint/2010/main" val="20854059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055140E9E954FAFDAD3DA3EEBBE9A" ma:contentTypeVersion="2" ma:contentTypeDescription="Create a new document." ma:contentTypeScope="" ma:versionID="bfe5402e9879f8608667cdc6557a57ee">
  <xsd:schema xmlns:xsd="http://www.w3.org/2001/XMLSchema" xmlns:xs="http://www.w3.org/2001/XMLSchema" xmlns:p="http://schemas.microsoft.com/office/2006/metadata/properties" xmlns:ns2="edc77fe9-b78a-4847-a427-0abbeb6b7740" targetNamespace="http://schemas.microsoft.com/office/2006/metadata/properties" ma:root="true" ma:fieldsID="ed342d5614e5ba355bf1b6a1b35907c1" ns2:_="">
    <xsd:import namespace="edc77fe9-b78a-4847-a427-0abbeb6b77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77fe9-b78a-4847-a427-0abbeb6b77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0E4863-84D4-4EA5-B09C-357D6C03E7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2A8D47-7BD5-4B7E-9710-8C708C780E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C99AEA-C423-4E46-BA63-CEFC87DE9C27}"/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3395</TotalTime>
  <Words>1864</Words>
  <Application>Microsoft Office PowerPoint</Application>
  <PresentationFormat>Širokoúhlá obrazovka</PresentationFormat>
  <Paragraphs>240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Prezentace_MU_CZ</vt:lpstr>
      <vt:lpstr>Slovotvorný systém</vt:lpstr>
      <vt:lpstr>Slovotvorný systém</vt:lpstr>
      <vt:lpstr>Slovotvorný systém</vt:lpstr>
      <vt:lpstr>Prezentace aplikace PowerPoint</vt:lpstr>
      <vt:lpstr>Celek</vt:lpstr>
      <vt:lpstr>Celek — nehierarchická entita (?)</vt:lpstr>
      <vt:lpstr>Celek</vt:lpstr>
      <vt:lpstr>Část</vt:lpstr>
      <vt:lpstr>Hierachie</vt:lpstr>
      <vt:lpstr>Hierachie PK </vt:lpstr>
      <vt:lpstr>Pojmové kategorie :: pojmové báze slov</vt:lpstr>
      <vt:lpstr>Pojmové kategorie</vt:lpstr>
      <vt:lpstr>OTS</vt:lpstr>
      <vt:lpstr>(2) Hierachie — OK — Onomaziologie? </vt:lpstr>
      <vt:lpstr>(2) Hierachie — OK — Onomaziologie? </vt:lpstr>
      <vt:lpstr>(2) Hierachie — OK — Onomaziologie? </vt:lpstr>
      <vt:lpstr>(2) Hierachie — Onomaziologické kategorie </vt:lpstr>
      <vt:lpstr>(2) Hierachie — Onomaziologické kategorie</vt:lpstr>
      <vt:lpstr>(2) Kategorie onomaziologické (OK)</vt:lpstr>
      <vt:lpstr>(2) Kategorie onomaziologické (OK)</vt:lpstr>
      <vt:lpstr>Infograficky: Zde je důraz na Mu, Mo, Tr... </vt:lpstr>
      <vt:lpstr>(2) Slovotvorný typ (ST)</vt:lpstr>
      <vt:lpstr>(2) Slovotvorný typ (ST)</vt:lpstr>
      <vt:lpstr>(2) Slovotvorný typ (ST) jinak</vt:lpstr>
      <vt:lpstr>(3) Slovotvorná kategorie (SK) (NESČ: třída)</vt:lpstr>
      <vt:lpstr>(3) SK jinak: Slovotvorná třída (STř)</vt:lpstr>
      <vt:lpstr>(2b) Slovotvorný podtyp (SPT)</vt:lpstr>
      <vt:lpstr>(2b) Slovotvorný podtyp (SPT)</vt:lpstr>
      <vt:lpstr>(2c) Poznámka k SPT</vt:lpstr>
      <vt:lpstr>Smysl toho všeho?</vt:lpstr>
      <vt:lpstr>Smysl toho všeho?</vt:lpstr>
      <vt:lpstr>Smysl toho všeho?</vt:lpstr>
      <vt:lpstr>Smysl toho všeho?</vt:lpstr>
      <vt:lpstr>Smysl toho všeho?</vt:lpstr>
      <vt:lpstr>Smysl toho všeho?</vt:lpstr>
      <vt:lpstr>Smysl toho všeho?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Lexikálněsémantický rozbor Vančurovy Josefiny</dc:title>
  <dc:creator>Adam Veřmiřovský</dc:creator>
  <cp:lastModifiedBy>Adam Veřmiřovský</cp:lastModifiedBy>
  <cp:revision>300</cp:revision>
  <cp:lastPrinted>1601-01-01T00:00:00Z</cp:lastPrinted>
  <dcterms:created xsi:type="dcterms:W3CDTF">2021-03-12T01:59:16Z</dcterms:created>
  <dcterms:modified xsi:type="dcterms:W3CDTF">2022-03-31T09:27:56Z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0x010100761055140E9E954FAFDAD3DA3EEBBE9A</vt:lpwstr>
  </property>
</Properties>
</file>