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8"/>
  </p:notesMasterIdLst>
  <p:sldIdLst>
    <p:sldId id="284" r:id="rId2"/>
    <p:sldId id="285" r:id="rId3"/>
    <p:sldId id="257" r:id="rId4"/>
    <p:sldId id="266" r:id="rId5"/>
    <p:sldId id="278" r:id="rId6"/>
    <p:sldId id="267" r:id="rId7"/>
    <p:sldId id="274" r:id="rId8"/>
    <p:sldId id="275" r:id="rId9"/>
    <p:sldId id="290" r:id="rId10"/>
    <p:sldId id="268" r:id="rId11"/>
    <p:sldId id="281" r:id="rId12"/>
    <p:sldId id="279" r:id="rId13"/>
    <p:sldId id="258" r:id="rId14"/>
    <p:sldId id="271" r:id="rId15"/>
    <p:sldId id="270" r:id="rId16"/>
    <p:sldId id="273" r:id="rId17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1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1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0A038486-6211-4E2D-8E20-01C55186492A}" type="datetimeFigureOut">
              <a:rPr lang="cs-CZ" smtClean="0"/>
              <a:pPr/>
              <a:t>02.10.2020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vert="horz" lIns="91427" tIns="45713" rIns="91427" bIns="45713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6331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6331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6652F486-F355-45D8-BA09-2F1CCA42B01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417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2F486-F355-45D8-BA09-2F1CCA42B016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6759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77126A8E-0D50-4F5F-B432-319FC06AE941}" type="datetimeFigureOut">
              <a:rPr lang="cs-CZ" smtClean="0"/>
              <a:pPr/>
              <a:t>02.10.2020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975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02.10.2020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3552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02.10.2020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299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02.10.2020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318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02.10.2020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1391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02.10.2020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002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02.10.2020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019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02.10.2020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445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02.10.2020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724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02.10.2020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080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02.10.2020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654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02.10.2020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2101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02.10.2020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74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02.10.2020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139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02.10.2020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339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02.10.2020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153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02.10.2020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2234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7126A8E-0D50-4F5F-B432-319FC06AE941}" type="datetimeFigureOut">
              <a:rPr lang="cs-CZ" smtClean="0"/>
              <a:pPr/>
              <a:t>02.10.2020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612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11560" y="692696"/>
            <a:ext cx="777686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cs-CZ" sz="3200" b="1" dirty="0" smtClean="0">
                <a:latin typeface="Calibri" panose="020F0502020204030204" pitchFamily="34" charset="0"/>
              </a:rPr>
              <a:t>Komunikace</a:t>
            </a:r>
          </a:p>
          <a:p>
            <a:pPr lvl="1" algn="just"/>
            <a:endParaRPr lang="cs-CZ" sz="2400" dirty="0">
              <a:latin typeface="Calibri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400" dirty="0" smtClean="0">
                <a:latin typeface="Calibri" pitchFamily="34" charset="0"/>
              </a:rPr>
              <a:t>verbální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latin typeface="Calibri" pitchFamily="34" charset="0"/>
              </a:rPr>
              <a:t>n</a:t>
            </a:r>
            <a:r>
              <a:rPr lang="cs-CZ" sz="2400" dirty="0" smtClean="0">
                <a:latin typeface="Calibri" pitchFamily="34" charset="0"/>
              </a:rPr>
              <a:t>everbální</a:t>
            </a:r>
          </a:p>
          <a:p>
            <a:pPr marL="800100" lvl="1" indent="-342900" algn="just">
              <a:buFontTx/>
              <a:buChar char="-"/>
            </a:pPr>
            <a:endParaRPr lang="cs-CZ" sz="2400" dirty="0">
              <a:latin typeface="Calibri" pitchFamily="34" charset="0"/>
            </a:endParaRPr>
          </a:p>
          <a:p>
            <a:pPr marL="800100" lvl="1" indent="-342900" algn="just">
              <a:buFontTx/>
              <a:buChar char="-"/>
            </a:pPr>
            <a:endParaRPr lang="cs-CZ" sz="2400" dirty="0" smtClean="0">
              <a:latin typeface="Calibri" pitchFamily="34" charset="0"/>
            </a:endParaRPr>
          </a:p>
          <a:p>
            <a:pPr lvl="1" algn="just"/>
            <a:r>
              <a:rPr lang="cs-CZ" sz="2400" dirty="0" smtClean="0">
                <a:latin typeface="Calibri" pitchFamily="34" charset="0"/>
              </a:rPr>
              <a:t>A -------------T------------Ad</a:t>
            </a:r>
          </a:p>
          <a:p>
            <a:pPr lvl="1" algn="just"/>
            <a:r>
              <a:rPr lang="cs-CZ" sz="2400" dirty="0" smtClean="0">
                <a:latin typeface="Calibri" pitchFamily="34" charset="0"/>
              </a:rPr>
              <a:t>mluvčí                            posluchač</a:t>
            </a:r>
          </a:p>
          <a:p>
            <a:pPr lvl="1" algn="just"/>
            <a:r>
              <a:rPr lang="cs-CZ" sz="2400" dirty="0">
                <a:latin typeface="Calibri" pitchFamily="34" charset="0"/>
              </a:rPr>
              <a:t>p</a:t>
            </a:r>
            <a:r>
              <a:rPr lang="cs-CZ" sz="2400" dirty="0" smtClean="0">
                <a:latin typeface="Calibri" pitchFamily="34" charset="0"/>
              </a:rPr>
              <a:t>isatel                            čtenář</a:t>
            </a:r>
          </a:p>
          <a:p>
            <a:pPr lvl="1" algn="just"/>
            <a:endParaRPr lang="cs-CZ" sz="2400" dirty="0" smtClean="0">
              <a:latin typeface="Calibri" pitchFamily="34" charset="0"/>
            </a:endParaRPr>
          </a:p>
          <a:p>
            <a:pPr lvl="1" algn="just"/>
            <a:endParaRPr lang="cs-CZ" sz="2400" dirty="0">
              <a:latin typeface="Calibri" pitchFamily="34" charset="0"/>
            </a:endParaRPr>
          </a:p>
          <a:p>
            <a:pPr lvl="1" algn="just"/>
            <a:r>
              <a:rPr lang="cs-CZ" sz="2400" dirty="0">
                <a:latin typeface="Calibri" pitchFamily="34" charset="0"/>
              </a:rPr>
              <a:t>j</a:t>
            </a:r>
            <a:r>
              <a:rPr lang="cs-CZ" sz="2400" dirty="0" smtClean="0">
                <a:latin typeface="Calibri" pitchFamily="34" charset="0"/>
              </a:rPr>
              <a:t>azyk mluvený x jazyk psaný</a:t>
            </a:r>
            <a:endParaRPr lang="cs-CZ" sz="2400" dirty="0">
              <a:latin typeface="Calibri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6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486"/>
    </mc:Choice>
    <mc:Fallback>
      <p:transition spd="slow" advTm="176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99592" y="764704"/>
            <a:ext cx="74168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endParaRPr lang="cs-CZ" sz="2800" b="1" dirty="0" smtClean="0">
              <a:latin typeface="Calibri" panose="020F0502020204030204" pitchFamily="34" charset="0"/>
            </a:endParaRPr>
          </a:p>
          <a:p>
            <a:pPr lvl="1" algn="just"/>
            <a:endParaRPr lang="cs-CZ" sz="2800" b="1" dirty="0">
              <a:latin typeface="Calibri" panose="020F0502020204030204" pitchFamily="34" charset="0"/>
            </a:endParaRPr>
          </a:p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Foném</a:t>
            </a:r>
            <a:endParaRPr lang="cs-CZ" sz="2800" b="1" dirty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latin typeface="Calibri" pitchFamily="34" charset="0"/>
              </a:rPr>
              <a:t>m</a:t>
            </a:r>
            <a:r>
              <a:rPr lang="cs-CZ" sz="2400" dirty="0" smtClean="0">
                <a:latin typeface="Calibri" pitchFamily="34" charset="0"/>
              </a:rPr>
              <a:t>inimální zvukový prvek, schopný rozlišovat samostatné jednotky významové (slova, tvary slov)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 smtClean="0">
                <a:latin typeface="Calibri" pitchFamily="34" charset="0"/>
              </a:rPr>
              <a:t>jednotka abstraktní, je prvkem systému, nikoli mluvení</a:t>
            </a:r>
          </a:p>
          <a:p>
            <a:pPr marL="800100" lvl="1" indent="-342900" algn="just">
              <a:buFontTx/>
              <a:buChar char="-"/>
            </a:pPr>
            <a:r>
              <a:rPr lang="cs-CZ" sz="2400" u="sng" dirty="0" smtClean="0">
                <a:latin typeface="Calibri" pitchFamily="34" charset="0"/>
              </a:rPr>
              <a:t>p</a:t>
            </a:r>
            <a:r>
              <a:rPr lang="cs-CZ" sz="2400" dirty="0" smtClean="0">
                <a:latin typeface="Calibri" pitchFamily="34" charset="0"/>
              </a:rPr>
              <a:t>ata x </a:t>
            </a:r>
            <a:r>
              <a:rPr lang="cs-CZ" sz="2400" u="sng" dirty="0" smtClean="0">
                <a:latin typeface="Calibri" pitchFamily="34" charset="0"/>
              </a:rPr>
              <a:t>v</a:t>
            </a:r>
            <a:r>
              <a:rPr lang="cs-CZ" sz="2400" dirty="0" smtClean="0">
                <a:latin typeface="Calibri" pitchFamily="34" charset="0"/>
              </a:rPr>
              <a:t>ata; pat</a:t>
            </a:r>
            <a:r>
              <a:rPr lang="cs-CZ" sz="2400" u="sng" dirty="0" smtClean="0">
                <a:latin typeface="Calibri" pitchFamily="34" charset="0"/>
              </a:rPr>
              <a:t>a</a:t>
            </a:r>
            <a:r>
              <a:rPr lang="cs-CZ" sz="2400" dirty="0" smtClean="0">
                <a:latin typeface="Calibri" pitchFamily="34" charset="0"/>
              </a:rPr>
              <a:t> x pat</a:t>
            </a:r>
            <a:r>
              <a:rPr lang="cs-CZ" sz="2400" u="sng" dirty="0" smtClean="0">
                <a:latin typeface="Calibri" pitchFamily="34" charset="0"/>
              </a:rPr>
              <a:t>y</a:t>
            </a:r>
          </a:p>
          <a:p>
            <a:pPr marL="800100" lvl="1" indent="-342900" algn="just">
              <a:buFontTx/>
              <a:buChar char="-"/>
            </a:pPr>
            <a:endParaRPr lang="cs-CZ" sz="2400" dirty="0" smtClean="0">
              <a:latin typeface="Calibri" pitchFamily="34" charset="0"/>
            </a:endParaRPr>
          </a:p>
          <a:p>
            <a:pPr lvl="1" algn="just"/>
            <a:endParaRPr lang="cs-CZ" sz="2600" dirty="0" smtClean="0">
              <a:latin typeface="Calibri" pitchFamily="34" charset="0"/>
            </a:endParaRPr>
          </a:p>
          <a:p>
            <a:pPr lvl="1" algn="just"/>
            <a:endParaRPr lang="cs-CZ" sz="260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75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931"/>
    </mc:Choice>
    <mc:Fallback>
      <p:transition spd="slow" advTm="90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99592" y="764704"/>
            <a:ext cx="741682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Alofon</a:t>
            </a:r>
          </a:p>
          <a:p>
            <a:pPr lvl="1" algn="just"/>
            <a:endParaRPr lang="cs-CZ" sz="2800" b="1" dirty="0" smtClean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latin typeface="Calibri" pitchFamily="34" charset="0"/>
              </a:rPr>
              <a:t>m</a:t>
            </a:r>
            <a:r>
              <a:rPr lang="cs-CZ" sz="2400" dirty="0" smtClean="0">
                <a:latin typeface="Calibri" pitchFamily="34" charset="0"/>
              </a:rPr>
              <a:t>nožina zvukových realizací chápaných jako realizace téhož fonému</a:t>
            </a:r>
          </a:p>
          <a:p>
            <a:pPr marL="800100" lvl="1" indent="-342900" algn="just">
              <a:buFontTx/>
              <a:buChar char="-"/>
            </a:pPr>
            <a:endParaRPr lang="cs-CZ" sz="2400" dirty="0" smtClean="0">
              <a:latin typeface="Calibri" pitchFamily="34" charset="0"/>
            </a:endParaRPr>
          </a:p>
          <a:p>
            <a:pPr lvl="1" algn="just"/>
            <a:r>
              <a:rPr lang="cs-CZ" sz="2400" dirty="0" smtClean="0">
                <a:latin typeface="Calibri" pitchFamily="34" charset="0"/>
              </a:rPr>
              <a:t>Typy</a:t>
            </a:r>
            <a:endParaRPr lang="cs-CZ" sz="2400" dirty="0">
              <a:latin typeface="Calibri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latin typeface="Calibri" pitchFamily="34" charset="0"/>
              </a:rPr>
              <a:t>z</a:t>
            </a:r>
            <a:r>
              <a:rPr lang="cs-CZ" sz="2400" dirty="0" smtClean="0">
                <a:latin typeface="Calibri" pitchFamily="34" charset="0"/>
              </a:rPr>
              <a:t>ákladní (základní realizace fonému)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 smtClean="0">
                <a:latin typeface="Calibri" pitchFamily="34" charset="0"/>
              </a:rPr>
              <a:t>poziční (kombinatorní, závislé)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latin typeface="Calibri" pitchFamily="34" charset="0"/>
              </a:rPr>
              <a:t>o</a:t>
            </a:r>
            <a:r>
              <a:rPr lang="cs-CZ" sz="2400" dirty="0" smtClean="0">
                <a:latin typeface="Calibri" pitchFamily="34" charset="0"/>
              </a:rPr>
              <a:t>statní (stylové, emotivní, oblastní aj. varianty)</a:t>
            </a:r>
          </a:p>
          <a:p>
            <a:pPr marL="800100" lvl="1" indent="-342900" algn="just">
              <a:buFontTx/>
              <a:buChar char="-"/>
            </a:pPr>
            <a:endParaRPr lang="cs-CZ" sz="2600" dirty="0" smtClean="0">
              <a:latin typeface="Calibri" pitchFamily="34" charset="0"/>
            </a:endParaRPr>
          </a:p>
          <a:p>
            <a:pPr lvl="1" algn="just"/>
            <a:endParaRPr lang="cs-CZ" sz="260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25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475"/>
    </mc:Choice>
    <mc:Fallback>
      <p:transition spd="slow" advTm="269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99592" y="764704"/>
            <a:ext cx="741682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endParaRPr lang="cs-CZ" sz="2800" b="1" dirty="0" smtClean="0">
              <a:latin typeface="Calibri" panose="020F0502020204030204" pitchFamily="34" charset="0"/>
            </a:endParaRPr>
          </a:p>
          <a:p>
            <a:pPr lvl="1" algn="just"/>
            <a:endParaRPr lang="cs-CZ" sz="2800" b="1" dirty="0">
              <a:latin typeface="Calibri" panose="020F0502020204030204" pitchFamily="34" charset="0"/>
            </a:endParaRPr>
          </a:p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Grafém</a:t>
            </a:r>
          </a:p>
          <a:p>
            <a:pPr lvl="1" algn="just"/>
            <a:endParaRPr lang="cs-CZ" sz="2800" b="1" dirty="0" smtClean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400" dirty="0" smtClean="0">
                <a:latin typeface="Calibri" pitchFamily="34" charset="0"/>
              </a:rPr>
              <a:t>grafická značka využívaná v psané podobě jazyka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 smtClean="0">
                <a:latin typeface="Calibri" pitchFamily="34" charset="0"/>
              </a:rPr>
              <a:t>Totéž písmeno  může odpovídat různým hláskám (</a:t>
            </a:r>
            <a:r>
              <a:rPr lang="cs-CZ" sz="2400" dirty="0">
                <a:latin typeface="Calibri" pitchFamily="34" charset="0"/>
              </a:rPr>
              <a:t>hadem </a:t>
            </a:r>
            <a:r>
              <a:rPr lang="cs-CZ" sz="2400" dirty="0" smtClean="0">
                <a:latin typeface="Calibri" pitchFamily="34" charset="0"/>
              </a:rPr>
              <a:t>[hadem] – </a:t>
            </a:r>
            <a:r>
              <a:rPr lang="cs-CZ" sz="2400" dirty="0">
                <a:latin typeface="Calibri" pitchFamily="34" charset="0"/>
              </a:rPr>
              <a:t>had [</a:t>
            </a:r>
            <a:r>
              <a:rPr lang="cs-CZ" sz="2400" dirty="0" err="1" smtClean="0">
                <a:latin typeface="Calibri" pitchFamily="34" charset="0"/>
              </a:rPr>
              <a:t>hat</a:t>
            </a:r>
            <a:r>
              <a:rPr lang="cs-CZ" sz="2400" dirty="0" smtClean="0">
                <a:latin typeface="Calibri" pitchFamily="34" charset="0"/>
              </a:rPr>
              <a:t>] – </a:t>
            </a:r>
            <a:r>
              <a:rPr lang="cs-CZ" sz="2400" dirty="0">
                <a:latin typeface="Calibri" pitchFamily="34" charset="0"/>
              </a:rPr>
              <a:t>hadi [</a:t>
            </a:r>
            <a:r>
              <a:rPr lang="cs-CZ" sz="2400" dirty="0" err="1" smtClean="0">
                <a:latin typeface="Calibri" pitchFamily="34" charset="0"/>
              </a:rPr>
              <a:t>haďi</a:t>
            </a:r>
            <a:r>
              <a:rPr lang="cs-CZ" sz="2400" dirty="0" smtClean="0">
                <a:latin typeface="Calibri" pitchFamily="34" charset="0"/>
              </a:rPr>
              <a:t>])</a:t>
            </a:r>
          </a:p>
          <a:p>
            <a:pPr marL="800100" lvl="1" indent="-342900" algn="just">
              <a:buFontTx/>
              <a:buChar char="-"/>
            </a:pPr>
            <a:endParaRPr lang="cs-CZ" sz="2600" dirty="0" smtClean="0">
              <a:latin typeface="Calibri" pitchFamily="34" charset="0"/>
            </a:endParaRPr>
          </a:p>
          <a:p>
            <a:pPr lvl="1" algn="just"/>
            <a:endParaRPr lang="cs-CZ" sz="260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5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736"/>
    </mc:Choice>
    <mc:Fallback>
      <p:transition spd="slow" advTm="96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836712"/>
            <a:ext cx="756083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latin typeface="Calibri" panose="020F0502020204030204" pitchFamily="34" charset="0"/>
              </a:rPr>
              <a:t>Fonetická transkripce (přepis)</a:t>
            </a:r>
          </a:p>
          <a:p>
            <a:pPr marL="285750" indent="-285750">
              <a:buFontTx/>
              <a:buChar char="-"/>
            </a:pPr>
            <a:endParaRPr lang="cs-CZ" sz="2600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600" dirty="0">
                <a:latin typeface="Calibri" panose="020F0502020204030204" pitchFamily="34" charset="0"/>
              </a:rPr>
              <a:t>z</a:t>
            </a:r>
            <a:r>
              <a:rPr lang="cs-CZ" sz="2600" dirty="0" smtClean="0">
                <a:latin typeface="Calibri" panose="020F0502020204030204" pitchFamily="34" charset="0"/>
              </a:rPr>
              <a:t>áznam zvukové podoby řeči pomocí značek</a:t>
            </a:r>
          </a:p>
          <a:p>
            <a:pPr marL="285750" indent="-285750">
              <a:buFontTx/>
              <a:buChar char="-"/>
            </a:pPr>
            <a:r>
              <a:rPr lang="cs-CZ" sz="2600" dirty="0">
                <a:latin typeface="Calibri" panose="020F0502020204030204" pitchFamily="34" charset="0"/>
              </a:rPr>
              <a:t>m</a:t>
            </a:r>
            <a:r>
              <a:rPr lang="cs-CZ" sz="2600" dirty="0" smtClean="0">
                <a:latin typeface="Calibri" panose="020F0502020204030204" pitchFamily="34" charset="0"/>
              </a:rPr>
              <a:t>ezi zvukovým segmentem (hláskou) a grafickou značkou je jednoznačný vztah</a:t>
            </a:r>
          </a:p>
          <a:p>
            <a:pPr marL="285750" indent="-285750">
              <a:buFontTx/>
              <a:buChar char="-"/>
            </a:pPr>
            <a:r>
              <a:rPr lang="cs-CZ" sz="2600" dirty="0">
                <a:latin typeface="Calibri" panose="020F0502020204030204" pitchFamily="34" charset="0"/>
              </a:rPr>
              <a:t>systém mezinárodní fonetické transkripce (IPA)</a:t>
            </a:r>
          </a:p>
          <a:p>
            <a:pPr marL="285750" indent="-285750">
              <a:buFontTx/>
              <a:buChar char="-"/>
            </a:pPr>
            <a:r>
              <a:rPr lang="cs-CZ" sz="2600" dirty="0">
                <a:latin typeface="Calibri" panose="020F0502020204030204" pitchFamily="34" charset="0"/>
              </a:rPr>
              <a:t>ž</a:t>
            </a:r>
            <a:r>
              <a:rPr lang="cs-CZ" sz="2600" dirty="0" smtClean="0">
                <a:latin typeface="Calibri" panose="020F0502020204030204" pitchFamily="34" charset="0"/>
              </a:rPr>
              <a:t>abka x [</a:t>
            </a:r>
            <a:r>
              <a:rPr lang="cs-CZ" sz="2600" dirty="0" err="1" smtClean="0">
                <a:latin typeface="Calibri" panose="020F0502020204030204" pitchFamily="34" charset="0"/>
              </a:rPr>
              <a:t>žapka</a:t>
            </a:r>
            <a:r>
              <a:rPr lang="cs-CZ" sz="2600" dirty="0" smtClean="0">
                <a:latin typeface="Calibri" panose="020F0502020204030204" pitchFamily="34" charset="0"/>
              </a:rPr>
              <a:t>]</a:t>
            </a:r>
          </a:p>
          <a:p>
            <a:pPr marL="285750" indent="-285750">
              <a:buFontTx/>
              <a:buChar char="-"/>
            </a:pPr>
            <a:r>
              <a:rPr lang="cs-CZ" sz="2600" dirty="0">
                <a:latin typeface="Calibri" panose="020F0502020204030204" pitchFamily="34" charset="0"/>
              </a:rPr>
              <a:t>z</a:t>
            </a:r>
            <a:r>
              <a:rPr lang="cs-CZ" sz="2600" dirty="0" smtClean="0">
                <a:latin typeface="Calibri" panose="020F0502020204030204" pitchFamily="34" charset="0"/>
              </a:rPr>
              <a:t>ásady viz handout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32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935"/>
    </mc:Choice>
    <mc:Fallback>
      <p:transition spd="slow" advTm="161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99592" y="764704"/>
            <a:ext cx="748883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endParaRPr lang="cs-CZ" sz="2600" dirty="0" smtClean="0">
              <a:latin typeface="Calibri" panose="020F0502020204030204" pitchFamily="34" charset="0"/>
            </a:endParaRPr>
          </a:p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Zjednodušená fonetická transkripce (pro ČJ) </a:t>
            </a:r>
          </a:p>
          <a:p>
            <a:pPr lvl="1" algn="just"/>
            <a:endParaRPr lang="cs-CZ" sz="2600" dirty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600" dirty="0">
                <a:latin typeface="Calibri" panose="020F0502020204030204" pitchFamily="34" charset="0"/>
              </a:rPr>
              <a:t>základem je </a:t>
            </a:r>
            <a:r>
              <a:rPr lang="cs-CZ" sz="2600" dirty="0" smtClean="0">
                <a:latin typeface="Calibri" panose="020F0502020204030204" pitchFamily="34" charset="0"/>
              </a:rPr>
              <a:t>česká </a:t>
            </a:r>
            <a:r>
              <a:rPr lang="cs-CZ" sz="2600" dirty="0">
                <a:latin typeface="Calibri" panose="020F0502020204030204" pitchFamily="34" charset="0"/>
              </a:rPr>
              <a:t>abeceda </a:t>
            </a:r>
            <a:endParaRPr lang="cs-CZ" sz="2600" dirty="0" smtClean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alfabetická </a:t>
            </a:r>
            <a:r>
              <a:rPr lang="cs-CZ" sz="2600" dirty="0">
                <a:latin typeface="Calibri" panose="020F0502020204030204" pitchFamily="34" charset="0"/>
              </a:rPr>
              <a:t>a syntetická </a:t>
            </a:r>
            <a:endParaRPr lang="cs-CZ" sz="2600" dirty="0" smtClean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poměr </a:t>
            </a:r>
            <a:r>
              <a:rPr lang="cs-CZ" sz="2600" dirty="0">
                <a:latin typeface="Calibri" panose="020F0502020204030204" pitchFamily="34" charset="0"/>
              </a:rPr>
              <a:t>1:1 (jednomu znaku odpovídá jedna hláska a jedné hlásce jeden znak</a:t>
            </a:r>
            <a:r>
              <a:rPr lang="cs-CZ" sz="2600" dirty="0" smtClean="0">
                <a:latin typeface="Calibri" panose="020F0502020204030204" pitchFamily="34" charset="0"/>
              </a:rPr>
              <a:t>)</a:t>
            </a:r>
            <a:endParaRPr lang="cs-CZ" sz="2600" dirty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uchovává </a:t>
            </a:r>
            <a:r>
              <a:rPr lang="cs-CZ" sz="2600" dirty="0">
                <a:latin typeface="Calibri" panose="020F0502020204030204" pitchFamily="34" charset="0"/>
              </a:rPr>
              <a:t>v podstatě diakritický princip českého </a:t>
            </a:r>
            <a:r>
              <a:rPr lang="cs-CZ" sz="2600" dirty="0" smtClean="0">
                <a:latin typeface="Calibri" panose="020F0502020204030204" pitchFamily="34" charset="0"/>
              </a:rPr>
              <a:t>pravopisu</a:t>
            </a:r>
          </a:p>
          <a:p>
            <a:pPr marL="800100" lvl="1" indent="-342900" algn="just">
              <a:buFontTx/>
              <a:buChar char="-"/>
            </a:pPr>
            <a:r>
              <a:rPr lang="cs-CZ" sz="2600" dirty="0">
                <a:latin typeface="Calibri" panose="020F0502020204030204" pitchFamily="34" charset="0"/>
              </a:rPr>
              <a:t>j</a:t>
            </a:r>
            <a:r>
              <a:rPr lang="cs-CZ" sz="2600" dirty="0" smtClean="0">
                <a:latin typeface="Calibri" panose="020F0502020204030204" pitchFamily="34" charset="0"/>
              </a:rPr>
              <a:t>en </a:t>
            </a:r>
            <a:r>
              <a:rPr lang="cs-CZ" sz="2600" dirty="0">
                <a:latin typeface="Calibri" panose="020F0502020204030204" pitchFamily="34" charset="0"/>
              </a:rPr>
              <a:t>výjimečně zavádí česká transkripce znaky, které nejsou v inventáři českých grafémů běžné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77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850"/>
    </mc:Choice>
    <mc:Fallback>
      <p:transition spd="slow" advTm="120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99592" y="764705"/>
            <a:ext cx="741682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Fonetická transkripce x pravopis</a:t>
            </a:r>
            <a:endParaRPr lang="cs-CZ" sz="2800" b="1" dirty="0">
              <a:latin typeface="Calibri" panose="020F0502020204030204" pitchFamily="34" charset="0"/>
            </a:endParaRPr>
          </a:p>
          <a:p>
            <a:pPr lvl="1" algn="just"/>
            <a:endParaRPr lang="cs-CZ" sz="2400" dirty="0" smtClean="0">
              <a:latin typeface="Calibri" panose="020F0502020204030204" pitchFamily="34" charset="0"/>
            </a:endParaRPr>
          </a:p>
          <a:p>
            <a:pPr marL="914400" lvl="1" indent="-457200" algn="just"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fonetická transkripce ruší pravopisnou konvenci a odráží přesné znění řeči</a:t>
            </a:r>
          </a:p>
          <a:p>
            <a:pPr marL="914400" lvl="1" indent="-457200" algn="just"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pravopis na rozdíl od fonetické transkripce reflektuje i jiné složky než zvukovou (princip fonologický, principy etymologický, princip historický…)</a:t>
            </a:r>
          </a:p>
          <a:p>
            <a:pPr marL="914400" lvl="1" indent="-457200" algn="just"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[</a:t>
            </a:r>
            <a:r>
              <a:rPr lang="cs-CZ" sz="2600" dirty="0" err="1" smtClean="0">
                <a:latin typeface="Calibri" panose="020F0502020204030204" pitchFamily="34" charset="0"/>
              </a:rPr>
              <a:t>spjef</a:t>
            </a:r>
            <a:r>
              <a:rPr lang="cs-CZ" sz="2600" dirty="0" smtClean="0">
                <a:latin typeface="Calibri" panose="020F0502020204030204" pitchFamily="34" charset="0"/>
              </a:rPr>
              <a:t>] x zpěv</a:t>
            </a:r>
          </a:p>
          <a:p>
            <a:pPr lvl="1" algn="just"/>
            <a:endParaRPr lang="cs-CZ" sz="2600" b="1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17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467"/>
    </mc:Choice>
    <mc:Fallback>
      <p:transition spd="slow" advTm="188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99592" y="1052737"/>
            <a:ext cx="73448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latin typeface="Calibri" panose="020F0502020204030204" pitchFamily="34" charset="0"/>
              </a:rPr>
              <a:t>Fonologická transkripce </a:t>
            </a:r>
            <a:r>
              <a:rPr lang="cs-CZ" sz="2800" b="1" dirty="0">
                <a:latin typeface="Calibri" panose="020F0502020204030204" pitchFamily="34" charset="0"/>
              </a:rPr>
              <a:t>(přepis)</a:t>
            </a:r>
          </a:p>
          <a:p>
            <a:pPr marL="285750" indent="-285750">
              <a:buFontTx/>
              <a:buChar char="-"/>
            </a:pPr>
            <a:endParaRPr lang="cs-CZ" sz="2800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600" dirty="0">
                <a:latin typeface="Calibri" panose="020F0502020204030204" pitchFamily="34" charset="0"/>
              </a:rPr>
              <a:t>z</a:t>
            </a:r>
            <a:r>
              <a:rPr lang="cs-CZ" sz="2600" dirty="0" smtClean="0">
                <a:latin typeface="Calibri" panose="020F0502020204030204" pitchFamily="34" charset="0"/>
              </a:rPr>
              <a:t>áznam jen těch složek zvukové realizace jazyka, které mají fonologickou (rozlišující) funkci</a:t>
            </a:r>
            <a:endParaRPr lang="cs-CZ" sz="2600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49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71"/>
    </mc:Choice>
    <mc:Fallback>
      <p:transition spd="slow" advTm="42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2776"/>
            <a:ext cx="6712746" cy="3775919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16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98"/>
    </mc:Choice>
    <mc:Fallback>
      <p:transition spd="slow" advTm="43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11560" y="692696"/>
            <a:ext cx="77768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cs-CZ" sz="3200" b="1" dirty="0" smtClean="0">
                <a:latin typeface="Calibri" panose="020F0502020204030204" pitchFamily="34" charset="0"/>
              </a:rPr>
              <a:t>Fonetika a fonologie</a:t>
            </a:r>
          </a:p>
          <a:p>
            <a:pPr lvl="1" algn="just"/>
            <a:endParaRPr lang="cs-CZ" sz="2400" b="1" dirty="0">
              <a:latin typeface="Calibri" panose="020F0502020204030204" pitchFamily="34" charset="0"/>
            </a:endParaRPr>
          </a:p>
          <a:p>
            <a:pPr marL="914400" lvl="1" indent="-457200" algn="just"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jazykovědné disciplíny, které studují zvukovou realizaci lidské řeči tvořenou za pomoci mluvních orgánů</a:t>
            </a:r>
          </a:p>
          <a:p>
            <a:pPr marL="914400" lvl="1" indent="-457200" algn="just">
              <a:buFontTx/>
              <a:buChar char="-"/>
            </a:pPr>
            <a:r>
              <a:rPr lang="cs-CZ" sz="2800" b="1" dirty="0" smtClean="0">
                <a:latin typeface="Calibri" panose="020F0502020204030204" pitchFamily="34" charset="0"/>
              </a:rPr>
              <a:t>fonetika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  <a:r>
              <a:rPr lang="cs-CZ" sz="2800" dirty="0">
                <a:latin typeface="Calibri" panose="020F0502020204030204" pitchFamily="34" charset="0"/>
              </a:rPr>
              <a:t>se </a:t>
            </a:r>
            <a:r>
              <a:rPr lang="cs-CZ" sz="2800" dirty="0" smtClean="0">
                <a:latin typeface="Calibri" panose="020F0502020204030204" pitchFamily="34" charset="0"/>
              </a:rPr>
              <a:t>zaměřuje </a:t>
            </a:r>
            <a:r>
              <a:rPr lang="cs-CZ" sz="2800" dirty="0">
                <a:latin typeface="Calibri" panose="020F0502020204030204" pitchFamily="34" charset="0"/>
              </a:rPr>
              <a:t>na zkoumání zvukových prvků jazyka z hlediska jejich objektivních (artikulačních, akustických apod.) vlastností, pro </a:t>
            </a:r>
            <a:r>
              <a:rPr lang="cs-CZ" sz="2800" b="1" dirty="0">
                <a:latin typeface="Calibri" panose="020F0502020204030204" pitchFamily="34" charset="0"/>
              </a:rPr>
              <a:t>fonologii</a:t>
            </a:r>
            <a:r>
              <a:rPr lang="cs-CZ" sz="2800" dirty="0">
                <a:latin typeface="Calibri" panose="020F0502020204030204" pitchFamily="34" charset="0"/>
              </a:rPr>
              <a:t> jsou relevantní jen ty vlastnosti zvukových prvků, které mají </a:t>
            </a:r>
            <a:r>
              <a:rPr lang="cs-CZ" sz="2800" dirty="0" smtClean="0">
                <a:latin typeface="Calibri" panose="020F0502020204030204" pitchFamily="34" charset="0"/>
              </a:rPr>
              <a:t/>
            </a:r>
            <a:br>
              <a:rPr lang="cs-CZ" sz="2800" dirty="0" smtClean="0">
                <a:latin typeface="Calibri" panose="020F0502020204030204" pitchFamily="34" charset="0"/>
              </a:rPr>
            </a:br>
            <a:r>
              <a:rPr lang="cs-CZ" sz="2800" dirty="0" smtClean="0">
                <a:latin typeface="Calibri" panose="020F0502020204030204" pitchFamily="34" charset="0"/>
              </a:rPr>
              <a:t>v </a:t>
            </a:r>
            <a:r>
              <a:rPr lang="cs-CZ" sz="2800" dirty="0">
                <a:latin typeface="Calibri" panose="020F0502020204030204" pitchFamily="34" charset="0"/>
              </a:rPr>
              <a:t>daném jazyce určitou komunikativní </a:t>
            </a:r>
            <a:r>
              <a:rPr lang="cs-CZ" sz="2800" dirty="0" smtClean="0">
                <a:latin typeface="Calibri" panose="020F0502020204030204" pitchFamily="34" charset="0"/>
              </a:rPr>
              <a:t>funkci</a:t>
            </a:r>
          </a:p>
          <a:p>
            <a:pPr lvl="1" algn="just"/>
            <a:endParaRPr lang="cs-CZ" sz="2800" b="1" dirty="0" smtClean="0">
              <a:latin typeface="Calibri" panose="020F0502020204030204" pitchFamily="34" charset="0"/>
            </a:endParaRPr>
          </a:p>
          <a:p>
            <a:pPr lvl="1" algn="just"/>
            <a:endParaRPr lang="cs-CZ" sz="2400" dirty="0" smtClean="0">
              <a:latin typeface="Calibri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7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14"/>
    </mc:Choice>
    <mc:Fallback>
      <p:transition spd="slow" advTm="77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71600" y="836712"/>
            <a:ext cx="734481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Fonetika </a:t>
            </a:r>
            <a:endParaRPr lang="cs-CZ" sz="2800" b="1" dirty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600" dirty="0">
                <a:latin typeface="Calibri" pitchFamily="34" charset="0"/>
              </a:rPr>
              <a:t>zkoumá zvukový signál lidské </a:t>
            </a:r>
            <a:r>
              <a:rPr lang="cs-CZ" sz="2600" dirty="0" smtClean="0">
                <a:latin typeface="Calibri" pitchFamily="34" charset="0"/>
              </a:rPr>
              <a:t>řeči</a:t>
            </a:r>
          </a:p>
          <a:p>
            <a:pPr marL="800100" lvl="1" indent="-342900" algn="just">
              <a:buFontTx/>
              <a:buChar char="-"/>
            </a:pPr>
            <a:r>
              <a:rPr lang="cs-CZ" sz="2600" dirty="0">
                <a:latin typeface="Calibri" pitchFamily="34" charset="0"/>
              </a:rPr>
              <a:t>z</a:t>
            </a:r>
            <a:r>
              <a:rPr lang="cs-CZ" sz="2600" dirty="0" smtClean="0">
                <a:latin typeface="Calibri" pitchFamily="34" charset="0"/>
              </a:rPr>
              <a:t>abývá se materiální  stránkou zvukových výrazových prostředků jazyka</a:t>
            </a:r>
            <a:endParaRPr lang="cs-CZ" sz="2600" dirty="0">
              <a:latin typeface="Calibri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itchFamily="34" charset="0"/>
              </a:rPr>
              <a:t>studuje činnost mluvních orgánů při řeči, charakter výsledného zvuku a jeho sluchové hodnocení</a:t>
            </a:r>
            <a:endParaRPr lang="cs-CZ" sz="2600" dirty="0">
              <a:latin typeface="Calibri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600" dirty="0">
                <a:latin typeface="Calibri" pitchFamily="34" charset="0"/>
              </a:rPr>
              <a:t>(oblast </a:t>
            </a:r>
            <a:r>
              <a:rPr lang="cs-CZ" sz="2600" dirty="0" err="1">
                <a:latin typeface="Calibri" pitchFamily="34" charset="0"/>
              </a:rPr>
              <a:t>parole</a:t>
            </a:r>
            <a:r>
              <a:rPr lang="cs-CZ" sz="2600" dirty="0" smtClean="0">
                <a:latin typeface="Calibri" pitchFamily="34" charset="0"/>
              </a:rPr>
              <a:t>)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1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796"/>
    </mc:Choice>
    <mc:Fallback>
      <p:transition spd="slow" advTm="185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71600" y="836712"/>
            <a:ext cx="7344816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endParaRPr lang="cs-CZ" sz="2600" dirty="0" smtClean="0">
              <a:latin typeface="Calibri" pitchFamily="34" charset="0"/>
            </a:endParaRPr>
          </a:p>
          <a:p>
            <a:pPr lvl="1" algn="just"/>
            <a:r>
              <a:rPr lang="cs-CZ" sz="2600" b="1" u="sng" dirty="0" smtClean="0">
                <a:latin typeface="Calibri" pitchFamily="34" charset="0"/>
              </a:rPr>
              <a:t>Fonetika zkoumá jazyk z hlediska:</a:t>
            </a:r>
          </a:p>
          <a:p>
            <a:pPr lvl="1" algn="just"/>
            <a:endParaRPr lang="cs-CZ" sz="2600" u="sng" dirty="0" smtClean="0">
              <a:latin typeface="Calibri" pitchFamily="34" charset="0"/>
            </a:endParaRPr>
          </a:p>
          <a:p>
            <a:pPr marL="914400" lvl="1" indent="-457200">
              <a:buAutoNum type="arabicPeriod"/>
            </a:pPr>
            <a:r>
              <a:rPr lang="cs-CZ" sz="2600" dirty="0" smtClean="0">
                <a:latin typeface="Calibri" pitchFamily="34" charset="0"/>
              </a:rPr>
              <a:t>fyziologicko-artikulačního (z hlediska mluvčího)</a:t>
            </a:r>
          </a:p>
          <a:p>
            <a:pPr marL="914400" lvl="1" indent="-457200">
              <a:buAutoNum type="arabicPeriod"/>
            </a:pPr>
            <a:r>
              <a:rPr lang="cs-CZ" sz="2600" dirty="0" smtClean="0">
                <a:latin typeface="Calibri" pitchFamily="34" charset="0"/>
              </a:rPr>
              <a:t>auditivně-akustického (z hlediska posluchače)</a:t>
            </a:r>
          </a:p>
          <a:p>
            <a:pPr marL="914400" lvl="1" indent="-457200">
              <a:buAutoNum type="arabicPeriod"/>
            </a:pPr>
            <a:r>
              <a:rPr lang="cs-CZ" sz="2600" dirty="0">
                <a:latin typeface="Calibri" pitchFamily="34" charset="0"/>
              </a:rPr>
              <a:t>f</a:t>
            </a:r>
            <a:r>
              <a:rPr lang="cs-CZ" sz="2600" dirty="0" smtClean="0">
                <a:latin typeface="Calibri" pitchFamily="34" charset="0"/>
              </a:rPr>
              <a:t>unkčního (z hlediska rozlišování významu)</a:t>
            </a:r>
            <a:endParaRPr lang="cs-CZ" sz="2600" dirty="0">
              <a:latin typeface="Calibri" pitchFamily="34" charset="0"/>
            </a:endParaRPr>
          </a:p>
          <a:p>
            <a:pPr lvl="1" algn="just"/>
            <a:endParaRPr lang="cs-CZ" sz="2400" dirty="0">
              <a:latin typeface="Calibri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00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66"/>
    </mc:Choice>
    <mc:Fallback>
      <p:transition spd="slow" advTm="56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71600" y="764704"/>
            <a:ext cx="727280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Fonologie</a:t>
            </a:r>
          </a:p>
          <a:p>
            <a:pPr lvl="1" algn="just"/>
            <a:endParaRPr lang="cs-CZ" sz="2800" b="1" dirty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600" dirty="0">
                <a:latin typeface="Calibri" pitchFamily="34" charset="0"/>
              </a:rPr>
              <a:t>sleduje zvukové jednotky a složky </a:t>
            </a:r>
            <a:r>
              <a:rPr lang="cs-CZ" sz="2600" dirty="0" smtClean="0">
                <a:latin typeface="Calibri" pitchFamily="34" charset="0"/>
              </a:rPr>
              <a:t>zvukového signálu, </a:t>
            </a:r>
            <a:r>
              <a:rPr lang="cs-CZ" sz="2600" dirty="0">
                <a:latin typeface="Calibri" pitchFamily="34" charset="0"/>
              </a:rPr>
              <a:t>které jsou </a:t>
            </a:r>
            <a:r>
              <a:rPr lang="cs-CZ" sz="2600" dirty="0" smtClean="0">
                <a:latin typeface="Calibri" pitchFamily="34" charset="0"/>
              </a:rPr>
              <a:t>v daném </a:t>
            </a:r>
            <a:r>
              <a:rPr lang="cs-CZ" sz="2600" dirty="0">
                <a:latin typeface="Calibri" pitchFamily="34" charset="0"/>
              </a:rPr>
              <a:t>jazyce </a:t>
            </a:r>
            <a:r>
              <a:rPr lang="cs-CZ" sz="2600" dirty="0" smtClean="0">
                <a:latin typeface="Calibri" pitchFamily="34" charset="0"/>
              </a:rPr>
              <a:t>významotvorné; tj. jsou schopny rozlišovat slova a slovní tvary, ale i výpovědi s různou komunikační funkcí</a:t>
            </a:r>
            <a:endParaRPr lang="cs-CZ" sz="2600" dirty="0">
              <a:latin typeface="Calibri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600" dirty="0">
                <a:latin typeface="Calibri" pitchFamily="34" charset="0"/>
              </a:rPr>
              <a:t>popisuje zvukovou stránku jazyka z hlediska její struktury</a:t>
            </a:r>
          </a:p>
          <a:p>
            <a:pPr marL="800100" lvl="1" indent="-342900" algn="just">
              <a:buFontTx/>
              <a:buChar char="-"/>
            </a:pPr>
            <a:r>
              <a:rPr lang="cs-CZ" sz="2600" dirty="0">
                <a:latin typeface="Calibri" pitchFamily="34" charset="0"/>
              </a:rPr>
              <a:t>(oblast </a:t>
            </a:r>
            <a:r>
              <a:rPr lang="cs-CZ" sz="2600" dirty="0" err="1">
                <a:latin typeface="Calibri" pitchFamily="34" charset="0"/>
              </a:rPr>
              <a:t>langue</a:t>
            </a:r>
            <a:r>
              <a:rPr lang="cs-CZ" sz="2600" dirty="0" smtClean="0">
                <a:latin typeface="Calibri" pitchFamily="34" charset="0"/>
              </a:rPr>
              <a:t>)</a:t>
            </a: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itchFamily="34" charset="0"/>
              </a:rPr>
              <a:t>např. pere x bere; car x cár; změna intonace</a:t>
            </a:r>
            <a:endParaRPr lang="cs-CZ" sz="260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4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179"/>
    </mc:Choice>
    <mc:Fallback>
      <p:transition spd="slow" advTm="152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043608" y="692696"/>
            <a:ext cx="727280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Fonetika</a:t>
            </a:r>
          </a:p>
          <a:p>
            <a:pPr lvl="1" algn="just"/>
            <a:endParaRPr lang="cs-CZ" sz="2800" b="1" dirty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itchFamily="34" charset="0"/>
              </a:rPr>
              <a:t>obecná x konkrétního jazyka</a:t>
            </a:r>
          </a:p>
          <a:p>
            <a:pPr marL="800100" lvl="1" indent="-342900" algn="just">
              <a:buFontTx/>
              <a:buChar char="-"/>
            </a:pPr>
            <a:r>
              <a:rPr lang="cs-CZ" sz="2600" dirty="0">
                <a:latin typeface="Calibri" pitchFamily="34" charset="0"/>
              </a:rPr>
              <a:t>s</a:t>
            </a:r>
            <a:r>
              <a:rPr lang="cs-CZ" sz="2600" dirty="0" smtClean="0">
                <a:latin typeface="Calibri" pitchFamily="34" charset="0"/>
              </a:rPr>
              <a:t>ynchronní x diachronní</a:t>
            </a: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itchFamily="34" charset="0"/>
              </a:rPr>
              <a:t>aplikovaná</a:t>
            </a:r>
          </a:p>
          <a:p>
            <a:pPr lvl="1" algn="just"/>
            <a:endParaRPr lang="cs-CZ" sz="2600" dirty="0" smtClean="0">
              <a:latin typeface="Calibri" pitchFamily="34" charset="0"/>
            </a:endParaRPr>
          </a:p>
          <a:p>
            <a:pPr lvl="1" algn="just"/>
            <a:r>
              <a:rPr lang="cs-CZ" sz="2600" b="1" dirty="0" smtClean="0">
                <a:latin typeface="Calibri" pitchFamily="34" charset="0"/>
              </a:rPr>
              <a:t>Spolupráce s jinými vědními obory</a:t>
            </a:r>
          </a:p>
          <a:p>
            <a:pPr lvl="1" algn="just"/>
            <a:endParaRPr lang="cs-CZ" sz="2600" b="1" dirty="0">
              <a:latin typeface="Calibri" pitchFamily="34" charset="0"/>
            </a:endParaRPr>
          </a:p>
          <a:p>
            <a:pPr lvl="1" algn="just"/>
            <a:r>
              <a:rPr lang="cs-CZ" sz="2600" dirty="0" smtClean="0">
                <a:latin typeface="Calibri" pitchFamily="34" charset="0"/>
              </a:rPr>
              <a:t>- lingvistika, ortoepie, anatomie, fyziologie, speciální pedagogika, logopedie, foniatrie, akustika, psychologie, estetika…</a:t>
            </a:r>
            <a:endParaRPr lang="cs-CZ" dirty="0" smtClean="0"/>
          </a:p>
          <a:p>
            <a:pPr marL="800100" lvl="1" indent="-342900" algn="just">
              <a:buFontTx/>
              <a:buChar char="-"/>
            </a:pPr>
            <a:endParaRPr lang="cs-CZ" sz="2600" dirty="0">
              <a:latin typeface="Calibri" pitchFamily="34" charset="0"/>
            </a:endParaRPr>
          </a:p>
          <a:p>
            <a:pPr lvl="1" algn="just"/>
            <a:endParaRPr lang="cs-CZ" sz="2600" dirty="0" smtClean="0">
              <a:latin typeface="Calibri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7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658"/>
    </mc:Choice>
    <mc:Fallback>
      <p:transition spd="slow" advTm="360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99592" y="764704"/>
            <a:ext cx="74888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endParaRPr lang="cs-CZ" sz="2800" b="1" dirty="0" smtClean="0">
              <a:latin typeface="Calibri" panose="020F0502020204030204" pitchFamily="34" charset="0"/>
            </a:endParaRPr>
          </a:p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Artikulace (článkování)</a:t>
            </a:r>
          </a:p>
          <a:p>
            <a:pPr lvl="1" algn="just"/>
            <a:endParaRPr lang="cs-CZ" sz="2800" b="1" dirty="0" smtClean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400" dirty="0" smtClean="0">
                <a:latin typeface="Calibri" pitchFamily="34" charset="0"/>
              </a:rPr>
              <a:t>koordinovaná činnost mluvních orgánů, při níž vzniká mluvená řeč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86"/>
    </mc:Choice>
    <mc:Fallback>
      <p:transition spd="slow" advTm="57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99592" y="764704"/>
            <a:ext cx="741682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buFontTx/>
              <a:buChar char="-"/>
            </a:pPr>
            <a:endParaRPr lang="cs-CZ" sz="2400" dirty="0" smtClean="0">
              <a:latin typeface="Calibri" pitchFamily="34" charset="0"/>
            </a:endParaRPr>
          </a:p>
          <a:p>
            <a:pPr lvl="1" algn="just"/>
            <a:r>
              <a:rPr lang="cs-CZ" sz="2800" b="1" dirty="0">
                <a:latin typeface="Calibri" panose="020F0502020204030204" pitchFamily="34" charset="0"/>
              </a:rPr>
              <a:t>Hláska (fón)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latin typeface="Calibri" pitchFamily="34" charset="0"/>
              </a:rPr>
              <a:t>základní jednotka zvukového plánu lidské řeči; nejmenší rozpoznatelná jednotka (konkrétní zvuk jazyka)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latin typeface="Calibri" pitchFamily="34" charset="0"/>
              </a:rPr>
              <a:t>reálná reprezentace fonému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 smtClean="0">
                <a:latin typeface="Calibri" pitchFamily="34" charset="0"/>
              </a:rPr>
              <a:t>samohlásky </a:t>
            </a:r>
            <a:r>
              <a:rPr lang="cs-CZ" sz="2400" dirty="0">
                <a:latin typeface="Calibri" pitchFamily="34" charset="0"/>
              </a:rPr>
              <a:t>(„volnost“; tón); souhlásky („překážka“; šum)</a:t>
            </a:r>
          </a:p>
          <a:p>
            <a:pPr lvl="1" algn="just"/>
            <a:endParaRPr lang="cs-CZ" sz="2600" dirty="0" smtClean="0">
              <a:latin typeface="Calibri" pitchFamily="34" charset="0"/>
            </a:endParaRPr>
          </a:p>
          <a:p>
            <a:pPr lvl="1" algn="just"/>
            <a:endParaRPr lang="cs-CZ" sz="260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34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695"/>
    </mc:Choice>
    <mc:Fallback>
      <p:transition spd="slow" advTm="157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">
  <a:themeElements>
    <a:clrScheme name="Organický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ký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k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2367</TotalTime>
  <Words>507</Words>
  <Application>Microsoft Office PowerPoint</Application>
  <PresentationFormat>Předvádění na obrazovce (4:3)</PresentationFormat>
  <Paragraphs>96</Paragraphs>
  <Slides>16</Slides>
  <Notes>1</Notes>
  <HiddenSlides>0</HiddenSlides>
  <MMClips>16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Garamond</vt:lpstr>
      <vt:lpstr>Organický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Veřejné zakázky na MENDELU</dc:title>
  <dc:creator>lollok</dc:creator>
  <cp:lastModifiedBy>Literatura</cp:lastModifiedBy>
  <cp:revision>452</cp:revision>
  <cp:lastPrinted>2018-09-19T05:36:55Z</cp:lastPrinted>
  <dcterms:created xsi:type="dcterms:W3CDTF">2013-04-13T14:50:58Z</dcterms:created>
  <dcterms:modified xsi:type="dcterms:W3CDTF">2020-10-02T08:27:13Z</dcterms:modified>
</cp:coreProperties>
</file>