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41" r:id="rId2"/>
    <p:sldId id="331" r:id="rId3"/>
    <p:sldId id="330" r:id="rId4"/>
    <p:sldId id="334" r:id="rId5"/>
    <p:sldId id="332" r:id="rId6"/>
    <p:sldId id="335" r:id="rId7"/>
    <p:sldId id="323" r:id="rId8"/>
    <p:sldId id="342" r:id="rId9"/>
    <p:sldId id="333" r:id="rId10"/>
    <p:sldId id="336" r:id="rId1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17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55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2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57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6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99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23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50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7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18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826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DB52557-F80F-4A37-B2E1-5E9F1AE46411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6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Textová lingvistika (textová syntax)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/>
              <a:t>- lingvistická disciplína zabývající se jak formální a sémantickou výstavbou a kompozicí textů, tak jejich produkcí a recepcí a jejich funkcemi v </a:t>
            </a:r>
            <a:r>
              <a:rPr lang="cs-CZ" dirty="0" err="1"/>
              <a:t>jaz</a:t>
            </a:r>
            <a:r>
              <a:rPr lang="cs-CZ" dirty="0"/>
              <a:t>. </a:t>
            </a:r>
            <a:r>
              <a:rPr lang="cs-CZ"/>
              <a:t>interakci, která se teoreticky i pro potřeby praxe zabývá také žánry a druhy textů (Nekula in NESČ)</a:t>
            </a:r>
          </a:p>
          <a:p>
            <a:r>
              <a:rPr lang="cs-CZ" smtClean="0"/>
              <a:t>- </a:t>
            </a:r>
            <a:r>
              <a:rPr lang="cs-CZ" dirty="0"/>
              <a:t>odvětví lingvistiky, které se zajímá nejen o výsledný text, ale i o vlastnosti komunikačního kanálu, věcné obsahy sdělení a jeho souvislosti s jinými komunikáty (</a:t>
            </a:r>
            <a:r>
              <a:rPr lang="cs-CZ" dirty="0" err="1"/>
              <a:t>Čechová-Minářová-Krčmová</a:t>
            </a:r>
            <a:r>
              <a:rPr lang="cs-CZ" dirty="0"/>
              <a:t> 2008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2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53"/>
    </mc:Choice>
    <mc:Fallback>
      <p:transition spd="slow" advTm="7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Členění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/>
              <a:t>- h</a:t>
            </a:r>
            <a:r>
              <a:rPr lang="cs-CZ" dirty="0" smtClean="0"/>
              <a:t>orizontální – lineární; v psaných textech často odstavce, kapitoly, oddíly…</a:t>
            </a:r>
            <a:endParaRPr lang="cs-CZ" b="1" dirty="0" smtClean="0"/>
          </a:p>
          <a:p>
            <a:r>
              <a:rPr lang="cs-CZ" dirty="0" smtClean="0"/>
              <a:t>- </a:t>
            </a:r>
            <a:r>
              <a:rPr lang="cs-CZ" dirty="0"/>
              <a:t>v</a:t>
            </a:r>
            <a:r>
              <a:rPr lang="cs-CZ" dirty="0" smtClean="0"/>
              <a:t>ertikální – hierarchické, hloubkové, reliéfní (různé prostředky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 </a:t>
            </a:r>
            <a:r>
              <a:rPr lang="cs-CZ" dirty="0" smtClean="0"/>
              <a:t>psaném a mluveném projevu)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80"/>
    </mc:Choice>
    <mc:Fallback>
      <p:transition spd="slow" advTm="236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Text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cs-CZ" dirty="0" smtClean="0"/>
              <a:t>spojitý jazykový útvar, který se uplatňuje v komunikaci jako komplexní jednotka sdělování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struktura komunikátu spjata tématem, popř. navazujícími tematickými prvky, ale i spojitostí formální</a:t>
            </a:r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99"/>
    </mc:Choice>
    <mc:Fallback>
      <p:transition spd="slow" advTm="57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Vlastnosti textu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dirty="0" smtClean="0"/>
              <a:t>komplexnost, ucelenost, celistvost</a:t>
            </a:r>
            <a:endParaRPr lang="cs-CZ" b="1" dirty="0" smtClean="0"/>
          </a:p>
          <a:p>
            <a:r>
              <a:rPr lang="cs-CZ" dirty="0" smtClean="0"/>
              <a:t>- </a:t>
            </a:r>
            <a:r>
              <a:rPr lang="cs-CZ" dirty="0" err="1" smtClean="0"/>
              <a:t>integrovanost</a:t>
            </a:r>
            <a:r>
              <a:rPr lang="cs-CZ" dirty="0" smtClean="0"/>
              <a:t>, vnitřní organizovanost, obsahová jednota</a:t>
            </a:r>
          </a:p>
          <a:p>
            <a:r>
              <a:rPr lang="cs-CZ" dirty="0" smtClean="0"/>
              <a:t>- uzavřenost, ohraničenost </a:t>
            </a:r>
            <a:endParaRPr lang="cs-CZ" dirty="0"/>
          </a:p>
          <a:p>
            <a:r>
              <a:rPr lang="cs-CZ" dirty="0" smtClean="0"/>
              <a:t>- spojitost, soudržnost (koherence, koheze) </a:t>
            </a:r>
          </a:p>
          <a:p>
            <a:r>
              <a:rPr lang="cs-CZ" dirty="0" smtClean="0"/>
              <a:t>- funkčnost</a:t>
            </a:r>
            <a:r>
              <a:rPr lang="cs-CZ" dirty="0"/>
              <a:t>, informativnost</a:t>
            </a:r>
            <a:br>
              <a:rPr lang="cs-CZ" dirty="0"/>
            </a:br>
            <a:endParaRPr lang="cs-CZ" dirty="0"/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8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252"/>
    </mc:Choice>
    <mc:Fallback>
      <p:transition spd="slow" advTm="150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Vlastnosti textu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97408" y="1384663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dirty="0" smtClean="0"/>
              <a:t>+ zapojení textu do kontextu jiných textů: navazuje na ně, cituje </a:t>
            </a:r>
            <a:br>
              <a:rPr lang="cs-CZ" dirty="0" smtClean="0"/>
            </a:br>
            <a:r>
              <a:rPr lang="cs-CZ" dirty="0" smtClean="0"/>
              <a:t>z nich, přejímá z nich určitá kompoziční schémata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2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19"/>
    </mc:Choice>
    <mc:Fallback>
      <p:transition spd="slow" advTm="4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(zpráva z novin)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 smtClean="0"/>
              <a:t>V Soukenické skončili</a:t>
            </a:r>
          </a:p>
          <a:p>
            <a:r>
              <a:rPr lang="cs-CZ" dirty="0" smtClean="0"/>
              <a:t>Trosky zříceného domu v pražské Soukenické ulici, kde loni v říjnu propadlé stropy zabily čtyři dělníky, jsou již odklizeny. To umožnilo znalcům a vyšetřovatelům získat poslední důkazy, proč se neštěstí stalo. Jak uvedl vedoucí stavebního úřadu pro Prahu 1 Oldřich </a:t>
            </a:r>
            <a:r>
              <a:rPr lang="cs-CZ" dirty="0" err="1" smtClean="0"/>
              <a:t>Dajbych</a:t>
            </a:r>
            <a:r>
              <a:rPr lang="cs-CZ" dirty="0" smtClean="0"/>
              <a:t>, závěrečnou zprávu chtějí zpracovat do konce května. (ČTK)</a:t>
            </a:r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8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67"/>
    </mc:Choice>
    <mc:Fallback>
      <p:transition spd="slow" advTm="47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Spojitost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/>
              <a:t>s</a:t>
            </a:r>
            <a:r>
              <a:rPr lang="cs-CZ" dirty="0" smtClean="0"/>
              <a:t>končili – poslední (důkazy) – závěrečnou (zprávu) </a:t>
            </a:r>
            <a:endParaRPr lang="cs-CZ" dirty="0"/>
          </a:p>
          <a:p>
            <a:r>
              <a:rPr lang="cs-CZ" dirty="0"/>
              <a:t>t</a:t>
            </a:r>
            <a:r>
              <a:rPr lang="cs-CZ" dirty="0" smtClean="0"/>
              <a:t>rosky zříceného domu – propadlé stropy zabily čtyři dělníky – neštěstí</a:t>
            </a:r>
          </a:p>
          <a:p>
            <a:r>
              <a:rPr lang="cs-CZ" dirty="0" smtClean="0"/>
              <a:t>Soukenická (ulice) – pražské – Praha 1</a:t>
            </a:r>
          </a:p>
          <a:p>
            <a:r>
              <a:rPr lang="cs-CZ" dirty="0"/>
              <a:t>s</a:t>
            </a:r>
            <a:r>
              <a:rPr lang="cs-CZ" dirty="0" smtClean="0"/>
              <a:t>oudní znalci a vyšetřovatelé – důkazy – závěrečná zpráva – stavební úřad</a:t>
            </a:r>
          </a:p>
          <a:p>
            <a:endParaRPr lang="cs-CZ" dirty="0"/>
          </a:p>
          <a:p>
            <a:r>
              <a:rPr lang="cs-CZ" dirty="0" smtClean="0"/>
              <a:t>Ad.</a:t>
            </a:r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367"/>
    </mc:Choice>
    <mc:Fallback>
      <p:transition spd="slow" advTm="174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dirty="0" smtClean="0"/>
              <a:t>Mluvené texty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 smtClean="0"/>
              <a:t>Z	my bychom chtěli </a:t>
            </a:r>
            <a:r>
              <a:rPr lang="cs-CZ" dirty="0" err="1" smtClean="0"/>
              <a:t>nějakej</a:t>
            </a:r>
            <a:r>
              <a:rPr lang="cs-CZ" dirty="0" smtClean="0"/>
              <a:t> menší stan / víte prostě </a:t>
            </a:r>
            <a:r>
              <a:rPr lang="cs-CZ" dirty="0" err="1" smtClean="0"/>
              <a:t>takovej</a:t>
            </a:r>
            <a:r>
              <a:rPr lang="cs-CZ" dirty="0" smtClean="0"/>
              <a:t> menší ale s tou / takovou tou / kulatou vzadu</a:t>
            </a:r>
          </a:p>
          <a:p>
            <a:endParaRPr lang="cs-CZ" dirty="0"/>
          </a:p>
          <a:p>
            <a:r>
              <a:rPr lang="cs-CZ" dirty="0" smtClean="0"/>
              <a:t>P	 apsidou ano / stan s apsidou</a:t>
            </a:r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7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17"/>
    </mc:Choice>
    <mc:Fallback>
      <p:transition spd="slow" advTm="16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Konektory 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- prostředky zajišťující spojitost, návaznost textu</a:t>
            </a:r>
          </a:p>
          <a:p>
            <a:r>
              <a:rPr lang="cs-CZ" dirty="0" smtClean="0"/>
              <a:t>- spojují větu (výpověď) s jejím okolím, zapojují ji do kontextu a komunikační situace</a:t>
            </a:r>
          </a:p>
          <a:p>
            <a:r>
              <a:rPr lang="cs-CZ" dirty="0" smtClean="0"/>
              <a:t>- především zájmena, místní a časová příslovce, částice, spojky, které a) zajišťují návaznost na předcházející nebo následující kontext nebo b) odkazují na situaci mimo text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kontextualizátory</a:t>
            </a:r>
            <a:r>
              <a:rPr lang="cs-CZ" dirty="0" smtClean="0"/>
              <a:t>, </a:t>
            </a:r>
            <a:r>
              <a:rPr lang="cs-CZ" dirty="0" err="1" smtClean="0"/>
              <a:t>orientátory</a:t>
            </a:r>
            <a:r>
              <a:rPr lang="cs-CZ" dirty="0" smtClean="0"/>
              <a:t> (časové, prostorové)</a:t>
            </a:r>
          </a:p>
          <a:p>
            <a:r>
              <a:rPr lang="cs-CZ" dirty="0" smtClean="0"/>
              <a:t>- uplatňují se lexikální i gramatické konektory (lexikální – např. opakování, užití synonym, odkazovacích a </a:t>
            </a:r>
            <a:r>
              <a:rPr lang="cs-CZ" dirty="0" err="1" smtClean="0"/>
              <a:t>ztotožňovacích</a:t>
            </a:r>
            <a:r>
              <a:rPr lang="cs-CZ" dirty="0" smtClean="0"/>
              <a:t> výrazů, hyperonym; gramatické – spojky, koncovky slovesného přísudku, mluvnické kategorie sloves)</a:t>
            </a:r>
            <a:br>
              <a:rPr lang="cs-CZ" dirty="0" smtClean="0"/>
            </a:br>
            <a:endParaRPr lang="cs-CZ" dirty="0" smtClean="0"/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9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45"/>
    </mc:Choice>
    <mc:Fallback>
      <p:transition spd="slow" advTm="21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Typy textů (žánry) → textové vzorce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 smtClean="0"/>
              <a:t>Kateřina Mikulová</a:t>
            </a:r>
          </a:p>
          <a:p>
            <a:r>
              <a:rPr lang="cs-CZ" dirty="0" smtClean="0"/>
              <a:t>Ing. Jiří Černý</a:t>
            </a:r>
          </a:p>
          <a:p>
            <a:endParaRPr lang="cs-CZ" dirty="0"/>
          </a:p>
          <a:p>
            <a:r>
              <a:rPr lang="cs-CZ" dirty="0"/>
              <a:t>o</a:t>
            </a:r>
            <a:r>
              <a:rPr lang="cs-CZ" dirty="0" smtClean="0"/>
              <a:t>znamují / dovolují si oznámit, že uzavřou sňatek / vstoupí do stavu manželského / budou oddáni / jejich sňatku bude požehnáno dne … v … hodin ve svatební síni na radnici v Praze 4, Táborská ul./ </a:t>
            </a:r>
            <a:br>
              <a:rPr lang="cs-CZ" dirty="0" smtClean="0"/>
            </a:br>
            <a:r>
              <a:rPr lang="cs-CZ" dirty="0" smtClean="0"/>
              <a:t>v chrámu sv. Jakuba v Praze 1, Jakubská ul.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3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69"/>
    </mc:Choice>
    <mc:Fallback>
      <p:transition spd="slow" advTm="11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ní">
  <a:themeElements>
    <a:clrScheme name="Metropolitní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ní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TM03457491[[fn=Metropolitní]]</Template>
  <TotalTime>3311</TotalTime>
  <Words>457</Words>
  <Application>Microsoft Office PowerPoint</Application>
  <PresentationFormat>Širokoúhlá obrazovka</PresentationFormat>
  <Paragraphs>46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Calibri Light</vt:lpstr>
      <vt:lpstr>Metropolitní</vt:lpstr>
      <vt:lpstr>Textová lingvistika (textová syntax)</vt:lpstr>
      <vt:lpstr>Text</vt:lpstr>
      <vt:lpstr>Vlastnosti textu</vt:lpstr>
      <vt:lpstr>Vlastnosti textu</vt:lpstr>
      <vt:lpstr>(zpráva z novin)</vt:lpstr>
      <vt:lpstr>Spojitost</vt:lpstr>
      <vt:lpstr>Mluvené texty</vt:lpstr>
      <vt:lpstr>Konektory </vt:lpstr>
      <vt:lpstr>Typy textů (žánry) → textové vzorce</vt:lpstr>
      <vt:lpstr>Členění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Hledání hodnot a měřítek: chaos či soulad v české polistopadové literární kritice?  K diskuzím o reflexi české literatury  na počátku 90. let 20. století</dc:title>
  <dc:creator>Pavlína Sedláčková</dc:creator>
  <cp:lastModifiedBy>Literatura</cp:lastModifiedBy>
  <cp:revision>361</cp:revision>
  <cp:lastPrinted>2017-09-15T08:34:28Z</cp:lastPrinted>
  <dcterms:created xsi:type="dcterms:W3CDTF">2015-09-01T15:06:33Z</dcterms:created>
  <dcterms:modified xsi:type="dcterms:W3CDTF">2020-10-16T08:12:26Z</dcterms:modified>
</cp:coreProperties>
</file>