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2" r:id="rId14"/>
    <p:sldId id="268" r:id="rId15"/>
    <p:sldId id="269" r:id="rId16"/>
    <p:sldId id="271" r:id="rId17"/>
    <p:sldId id="272" r:id="rId18"/>
    <p:sldId id="275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4" r:id="rId28"/>
    <p:sldId id="285" r:id="rId29"/>
    <p:sldId id="286" r:id="rId30"/>
    <p:sldId id="287" r:id="rId31"/>
    <p:sldId id="288" r:id="rId32"/>
    <p:sldId id="293" r:id="rId33"/>
    <p:sldId id="289" r:id="rId34"/>
    <p:sldId id="290" r:id="rId35"/>
    <p:sldId id="291" r:id="rId36"/>
    <p:sldId id="294" r:id="rId37"/>
    <p:sldId id="295" r:id="rId38"/>
    <p:sldId id="296" r:id="rId39"/>
    <p:sldId id="297" r:id="rId40"/>
    <p:sldId id="298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660"/>
  </p:normalViewPr>
  <p:slideViewPr>
    <p:cSldViewPr>
      <p:cViewPr varScale="1">
        <p:scale>
          <a:sx n="74" d="100"/>
          <a:sy n="74" d="100"/>
        </p:scale>
        <p:origin x="-10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15.12.2010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15.12.2010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15.12.2010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15.12.2010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15.12.2010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15.12.2010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15.12.2010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15.12.2010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15.12.2010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15.12.2010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15.12.2010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31538-D0CD-4D67-A69E-0097A540AE54}" type="datetimeFigureOut">
              <a:rPr lang="cs-CZ" smtClean="0"/>
              <a:pPr/>
              <a:t>15.12.2010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7200" dirty="0" smtClean="0"/>
              <a:t>GENEZE   MNIŠSTVÍ</a:t>
            </a:r>
            <a:endParaRPr lang="cs-CZ" sz="7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OD OTCŮ POUŠTĚ KE KOLÉBCE ZÁPADNÍHO MNIŠTVÍ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ORDO SANCTI BENEDICTI – O.S.B.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cs-CZ" dirty="0" smtClean="0"/>
              <a:t>Zakladatel:  SV. BENEDIKT Z NURSIE (480-543)</a:t>
            </a:r>
          </a:p>
          <a:p>
            <a:pPr>
              <a:buNone/>
            </a:pPr>
            <a:r>
              <a:rPr lang="cs-CZ" dirty="0" smtClean="0"/>
              <a:t>Jeho životopisec : papež Řehoř Veliký</a:t>
            </a:r>
          </a:p>
          <a:p>
            <a:pPr>
              <a:buNone/>
            </a:pPr>
            <a:r>
              <a:rPr lang="cs-CZ" dirty="0" smtClean="0"/>
              <a:t>„Vita </a:t>
            </a:r>
            <a:r>
              <a:rPr lang="cs-CZ" dirty="0" err="1" smtClean="0"/>
              <a:t>Sancti</a:t>
            </a:r>
            <a:r>
              <a:rPr lang="cs-CZ" dirty="0" smtClean="0"/>
              <a:t> </a:t>
            </a:r>
            <a:r>
              <a:rPr lang="cs-CZ" dirty="0" err="1" smtClean="0"/>
              <a:t>Benedicti</a:t>
            </a:r>
            <a:r>
              <a:rPr lang="cs-CZ" dirty="0" smtClean="0"/>
              <a:t>“</a:t>
            </a:r>
          </a:p>
          <a:p>
            <a:pPr>
              <a:buNone/>
            </a:pPr>
            <a:r>
              <a:rPr lang="cs-CZ" u="sng" dirty="0" smtClean="0"/>
              <a:t>Základní myšlenky:</a:t>
            </a:r>
          </a:p>
          <a:p>
            <a:pPr>
              <a:buNone/>
            </a:pPr>
            <a:r>
              <a:rPr lang="cs-CZ" dirty="0" smtClean="0"/>
              <a:t>ORA </a:t>
            </a:r>
            <a:r>
              <a:rPr lang="cs-CZ" dirty="0" err="1" smtClean="0"/>
              <a:t>et</a:t>
            </a:r>
            <a:r>
              <a:rPr lang="cs-CZ" dirty="0" smtClean="0"/>
              <a:t> LABORA = dělit den mezi modlitbu a práci</a:t>
            </a:r>
          </a:p>
          <a:p>
            <a:pPr>
              <a:buNone/>
            </a:pPr>
            <a:r>
              <a:rPr lang="cs-CZ" dirty="0" smtClean="0"/>
              <a:t>Ve všem zachovávat míru</a:t>
            </a:r>
          </a:p>
          <a:p>
            <a:pPr>
              <a:buNone/>
            </a:pPr>
            <a:r>
              <a:rPr lang="cs-CZ" dirty="0" smtClean="0"/>
              <a:t>NIČEMU ať se nedává přednost před službou Boží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148" name="obrázek 1" descr="492px_Fra_Angelico_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85728"/>
            <a:ext cx="5226861" cy="6572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Sv. Benedikt ve skalní jeskyni</a:t>
            </a:r>
            <a:endParaRPr lang="cs-CZ" dirty="0"/>
          </a:p>
        </p:txBody>
      </p:sp>
      <p:pic>
        <p:nvPicPr>
          <p:cNvPr id="24578" name="Picture 2" descr="F:\Mništsví-Benediktini\Mništsví-Benediktini 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5" y="1168499"/>
            <a:ext cx="4583848" cy="6403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Benediktini\Exkurze západní Čechy 2007 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cs-CZ" dirty="0" smtClean="0"/>
              <a:t>Řehoř Veliký píše Život sv. Benedikta</a:t>
            </a:r>
            <a:endParaRPr lang="cs-CZ" dirty="0"/>
          </a:p>
        </p:txBody>
      </p:sp>
      <p:pic>
        <p:nvPicPr>
          <p:cNvPr id="25602" name="Picture 2" descr="F:\Mništsví\Mništsví 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3" y="1104195"/>
            <a:ext cx="6409656" cy="61886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MONTE CASINO</a:t>
            </a:r>
            <a:endParaRPr lang="cs-CZ" dirty="0"/>
          </a:p>
        </p:txBody>
      </p:sp>
      <p:pic>
        <p:nvPicPr>
          <p:cNvPr id="27651" name="Picture 3" descr="F:\Středověk-architektura-Monte Casino\Středověk-architektura-Monte Casin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4"/>
            <a:ext cx="7395849" cy="51093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Mont</a:t>
            </a:r>
            <a:r>
              <a:rPr lang="cs-CZ" dirty="0" smtClean="0"/>
              <a:t> </a:t>
            </a:r>
            <a:r>
              <a:rPr lang="cs-CZ" dirty="0" err="1" smtClean="0"/>
              <a:t>Saint</a:t>
            </a:r>
            <a:r>
              <a:rPr lang="cs-CZ" dirty="0" smtClean="0"/>
              <a:t> </a:t>
            </a:r>
            <a:r>
              <a:rPr lang="cs-CZ" dirty="0" err="1" smtClean="0"/>
              <a:t>Michel</a:t>
            </a:r>
            <a:endParaRPr lang="cs-CZ" dirty="0"/>
          </a:p>
        </p:txBody>
      </p:sp>
      <p:pic>
        <p:nvPicPr>
          <p:cNvPr id="28675" name="Picture 3" descr="F:\Středověk-architektura-Mont St. Michel\Středověk-architektura-Mont St. Miche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273174"/>
            <a:ext cx="4000528" cy="6043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Panonhalma</a:t>
            </a:r>
            <a:endParaRPr lang="cs-CZ" dirty="0"/>
          </a:p>
        </p:txBody>
      </p:sp>
      <p:pic>
        <p:nvPicPr>
          <p:cNvPr id="29698" name="Picture 2" descr="F:\1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53729"/>
            <a:ext cx="7072362" cy="5304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071538" y="-1643098"/>
            <a:ext cx="7217564" cy="96234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MELK</a:t>
            </a:r>
            <a:endParaRPr lang="cs-CZ" dirty="0"/>
          </a:p>
        </p:txBody>
      </p:sp>
      <p:pic>
        <p:nvPicPr>
          <p:cNvPr id="30722" name="Picture 2" descr="F:\Mihola-scan 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4051" y="1600200"/>
            <a:ext cx="3823965" cy="56266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Kořeny mnišského života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Hlavní autorita – PÍSMO SVATÉ</a:t>
            </a:r>
          </a:p>
          <a:p>
            <a:r>
              <a:rPr lang="cs-CZ" u="sng" dirty="0" smtClean="0"/>
              <a:t>ANTONÍN VELIKÝ</a:t>
            </a:r>
            <a:r>
              <a:rPr lang="cs-CZ" dirty="0" smtClean="0"/>
              <a:t>:</a:t>
            </a:r>
          </a:p>
          <a:p>
            <a:r>
              <a:rPr lang="cs-CZ" dirty="0" smtClean="0"/>
              <a:t> „Cokoliv činíš nebo mluvíš, pro všechno hledej svědectví Písma!“</a:t>
            </a:r>
          </a:p>
          <a:p>
            <a:r>
              <a:rPr lang="cs-CZ" u="sng" dirty="0" smtClean="0"/>
              <a:t>PACHOMIUS:     </a:t>
            </a:r>
          </a:p>
          <a:p>
            <a:r>
              <a:rPr lang="cs-CZ" dirty="0" smtClean="0"/>
              <a:t>„Světélko, které vede bratry, je Evangelium“</a:t>
            </a:r>
          </a:p>
          <a:p>
            <a:r>
              <a:rPr lang="cs-CZ" u="sng" dirty="0" smtClean="0"/>
              <a:t>Sv. BENEDIKT:</a:t>
            </a:r>
          </a:p>
          <a:p>
            <a:r>
              <a:rPr lang="cs-CZ" dirty="0" smtClean="0"/>
              <a:t>„Per </a:t>
            </a:r>
            <a:r>
              <a:rPr lang="cs-CZ" dirty="0" err="1" smtClean="0"/>
              <a:t>ducatum</a:t>
            </a:r>
            <a:r>
              <a:rPr lang="cs-CZ" dirty="0" smtClean="0"/>
              <a:t> evangelii – pod vedením Evangelia“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TYNIEC</a:t>
            </a:r>
            <a:endParaRPr lang="cs-CZ" dirty="0"/>
          </a:p>
        </p:txBody>
      </p:sp>
      <p:pic>
        <p:nvPicPr>
          <p:cNvPr id="31747" name="Picture 3" descr="F:\Středověk-architektura-Kraków Týniec\Středověk-architektura-Kraków Týnie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379831"/>
            <a:ext cx="7479808" cy="54781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St. GALLEN</a:t>
            </a:r>
            <a:endParaRPr lang="cs-CZ" dirty="0"/>
          </a:p>
        </p:txBody>
      </p:sp>
      <p:pic>
        <p:nvPicPr>
          <p:cNvPr id="33794" name="Picture 2" descr="F:\Novověk-knihovna kláštera St. Gallen\Novověk-knihovna kláštera St. Galle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5" y="1481914"/>
            <a:ext cx="7076676" cy="50189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Göttweig</a:t>
            </a:r>
            <a:endParaRPr lang="cs-CZ" dirty="0"/>
          </a:p>
        </p:txBody>
      </p:sp>
      <p:pic>
        <p:nvPicPr>
          <p:cNvPr id="34818" name="Picture 2" descr="F:\Mništsví-Benediktini\Mništsví-Benediktini 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3417" y="1600200"/>
            <a:ext cx="659716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Základní kameny benediktinského způsobu života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MODLITBA</a:t>
            </a:r>
          </a:p>
          <a:p>
            <a:r>
              <a:rPr lang="cs-CZ" dirty="0" smtClean="0"/>
              <a:t>LECTIO DIVINA</a:t>
            </a:r>
          </a:p>
          <a:p>
            <a:r>
              <a:rPr lang="cs-CZ" dirty="0" smtClean="0"/>
              <a:t>PRÁCE</a:t>
            </a:r>
          </a:p>
          <a:p>
            <a:r>
              <a:rPr lang="cs-CZ" dirty="0" smtClean="0"/>
              <a:t>POHOSTINNOST</a:t>
            </a:r>
          </a:p>
          <a:p>
            <a:r>
              <a:rPr lang="cs-CZ" dirty="0" smtClean="0"/>
              <a:t>PAX BENEDICTINA –benediktinské kláštery se měly stát ostrovy pokoje v nepokojném světě</a:t>
            </a: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Mništsví-Benediktini\Mništsví-Benediktini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0900" y="-46038"/>
            <a:ext cx="4900613" cy="6950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Ideální plán kláštera</a:t>
            </a:r>
            <a:endParaRPr lang="cs-CZ" dirty="0"/>
          </a:p>
        </p:txBody>
      </p:sp>
      <p:pic>
        <p:nvPicPr>
          <p:cNvPr id="37890" name="Picture 2" descr="F:\Mništsví\Mništsví 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7977" y="1600200"/>
            <a:ext cx="3978331" cy="5543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Řeholníci a život v klášteře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Řeholní instituce – mužské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               -  ženské</a:t>
            </a:r>
          </a:p>
          <a:p>
            <a:r>
              <a:rPr lang="cs-CZ" dirty="0" smtClean="0"/>
              <a:t>Základní sliby: chudoba, poslušnost, čistota</a:t>
            </a:r>
          </a:p>
          <a:p>
            <a:r>
              <a:rPr lang="cs-CZ" u="sng" dirty="0" smtClean="0"/>
              <a:t>Mužské řády se dělí na</a:t>
            </a:r>
            <a:r>
              <a:rPr lang="cs-CZ" dirty="0" smtClean="0"/>
              <a:t>:</a:t>
            </a:r>
          </a:p>
          <a:p>
            <a:r>
              <a:rPr lang="cs-CZ" dirty="0"/>
              <a:t>r</a:t>
            </a:r>
            <a:r>
              <a:rPr lang="cs-CZ" dirty="0" smtClean="0"/>
              <a:t>ytířské řády</a:t>
            </a:r>
          </a:p>
          <a:p>
            <a:r>
              <a:rPr lang="cs-CZ" dirty="0" err="1"/>
              <a:t>k</a:t>
            </a:r>
            <a:r>
              <a:rPr lang="cs-CZ" dirty="0" err="1" smtClean="0"/>
              <a:t>řižovníky</a:t>
            </a:r>
            <a:r>
              <a:rPr lang="cs-CZ" dirty="0" smtClean="0"/>
              <a:t>, </a:t>
            </a:r>
          </a:p>
          <a:p>
            <a:r>
              <a:rPr lang="cs-CZ" dirty="0" smtClean="0"/>
              <a:t>řeholní kanovníky</a:t>
            </a:r>
          </a:p>
          <a:p>
            <a:r>
              <a:rPr lang="cs-CZ" dirty="0" err="1"/>
              <a:t>m</a:t>
            </a:r>
            <a:r>
              <a:rPr lang="cs-CZ" dirty="0" err="1" smtClean="0"/>
              <a:t>onastické</a:t>
            </a:r>
            <a:r>
              <a:rPr lang="cs-CZ" dirty="0" smtClean="0"/>
              <a:t> řády</a:t>
            </a:r>
          </a:p>
          <a:p>
            <a:r>
              <a:rPr lang="cs-CZ" dirty="0"/>
              <a:t>ž</a:t>
            </a:r>
            <a:r>
              <a:rPr lang="cs-CZ" dirty="0" smtClean="0"/>
              <a:t>ebravé řády</a:t>
            </a:r>
          </a:p>
          <a:p>
            <a:r>
              <a:rPr lang="cs-CZ" dirty="0"/>
              <a:t>ř</a:t>
            </a:r>
            <a:r>
              <a:rPr lang="cs-CZ" dirty="0" smtClean="0"/>
              <a:t>eholní kleriky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Břevnov</a:t>
            </a:r>
            <a:endParaRPr lang="cs-CZ" dirty="0"/>
          </a:p>
        </p:txBody>
      </p:sp>
      <p:pic>
        <p:nvPicPr>
          <p:cNvPr id="40962" name="Picture 2" descr="F:\Benediktini\1. Břevno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Břevnov - interiér</a:t>
            </a:r>
            <a:endParaRPr lang="cs-CZ" dirty="0"/>
          </a:p>
        </p:txBody>
      </p:sp>
      <p:pic>
        <p:nvPicPr>
          <p:cNvPr id="41986" name="Picture 2" descr="F:\Benediktini\Exkurze Praha a okolí 2008 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Broumov</a:t>
            </a:r>
            <a:endParaRPr lang="cs-CZ" dirty="0"/>
          </a:p>
        </p:txBody>
      </p:sp>
      <p:pic>
        <p:nvPicPr>
          <p:cNvPr id="43010" name="Picture 2" descr="F:\Benediktini\Broumo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POUSTEVNICTVÍ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Počátky v Egyptě, koncem 3. století</a:t>
            </a:r>
          </a:p>
          <a:p>
            <a:r>
              <a:rPr lang="cs-CZ" dirty="0" smtClean="0"/>
              <a:t>Asketi opouštějí církevní obce, odcházejí žít do samoty (pouště) = ANACHORITÉ</a:t>
            </a:r>
          </a:p>
          <a:p>
            <a:r>
              <a:rPr lang="cs-CZ" dirty="0" smtClean="0"/>
              <a:t>Poušť – místo nejbližší Bohu</a:t>
            </a:r>
          </a:p>
          <a:p>
            <a:r>
              <a:rPr lang="cs-CZ" dirty="0" smtClean="0"/>
              <a:t>„Nic jiného nemít na mysli, než očekávání Pána“.</a:t>
            </a:r>
          </a:p>
          <a:p>
            <a:r>
              <a:rPr lang="cs-CZ" dirty="0" smtClean="0"/>
              <a:t>První známý poustevník – Pavel Thébský (+340)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Broumov</a:t>
            </a:r>
            <a:endParaRPr lang="cs-CZ" dirty="0"/>
          </a:p>
        </p:txBody>
      </p:sp>
      <p:pic>
        <p:nvPicPr>
          <p:cNvPr id="44034" name="Picture 2" descr="F:\Benediktini\Broumov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Broumov - mědirytina</a:t>
            </a:r>
            <a:endParaRPr lang="cs-CZ" dirty="0"/>
          </a:p>
        </p:txBody>
      </p:sp>
      <p:pic>
        <p:nvPicPr>
          <p:cNvPr id="45058" name="Picture 2" descr="F:\Benediktini\Novověk-klášter Broumov\Novověk-klášter Broumo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373" y="1600200"/>
            <a:ext cx="721325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Police </a:t>
            </a:r>
            <a:r>
              <a:rPr lang="cs-CZ" dirty="0" err="1" smtClean="0"/>
              <a:t>n.M</a:t>
            </a:r>
            <a:r>
              <a:rPr lang="cs-CZ" dirty="0" smtClean="0"/>
              <a:t>. </a:t>
            </a:r>
            <a:endParaRPr lang="cs-CZ" dirty="0"/>
          </a:p>
        </p:txBody>
      </p:sp>
      <p:pic>
        <p:nvPicPr>
          <p:cNvPr id="50178" name="Picture 2" descr="F:\Benediktini\Police n. M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Sázava</a:t>
            </a:r>
            <a:endParaRPr lang="cs-CZ" dirty="0"/>
          </a:p>
        </p:txBody>
      </p:sp>
      <p:pic>
        <p:nvPicPr>
          <p:cNvPr id="46082" name="Picture 2" descr="F:\Benediktini\3. Sázav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Rajhrad</a:t>
            </a:r>
            <a:endParaRPr lang="cs-CZ" dirty="0"/>
          </a:p>
        </p:txBody>
      </p:sp>
      <p:pic>
        <p:nvPicPr>
          <p:cNvPr id="47106" name="Picture 2" descr="F:\Benediktini\Novověk-architektura- klášter Rajhrad\Novověk-architektura- klášter Rajhra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589" y="1600200"/>
            <a:ext cx="626482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Rajhrad</a:t>
            </a:r>
            <a:endParaRPr lang="cs-CZ" dirty="0"/>
          </a:p>
        </p:txBody>
      </p:sp>
      <p:pic>
        <p:nvPicPr>
          <p:cNvPr id="48130" name="Picture 2" descr="F:\Benediktini\Rajhrad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Sv. Jan pod Skálou</a:t>
            </a:r>
            <a:endParaRPr lang="cs-CZ" dirty="0"/>
          </a:p>
        </p:txBody>
      </p:sp>
      <p:pic>
        <p:nvPicPr>
          <p:cNvPr id="51202" name="Picture 2" descr="F:\Benediktini\Sv. Jan pod Skálo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Kladruby</a:t>
            </a:r>
            <a:endParaRPr lang="cs-CZ" dirty="0"/>
          </a:p>
        </p:txBody>
      </p:sp>
      <p:pic>
        <p:nvPicPr>
          <p:cNvPr id="52227" name="Picture 3" descr="F:\Benediktini\Klášter Kladruby\Klášter Kladrub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4863" y="1600200"/>
            <a:ext cx="515427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Kladruby</a:t>
            </a:r>
            <a:endParaRPr lang="cs-CZ" dirty="0"/>
          </a:p>
        </p:txBody>
      </p:sp>
      <p:pic>
        <p:nvPicPr>
          <p:cNvPr id="53250" name="Picture 2" descr="F:\Benediktini\KLadruby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Kladruby – barokní gotika - </a:t>
            </a:r>
            <a:r>
              <a:rPr lang="cs-CZ" dirty="0" err="1" smtClean="0"/>
              <a:t>Santini</a:t>
            </a:r>
            <a:endParaRPr lang="cs-CZ" dirty="0"/>
          </a:p>
        </p:txBody>
      </p:sp>
      <p:pic>
        <p:nvPicPr>
          <p:cNvPr id="54274" name="Picture 2" descr="F:\Benediktini\Kladrub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Poustevnická kolonie – Nilská oblast</a:t>
            </a:r>
            <a:endParaRPr lang="cs-CZ" dirty="0"/>
          </a:p>
        </p:txBody>
      </p:sp>
      <p:pic>
        <p:nvPicPr>
          <p:cNvPr id="1026" name="Picture 2" descr="F:\Mništsví-Benediktini\Mništsví-Benediktin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0832" y="1214422"/>
            <a:ext cx="5449225" cy="5643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Třebíč</a:t>
            </a:r>
            <a:endParaRPr lang="cs-CZ" dirty="0"/>
          </a:p>
        </p:txBody>
      </p:sp>
      <p:pic>
        <p:nvPicPr>
          <p:cNvPr id="55298" name="Picture 2" descr="E:\NKP ČR - nově 2009\NKP-Kláštery\Třebíč (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POKUŠENÍ  SV. ANTONÍNA</a:t>
            </a:r>
            <a:endParaRPr lang="cs-CZ" dirty="0"/>
          </a:p>
        </p:txBody>
      </p:sp>
      <p:pic>
        <p:nvPicPr>
          <p:cNvPr id="2050" name="Picture 2" descr="F:\Mništsví-Benediktini\Mništsví-Benediktini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191884"/>
            <a:ext cx="5794900" cy="5523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POČÁTKY MNIŠTVÍ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u="sng" dirty="0" smtClean="0"/>
              <a:t>323 </a:t>
            </a:r>
            <a:r>
              <a:rPr lang="cs-CZ" dirty="0" smtClean="0"/>
              <a:t>– u TABENNISI – hornoegyptská poušť- NEJSTARŠÍ KLÁŠTER</a:t>
            </a:r>
          </a:p>
          <a:p>
            <a:r>
              <a:rPr lang="cs-CZ" u="sng" dirty="0" smtClean="0"/>
              <a:t>PACHOMIUS</a:t>
            </a:r>
          </a:p>
          <a:p>
            <a:r>
              <a:rPr lang="cs-CZ" dirty="0" smtClean="0"/>
              <a:t>Další osobnosti:</a:t>
            </a:r>
          </a:p>
          <a:p>
            <a:r>
              <a:rPr lang="cs-CZ" dirty="0" smtClean="0"/>
              <a:t>EVAGRIOS PONTIKOS (345-399)</a:t>
            </a:r>
          </a:p>
          <a:p>
            <a:r>
              <a:rPr lang="cs-CZ" dirty="0" smtClean="0"/>
              <a:t>JAN KASSIÁN</a:t>
            </a:r>
          </a:p>
          <a:p>
            <a:r>
              <a:rPr lang="cs-CZ" dirty="0" smtClean="0"/>
              <a:t>Královská cesta k Bohu: Přes zdrženlivost jazyka a břicha –mlčením, postem a pokorou</a:t>
            </a:r>
          </a:p>
          <a:p>
            <a:r>
              <a:rPr lang="cs-CZ" dirty="0" smtClean="0"/>
              <a:t>Pokora=jediná ctnost, kterou nemohou napodobit démoni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Sv. </a:t>
            </a:r>
            <a:r>
              <a:rPr lang="cs-CZ" dirty="0" err="1" smtClean="0"/>
              <a:t>Pachomius</a:t>
            </a:r>
            <a:r>
              <a:rPr lang="cs-CZ" dirty="0" smtClean="0"/>
              <a:t> dostává pravidla pro společný život v klášteře</a:t>
            </a:r>
            <a:endParaRPr lang="cs-CZ" dirty="0"/>
          </a:p>
        </p:txBody>
      </p:sp>
      <p:pic>
        <p:nvPicPr>
          <p:cNvPr id="3074" name="Picture 2" descr="F:\Mništsví-Benediktini\Mništsví-Benediktini 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589" y="1705196"/>
            <a:ext cx="5327475" cy="51528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SYRSKÉ MNIŠTVÍ, STYLITÉ</a:t>
            </a:r>
            <a:endParaRPr lang="cs-CZ" dirty="0"/>
          </a:p>
        </p:txBody>
      </p:sp>
      <p:pic>
        <p:nvPicPr>
          <p:cNvPr id="4098" name="Picture 2" descr="F:\Mništsví\Mništsví 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214422"/>
            <a:ext cx="5643602" cy="71287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SV. AUGUSTIN</a:t>
            </a:r>
            <a:endParaRPr lang="cs-CZ" dirty="0"/>
          </a:p>
        </p:txBody>
      </p:sp>
      <p:pic>
        <p:nvPicPr>
          <p:cNvPr id="5122" name="Picture 2" descr="F:\Mništsví\Mništsví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571612"/>
            <a:ext cx="3499587" cy="58252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347</Words>
  <Application>Microsoft Office PowerPoint</Application>
  <PresentationFormat>Předvádění na obrazovce (4:3)</PresentationFormat>
  <Paragraphs>78</Paragraphs>
  <Slides>40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Motiv sady Office</vt:lpstr>
      <vt:lpstr>GENEZE   MNIŠSTVÍ</vt:lpstr>
      <vt:lpstr>Kořeny mnišského života</vt:lpstr>
      <vt:lpstr>POUSTEVNICTVÍ</vt:lpstr>
      <vt:lpstr>Poustevnická kolonie – Nilská oblast</vt:lpstr>
      <vt:lpstr>POKUŠENÍ  SV. ANTONÍNA</vt:lpstr>
      <vt:lpstr>POČÁTKY MNIŠTVÍ</vt:lpstr>
      <vt:lpstr>Sv. Pachomius dostává pravidla pro společný život v klášteře</vt:lpstr>
      <vt:lpstr>SYRSKÉ MNIŠTVÍ, STYLITÉ</vt:lpstr>
      <vt:lpstr>SV. AUGUSTIN</vt:lpstr>
      <vt:lpstr>ORDO SANCTI BENEDICTI – O.S.B.</vt:lpstr>
      <vt:lpstr>Snímek 11</vt:lpstr>
      <vt:lpstr>Sv. Benedikt ve skalní jeskyni</vt:lpstr>
      <vt:lpstr>Snímek 13</vt:lpstr>
      <vt:lpstr>Řehoř Veliký píše Život sv. Benedikta</vt:lpstr>
      <vt:lpstr>MONTE CASINO</vt:lpstr>
      <vt:lpstr>Mont Saint Michel</vt:lpstr>
      <vt:lpstr>Panonhalma</vt:lpstr>
      <vt:lpstr>Snímek 18</vt:lpstr>
      <vt:lpstr>MELK</vt:lpstr>
      <vt:lpstr>TYNIEC</vt:lpstr>
      <vt:lpstr>St. GALLEN</vt:lpstr>
      <vt:lpstr>Göttweig</vt:lpstr>
      <vt:lpstr>Základní kameny benediktinského způsobu života</vt:lpstr>
      <vt:lpstr>Snímek 24</vt:lpstr>
      <vt:lpstr>Ideální plán kláštera</vt:lpstr>
      <vt:lpstr>Řeholníci a život v klášteře</vt:lpstr>
      <vt:lpstr>Břevnov</vt:lpstr>
      <vt:lpstr>Břevnov - interiér</vt:lpstr>
      <vt:lpstr>Broumov</vt:lpstr>
      <vt:lpstr>Broumov</vt:lpstr>
      <vt:lpstr>Broumov - mědirytina</vt:lpstr>
      <vt:lpstr>Police n.M. </vt:lpstr>
      <vt:lpstr>Sázava</vt:lpstr>
      <vt:lpstr>Rajhrad</vt:lpstr>
      <vt:lpstr>Rajhrad</vt:lpstr>
      <vt:lpstr>Sv. Jan pod Skálou</vt:lpstr>
      <vt:lpstr>Kladruby</vt:lpstr>
      <vt:lpstr>Kladruby</vt:lpstr>
      <vt:lpstr>Kladruby – barokní gotika - Santini</vt:lpstr>
      <vt:lpstr>Třebíč</vt:lpstr>
    </vt:vector>
  </TitlesOfParts>
  <Company>Pedagogicka fakulta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GENEZE   MNIŠSTVÍ</dc:title>
  <dc:creator>Jirka</dc:creator>
  <cp:lastModifiedBy>Jirka</cp:lastModifiedBy>
  <cp:revision>11</cp:revision>
  <dcterms:created xsi:type="dcterms:W3CDTF">2010-03-23T23:17:49Z</dcterms:created>
  <dcterms:modified xsi:type="dcterms:W3CDTF">2010-12-15T14:28:59Z</dcterms:modified>
</cp:coreProperties>
</file>