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02" r:id="rId2"/>
    <p:sldId id="333" r:id="rId3"/>
    <p:sldId id="303" r:id="rId4"/>
    <p:sldId id="304" r:id="rId5"/>
    <p:sldId id="305" r:id="rId6"/>
    <p:sldId id="330" r:id="rId7"/>
    <p:sldId id="306" r:id="rId8"/>
    <p:sldId id="308" r:id="rId9"/>
    <p:sldId id="309" r:id="rId10"/>
    <p:sldId id="327" r:id="rId11"/>
    <p:sldId id="310" r:id="rId12"/>
    <p:sldId id="311" r:id="rId13"/>
    <p:sldId id="312" r:id="rId14"/>
    <p:sldId id="335" r:id="rId15"/>
    <p:sldId id="314" r:id="rId16"/>
    <p:sldId id="326" r:id="rId17"/>
    <p:sldId id="325" r:id="rId18"/>
    <p:sldId id="321" r:id="rId19"/>
    <p:sldId id="323" r:id="rId20"/>
    <p:sldId id="315" r:id="rId21"/>
    <p:sldId id="316" r:id="rId22"/>
    <p:sldId id="317" r:id="rId23"/>
    <p:sldId id="318" r:id="rId24"/>
    <p:sldId id="286" r:id="rId25"/>
    <p:sldId id="275" r:id="rId26"/>
    <p:sldId id="262" r:id="rId27"/>
    <p:sldId id="261" r:id="rId28"/>
    <p:sldId id="263" r:id="rId29"/>
    <p:sldId id="260" r:id="rId30"/>
    <p:sldId id="259" r:id="rId31"/>
    <p:sldId id="265" r:id="rId32"/>
    <p:sldId id="266" r:id="rId33"/>
    <p:sldId id="295" r:id="rId34"/>
    <p:sldId id="294" r:id="rId35"/>
    <p:sldId id="293" r:id="rId36"/>
    <p:sldId id="284" r:id="rId37"/>
    <p:sldId id="273" r:id="rId38"/>
    <p:sldId id="278" r:id="rId39"/>
    <p:sldId id="271" r:id="rId40"/>
    <p:sldId id="291" r:id="rId41"/>
    <p:sldId id="285" r:id="rId42"/>
    <p:sldId id="297" r:id="rId43"/>
    <p:sldId id="282" r:id="rId44"/>
    <p:sldId id="277" r:id="rId45"/>
    <p:sldId id="267" r:id="rId46"/>
    <p:sldId id="283" r:id="rId47"/>
    <p:sldId id="258" r:id="rId48"/>
    <p:sldId id="299" r:id="rId49"/>
    <p:sldId id="264" r:id="rId50"/>
    <p:sldId id="292" r:id="rId51"/>
    <p:sldId id="269" r:id="rId52"/>
    <p:sldId id="300" r:id="rId53"/>
    <p:sldId id="272" r:id="rId54"/>
    <p:sldId id="274" r:id="rId55"/>
    <p:sldId id="301" r:id="rId5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CB4A5-3A0B-4B76-AB65-1F89C31088A2}" type="datetimeFigureOut">
              <a:rPr lang="cs-CZ" smtClean="0"/>
              <a:t>6. 12. 2021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95032-351E-4E29-B667-02CE8B1E4B7B}" type="slidenum">
              <a:rPr lang="cs-CZ" smtClean="0"/>
              <a:t>‹#›</a:t>
            </a:fld>
            <a:endParaRPr lang="cs-CZ"/>
          </a:p>
        </p:txBody>
      </p:sp>
    </p:spTree>
    <p:extLst>
      <p:ext uri="{BB962C8B-B14F-4D97-AF65-F5344CB8AC3E}">
        <p14:creationId xmlns:p14="http://schemas.microsoft.com/office/powerpoint/2010/main" val="246065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1024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912393-4480-4A5B-B8D3-629593DF15CD}" type="slidenum">
              <a:rPr lang="cs-CZ" altLang="cs-CZ" smtClean="0">
                <a:latin typeface="Calibri" panose="020F0502020204030204" pitchFamily="34" charset="0"/>
              </a:rPr>
              <a:pPr/>
              <a:t>2</a:t>
            </a:fld>
            <a:endParaRPr lang="cs-CZ" altLang="cs-CZ" smtClean="0">
              <a:latin typeface="Calibri" panose="020F0502020204030204" pitchFamily="34" charset="0"/>
            </a:endParaRPr>
          </a:p>
        </p:txBody>
      </p:sp>
    </p:spTree>
    <p:extLst>
      <p:ext uri="{BB962C8B-B14F-4D97-AF65-F5344CB8AC3E}">
        <p14:creationId xmlns:p14="http://schemas.microsoft.com/office/powerpoint/2010/main" val="2345975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0EB609C2-8876-4E31-A4D3-8466985E3501}" type="datetimeFigureOut">
              <a:rPr lang="cs-CZ" smtClean="0"/>
              <a:t>6. 12. 2021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756254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EB609C2-8876-4E31-A4D3-8466985E3501}" type="datetimeFigureOut">
              <a:rPr lang="cs-CZ" smtClean="0"/>
              <a:t>6. 12. 2021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264786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EB609C2-8876-4E31-A4D3-8466985E3501}" type="datetimeFigureOut">
              <a:rPr lang="cs-CZ" smtClean="0"/>
              <a:t>6. 12. 2021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27863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0EB609C2-8876-4E31-A4D3-8466985E3501}" type="datetimeFigureOut">
              <a:rPr lang="cs-CZ" smtClean="0"/>
              <a:t>6. 12. 2021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269300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0EB609C2-8876-4E31-A4D3-8466985E3501}" type="datetimeFigureOut">
              <a:rPr lang="cs-CZ" smtClean="0"/>
              <a:t>6. 12. 2021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2027685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0EB609C2-8876-4E31-A4D3-8466985E3501}" type="datetimeFigureOut">
              <a:rPr lang="cs-CZ" smtClean="0"/>
              <a:t>6. 12. 2021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216258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0EB609C2-8876-4E31-A4D3-8466985E3501}" type="datetimeFigureOut">
              <a:rPr lang="cs-CZ" smtClean="0"/>
              <a:t>6. 12. 2021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8790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0EB609C2-8876-4E31-A4D3-8466985E3501}" type="datetimeFigureOut">
              <a:rPr lang="cs-CZ" smtClean="0"/>
              <a:t>6. 12. 2021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360604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EB609C2-8876-4E31-A4D3-8466985E3501}" type="datetimeFigureOut">
              <a:rPr lang="cs-CZ" smtClean="0"/>
              <a:t>6. 12. 2021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121811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0EB609C2-8876-4E31-A4D3-8466985E3501}" type="datetimeFigureOut">
              <a:rPr lang="cs-CZ" smtClean="0"/>
              <a:t>6. 12. 2021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1867443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0EB609C2-8876-4E31-A4D3-8466985E3501}" type="datetimeFigureOut">
              <a:rPr lang="cs-CZ" smtClean="0"/>
              <a:t>6. 12. 2021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16AEB3C-48AA-4C3F-BC5F-BE3764E9F042}" type="slidenum">
              <a:rPr lang="cs-CZ" smtClean="0"/>
              <a:t>‹#›</a:t>
            </a:fld>
            <a:endParaRPr lang="cs-CZ"/>
          </a:p>
        </p:txBody>
      </p:sp>
    </p:spTree>
    <p:extLst>
      <p:ext uri="{BB962C8B-B14F-4D97-AF65-F5344CB8AC3E}">
        <p14:creationId xmlns:p14="http://schemas.microsoft.com/office/powerpoint/2010/main" val="3974069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609C2-8876-4E31-A4D3-8466985E3501}" type="datetimeFigureOut">
              <a:rPr lang="cs-CZ" smtClean="0"/>
              <a:t>6. 12. 2021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AEB3C-48AA-4C3F-BC5F-BE3764E9F042}" type="slidenum">
              <a:rPr lang="cs-CZ" smtClean="0"/>
              <a:t>‹#›</a:t>
            </a:fld>
            <a:endParaRPr lang="cs-CZ"/>
          </a:p>
        </p:txBody>
      </p:sp>
    </p:spTree>
    <p:extLst>
      <p:ext uri="{BB962C8B-B14F-4D97-AF65-F5344CB8AC3E}">
        <p14:creationId xmlns:p14="http://schemas.microsoft.com/office/powerpoint/2010/main" val="2765458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seznam.cz/" TargetMode="External"/><Relationship Id="rId2" Type="http://schemas.openxmlformats.org/officeDocument/2006/relationships/image" Target="../media/image40.jpg"/><Relationship Id="rId1" Type="http://schemas.openxmlformats.org/officeDocument/2006/relationships/slideLayout" Target="../slideLayouts/slideLayout4.xml"/><Relationship Id="rId6" Type="http://schemas.openxmlformats.org/officeDocument/2006/relationships/hyperlink" Target="https://o.seznam.cz/ochrana-udaju/personalizace-obsahu-a-reklamy?lu=1" TargetMode="External"/><Relationship Id="rId5" Type="http://schemas.openxmlformats.org/officeDocument/2006/relationships/image" Target="../media/image41.gif"/><Relationship Id="rId4" Type="http://schemas.openxmlformats.org/officeDocument/2006/relationships/hyperlink" Target="https://www.seznam.cz/prohlizec/?sourceId=12"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www.novinky.cz/historie/clanek/pomnik-rozporuplnym-vlasovcum-ani-historici-nejsou-zajedno-4030535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cs.wikipedia.org/wiki/Vojt%C4%9Bch_Filip" TargetMode="External"/><Relationship Id="rId3" Type="http://schemas.openxmlformats.org/officeDocument/2006/relationships/hyperlink" Target="https://cs.wikipedia.org/wiki/Poslaneck%C3%A1_sn%C4%9Bmovna_Parlamentu_%C4%8Cesk%C3%A9_republiky" TargetMode="External"/><Relationship Id="rId7" Type="http://schemas.openxmlformats.org/officeDocument/2006/relationships/hyperlink" Target="https://cs.wikipedia.org/wiki/Kolaborace" TargetMode="Externa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cs.wikipedia.org/w/index.php?title=Servilita&amp;action=edit&amp;redlink=1" TargetMode="External"/><Relationship Id="rId5" Type="http://schemas.openxmlformats.org/officeDocument/2006/relationships/hyperlink" Target="https://cs.wikipedia.org/wiki/Milo%C5%A1_Zeman" TargetMode="External"/><Relationship Id="rId4" Type="http://schemas.openxmlformats.org/officeDocument/2006/relationships/hyperlink" Target="https://cs.wikipedia.org/wiki/Den_%C4%8Desk%C3%A9_st%C3%A1tnosti#cite_note-5" TargetMode="External"/><Relationship Id="rId9" Type="http://schemas.openxmlformats.org/officeDocument/2006/relationships/hyperlink" Target="https://cs.wikipedia.org/wiki/Vlastimil_Tlust%C3%B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8377" y="-87086"/>
            <a:ext cx="12183291" cy="6705601"/>
          </a:xfrm>
          <a:solidFill>
            <a:srgbClr val="FFC000"/>
          </a:solidFill>
          <a:ln>
            <a:solidFill>
              <a:srgbClr val="00B0F0"/>
            </a:solidFill>
          </a:ln>
        </p:spPr>
        <p:txBody>
          <a:bodyPr/>
          <a:lstStyle/>
          <a:p>
            <a:r>
              <a:rPr lang="cs-CZ" dirty="0" smtClean="0"/>
              <a:t>Mgr. Jiří Mihola, Ph.D. </a:t>
            </a:r>
            <a:br>
              <a:rPr lang="cs-CZ" dirty="0" smtClean="0"/>
            </a:br>
            <a:r>
              <a:rPr lang="cs-CZ" dirty="0" smtClean="0"/>
              <a:t>(Masarykova univerzita) </a:t>
            </a:r>
            <a:br>
              <a:rPr lang="cs-CZ" dirty="0" smtClean="0"/>
            </a:br>
            <a:r>
              <a:rPr lang="cs-CZ" dirty="0"/>
              <a:t/>
            </a:r>
            <a:br>
              <a:rPr lang="cs-CZ" dirty="0"/>
            </a:br>
            <a:r>
              <a:rPr lang="cs-CZ" b="1" i="1" dirty="0" smtClean="0"/>
              <a:t>Mýty, klišé, stereotypy českých dějin.</a:t>
            </a:r>
            <a:br>
              <a:rPr lang="cs-CZ" b="1" i="1" dirty="0" smtClean="0"/>
            </a:br>
            <a:r>
              <a:rPr lang="cs-CZ" b="1" i="1" dirty="0" smtClean="0"/>
              <a:t>Obejdeme se bez nich nebo je potřebujeme?</a:t>
            </a:r>
            <a:endParaRPr lang="cs-CZ" dirty="0"/>
          </a:p>
        </p:txBody>
      </p:sp>
    </p:spTree>
    <p:extLst>
      <p:ext uri="{BB962C8B-B14F-4D97-AF65-F5344CB8AC3E}">
        <p14:creationId xmlns:p14="http://schemas.microsoft.com/office/powerpoint/2010/main" val="1972748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5910" y="-1"/>
            <a:ext cx="12307910" cy="1664931"/>
          </a:xfrm>
        </p:spPr>
        <p:txBody>
          <a:bodyPr>
            <a:normAutofit/>
          </a:bodyPr>
          <a:lstStyle/>
          <a:p>
            <a:r>
              <a:rPr lang="cs-CZ" sz="2800" b="1" dirty="0" smtClean="0"/>
              <a:t>Zikmund – liška ryšavá – jednou provždy? Aneb jablko padlo daleko od stromu?</a:t>
            </a:r>
            <a:endParaRPr lang="cs-CZ" sz="2800"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507835" y="2222883"/>
            <a:ext cx="5731479" cy="4298609"/>
          </a:xfrm>
        </p:spPr>
      </p:pic>
    </p:spTree>
    <p:extLst>
      <p:ext uri="{BB962C8B-B14F-4D97-AF65-F5344CB8AC3E}">
        <p14:creationId xmlns:p14="http://schemas.microsoft.com/office/powerpoint/2010/main" val="1309123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2388" y="365125"/>
            <a:ext cx="11909612" cy="1325563"/>
          </a:xfrm>
        </p:spPr>
        <p:txBody>
          <a:bodyPr/>
          <a:lstStyle/>
          <a:p>
            <a:r>
              <a:rPr lang="cs-CZ" b="1" dirty="0" smtClean="0"/>
              <a:t>Mistr Jan Hus – kacíř nebo národní mučedník?</a:t>
            </a:r>
            <a:endParaRPr lang="cs-CZ" b="1"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87692" y="1455035"/>
            <a:ext cx="3039167" cy="5402965"/>
          </a:xfrm>
        </p:spPr>
      </p:pic>
      <p:sp>
        <p:nvSpPr>
          <p:cNvPr id="4" name="Zástupný symbol pro obsah 3"/>
          <p:cNvSpPr>
            <a:spLocks noGrp="1"/>
          </p:cNvSpPr>
          <p:nvPr>
            <p:ph sz="half" idx="2"/>
          </p:nvPr>
        </p:nvSpPr>
        <p:spPr>
          <a:xfrm>
            <a:off x="4867835" y="1690688"/>
            <a:ext cx="7126941" cy="5059736"/>
          </a:xfrm>
        </p:spPr>
        <p:txBody>
          <a:bodyPr>
            <a:noAutofit/>
          </a:bodyPr>
          <a:lstStyle/>
          <a:p>
            <a:r>
              <a:rPr lang="cs-CZ" sz="3200" dirty="0" smtClean="0"/>
              <a:t>Jedna z největších osobností</a:t>
            </a:r>
          </a:p>
          <a:p>
            <a:r>
              <a:rPr lang="cs-CZ" sz="3200" dirty="0" smtClean="0"/>
              <a:t>Katolický kněz</a:t>
            </a:r>
          </a:p>
          <a:p>
            <a:r>
              <a:rPr lang="cs-CZ" sz="3200" dirty="0" smtClean="0"/>
              <a:t>Jeden ze symbolů rozdělení českého národa</a:t>
            </a:r>
          </a:p>
          <a:p>
            <a:r>
              <a:rPr lang="cs-CZ" sz="3200" dirty="0" smtClean="0"/>
              <a:t>Ideologicky silně zneužit za komunistické totality</a:t>
            </a:r>
          </a:p>
          <a:p>
            <a:r>
              <a:rPr lang="cs-CZ" sz="3200" dirty="0" smtClean="0"/>
              <a:t>V 90. letech – tzv. husovská komise, finále ve VATIKÁNU:</a:t>
            </a:r>
          </a:p>
          <a:p>
            <a:r>
              <a:rPr lang="cs-CZ" sz="3200" b="1" dirty="0" smtClean="0"/>
              <a:t>Mistr Jan Hus = most mezi konfesemi</a:t>
            </a:r>
            <a:endParaRPr lang="cs-CZ" sz="3200" b="1" dirty="0"/>
          </a:p>
        </p:txBody>
      </p:sp>
    </p:spTree>
    <p:extLst>
      <p:ext uri="{BB962C8B-B14F-4D97-AF65-F5344CB8AC3E}">
        <p14:creationId xmlns:p14="http://schemas.microsoft.com/office/powerpoint/2010/main" val="285481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Národ „božích bojovníků“?</a:t>
            </a:r>
            <a:endParaRPr lang="cs-CZ" b="1" dirty="0"/>
          </a:p>
        </p:txBody>
      </p:sp>
      <p:pic>
        <p:nvPicPr>
          <p:cNvPr id="2050" name="Picture 2" descr="https://lh3.googleusercontent.com/GOcSW9cOBW_IyLXSfCKoonWsIAxqcWm7fZkVN8b9rwVzZlc_cKESAr3ZnUZnBKEd9twsbklgH2Nq81IB9pmUhF-qvn-fLzfqgc9YaPeo1gdfmG6PRR46fnGZWf6CDCtheMmnAxM1YlxfEQm9-WuJKquvih_wzSRMKxBolosArCkw5Rwj98G_P70YbyNFQNUA2CQGs1QQb4xLymk_xrnB9lZAY6Cn19epUHlMT8fxD4fBtMR8PUe-43hqjlqUMKqftTf_wlYkUuBTc700FntprcJY_xOWHMDVPOGDZFQszAfaUtRmhihlW_RU-9ChS79vbO3_7CeFMaBjxrOW7yrWdig6bbPewRTAt67YMmzPZDEds3kl8_skFzG78v-UE3DvsupFdvAQ0qDGSZmUQFeboPRRUn0EQT0NfXUTfDjKkBZAPmL3WD1OIc53U9xDzBw5b_7zMFhrmvqTjthQN6y4mQvjvyjAhtx-A8udRstduwEwbaZ7R9rzcb0KjI29PME-05cs7rid4T4zLHKKPAPosX9DVG5lbdBKZuo7m37pGSSEMBEXv_ZutyQKBhBE60N5ER0iFPqsE5I8t4XIOdP8dNlfvLKcnW1lJL60n6bfY9r4NPKTnLpdI5qI3lftMy2fTzi5-E2h4tDVMa9VtivhEbfMIy-DPoSMbkk3P3rlDWze-W-QswaYC49q=w1592-h895-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787" y="1930114"/>
            <a:ext cx="7735171"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ALANXiq7bVY4-t6Egb_Ji1Tb2g4i1pzMNtQ7Qp18jK5ayiniKsScksU_ggdpWk6RJ9cAvg9tFF89Ocx2GCsUA-FNW3j5mGdseE-4JAbrq8e8qQLNA2_kRn738I5KDQpJpIeb2Cci2Rcm-9hBfGUVschvu4i-5b3Y0xNY_o4pUBeKTfbOBV52XNdLfSo5DTNgQ6Vcz7gwJbgQZO2EsoD_UOkBhIxdXOBuJy5_-D1WL8YxmUXIlmF65egIoQCgo8iMDYNPsOdhgkW1DU2n0GdzLdqXP98y9zW_tZPI7dCnXaVttCBJitc2LoXUU97Lm4636HvFT0_ugOq2GQo1X_ABLDHpCTIZOWTbqslxnsKDgUOksmIm4PCpPYNUmaqdP1TtSGGrnH1vM3mAPPGbNhunjMGsnr9xdL8PSI7gS4wBGJJGTm-hiznKFHob6ArHoyP250UX2_-1aqf_pB3zyaAnob3pVvrQ0VPZKEcE61M9m0A0mz30gVCHjFr6yqUe4LKfAzUrl2yddVTqtueWPCkCWKBjQRxdShIGxmIiPMePB5T3zY9lJi1bphaILmCbkgCrQPlRjERf66wVatwtLWKd0b1Bhh5XbQrZ5j_WBQMX1VXW07fXAF55CAMTPcNfYUsUBH8S6q_5J_BAAUhy4kHZ_6dzlIl3xDkSx1C8LcRpqW7iX3jof6SnqQ51=w804-h895-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701" y="1529520"/>
            <a:ext cx="5033555" cy="561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45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Jan Žižka: padouch nebo hrdina?</a:t>
            </a:r>
            <a:endParaRPr lang="cs-CZ" b="1" dirty="0"/>
          </a:p>
        </p:txBody>
      </p:sp>
      <p:pic>
        <p:nvPicPr>
          <p:cNvPr id="3074" name="Picture 2" descr="https://lh3.googleusercontent.com/m3YQao0QVZFyQa5Vuap2PqaYosCIU-Q7l2ny0xTfi1IBYhra3z1mZmnHScbUU7yJRQBfWe8Dv-eI83hme7GDwAwG--0yfuyzSTbi9XsiS57RzTb9taToCMBzAbbkNQolv3ufaFg7Q0OW_3YrZzxakPWgiVPA78weFwkeqTylC34hQPhS4GtVWJ4XA2p-Pse6cUhyqoAXMu-CJJctWLLALmg-fdt8-5HZNhegY0PIwzqNDp_HeN1IYNAIp0DNDhAfKolE25JTM06PHOLREfrKRorK0djK4CQySS10QoP4UNbUhGH8n_DaZB2Qyc_3qIGOjZZOrk2c_I2KhZECIoteoUK88Xdnzzay-QDbr9iyLoLtOW6xDf3zJzl9VWfu-cJ6va1-X0pQEvYlhoEprui4q5PCCOQaYJDEVH6iRZz7ux_So6XJKE7BQlygVlxWhtKljPhl0hUzE33EKqAdrjesocmyg0VgebKELkcLUNK_LxJf8giblE9X0EWGqtCgqb4-phuEwRq1OgSmF4LpHhtBIY61Z3GsWGUprccCJPVIm7JHzrzmXB6C68PdiFpBLqXWYeFi3ymTzdfjvMhTBCIBAeSH-0nksNpwhpRlZncaX08eVbI2Ci9Bt5NKhmkQZPdFCw-lC31AE08QMFbTyuxzQhUMEqG3K6nRqSjEq2-R2Gh4PtcGf7ocO8Oh=w162-h230-no"/>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37209"/>
            <a:ext cx="4357734" cy="61982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UJrcRZScxnYPTDikouhItg4yd59RwxN9B-gAcg0wop6nGFDrpYjVbzrx45AoBzX6DzbhIenQwoph7T7hJikX8GvHE6HKGDILoUyuJa7cBrRoTZoDLVthFxLjnun-495SehjLPBzzCNh9Ms5uN008Kxt3mBXqB2UWNhdWkgtQyBwypxyCnyZ9XCiDksXXlH64XHXh7dHuhIj3Tdbcp6chTvvz1H8lyzMSCLZL-bcYIeG56L11EtAJsOXyhGMjoUUhF2piUTYIZvPoVuzCRLA3K6EuLDqk1LIM1wsBT6-776nL9Vase88nkjaV01y1xIJyaMAtCMSQvbR_CSmy3PmrEDSkrEFSaygkoGJZAiDdb1S4Va8ugsHK0rvusz7IZy2IcAL9KegdB5LA7CRkk9uwl9e5FP6CyvtUREgbBuUj94yz8LqRBp8lsZPZ2haBfHlL2P6RtRcUTcjlaw8w3FlWHPghbdJQXmQkuRgZJMkeXSlgrodM7Mt7TShD7pPICTvA95HyBMdHpvWxw53XbRM6BkR686150toPKahdvMiCTNCQHuHOcxx-djR24qSVasXYydddNkhNZyZSLCy1HXfc0taiHq34pyoszf2PPJiGbABDflRcjj9Wvb86J3swQyF3RDxbCKj3ro949-oR9RBjbD60O4QLoKbAYixsghxLVBBNfxXKv8FKG9ZR=w504-h895-no"/>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674525" y="1690688"/>
            <a:ext cx="2612875" cy="4649152"/>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511041" y="2185852"/>
            <a:ext cx="4972593" cy="4524315"/>
          </a:xfrm>
          <a:prstGeom prst="rect">
            <a:avLst/>
          </a:prstGeom>
        </p:spPr>
        <p:txBody>
          <a:bodyPr wrap="square">
            <a:spAutoFit/>
          </a:bodyPr>
          <a:lstStyle/>
          <a:p>
            <a:r>
              <a:rPr lang="cs-CZ" sz="2400" dirty="0" smtClean="0">
                <a:solidFill>
                  <a:srgbClr val="312E25"/>
                </a:solidFill>
                <a:latin typeface="segoe ui" panose="020B0502040204020203" pitchFamily="34" charset="0"/>
              </a:rPr>
              <a:t>Polní </a:t>
            </a:r>
            <a:r>
              <a:rPr lang="cs-CZ" sz="2400" dirty="0">
                <a:solidFill>
                  <a:srgbClr val="312E25"/>
                </a:solidFill>
                <a:latin typeface="segoe ui" panose="020B0502040204020203" pitchFamily="34" charset="0"/>
              </a:rPr>
              <a:t>velitel, jehož fenomenální úspěchy vyrůstají nejen </a:t>
            </a:r>
            <a:r>
              <a:rPr lang="cs-CZ" sz="2400" dirty="0" smtClean="0">
                <a:solidFill>
                  <a:srgbClr val="312E25"/>
                </a:solidFill>
                <a:latin typeface="segoe ui" panose="020B0502040204020203" pitchFamily="34" charset="0"/>
              </a:rPr>
              <a:t>                  z </a:t>
            </a:r>
            <a:r>
              <a:rPr lang="cs-CZ" sz="2400" dirty="0">
                <a:solidFill>
                  <a:srgbClr val="312E25"/>
                </a:solidFill>
                <a:latin typeface="segoe ui" panose="020B0502040204020203" pitchFamily="34" charset="0"/>
              </a:rPr>
              <a:t>geniálního strategického uvažování a jedinečné schopnosti zvolit překvapivá řešení, ale i z oddanosti jeho bojovníků a nesporného charismatu, které mu nemohou upřít ani jeho nepřátelé. </a:t>
            </a:r>
            <a:r>
              <a:rPr lang="cs-CZ" sz="2400" b="1" dirty="0">
                <a:solidFill>
                  <a:srgbClr val="312E25"/>
                </a:solidFill>
                <a:latin typeface="segoe ui" panose="020B0502040204020203" pitchFamily="34" charset="0"/>
              </a:rPr>
              <a:t>Sám sebe přitom vnímá jako hluboce věřícího bojovníka, naplňujícího boží vůli vždy a všude</a:t>
            </a:r>
            <a:r>
              <a:rPr lang="cs-CZ" sz="2400" b="1" dirty="0" smtClean="0">
                <a:solidFill>
                  <a:srgbClr val="312E25"/>
                </a:solidFill>
                <a:latin typeface="segoe ui" panose="020B0502040204020203" pitchFamily="34" charset="0"/>
              </a:rPr>
              <a:t>.    </a:t>
            </a:r>
            <a:r>
              <a:rPr lang="cs-CZ" sz="2400" i="1" dirty="0" smtClean="0">
                <a:solidFill>
                  <a:srgbClr val="312E25"/>
                </a:solidFill>
                <a:latin typeface="segoe ui" panose="020B0502040204020203" pitchFamily="34" charset="0"/>
              </a:rPr>
              <a:t>(</a:t>
            </a:r>
            <a:r>
              <a:rPr lang="cs-CZ" sz="2400" i="1" dirty="0" err="1" smtClean="0">
                <a:solidFill>
                  <a:srgbClr val="312E25"/>
                </a:solidFill>
                <a:latin typeface="segoe ui" panose="020B0502040204020203" pitchFamily="34" charset="0"/>
              </a:rPr>
              <a:t>prof.Petr</a:t>
            </a:r>
            <a:r>
              <a:rPr lang="cs-CZ" sz="2400" i="1" dirty="0" smtClean="0">
                <a:solidFill>
                  <a:srgbClr val="312E25"/>
                </a:solidFill>
                <a:latin typeface="segoe ui" panose="020B0502040204020203" pitchFamily="34" charset="0"/>
              </a:rPr>
              <a:t> </a:t>
            </a:r>
            <a:r>
              <a:rPr lang="cs-CZ" sz="2400" i="1" dirty="0" err="1" smtClean="0">
                <a:solidFill>
                  <a:srgbClr val="312E25"/>
                </a:solidFill>
                <a:latin typeface="segoe ui" panose="020B0502040204020203" pitchFamily="34" charset="0"/>
              </a:rPr>
              <a:t>Čornej</a:t>
            </a:r>
            <a:r>
              <a:rPr lang="cs-CZ" sz="2400" i="1" dirty="0">
                <a:solidFill>
                  <a:srgbClr val="312E25"/>
                </a:solidFill>
                <a:latin typeface="segoe ui" panose="020B0502040204020203" pitchFamily="34" charset="0"/>
              </a:rPr>
              <a:t>)</a:t>
            </a:r>
            <a:endParaRPr lang="cs-CZ" sz="2400" b="1" dirty="0"/>
          </a:p>
        </p:txBody>
      </p:sp>
    </p:spTree>
    <p:extLst>
      <p:ext uri="{BB962C8B-B14F-4D97-AF65-F5344CB8AC3E}">
        <p14:creationId xmlns:p14="http://schemas.microsoft.com/office/powerpoint/2010/main" val="3794691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a:xfrm>
            <a:off x="0" y="-115910"/>
            <a:ext cx="12192000" cy="1806599"/>
          </a:xfrm>
        </p:spPr>
        <p:txBody>
          <a:bodyPr/>
          <a:lstStyle/>
          <a:p>
            <a:pPr eaLnBrk="1" hangingPunct="1"/>
            <a:r>
              <a:rPr lang="cs-CZ" altLang="cs-CZ" sz="2800" b="1" dirty="0" smtClean="0"/>
              <a:t>Šlechta zrádná a cizácká?</a:t>
            </a:r>
            <a:br>
              <a:rPr lang="cs-CZ" altLang="cs-CZ" sz="2800" b="1" dirty="0" smtClean="0"/>
            </a:br>
            <a:r>
              <a:rPr lang="cs-CZ" altLang="cs-CZ" sz="2800" b="1" dirty="0" smtClean="0"/>
              <a:t>Kontroverzní </a:t>
            </a:r>
            <a:r>
              <a:rPr lang="cs-CZ" altLang="cs-CZ" sz="2800" b="1" dirty="0"/>
              <a:t>osobnosti – Karel z </a:t>
            </a:r>
            <a:r>
              <a:rPr lang="cs-CZ" altLang="cs-CZ" sz="2800" b="1" dirty="0" err="1"/>
              <a:t>Lichtenštejna</a:t>
            </a:r>
            <a:r>
              <a:rPr lang="cs-CZ" altLang="cs-CZ" sz="2800" b="1" dirty="0"/>
              <a:t>, </a:t>
            </a:r>
            <a:r>
              <a:rPr lang="cs-CZ" altLang="cs-CZ" sz="2800" b="1" dirty="0" smtClean="0"/>
              <a:t>Karel </a:t>
            </a:r>
            <a:r>
              <a:rPr lang="cs-CZ" altLang="cs-CZ" sz="2800" b="1" dirty="0" err="1" smtClean="0"/>
              <a:t>Eusebius</a:t>
            </a:r>
            <a:r>
              <a:rPr lang="cs-CZ" altLang="cs-CZ" sz="2800" b="1" dirty="0" smtClean="0"/>
              <a:t> </a:t>
            </a:r>
            <a:endParaRPr lang="cs-CZ" altLang="cs-CZ" sz="2800" b="1" dirty="0"/>
          </a:p>
        </p:txBody>
      </p:sp>
      <p:pic>
        <p:nvPicPr>
          <p:cNvPr id="70659" name="Picture 2" descr="F:\Karel z Lichtenštejna.t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06689" y="1600201"/>
            <a:ext cx="2587625" cy="4525963"/>
          </a:xfrm>
          <a:noFill/>
        </p:spPr>
      </p:pic>
      <p:pic>
        <p:nvPicPr>
          <p:cNvPr id="6" name="Picture 2" descr="J:\Karel Eusebius\Karel Eusebiu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42829" y="1481071"/>
            <a:ext cx="3669865" cy="4816698"/>
          </a:xfrm>
          <a:noFill/>
        </p:spPr>
      </p:pic>
    </p:spTree>
    <p:extLst>
      <p:ext uri="{BB962C8B-B14F-4D97-AF65-F5344CB8AC3E}">
        <p14:creationId xmlns:p14="http://schemas.microsoft.com/office/powerpoint/2010/main" val="263687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9337" y="226423"/>
            <a:ext cx="12252960" cy="1464265"/>
          </a:xfrm>
        </p:spPr>
        <p:txBody>
          <a:bodyPr/>
          <a:lstStyle/>
          <a:p>
            <a:pPr algn="ctr"/>
            <a:r>
              <a:rPr lang="cs-CZ" b="1" dirty="0" smtClean="0"/>
              <a:t>Náboženská „tolerance“ v době náboženských válek?</a:t>
            </a:r>
            <a:br>
              <a:rPr lang="cs-CZ" b="1" dirty="0" smtClean="0"/>
            </a:br>
            <a:r>
              <a:rPr lang="cs-CZ" b="1" dirty="0" smtClean="0"/>
              <a:t>František kardinál z </a:t>
            </a:r>
            <a:r>
              <a:rPr lang="cs-CZ" b="1" dirty="0" err="1" smtClean="0"/>
              <a:t>Ditrichštejna</a:t>
            </a:r>
            <a:endParaRPr lang="cs-CZ" b="1" dirty="0"/>
          </a:p>
        </p:txBody>
      </p:sp>
      <p:pic>
        <p:nvPicPr>
          <p:cNvPr id="5" name="Picture 2" descr="J:\Ditrichstein\Ditrichstein.jpg"/>
          <p:cNvPicPr>
            <a:picLocks noGrp="1" noChangeAspect="1" noChangeArrowheads="1"/>
          </p:cNvPicPr>
          <p:nvPr>
            <p:ph sz="half" idx="1"/>
          </p:nvPr>
        </p:nvPicPr>
        <p:blipFill>
          <a:blip r:embed="rId2" cstate="print"/>
          <a:srcRect/>
          <a:stretch>
            <a:fillRect/>
          </a:stretch>
        </p:blipFill>
        <p:spPr bwMode="auto">
          <a:xfrm>
            <a:off x="1120963" y="1416322"/>
            <a:ext cx="3787889" cy="5533118"/>
          </a:xfrm>
          <a:prstGeom prst="rect">
            <a:avLst/>
          </a:prstGeom>
          <a:noFill/>
        </p:spPr>
      </p:pic>
      <p:pic>
        <p:nvPicPr>
          <p:cNvPr id="6" name="Picture 2" descr="J:\Ditrichstein\Ditrichstein 001.jpg"/>
          <p:cNvPicPr>
            <a:picLocks noGrp="1" noChangeAspect="1" noChangeArrowheads="1"/>
          </p:cNvPicPr>
          <p:nvPr>
            <p:ph sz="half" idx="2"/>
          </p:nvPr>
        </p:nvPicPr>
        <p:blipFill>
          <a:blip r:embed="rId3" cstate="print"/>
          <a:srcRect/>
          <a:stretch>
            <a:fillRect/>
          </a:stretch>
        </p:blipFill>
        <p:spPr bwMode="auto">
          <a:xfrm>
            <a:off x="6435634" y="1526158"/>
            <a:ext cx="5013522" cy="5331842"/>
          </a:xfrm>
          <a:prstGeom prst="rect">
            <a:avLst/>
          </a:prstGeom>
          <a:noFill/>
        </p:spPr>
      </p:pic>
    </p:spTree>
    <p:extLst>
      <p:ext uri="{BB962C8B-B14F-4D97-AF65-F5344CB8AC3E}">
        <p14:creationId xmlns:p14="http://schemas.microsoft.com/office/powerpoint/2010/main" val="3539206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p:txBody>
          <a:bodyPr/>
          <a:lstStyle/>
          <a:p>
            <a:pPr algn="ctr" eaLnBrk="1" hangingPunct="1"/>
            <a:r>
              <a:rPr lang="cs-CZ" altLang="cs-CZ" sz="2800" b="1" dirty="0" smtClean="0"/>
              <a:t>ČERNÝ DEN NA BÍLÉ HOŘE: Bílá </a:t>
            </a:r>
            <a:r>
              <a:rPr lang="cs-CZ" altLang="cs-CZ" sz="2800" b="1" dirty="0"/>
              <a:t>hora 8.listopadu 1620</a:t>
            </a:r>
          </a:p>
        </p:txBody>
      </p:sp>
      <p:pic>
        <p:nvPicPr>
          <p:cNvPr id="40963" name="Picture 2" descr="F:\Třicetiletá válka\Třicetiletá válka 00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36751" y="1196976"/>
            <a:ext cx="4011613" cy="5184775"/>
          </a:xfrm>
          <a:noFill/>
        </p:spPr>
      </p:pic>
      <p:pic>
        <p:nvPicPr>
          <p:cNvPr id="40964" name="Picture 3" descr="F:\Třicetiletá válka\Třicetiletá válka 003.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86526" y="1196976"/>
            <a:ext cx="3946525" cy="5237163"/>
          </a:xfrm>
          <a:noFill/>
        </p:spPr>
      </p:pic>
    </p:spTree>
    <p:extLst>
      <p:ext uri="{BB962C8B-B14F-4D97-AF65-F5344CB8AC3E}">
        <p14:creationId xmlns:p14="http://schemas.microsoft.com/office/powerpoint/2010/main" val="174099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pPr eaLnBrk="1" hangingPunct="1"/>
            <a:r>
              <a:rPr lang="cs-CZ" altLang="cs-CZ" sz="2800"/>
              <a:t>Ferdinand II. Štýrský,   Fridrich Falcký</a:t>
            </a:r>
          </a:p>
        </p:txBody>
      </p:sp>
      <p:pic>
        <p:nvPicPr>
          <p:cNvPr id="32771" name="Picture 2" descr="F:\České dějiny - Ferdinand II..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79651" y="1109664"/>
            <a:ext cx="3565525" cy="5703887"/>
          </a:xfrm>
          <a:noFill/>
        </p:spPr>
      </p:pic>
      <p:pic>
        <p:nvPicPr>
          <p:cNvPr id="32772" name="Picture 3" descr="F:\Fridrich Falcký.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40476" y="1109664"/>
            <a:ext cx="4487863" cy="5487987"/>
          </a:xfrm>
          <a:noFill/>
        </p:spPr>
      </p:pic>
    </p:spTree>
    <p:extLst>
      <p:ext uri="{BB962C8B-B14F-4D97-AF65-F5344CB8AC3E}">
        <p14:creationId xmlns:p14="http://schemas.microsoft.com/office/powerpoint/2010/main" val="48442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bdélník 1"/>
          <p:cNvSpPr>
            <a:spLocks noChangeArrowheads="1"/>
          </p:cNvSpPr>
          <p:nvPr/>
        </p:nvSpPr>
        <p:spPr bwMode="auto">
          <a:xfrm>
            <a:off x="1524000" y="0"/>
            <a:ext cx="88773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cs typeface="Arial" panose="020B0604020202020204" pitchFamily="34" charset="0"/>
              </a:defRPr>
            </a:lvl1pPr>
            <a:lvl2pPr marL="742950" indent="-285750">
              <a:tabLst>
                <a:tab pos="449263" algn="l"/>
              </a:tabLst>
              <a:defRPr>
                <a:solidFill>
                  <a:schemeClr val="tx1"/>
                </a:solidFill>
                <a:latin typeface="Arial" panose="020B0604020202020204" pitchFamily="34" charset="0"/>
                <a:cs typeface="Arial" panose="020B0604020202020204" pitchFamily="34" charset="0"/>
              </a:defRPr>
            </a:lvl2pPr>
            <a:lvl3pPr marL="1143000" indent="-228600">
              <a:tabLst>
                <a:tab pos="449263" algn="l"/>
              </a:tabLst>
              <a:defRPr>
                <a:solidFill>
                  <a:schemeClr val="tx1"/>
                </a:solidFill>
                <a:latin typeface="Arial" panose="020B0604020202020204" pitchFamily="34" charset="0"/>
                <a:cs typeface="Arial" panose="020B0604020202020204" pitchFamily="34" charset="0"/>
              </a:defRPr>
            </a:lvl3pPr>
            <a:lvl4pPr marL="1600200" indent="-228600">
              <a:tabLst>
                <a:tab pos="449263" algn="l"/>
              </a:tabLst>
              <a:defRPr>
                <a:solidFill>
                  <a:schemeClr val="tx1"/>
                </a:solidFill>
                <a:latin typeface="Arial" panose="020B0604020202020204" pitchFamily="34" charset="0"/>
                <a:cs typeface="Arial" panose="020B0604020202020204" pitchFamily="34" charset="0"/>
              </a:defRPr>
            </a:lvl4pPr>
            <a:lvl5pPr marL="2057400" indent="-228600">
              <a:tabLst>
                <a:tab pos="4492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9pPr>
          </a:lstStyle>
          <a:p>
            <a:pPr algn="just">
              <a:lnSpc>
                <a:spcPct val="200000"/>
              </a:lnSpc>
            </a:pPr>
            <a:r>
              <a:rPr lang="cs-CZ" altLang="cs-CZ" b="1" dirty="0">
                <a:latin typeface="Times New Roman" panose="02020603050405020304" pitchFamily="18" charset="0"/>
                <a:cs typeface="Times New Roman" panose="02020603050405020304" pitchFamily="18" charset="0"/>
              </a:rPr>
              <a:t>“…vrátila našemu národu pravou zbožnost, pevnější základy mravnosti, tudíž způsobilost ku pokračování ve vzdělání svém duchovním na cestách, po kterých za starodávna kráčel zdařile…"</a:t>
            </a:r>
            <a:endParaRPr lang="cs-CZ" altLang="cs-CZ" dirty="0">
              <a:latin typeface="Times New Roman" panose="02020603050405020304" pitchFamily="18" charset="0"/>
              <a:cs typeface="Times New Roman" panose="02020603050405020304" pitchFamily="18" charset="0"/>
            </a:endParaRPr>
          </a:p>
          <a:p>
            <a:pPr algn="r">
              <a:lnSpc>
                <a:spcPct val="200000"/>
              </a:lnSpc>
            </a:pPr>
            <a:r>
              <a:rPr lang="cs-CZ" altLang="cs-CZ" dirty="0">
                <a:latin typeface="Times New Roman" panose="02020603050405020304" pitchFamily="18" charset="0"/>
                <a:cs typeface="Times New Roman" panose="02020603050405020304" pitchFamily="18" charset="0"/>
              </a:rPr>
              <a:t>Václav Vladivoj Tomek, </a:t>
            </a:r>
            <a:r>
              <a:rPr lang="cs-CZ" altLang="cs-CZ" sz="1200" dirty="0">
                <a:latin typeface="Times New Roman" panose="02020603050405020304" pitchFamily="18" charset="0"/>
                <a:cs typeface="Times New Roman" panose="02020603050405020304" pitchFamily="18" charset="0"/>
              </a:rPr>
              <a:t>historik</a:t>
            </a:r>
            <a:endParaRPr lang="cs-CZ" altLang="cs-CZ" dirty="0">
              <a:latin typeface="Times New Roman" panose="02020603050405020304" pitchFamily="18" charset="0"/>
              <a:cs typeface="Times New Roman" panose="02020603050405020304" pitchFamily="18" charset="0"/>
            </a:endParaRPr>
          </a:p>
          <a:p>
            <a:pPr algn="just">
              <a:lnSpc>
                <a:spcPct val="200000"/>
              </a:lnSpc>
            </a:pPr>
            <a:r>
              <a:rPr lang="cs-CZ" altLang="cs-CZ" dirty="0">
                <a:latin typeface="Times New Roman" panose="02020603050405020304" pitchFamily="18" charset="0"/>
                <a:cs typeface="Times New Roman" panose="02020603050405020304" pitchFamily="18" charset="0"/>
              </a:rPr>
              <a:t> </a:t>
            </a:r>
          </a:p>
          <a:p>
            <a:pPr algn="just">
              <a:lnSpc>
                <a:spcPct val="200000"/>
              </a:lnSpc>
            </a:pPr>
            <a:r>
              <a:rPr lang="cs-CZ" altLang="cs-CZ" b="1" dirty="0">
                <a:latin typeface="Times New Roman" panose="02020603050405020304" pitchFamily="18" charset="0"/>
                <a:cs typeface="Times New Roman" panose="02020603050405020304" pitchFamily="18" charset="0"/>
              </a:rPr>
              <a:t>“Ochromila a oslabila celý český národ na těle i na duši.”                         </a:t>
            </a:r>
            <a:r>
              <a:rPr lang="cs-CZ" altLang="cs-CZ" dirty="0">
                <a:latin typeface="Times New Roman" panose="02020603050405020304" pitchFamily="18" charset="0"/>
                <a:cs typeface="Times New Roman" panose="02020603050405020304" pitchFamily="18" charset="0"/>
              </a:rPr>
              <a:t>Josef Dobrovský</a:t>
            </a:r>
          </a:p>
          <a:p>
            <a:pPr algn="r">
              <a:lnSpc>
                <a:spcPct val="200000"/>
              </a:lnSpc>
            </a:pPr>
            <a:r>
              <a:rPr lang="cs-CZ" altLang="cs-CZ" sz="1200" dirty="0">
                <a:latin typeface="Times New Roman" panose="02020603050405020304" pitchFamily="18" charset="0"/>
                <a:cs typeface="Times New Roman" panose="02020603050405020304" pitchFamily="18" charset="0"/>
              </a:rPr>
              <a:t>(Dějiny české řeči a literatury)</a:t>
            </a:r>
            <a:endParaRPr lang="cs-CZ" altLang="cs-CZ" dirty="0">
              <a:latin typeface="Times New Roman" panose="02020603050405020304" pitchFamily="18" charset="0"/>
              <a:cs typeface="Times New Roman" panose="02020603050405020304" pitchFamily="18" charset="0"/>
            </a:endParaRPr>
          </a:p>
          <a:p>
            <a:pPr algn="r">
              <a:lnSpc>
                <a:spcPct val="200000"/>
              </a:lnSpc>
            </a:pPr>
            <a:r>
              <a:rPr lang="cs-CZ" altLang="cs-CZ" sz="1200" dirty="0">
                <a:latin typeface="Times New Roman" panose="02020603050405020304" pitchFamily="18" charset="0"/>
                <a:cs typeface="Times New Roman" panose="02020603050405020304" pitchFamily="18" charset="0"/>
              </a:rPr>
              <a:t> </a:t>
            </a:r>
            <a:endParaRPr lang="cs-CZ" altLang="cs-CZ" dirty="0">
              <a:latin typeface="Times New Roman" panose="02020603050405020304" pitchFamily="18" charset="0"/>
              <a:cs typeface="Times New Roman" panose="02020603050405020304" pitchFamily="18" charset="0"/>
            </a:endParaRPr>
          </a:p>
          <a:p>
            <a:pPr algn="just">
              <a:lnSpc>
                <a:spcPct val="200000"/>
              </a:lnSpc>
            </a:pPr>
            <a:r>
              <a:rPr lang="cs-CZ" altLang="cs-CZ" b="1" dirty="0">
                <a:latin typeface="Times New Roman" panose="02020603050405020304" pitchFamily="18" charset="0"/>
                <a:cs typeface="Times New Roman" panose="02020603050405020304" pitchFamily="18" charset="0"/>
              </a:rPr>
              <a:t>“Stala se jest tu hanba, lehkost, posměch </a:t>
            </a:r>
            <a:r>
              <a:rPr lang="cs-CZ" altLang="cs-CZ" b="1" dirty="0" err="1">
                <a:latin typeface="Times New Roman" panose="02020603050405020304" pitchFamily="18" charset="0"/>
                <a:cs typeface="Times New Roman" panose="02020603050405020304" pitchFamily="18" charset="0"/>
              </a:rPr>
              <a:t>Čechuom</a:t>
            </a:r>
            <a:r>
              <a:rPr lang="cs-CZ" altLang="cs-CZ" b="1" dirty="0">
                <a:latin typeface="Times New Roman" panose="02020603050405020304" pitchFamily="18" charset="0"/>
                <a:cs typeface="Times New Roman" panose="02020603050405020304" pitchFamily="18" charset="0"/>
              </a:rPr>
              <a:t> a potracena starobylá chvála česká, následující pak zhouba a žalost převeliká.” </a:t>
            </a:r>
            <a:endParaRPr lang="cs-CZ" altLang="cs-CZ" dirty="0">
              <a:latin typeface="Times New Roman" panose="02020603050405020304" pitchFamily="18" charset="0"/>
              <a:cs typeface="Times New Roman" panose="02020603050405020304" pitchFamily="18" charset="0"/>
            </a:endParaRPr>
          </a:p>
          <a:p>
            <a:pPr algn="r">
              <a:lnSpc>
                <a:spcPct val="200000"/>
              </a:lnSpc>
            </a:pPr>
            <a:r>
              <a:rPr lang="cs-CZ" altLang="cs-CZ" dirty="0">
                <a:latin typeface="Times New Roman" panose="02020603050405020304" pitchFamily="18" charset="0"/>
                <a:cs typeface="Times New Roman" panose="02020603050405020304" pitchFamily="18" charset="0"/>
              </a:rPr>
              <a:t>Mikuláš Dačický z </a:t>
            </a:r>
            <a:r>
              <a:rPr lang="cs-CZ" altLang="cs-CZ" dirty="0" err="1">
                <a:latin typeface="Times New Roman" panose="02020603050405020304" pitchFamily="18" charset="0"/>
                <a:cs typeface="Times New Roman" panose="02020603050405020304" pitchFamily="18" charset="0"/>
              </a:rPr>
              <a:t>Heslova</a:t>
            </a:r>
            <a:endParaRPr lang="cs-CZ" altLang="cs-CZ" dirty="0">
              <a:latin typeface="Times New Roman" panose="02020603050405020304" pitchFamily="18" charset="0"/>
              <a:cs typeface="Times New Roman" panose="02020603050405020304" pitchFamily="18" charset="0"/>
            </a:endParaRPr>
          </a:p>
          <a:p>
            <a:pPr algn="just">
              <a:lnSpc>
                <a:spcPct val="200000"/>
              </a:lnSpc>
            </a:pPr>
            <a:r>
              <a:rPr lang="cs-CZ" altLang="cs-CZ" b="1" dirty="0">
                <a:latin typeface="Times New Roman" panose="02020603050405020304" pitchFamily="18" charset="0"/>
                <a:cs typeface="Times New Roman" panose="02020603050405020304" pitchFamily="18" charset="0"/>
              </a:rPr>
              <a:t> </a:t>
            </a:r>
            <a:endParaRPr lang="cs-CZ" altLang="cs-CZ"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0416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bdélník 1"/>
          <p:cNvSpPr>
            <a:spLocks noChangeArrowheads="1"/>
          </p:cNvSpPr>
          <p:nvPr/>
        </p:nvSpPr>
        <p:spPr bwMode="auto">
          <a:xfrm>
            <a:off x="1524000" y="1"/>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cs typeface="Arial" panose="020B0604020202020204" pitchFamily="34" charset="0"/>
              </a:defRPr>
            </a:lvl1pPr>
            <a:lvl2pPr marL="742950" indent="-285750">
              <a:tabLst>
                <a:tab pos="449263" algn="l"/>
              </a:tabLst>
              <a:defRPr>
                <a:solidFill>
                  <a:schemeClr val="tx1"/>
                </a:solidFill>
                <a:latin typeface="Arial" panose="020B0604020202020204" pitchFamily="34" charset="0"/>
                <a:cs typeface="Arial" panose="020B0604020202020204" pitchFamily="34" charset="0"/>
              </a:defRPr>
            </a:lvl2pPr>
            <a:lvl3pPr marL="1143000" indent="-228600">
              <a:tabLst>
                <a:tab pos="449263" algn="l"/>
              </a:tabLst>
              <a:defRPr>
                <a:solidFill>
                  <a:schemeClr val="tx1"/>
                </a:solidFill>
                <a:latin typeface="Arial" panose="020B0604020202020204" pitchFamily="34" charset="0"/>
                <a:cs typeface="Arial" panose="020B0604020202020204" pitchFamily="34" charset="0"/>
              </a:defRPr>
            </a:lvl3pPr>
            <a:lvl4pPr marL="1600200" indent="-228600">
              <a:tabLst>
                <a:tab pos="449263" algn="l"/>
              </a:tabLst>
              <a:defRPr>
                <a:solidFill>
                  <a:schemeClr val="tx1"/>
                </a:solidFill>
                <a:latin typeface="Arial" panose="020B0604020202020204" pitchFamily="34" charset="0"/>
                <a:cs typeface="Arial" panose="020B0604020202020204" pitchFamily="34" charset="0"/>
              </a:defRPr>
            </a:lvl4pPr>
            <a:lvl5pPr marL="2057400" indent="-228600">
              <a:tabLst>
                <a:tab pos="4492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9pPr>
          </a:lstStyle>
          <a:p>
            <a:pPr algn="just">
              <a:lnSpc>
                <a:spcPct val="200000"/>
              </a:lnSpc>
            </a:pPr>
            <a:r>
              <a:rPr lang="cs-CZ" altLang="cs-CZ" b="1">
                <a:latin typeface="Times New Roman" panose="02020603050405020304" pitchFamily="18" charset="0"/>
                <a:cs typeface="Times New Roman" panose="02020603050405020304" pitchFamily="18" charset="0"/>
              </a:rPr>
              <a:t>“...všechny úvahy tohoto druhu mají smysl jen tenkrát, tážeme-li se, zda velké neštěstí nemělo i své dobré stránky. Že to bylo n e š t ě s t í, neštěstí bez míry  a  hranic, nepotřebuje zdůraznění.”</a:t>
            </a:r>
            <a:endParaRPr lang="cs-CZ" altLang="cs-CZ">
              <a:latin typeface="Times New Roman" panose="02020603050405020304" pitchFamily="18" charset="0"/>
              <a:cs typeface="Times New Roman" panose="02020603050405020304" pitchFamily="18" charset="0"/>
            </a:endParaRPr>
          </a:p>
          <a:p>
            <a:pPr algn="r">
              <a:lnSpc>
                <a:spcPct val="200000"/>
              </a:lnSpc>
            </a:pPr>
            <a:r>
              <a:rPr lang="cs-CZ" altLang="cs-CZ">
                <a:latin typeface="Times New Roman" panose="02020603050405020304" pitchFamily="18" charset="0"/>
                <a:cs typeface="Times New Roman" panose="02020603050405020304" pitchFamily="18" charset="0"/>
              </a:rPr>
              <a:t>Josef Pekař, </a:t>
            </a:r>
            <a:r>
              <a:rPr lang="cs-CZ" altLang="cs-CZ" sz="1200">
                <a:latin typeface="Times New Roman" panose="02020603050405020304" pitchFamily="18" charset="0"/>
                <a:cs typeface="Times New Roman" panose="02020603050405020304" pitchFamily="18" charset="0"/>
              </a:rPr>
              <a:t>historik</a:t>
            </a:r>
            <a:endParaRPr lang="cs-CZ" altLang="cs-CZ">
              <a:latin typeface="Times New Roman" panose="02020603050405020304" pitchFamily="18" charset="0"/>
              <a:cs typeface="Times New Roman" panose="02020603050405020304" pitchFamily="18" charset="0"/>
            </a:endParaRPr>
          </a:p>
        </p:txBody>
      </p:sp>
      <p:sp>
        <p:nvSpPr>
          <p:cNvPr id="47107" name="Obdélník 2"/>
          <p:cNvSpPr>
            <a:spLocks noChangeArrowheads="1"/>
          </p:cNvSpPr>
          <p:nvPr/>
        </p:nvSpPr>
        <p:spPr bwMode="auto">
          <a:xfrm>
            <a:off x="1524000" y="2492375"/>
            <a:ext cx="914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49263" algn="l"/>
              </a:tabLst>
              <a:defRPr>
                <a:solidFill>
                  <a:schemeClr val="tx1"/>
                </a:solidFill>
                <a:latin typeface="Arial" panose="020B0604020202020204" pitchFamily="34" charset="0"/>
                <a:cs typeface="Arial" panose="020B0604020202020204" pitchFamily="34" charset="0"/>
              </a:defRPr>
            </a:lvl1pPr>
            <a:lvl2pPr marL="742950" indent="-285750">
              <a:tabLst>
                <a:tab pos="449263" algn="l"/>
              </a:tabLst>
              <a:defRPr>
                <a:solidFill>
                  <a:schemeClr val="tx1"/>
                </a:solidFill>
                <a:latin typeface="Arial" panose="020B0604020202020204" pitchFamily="34" charset="0"/>
                <a:cs typeface="Arial" panose="020B0604020202020204" pitchFamily="34" charset="0"/>
              </a:defRPr>
            </a:lvl2pPr>
            <a:lvl3pPr marL="1143000" indent="-228600">
              <a:tabLst>
                <a:tab pos="449263" algn="l"/>
              </a:tabLst>
              <a:defRPr>
                <a:solidFill>
                  <a:schemeClr val="tx1"/>
                </a:solidFill>
                <a:latin typeface="Arial" panose="020B0604020202020204" pitchFamily="34" charset="0"/>
                <a:cs typeface="Arial" panose="020B0604020202020204" pitchFamily="34" charset="0"/>
              </a:defRPr>
            </a:lvl3pPr>
            <a:lvl4pPr marL="1600200" indent="-228600">
              <a:tabLst>
                <a:tab pos="449263" algn="l"/>
              </a:tabLst>
              <a:defRPr>
                <a:solidFill>
                  <a:schemeClr val="tx1"/>
                </a:solidFill>
                <a:latin typeface="Arial" panose="020B0604020202020204" pitchFamily="34" charset="0"/>
                <a:cs typeface="Arial" panose="020B0604020202020204" pitchFamily="34" charset="0"/>
              </a:defRPr>
            </a:lvl4pPr>
            <a:lvl5pPr marL="2057400" indent="-228600">
              <a:tabLst>
                <a:tab pos="4492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49263" algn="l"/>
              </a:tabLst>
              <a:defRPr>
                <a:solidFill>
                  <a:schemeClr val="tx1"/>
                </a:solidFill>
                <a:latin typeface="Arial" panose="020B0604020202020204" pitchFamily="34" charset="0"/>
                <a:cs typeface="Arial" panose="020B0604020202020204" pitchFamily="34" charset="0"/>
              </a:defRPr>
            </a:lvl9pPr>
          </a:lstStyle>
          <a:p>
            <a:pPr algn="just">
              <a:lnSpc>
                <a:spcPct val="200000"/>
              </a:lnSpc>
            </a:pPr>
            <a:r>
              <a:rPr lang="cs-CZ" altLang="cs-CZ" b="1">
                <a:latin typeface="Times New Roman" panose="02020603050405020304" pitchFamily="18" charset="0"/>
                <a:cs typeface="Times New Roman" panose="02020603050405020304" pitchFamily="18" charset="0"/>
              </a:rPr>
              <a:t>“...Realita byla záhy zapomenuta a nastoupily mýty a legendy. Zbavit se jejich nánosu je takřka nemožné. Proč tomu tak je a proč se jméno Bílé hory pojí s nejznámější bitvou naší historie? Celé generace sedláků a maloměšťanů od skončení třicetileté války mohly svádět svůj často nezáviděníhodný a šedý úděl na jednu konkrétní událost. Nebýt bitvy na Bílé hoře, mohlo to být cokoliv jiného. Tři sta let český národ úpěl a mnohým to vydrželo i po celých dvacet let první republiky. Jako v pohádce - pokud nezemřeli, úpějí dodnes.” </a:t>
            </a:r>
            <a:endParaRPr lang="cs-CZ" altLang="cs-CZ">
              <a:latin typeface="Times New Roman" panose="02020603050405020304" pitchFamily="18" charset="0"/>
              <a:cs typeface="Times New Roman" panose="02020603050405020304" pitchFamily="18" charset="0"/>
            </a:endParaRPr>
          </a:p>
          <a:p>
            <a:pPr algn="r">
              <a:lnSpc>
                <a:spcPct val="200000"/>
              </a:lnSpc>
            </a:pPr>
            <a:r>
              <a:rPr lang="cs-CZ" altLang="cs-CZ">
                <a:latin typeface="Times New Roman" panose="02020603050405020304" pitchFamily="18" charset="0"/>
                <a:cs typeface="Times New Roman" panose="02020603050405020304" pitchFamily="18" charset="0"/>
              </a:rPr>
              <a:t>Pavel Bělina, </a:t>
            </a:r>
            <a:r>
              <a:rPr lang="cs-CZ" altLang="cs-CZ" sz="1200">
                <a:latin typeface="Times New Roman" panose="02020603050405020304" pitchFamily="18" charset="0"/>
                <a:cs typeface="Times New Roman" panose="02020603050405020304" pitchFamily="18" charset="0"/>
              </a:rPr>
              <a:t>HÚ Armády ČR</a:t>
            </a:r>
            <a:endParaRPr lang="cs-CZ" altLang="cs-CZ">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276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lstStyle/>
          <a:p>
            <a:pPr eaLnBrk="1" hangingPunct="1"/>
            <a:r>
              <a:rPr lang="cs-CZ" altLang="cs-CZ" smtClean="0"/>
              <a:t>Snaha o objektivitu</a:t>
            </a:r>
          </a:p>
        </p:txBody>
      </p:sp>
      <p:sp>
        <p:nvSpPr>
          <p:cNvPr id="9219" name="Zástupný symbol pro obsah 3"/>
          <p:cNvSpPr>
            <a:spLocks noGrp="1"/>
          </p:cNvSpPr>
          <p:nvPr>
            <p:ph sz="half" idx="2"/>
          </p:nvPr>
        </p:nvSpPr>
        <p:spPr/>
        <p:txBody>
          <a:bodyPr/>
          <a:lstStyle/>
          <a:p>
            <a:pPr eaLnBrk="1" hangingPunct="1"/>
            <a:r>
              <a:rPr lang="cs-CZ" altLang="cs-CZ" smtClean="0"/>
              <a:t>Palacký:</a:t>
            </a:r>
          </a:p>
          <a:p>
            <a:pPr eaLnBrk="1" hangingPunct="1"/>
            <a:r>
              <a:rPr lang="cs-CZ" altLang="cs-CZ" smtClean="0"/>
              <a:t>„</a:t>
            </a:r>
            <a:r>
              <a:rPr lang="cs-CZ" altLang="cs-CZ" i="1" smtClean="0"/>
              <a:t>Svůj k svému, ale vždycky podle pravdy</a:t>
            </a:r>
            <a:r>
              <a:rPr lang="cs-CZ" altLang="cs-CZ" smtClean="0"/>
              <a:t>.“</a:t>
            </a:r>
          </a:p>
          <a:p>
            <a:pPr eaLnBrk="1" hangingPunct="1"/>
            <a:endParaRPr lang="cs-CZ" altLang="cs-CZ" smtClean="0"/>
          </a:p>
          <a:p>
            <a:pPr eaLnBrk="1" hangingPunct="1"/>
            <a:r>
              <a:rPr lang="cs-CZ" altLang="cs-CZ" smtClean="0"/>
              <a:t>Pekař:</a:t>
            </a:r>
          </a:p>
          <a:p>
            <a:pPr eaLnBrk="1" hangingPunct="1"/>
            <a:r>
              <a:rPr lang="cs-CZ" altLang="cs-CZ" smtClean="0"/>
              <a:t>„</a:t>
            </a:r>
            <a:r>
              <a:rPr lang="cs-CZ" altLang="cs-CZ" i="1" smtClean="0"/>
              <a:t>Padni komu padni</a:t>
            </a:r>
            <a:r>
              <a:rPr lang="cs-CZ" altLang="cs-CZ" smtClean="0"/>
              <a:t>“</a:t>
            </a:r>
          </a:p>
          <a:p>
            <a:pPr eaLnBrk="1" hangingPunct="1"/>
            <a:endParaRPr lang="cs-CZ" altLang="cs-CZ" smtClean="0"/>
          </a:p>
          <a:p>
            <a:pPr eaLnBrk="1" hangingPunct="1"/>
            <a:r>
              <a:rPr lang="cs-CZ" altLang="cs-CZ" smtClean="0"/>
              <a:t>„</a:t>
            </a:r>
            <a:r>
              <a:rPr lang="cs-CZ" altLang="cs-CZ" i="1" smtClean="0"/>
              <a:t>Sine ira et studio</a:t>
            </a:r>
            <a:r>
              <a:rPr lang="cs-CZ" altLang="cs-CZ" smtClean="0"/>
              <a:t>“</a:t>
            </a:r>
          </a:p>
        </p:txBody>
      </p:sp>
      <p:pic>
        <p:nvPicPr>
          <p:cNvPr id="9220" name="Picture 2" descr="E:\Historické časopisy\Historické časopisy 029.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08214" y="1252538"/>
            <a:ext cx="3571875" cy="5200650"/>
          </a:xfrm>
          <a:noFill/>
        </p:spPr>
      </p:pic>
    </p:spTree>
    <p:extLst>
      <p:ext uri="{BB962C8B-B14F-4D97-AF65-F5344CB8AC3E}">
        <p14:creationId xmlns:p14="http://schemas.microsoft.com/office/powerpoint/2010/main" val="736662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377" y="174171"/>
            <a:ext cx="12113623" cy="1516517"/>
          </a:xfrm>
        </p:spPr>
        <p:txBody>
          <a:bodyPr/>
          <a:lstStyle/>
          <a:p>
            <a:r>
              <a:rPr lang="cs-CZ" b="1" dirty="0" smtClean="0"/>
              <a:t>Jezuité: čeští vlastenci nebo škůdci a hubitelé národa?</a:t>
            </a:r>
            <a:endParaRPr lang="cs-CZ" b="1" dirty="0"/>
          </a:p>
        </p:txBody>
      </p:sp>
      <p:sp>
        <p:nvSpPr>
          <p:cNvPr id="4" name="Zástupný symbol pro obsah 3"/>
          <p:cNvSpPr>
            <a:spLocks noGrp="1"/>
          </p:cNvSpPr>
          <p:nvPr>
            <p:ph sz="half" idx="2"/>
          </p:nvPr>
        </p:nvSpPr>
        <p:spPr>
          <a:xfrm>
            <a:off x="6172199" y="1690688"/>
            <a:ext cx="5793377" cy="4486275"/>
          </a:xfrm>
        </p:spPr>
        <p:txBody>
          <a:bodyPr/>
          <a:lstStyle/>
          <a:p>
            <a:r>
              <a:rPr lang="cs-CZ" dirty="0" smtClean="0"/>
              <a:t>Vojsko „církve bojující a vítězné“</a:t>
            </a:r>
          </a:p>
          <a:p>
            <a:r>
              <a:rPr lang="cs-CZ" dirty="0" smtClean="0"/>
              <a:t>Šiřitelé vzdělanosti</a:t>
            </a:r>
          </a:p>
          <a:p>
            <a:r>
              <a:rPr lang="cs-CZ" dirty="0" smtClean="0"/>
              <a:t>Podporovatelé poutní tradice i svatováclavského kultu</a:t>
            </a:r>
          </a:p>
          <a:p>
            <a:r>
              <a:rPr lang="cs-CZ" dirty="0" smtClean="0"/>
              <a:t>Bohuslav BALBÍN</a:t>
            </a:r>
          </a:p>
          <a:p>
            <a:r>
              <a:rPr lang="cs-CZ" dirty="0" smtClean="0"/>
              <a:t>ANTONÍN KONIÁŠ</a:t>
            </a:r>
          </a:p>
          <a:p>
            <a:r>
              <a:rPr lang="cs-CZ" dirty="0" smtClean="0"/>
              <a:t>Rekatolizace</a:t>
            </a:r>
          </a:p>
          <a:p>
            <a:r>
              <a:rPr lang="cs-CZ" dirty="0" smtClean="0"/>
              <a:t>vlastenectví</a:t>
            </a:r>
            <a:endParaRPr lang="cs-CZ" dirty="0"/>
          </a:p>
        </p:txBody>
      </p:sp>
      <p:pic>
        <p:nvPicPr>
          <p:cNvPr id="5" name="Picture 2" descr="J:\Mapy-novověk 04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825625"/>
            <a:ext cx="6065244" cy="4142117"/>
          </a:xfrm>
          <a:noFill/>
        </p:spPr>
      </p:pic>
    </p:spTree>
    <p:extLst>
      <p:ext uri="{BB962C8B-B14F-4D97-AF65-F5344CB8AC3E}">
        <p14:creationId xmlns:p14="http://schemas.microsoft.com/office/powerpoint/2010/main" val="2231936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JAN SARKANDER – </a:t>
            </a:r>
            <a:r>
              <a:rPr lang="cs-CZ" b="1" dirty="0" smtClean="0"/>
              <a:t>světec a mučedník </a:t>
            </a:r>
            <a:r>
              <a:rPr lang="cs-CZ" b="1" dirty="0"/>
              <a:t>nebo zrádce?</a:t>
            </a:r>
            <a:endParaRPr lang="cs-CZ" dirty="0"/>
          </a:p>
        </p:txBody>
      </p:sp>
      <p:sp>
        <p:nvSpPr>
          <p:cNvPr id="4" name="Zástupný symbol pro obsah 3"/>
          <p:cNvSpPr>
            <a:spLocks noGrp="1"/>
          </p:cNvSpPr>
          <p:nvPr>
            <p:ph sz="half" idx="2"/>
          </p:nvPr>
        </p:nvSpPr>
        <p:spPr>
          <a:xfrm>
            <a:off x="4945483" y="1428206"/>
            <a:ext cx="6964681" cy="5312228"/>
          </a:xfrm>
        </p:spPr>
        <p:txBody>
          <a:bodyPr>
            <a:normAutofit lnSpcReduction="10000"/>
          </a:bodyPr>
          <a:lstStyle/>
          <a:p>
            <a:r>
              <a:rPr lang="cs-CZ" dirty="0"/>
              <a:t>Do seznamu svatých jej zapsal papež Jan Pavel II. při své návštěvě Moravy dne 21. května 1995, přičemž veřejně vyslovil prosbu za odpuštění všech křivd, kterých se kdy katolíci dopustili na evangelících v dějinách českého národa.</a:t>
            </a:r>
            <a:br>
              <a:rPr lang="cs-CZ" dirty="0"/>
            </a:br>
            <a:r>
              <a:rPr lang="cs-CZ" dirty="0"/>
              <a:t/>
            </a:r>
            <a:br>
              <a:rPr lang="cs-CZ" dirty="0"/>
            </a:br>
            <a:r>
              <a:rPr lang="cs-CZ" b="1" dirty="0"/>
              <a:t>Slova Jana Pavla II. při kanonizaci Jana </a:t>
            </a:r>
            <a:r>
              <a:rPr lang="cs-CZ" b="1" dirty="0" err="1"/>
              <a:t>Sarkandera</a:t>
            </a:r>
            <a:r>
              <a:rPr lang="cs-CZ" b="1" dirty="0"/>
              <a:t>:</a:t>
            </a:r>
            <a:r>
              <a:rPr lang="cs-CZ" dirty="0"/>
              <a:t/>
            </a:r>
            <a:br>
              <a:rPr lang="cs-CZ" dirty="0"/>
            </a:br>
            <a:r>
              <a:rPr lang="cs-CZ" dirty="0"/>
              <a:t>„</a:t>
            </a:r>
            <a:r>
              <a:rPr lang="cs-CZ" i="1" dirty="0"/>
              <a:t>Dnes já, papež římské církve, jménem všech katolíků prosím za odpuštění křivd, spáchaných na nekatolících v pohnutých dějinách tohoto národa; zároveň ujišťuji, že katolická církev odpouští všechno zlé, co vytrpěly zase její děti</a:t>
            </a:r>
            <a:r>
              <a:rPr lang="cs-CZ" i="1" dirty="0" smtClean="0"/>
              <a:t>.“</a:t>
            </a:r>
            <a:r>
              <a:rPr lang="cs-CZ" dirty="0"/>
              <a:t> </a:t>
            </a:r>
          </a:p>
        </p:txBody>
      </p:sp>
      <p:pic>
        <p:nvPicPr>
          <p:cNvPr id="5" name="Picture 2" descr="https://i0.wp.com/epochaplus.cz/wp-content/uploads/Sarkander_torture.jpg?fit=670%2C1182&amp;ssl=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94564" y="1690688"/>
            <a:ext cx="2994555" cy="5282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45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794" y="165463"/>
            <a:ext cx="11826240" cy="1506583"/>
          </a:xfrm>
        </p:spPr>
        <p:txBody>
          <a:bodyPr/>
          <a:lstStyle/>
          <a:p>
            <a:pPr algn="ctr"/>
            <a:r>
              <a:rPr lang="cs-CZ" b="1" dirty="0" smtClean="0"/>
              <a:t>Čarodějnické procesy na Severní Moravě – 17.st</a:t>
            </a:r>
            <a:r>
              <a:rPr lang="cs-CZ" dirty="0" smtClean="0"/>
              <a:t>.</a:t>
            </a:r>
            <a:endParaRPr lang="cs-CZ"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422200" y="1314995"/>
            <a:ext cx="6055698" cy="3404327"/>
          </a:xfrm>
        </p:spPr>
      </p:pic>
      <p:pic>
        <p:nvPicPr>
          <p:cNvPr id="7170" name="Picture 2" descr="http://olomoucky.rej.cz/sites/olomoucky.rej.cz/files/29_udajny_portret_dekana_k._a._lautnera.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184365" y="1515292"/>
            <a:ext cx="3622765" cy="523620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909" y="4231245"/>
            <a:ext cx="5826034" cy="3275218"/>
          </a:xfrm>
          <a:prstGeom prst="rect">
            <a:avLst/>
          </a:prstGeom>
        </p:spPr>
      </p:pic>
    </p:spTree>
    <p:extLst>
      <p:ext uri="{BB962C8B-B14F-4D97-AF65-F5344CB8AC3E}">
        <p14:creationId xmlns:p14="http://schemas.microsoft.com/office/powerpoint/2010/main" val="467580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944" y="46037"/>
            <a:ext cx="10515600" cy="1325563"/>
          </a:xfrm>
        </p:spPr>
        <p:txBody>
          <a:bodyPr/>
          <a:lstStyle/>
          <a:p>
            <a:r>
              <a:rPr lang="cs-CZ" b="1" dirty="0" smtClean="0"/>
              <a:t>19. </a:t>
            </a:r>
            <a:r>
              <a:rPr lang="cs-CZ" b="1" dirty="0"/>
              <a:t>s</a:t>
            </a:r>
            <a:r>
              <a:rPr lang="cs-CZ" b="1" dirty="0" smtClean="0"/>
              <a:t>toletí – hlavní líheň historických mýtů</a:t>
            </a:r>
            <a:endParaRPr lang="cs-CZ" b="1"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53416" y="1371600"/>
            <a:ext cx="4349669" cy="5797296"/>
          </a:xfrm>
        </p:spPr>
      </p:pic>
      <p:sp>
        <p:nvSpPr>
          <p:cNvPr id="4" name="Zástupný symbol pro obsah 3"/>
          <p:cNvSpPr>
            <a:spLocks noGrp="1"/>
          </p:cNvSpPr>
          <p:nvPr>
            <p:ph sz="half" idx="2"/>
          </p:nvPr>
        </p:nvSpPr>
        <p:spPr>
          <a:xfrm>
            <a:off x="6172200" y="1371600"/>
            <a:ext cx="5916168" cy="5486400"/>
          </a:xfrm>
        </p:spPr>
        <p:txBody>
          <a:bodyPr>
            <a:noAutofit/>
          </a:bodyPr>
          <a:lstStyle/>
          <a:p>
            <a:r>
              <a:rPr lang="cs-CZ" sz="3600" dirty="0" smtClean="0"/>
              <a:t>Praha – Křižovnické náměstí</a:t>
            </a:r>
          </a:p>
          <a:p>
            <a:endParaRPr lang="cs-CZ" sz="3600" dirty="0" smtClean="0"/>
          </a:p>
          <a:p>
            <a:r>
              <a:rPr lang="cs-CZ" sz="3600" dirty="0" smtClean="0"/>
              <a:t>Novogotický </a:t>
            </a:r>
            <a:r>
              <a:rPr lang="cs-CZ" sz="3600" dirty="0"/>
              <a:t>bronzový pomník císaře Karla IV. byl odhalen uprostřed náměstí roku 1848 u příležitosti 500. výročí založení Univerzity Karlovy.</a:t>
            </a:r>
          </a:p>
        </p:txBody>
      </p:sp>
    </p:spTree>
    <p:extLst>
      <p:ext uri="{BB962C8B-B14F-4D97-AF65-F5344CB8AC3E}">
        <p14:creationId xmlns:p14="http://schemas.microsoft.com/office/powerpoint/2010/main" val="538338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Mohyla u LIPAN (30.5.1434), odhalena 1881</a:t>
            </a:r>
            <a:endParaRPr lang="cs-CZ" dirty="0"/>
          </a:p>
        </p:txBody>
      </p:sp>
      <p:pic>
        <p:nvPicPr>
          <p:cNvPr id="4" name="Picture 2" descr="C:\Users\mihola\Desktop\Exkurze Praha 2006 0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93803" y="1621280"/>
            <a:ext cx="7127437" cy="5345578"/>
          </a:xfrm>
          <a:prstGeom prst="rect">
            <a:avLst/>
          </a:prstGeom>
          <a:noFill/>
        </p:spPr>
      </p:pic>
    </p:spTree>
    <p:extLst>
      <p:ext uri="{BB962C8B-B14F-4D97-AF65-F5344CB8AC3E}">
        <p14:creationId xmlns:p14="http://schemas.microsoft.com/office/powerpoint/2010/main" val="312352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 y="0"/>
            <a:ext cx="12198096" cy="1690689"/>
          </a:xfrm>
        </p:spPr>
        <p:txBody>
          <a:bodyPr/>
          <a:lstStyle/>
          <a:p>
            <a:r>
              <a:rPr lang="cs-CZ" b="1" dirty="0" smtClean="0"/>
              <a:t>Josef II. aneb, když císař okusí práci poddaných</a:t>
            </a:r>
            <a:endParaRPr lang="cs-CZ" b="1" dirty="0"/>
          </a:p>
        </p:txBody>
      </p:sp>
      <p:sp>
        <p:nvSpPr>
          <p:cNvPr id="4" name="Zástupný symbol pro obsah 3"/>
          <p:cNvSpPr>
            <a:spLocks noGrp="1"/>
          </p:cNvSpPr>
          <p:nvPr>
            <p:ph sz="half" idx="2"/>
          </p:nvPr>
        </p:nvSpPr>
        <p:spPr>
          <a:xfrm>
            <a:off x="6949440" y="1399033"/>
            <a:ext cx="5242560" cy="4777930"/>
          </a:xfrm>
        </p:spPr>
        <p:txBody>
          <a:bodyPr/>
          <a:lstStyle/>
          <a:p>
            <a:r>
              <a:rPr lang="cs-CZ" dirty="0"/>
              <a:t>Reliéf od slavného vídeňského sochaře Josefa </a:t>
            </a:r>
            <a:r>
              <a:rPr lang="cs-CZ" dirty="0" err="1"/>
              <a:t>Kliebera</a:t>
            </a:r>
            <a:r>
              <a:rPr lang="cs-CZ" dirty="0"/>
              <a:t> zachytil </a:t>
            </a:r>
            <a:r>
              <a:rPr lang="cs-CZ" b="1" dirty="0"/>
              <a:t>událost z 19. srpna 1769</a:t>
            </a:r>
            <a:r>
              <a:rPr lang="cs-CZ" dirty="0"/>
              <a:t>, kdy Josef II. vyoral při zastávce na cestě do Olšan na Vyškovsku brázdu na poli u Slavíkovic. </a:t>
            </a:r>
            <a:r>
              <a:rPr lang="cs-CZ" b="1" dirty="0" err="1"/>
              <a:t>Klieber</a:t>
            </a:r>
            <a:r>
              <a:rPr lang="cs-CZ" dirty="0"/>
              <a:t> patřil ke skupině nejvýznamnějších sochařů první poloviny 19. století ve střední </a:t>
            </a:r>
            <a:r>
              <a:rPr lang="cs-CZ" dirty="0" smtClean="0"/>
              <a:t>Evropě</a:t>
            </a:r>
            <a:r>
              <a:rPr lang="cs-CZ" dirty="0"/>
              <a:t>. </a:t>
            </a:r>
            <a:endParaRPr lang="cs-CZ" dirty="0" smtClean="0"/>
          </a:p>
          <a:p>
            <a:r>
              <a:rPr lang="cs-CZ" dirty="0" smtClean="0"/>
              <a:t>Odhalen 1836</a:t>
            </a:r>
            <a:endParaRPr lang="cs-CZ" dirty="0"/>
          </a:p>
        </p:txBody>
      </p:sp>
      <p:pic>
        <p:nvPicPr>
          <p:cNvPr id="7" name="Zástupný symbol pro obsah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96161" y="1916552"/>
            <a:ext cx="7416775" cy="4169483"/>
          </a:xfrm>
        </p:spPr>
      </p:pic>
    </p:spTree>
    <p:extLst>
      <p:ext uri="{BB962C8B-B14F-4D97-AF65-F5344CB8AC3E}">
        <p14:creationId xmlns:p14="http://schemas.microsoft.com/office/powerpoint/2010/main" val="127373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0352" y="1"/>
            <a:ext cx="11192256" cy="886967"/>
          </a:xfrm>
        </p:spPr>
        <p:txBody>
          <a:bodyPr>
            <a:normAutofit/>
          </a:bodyPr>
          <a:lstStyle/>
          <a:p>
            <a:r>
              <a:rPr lang="cs-CZ" b="1" dirty="0" smtClean="0"/>
              <a:t>1918: Pryč s monarchií a odčiňme Bílou horu!</a:t>
            </a:r>
            <a:endParaRPr lang="cs-CZ" b="1"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7824" y="759740"/>
            <a:ext cx="4059935" cy="7214843"/>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01098" y="872904"/>
            <a:ext cx="4490574" cy="5985095"/>
          </a:xfrm>
        </p:spPr>
      </p:pic>
    </p:spTree>
    <p:extLst>
      <p:ext uri="{BB962C8B-B14F-4D97-AF65-F5344CB8AC3E}">
        <p14:creationId xmlns:p14="http://schemas.microsoft.com/office/powerpoint/2010/main" val="3611657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Bílá hora (8.11.1620 symbol národního utrpení a </a:t>
            </a:r>
            <a:r>
              <a:rPr lang="cs-CZ" dirty="0" err="1" smtClean="0"/>
              <a:t>poroby</a:t>
            </a:r>
            <a:r>
              <a:rPr lang="cs-CZ" dirty="0" smtClean="0"/>
              <a:t> – „neštěstí bez míry a hranic“ (</a:t>
            </a:r>
            <a:r>
              <a:rPr lang="cs-CZ" dirty="0" err="1" smtClean="0"/>
              <a:t>J.Pekař</a:t>
            </a:r>
            <a:r>
              <a:rPr lang="cs-CZ" dirty="0" smtClean="0"/>
              <a:t>)</a:t>
            </a:r>
            <a:br>
              <a:rPr lang="cs-CZ" dirty="0" smtClean="0"/>
            </a:br>
            <a:r>
              <a:rPr lang="cs-CZ" dirty="0" smtClean="0"/>
              <a:t>300 let jsme úpěli</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3892" y="2238191"/>
            <a:ext cx="5925780" cy="444563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30275" y="1445886"/>
            <a:ext cx="4166069" cy="5554759"/>
          </a:xfrm>
        </p:spPr>
      </p:pic>
    </p:spTree>
    <p:extLst>
      <p:ext uri="{BB962C8B-B14F-4D97-AF65-F5344CB8AC3E}">
        <p14:creationId xmlns:p14="http://schemas.microsoft.com/office/powerpoint/2010/main" val="3757287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38328"/>
            <a:ext cx="11353800" cy="841248"/>
          </a:xfrm>
        </p:spPr>
        <p:txBody>
          <a:bodyPr>
            <a:normAutofit fontScale="90000"/>
          </a:bodyPr>
          <a:lstStyle/>
          <a:p>
            <a:r>
              <a:rPr lang="cs-CZ" sz="2200" b="1" dirty="0" err="1" smtClean="0"/>
              <a:t>L.Šaloun</a:t>
            </a:r>
            <a:r>
              <a:rPr lang="cs-CZ" sz="2200" b="1" dirty="0" smtClean="0"/>
              <a:t>: Mistr Jan Hus (1915) – staroměstské </a:t>
            </a:r>
            <a:r>
              <a:rPr lang="cs-CZ" sz="2200" b="1" dirty="0" err="1" smtClean="0"/>
              <a:t>náměstí</a:t>
            </a:r>
            <a:r>
              <a:rPr lang="cs-CZ" sz="2200" dirty="0" err="1"/>
              <a:t>Finanční</a:t>
            </a:r>
            <a:r>
              <a:rPr lang="cs-CZ" sz="2200" dirty="0"/>
              <a:t> prostředky pro vybudování pomníku byly obstarány prostřednictvím veřejné sbírky. První soutěž na návrh pomníku byla vypsána již roku </a:t>
            </a:r>
            <a:r>
              <a:rPr lang="cs-CZ" sz="2200" dirty="0" smtClean="0"/>
              <a:t>1891; </a:t>
            </a:r>
            <a:r>
              <a:rPr lang="cs-CZ" sz="2200" dirty="0"/>
              <a:t>pomník měl stát na </a:t>
            </a:r>
            <a:r>
              <a:rPr lang="cs-CZ" sz="2200" dirty="0" smtClean="0"/>
              <a:t>Malém náměstí. </a:t>
            </a:r>
            <a:r>
              <a:rPr lang="cs-CZ" sz="2200" dirty="0"/>
              <a:t>Vítězný návrh sochaře </a:t>
            </a:r>
            <a:r>
              <a:rPr lang="cs-CZ" sz="2200" dirty="0" smtClean="0"/>
              <a:t>Vilíma </a:t>
            </a:r>
            <a:r>
              <a:rPr lang="cs-CZ" sz="2200" dirty="0" err="1" smtClean="0"/>
              <a:t>Amorta</a:t>
            </a:r>
            <a:r>
              <a:rPr lang="cs-CZ" sz="2200" dirty="0"/>
              <a:t> však nebyl </a:t>
            </a:r>
            <a:r>
              <a:rPr lang="cs-CZ" sz="2200" dirty="0" smtClean="0"/>
              <a:t>realizován.</a:t>
            </a:r>
            <a:r>
              <a:rPr lang="cs-CZ" dirty="0"/>
              <a:t/>
            </a:r>
            <a:br>
              <a:rPr lang="cs-CZ" dirty="0"/>
            </a:br>
            <a:endParaRPr lang="cs-CZ" sz="2800" b="1"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360" y="1353284"/>
            <a:ext cx="7179020" cy="5385844"/>
          </a:xfrm>
        </p:spPr>
      </p:pic>
      <p:pic>
        <p:nvPicPr>
          <p:cNvPr id="1026" name="Picture 2" descr="https://upload.wikimedia.org/wikipedia/commons/thumb/6/61/Husuv_pomnik_1892_Amort.png/800px-Husuv_pomnik_1892_Amo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109" y="1179576"/>
            <a:ext cx="3408499" cy="7200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12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 y="82296"/>
            <a:ext cx="12082272" cy="1608393"/>
          </a:xfrm>
        </p:spPr>
        <p:txBody>
          <a:bodyPr>
            <a:normAutofit/>
          </a:bodyPr>
          <a:lstStyle/>
          <a:p>
            <a:r>
              <a:rPr lang="cs-CZ" sz="2800" b="1" dirty="0" smtClean="0"/>
              <a:t>Staroměstské náměstí – Mariánský sloup (</a:t>
            </a:r>
            <a:r>
              <a:rPr lang="cs-CZ" sz="2800" b="1" dirty="0" err="1" smtClean="0"/>
              <a:t>J.J.Bendl</a:t>
            </a:r>
            <a:r>
              <a:rPr lang="cs-CZ" sz="2800" b="1" dirty="0" smtClean="0"/>
              <a:t>, 1650, stržen 3.11.1918 jako symbol Bílé hory a monarchie davem v čele s anarchistou F. Sauerem </a:t>
            </a:r>
            <a:endParaRPr lang="cs-CZ" sz="2800" b="1"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82704" y="1352360"/>
            <a:ext cx="4462458" cy="6584377"/>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18138" y="1617536"/>
            <a:ext cx="7261289" cy="4892992"/>
          </a:xfrm>
        </p:spPr>
      </p:pic>
    </p:spTree>
    <p:extLst>
      <p:ext uri="{BB962C8B-B14F-4D97-AF65-F5344CB8AC3E}">
        <p14:creationId xmlns:p14="http://schemas.microsoft.com/office/powerpoint/2010/main" val="3584303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u="sng" dirty="0" smtClean="0"/>
              <a:t>VÍCE NEŽ 1000 let putuje český národ dějinami</a:t>
            </a:r>
            <a:r>
              <a:rPr lang="cs-CZ" dirty="0" smtClean="0"/>
              <a:t/>
            </a:r>
            <a:br>
              <a:rPr lang="cs-CZ" dirty="0" smtClean="0"/>
            </a:br>
            <a:endParaRPr lang="cs-CZ" dirty="0"/>
          </a:p>
        </p:txBody>
      </p:sp>
      <p:sp>
        <p:nvSpPr>
          <p:cNvPr id="3" name="Zástupný symbol pro obsah 2"/>
          <p:cNvSpPr>
            <a:spLocks noGrp="1"/>
          </p:cNvSpPr>
          <p:nvPr>
            <p:ph idx="1"/>
          </p:nvPr>
        </p:nvSpPr>
        <p:spPr>
          <a:xfrm>
            <a:off x="0" y="1116106"/>
            <a:ext cx="12192000" cy="6373905"/>
          </a:xfrm>
        </p:spPr>
        <p:txBody>
          <a:bodyPr/>
          <a:lstStyle/>
          <a:p>
            <a:pPr marL="0" indent="0">
              <a:buNone/>
            </a:pPr>
            <a:r>
              <a:rPr lang="cs-CZ" sz="5400" dirty="0" smtClean="0"/>
              <a:t>- </a:t>
            </a:r>
            <a:r>
              <a:rPr lang="cs-CZ" sz="4400" dirty="0" smtClean="0"/>
              <a:t>Mytologie</a:t>
            </a:r>
          </a:p>
          <a:p>
            <a:pPr>
              <a:buFontTx/>
              <a:buChar char="-"/>
            </a:pPr>
            <a:r>
              <a:rPr lang="cs-CZ" sz="4400" b="1" dirty="0" smtClean="0"/>
              <a:t>Historie</a:t>
            </a:r>
          </a:p>
          <a:p>
            <a:pPr>
              <a:buFontTx/>
              <a:buChar char="-"/>
            </a:pPr>
            <a:r>
              <a:rPr lang="cs-CZ" sz="4400" dirty="0" smtClean="0"/>
              <a:t>Historické romány, v </a:t>
            </a:r>
            <a:r>
              <a:rPr lang="cs-CZ" sz="4400" dirty="0" err="1" smtClean="0"/>
              <a:t>moederním</a:t>
            </a:r>
            <a:r>
              <a:rPr lang="cs-CZ" sz="4400" dirty="0" smtClean="0"/>
              <a:t> období film</a:t>
            </a:r>
          </a:p>
          <a:p>
            <a:pPr>
              <a:buFontTx/>
              <a:buChar char="-"/>
            </a:pPr>
            <a:r>
              <a:rPr lang="cs-CZ" sz="4400" dirty="0" smtClean="0"/>
              <a:t>Záměrná falzifikace</a:t>
            </a:r>
          </a:p>
          <a:p>
            <a:pPr>
              <a:buFontTx/>
              <a:buChar char="-"/>
            </a:pPr>
            <a:r>
              <a:rPr lang="cs-CZ" sz="4400" dirty="0" smtClean="0"/>
              <a:t>konfese</a:t>
            </a:r>
          </a:p>
          <a:p>
            <a:pPr>
              <a:buFontTx/>
              <a:buChar char="-"/>
            </a:pPr>
            <a:r>
              <a:rPr lang="cs-CZ" sz="4400" dirty="0" smtClean="0"/>
              <a:t>„dvojí životy“</a:t>
            </a:r>
            <a:endParaRPr lang="cs-CZ" dirty="0" smtClean="0"/>
          </a:p>
          <a:p>
            <a:pPr>
              <a:buFontTx/>
              <a:buChar char="-"/>
            </a:pPr>
            <a:r>
              <a:rPr lang="cs-CZ" sz="4400" dirty="0" smtClean="0"/>
              <a:t>ideologie</a:t>
            </a:r>
          </a:p>
        </p:txBody>
      </p:sp>
    </p:spTree>
    <p:extLst>
      <p:ext uri="{BB962C8B-B14F-4D97-AF65-F5344CB8AC3E}">
        <p14:creationId xmlns:p14="http://schemas.microsoft.com/office/powerpoint/2010/main" val="3282096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Maršál Radecký – vrátí se?</a:t>
            </a:r>
            <a:endParaRPr lang="cs-CZ" b="1"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08432" y="1471173"/>
            <a:ext cx="4650377" cy="5935466"/>
          </a:xfrm>
        </p:spPr>
      </p:pic>
      <p:sp>
        <p:nvSpPr>
          <p:cNvPr id="4" name="Zástupný symbol pro obsah 3"/>
          <p:cNvSpPr>
            <a:spLocks noGrp="1"/>
          </p:cNvSpPr>
          <p:nvPr>
            <p:ph sz="half" idx="2"/>
          </p:nvPr>
        </p:nvSpPr>
        <p:spPr>
          <a:xfrm>
            <a:off x="4599432" y="1938528"/>
            <a:ext cx="7592568" cy="4919472"/>
          </a:xfrm>
        </p:spPr>
        <p:txBody>
          <a:bodyPr>
            <a:normAutofit/>
          </a:bodyPr>
          <a:lstStyle/>
          <a:p>
            <a:r>
              <a:rPr lang="cs-CZ" dirty="0"/>
              <a:t>Od Sedlčan pocházel proslulý maršál pěti císařů a muž, který se zapsal nesmazatelně do dějin našeho vojenství - maršál Radecký. Mluvil česky, psal česky, k českým zemích se po celý život hlásil, přesto </a:t>
            </a:r>
            <a:r>
              <a:rPr lang="cs-CZ" dirty="0" smtClean="0"/>
              <a:t>jsme </a:t>
            </a:r>
            <a:r>
              <a:rPr lang="cs-CZ" dirty="0"/>
              <a:t>ho tak nějak </a:t>
            </a:r>
            <a:r>
              <a:rPr lang="cs-CZ" dirty="0" smtClean="0"/>
              <a:t>vymazali </a:t>
            </a:r>
            <a:r>
              <a:rPr lang="cs-CZ" dirty="0"/>
              <a:t>z </a:t>
            </a:r>
            <a:r>
              <a:rPr lang="cs-CZ" dirty="0" smtClean="0"/>
              <a:t>historie</a:t>
            </a:r>
          </a:p>
          <a:p>
            <a:r>
              <a:rPr lang="cs-CZ" dirty="0" smtClean="0"/>
              <a:t>13.listopadu 1858, po roce 1920 zakryt, v květnu 1921 rozebrán</a:t>
            </a:r>
          </a:p>
          <a:p>
            <a:r>
              <a:rPr lang="cs-CZ" dirty="0" smtClean="0"/>
              <a:t>Záminka – „nepřítel sjednocení Itálie“</a:t>
            </a:r>
          </a:p>
          <a:p>
            <a:r>
              <a:rPr lang="cs-CZ" dirty="0" smtClean="0"/>
              <a:t>Uvažuje se o obnovení</a:t>
            </a:r>
            <a:endParaRPr lang="cs-CZ" dirty="0"/>
          </a:p>
        </p:txBody>
      </p:sp>
    </p:spTree>
    <p:extLst>
      <p:ext uri="{BB962C8B-B14F-4D97-AF65-F5344CB8AC3E}">
        <p14:creationId xmlns:p14="http://schemas.microsoft.com/office/powerpoint/2010/main" val="101849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republika se opírala o husitskou tradici</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3856" y="1690688"/>
            <a:ext cx="3761667" cy="6684796"/>
          </a:xfrm>
        </p:spPr>
      </p:pic>
      <p:sp>
        <p:nvSpPr>
          <p:cNvPr id="4" name="Zástupný symbol pro obsah 3"/>
          <p:cNvSpPr>
            <a:spLocks noGrp="1"/>
          </p:cNvSpPr>
          <p:nvPr>
            <p:ph sz="half" idx="2"/>
          </p:nvPr>
        </p:nvSpPr>
        <p:spPr>
          <a:xfrm>
            <a:off x="6172200" y="1825624"/>
            <a:ext cx="5632704" cy="5471287"/>
          </a:xfrm>
        </p:spPr>
        <p:txBody>
          <a:bodyPr/>
          <a:lstStyle/>
          <a:p>
            <a:r>
              <a:rPr lang="cs-CZ" dirty="0" smtClean="0"/>
              <a:t>Autorem akademický sochař Emanuel Kodet</a:t>
            </a:r>
          </a:p>
          <a:p>
            <a:r>
              <a:rPr lang="cs-CZ" dirty="0" smtClean="0"/>
              <a:t>Postaven 1920 – </a:t>
            </a:r>
            <a:r>
              <a:rPr lang="cs-CZ" b="1" dirty="0" smtClean="0"/>
              <a:t>500 let od bitvy u Sudoměře</a:t>
            </a:r>
            <a:endParaRPr lang="cs-CZ" b="1" dirty="0"/>
          </a:p>
        </p:txBody>
      </p:sp>
    </p:spTree>
    <p:extLst>
      <p:ext uri="{BB962C8B-B14F-4D97-AF65-F5344CB8AC3E}">
        <p14:creationId xmlns:p14="http://schemas.microsoft.com/office/powerpoint/2010/main" val="1940931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Rudka u Kunštátu – z Masaryka zbyly jen boty</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7784" y="1179123"/>
            <a:ext cx="4105854" cy="5678877"/>
          </a:xfrm>
        </p:spPr>
      </p:pic>
      <p:sp>
        <p:nvSpPr>
          <p:cNvPr id="4" name="Zástupný symbol pro obsah 3"/>
          <p:cNvSpPr>
            <a:spLocks noGrp="1"/>
          </p:cNvSpPr>
          <p:nvPr>
            <p:ph sz="half" idx="2"/>
          </p:nvPr>
        </p:nvSpPr>
        <p:spPr>
          <a:xfrm>
            <a:off x="4992624" y="1566971"/>
            <a:ext cx="7132320" cy="5291029"/>
          </a:xfrm>
        </p:spPr>
        <p:txBody>
          <a:bodyPr>
            <a:normAutofit fontScale="25000" lnSpcReduction="20000"/>
          </a:bodyPr>
          <a:lstStyle/>
          <a:p>
            <a:pPr marL="0" lvl="0" indent="0" eaLnBrk="0" fontAlgn="base" hangingPunct="0">
              <a:lnSpc>
                <a:spcPct val="100000"/>
              </a:lnSpc>
              <a:spcBef>
                <a:spcPct val="0"/>
              </a:spcBef>
              <a:spcAft>
                <a:spcPct val="0"/>
              </a:spcAft>
              <a:buNone/>
            </a:pPr>
            <a:r>
              <a:rPr lang="cs-CZ" altLang="cs-CZ" sz="8600" dirty="0" smtClean="0">
                <a:solidFill>
                  <a:srgbClr val="000000"/>
                </a:solidFill>
                <a:latin typeface="Georgia" panose="02040502050405020303" pitchFamily="18" charset="0"/>
              </a:rPr>
              <a:t>Jeskyně blanických rytířů – Rudka u Kunštátu</a:t>
            </a:r>
          </a:p>
          <a:p>
            <a:pPr marL="0" lvl="0" indent="0" eaLnBrk="0" fontAlgn="base" hangingPunct="0">
              <a:lnSpc>
                <a:spcPct val="100000"/>
              </a:lnSpc>
              <a:spcBef>
                <a:spcPct val="0"/>
              </a:spcBef>
              <a:spcAft>
                <a:spcPct val="0"/>
              </a:spcAft>
              <a:buNone/>
            </a:pPr>
            <a:r>
              <a:rPr lang="cs-CZ" altLang="cs-CZ" sz="8600" dirty="0" smtClean="0">
                <a:solidFill>
                  <a:srgbClr val="000000"/>
                </a:solidFill>
                <a:latin typeface="Georgia" panose="02040502050405020303" pitchFamily="18" charset="0"/>
              </a:rPr>
              <a:t>Sochař Stanislav </a:t>
            </a:r>
            <a:r>
              <a:rPr lang="cs-CZ" altLang="cs-CZ" sz="8600" dirty="0" err="1" smtClean="0">
                <a:solidFill>
                  <a:srgbClr val="000000"/>
                </a:solidFill>
                <a:latin typeface="Georgia" panose="02040502050405020303" pitchFamily="18" charset="0"/>
              </a:rPr>
              <a:t>Rolínek</a:t>
            </a:r>
            <a:r>
              <a:rPr lang="cs-CZ" altLang="cs-CZ" sz="8600" dirty="0" smtClean="0">
                <a:solidFill>
                  <a:srgbClr val="000000"/>
                </a:solidFill>
                <a:latin typeface="Georgia" panose="02040502050405020303" pitchFamily="18" charset="0"/>
              </a:rPr>
              <a:t> – 1928 </a:t>
            </a:r>
            <a:r>
              <a:rPr lang="cs-CZ" altLang="cs-CZ" sz="8600" dirty="0">
                <a:solidFill>
                  <a:srgbClr val="000000"/>
                </a:solidFill>
                <a:latin typeface="Georgia" panose="02040502050405020303" pitchFamily="18" charset="0"/>
              </a:rPr>
              <a:t>        </a:t>
            </a:r>
            <a:endParaRPr lang="cs-CZ" altLang="cs-CZ" sz="8600" dirty="0">
              <a:solidFill>
                <a:srgbClr val="FFFFFF"/>
              </a:solidFill>
              <a:latin typeface="Arial" panose="020B0604020202020204" pitchFamily="34" charset="0"/>
              <a:cs typeface="Arial" panose="020B0604020202020204" pitchFamily="34" charset="0"/>
            </a:endParaRPr>
          </a:p>
          <a:p>
            <a:pPr marL="0" lvl="0" indent="0" eaLnBrk="0" fontAlgn="base" hangingPunct="0">
              <a:lnSpc>
                <a:spcPct val="100000"/>
              </a:lnSpc>
              <a:spcBef>
                <a:spcPct val="0"/>
              </a:spcBef>
              <a:spcAft>
                <a:spcPct val="0"/>
              </a:spcAft>
              <a:buNone/>
            </a:pPr>
            <a:r>
              <a:rPr lang="cs-CZ" altLang="cs-CZ" sz="8600" dirty="0">
                <a:solidFill>
                  <a:srgbClr val="FFFFFF"/>
                </a:solidFill>
                <a:latin typeface="Arial" panose="020B0604020202020204" pitchFamily="34" charset="0"/>
                <a:cs typeface="Arial" panose="020B0604020202020204" pitchFamily="34" charset="0"/>
              </a:rPr>
              <a:t>Místo, kde stávala obří socha prezidenta T. G. Masaryka. Foto: Vratislav Konečný</a:t>
            </a:r>
            <a:endParaRPr lang="cs-CZ" altLang="cs-CZ" sz="8600" dirty="0">
              <a:solidFill>
                <a:srgbClr val="000000"/>
              </a:solidFill>
              <a:latin typeface="Georgia" panose="02040502050405020303" pitchFamily="18" charset="0"/>
            </a:endParaRPr>
          </a:p>
          <a:p>
            <a:pPr marL="0" lvl="0" indent="0" eaLnBrk="0" fontAlgn="base" hangingPunct="0">
              <a:lnSpc>
                <a:spcPct val="100000"/>
              </a:lnSpc>
              <a:spcBef>
                <a:spcPct val="0"/>
              </a:spcBef>
              <a:spcAft>
                <a:spcPct val="0"/>
              </a:spcAft>
              <a:buNone/>
            </a:pPr>
            <a:r>
              <a:rPr lang="cs-CZ" altLang="cs-CZ" sz="8600" dirty="0" smtClean="0">
                <a:solidFill>
                  <a:srgbClr val="000000"/>
                </a:solidFill>
                <a:latin typeface="Georgia" panose="02040502050405020303" pitchFamily="18" charset="0"/>
              </a:rPr>
              <a:t>Jeho první dílo, oslava 10 let </a:t>
            </a:r>
            <a:r>
              <a:rPr lang="cs-CZ" altLang="cs-CZ" sz="8600" dirty="0" err="1" smtClean="0">
                <a:solidFill>
                  <a:srgbClr val="000000"/>
                </a:solidFill>
                <a:latin typeface="Georgia" panose="02040502050405020303" pitchFamily="18" charset="0"/>
              </a:rPr>
              <a:t>republiky,prezidenta</a:t>
            </a:r>
            <a:r>
              <a:rPr lang="cs-CZ" altLang="cs-CZ" sz="8600" dirty="0" smtClean="0">
                <a:solidFill>
                  <a:srgbClr val="000000"/>
                </a:solidFill>
                <a:latin typeface="Georgia" panose="02040502050405020303" pitchFamily="18" charset="0"/>
              </a:rPr>
              <a:t> naživo neviděl</a:t>
            </a:r>
          </a:p>
          <a:p>
            <a:pPr marL="0" lvl="0" indent="0" eaLnBrk="0" fontAlgn="base" hangingPunct="0">
              <a:lnSpc>
                <a:spcPct val="100000"/>
              </a:lnSpc>
              <a:spcBef>
                <a:spcPct val="0"/>
              </a:spcBef>
              <a:spcAft>
                <a:spcPct val="0"/>
              </a:spcAft>
              <a:buNone/>
            </a:pPr>
            <a:endParaRPr lang="cs-CZ" altLang="cs-CZ" sz="8600" dirty="0">
              <a:solidFill>
                <a:srgbClr val="000000"/>
              </a:solidFill>
              <a:latin typeface="Georgia" panose="02040502050405020303" pitchFamily="18" charset="0"/>
            </a:endParaRPr>
          </a:p>
          <a:p>
            <a:pPr marL="0" lvl="0" indent="0" eaLnBrk="0" fontAlgn="base" hangingPunct="0">
              <a:lnSpc>
                <a:spcPct val="100000"/>
              </a:lnSpc>
              <a:spcBef>
                <a:spcPct val="0"/>
              </a:spcBef>
              <a:spcAft>
                <a:spcPct val="0"/>
              </a:spcAft>
              <a:buNone/>
            </a:pPr>
            <a:r>
              <a:rPr lang="cs-CZ" altLang="cs-CZ" sz="8600" dirty="0" smtClean="0">
                <a:solidFill>
                  <a:srgbClr val="000000"/>
                </a:solidFill>
                <a:latin typeface="Georgia" panose="02040502050405020303" pitchFamily="18" charset="0"/>
              </a:rPr>
              <a:t>Po </a:t>
            </a:r>
            <a:r>
              <a:rPr lang="cs-CZ" altLang="cs-CZ" sz="8600" dirty="0">
                <a:solidFill>
                  <a:srgbClr val="000000"/>
                </a:solidFill>
                <a:latin typeface="Georgia" panose="02040502050405020303" pitchFamily="18" charset="0"/>
              </a:rPr>
              <a:t>ustavení Protektorátu Němci nařídili sochu zničit, ničily se všechny sochy Masaryka, místní ji ale chtěli zachránit, postavili kolem ní dřevěné bednění. To nepomohlo, a tak se rozhodli sochu rozřezat a fragmenty schovat. Po heydrichiádě ale přišlo udání, vše bylo zničeno.</a:t>
            </a:r>
            <a:endParaRPr lang="cs-CZ" altLang="cs-CZ" sz="8600" b="1" dirty="0">
              <a:solidFill>
                <a:srgbClr val="000000"/>
              </a:solidFill>
              <a:latin typeface="Georgia" panose="02040502050405020303" pitchFamily="18" charset="0"/>
            </a:endParaRPr>
          </a:p>
          <a:p>
            <a:pPr marL="0" lvl="0" indent="0" eaLnBrk="0" fontAlgn="base" hangingPunct="0">
              <a:lnSpc>
                <a:spcPct val="100000"/>
              </a:lnSpc>
              <a:spcBef>
                <a:spcPct val="0"/>
              </a:spcBef>
              <a:spcAft>
                <a:spcPct val="0"/>
              </a:spcAft>
              <a:buNone/>
            </a:pPr>
            <a:endParaRPr lang="cs-CZ" altLang="cs-CZ" sz="8600" b="1" dirty="0">
              <a:solidFill>
                <a:srgbClr val="000000"/>
              </a:solidFill>
              <a:latin typeface="Georgia" panose="02040502050405020303" pitchFamily="18" charset="0"/>
            </a:endParaRPr>
          </a:p>
          <a:p>
            <a:pPr marL="0" lvl="0" indent="0" eaLnBrk="0" fontAlgn="base" hangingPunct="0">
              <a:lnSpc>
                <a:spcPct val="100000"/>
              </a:lnSpc>
              <a:spcBef>
                <a:spcPct val="0"/>
              </a:spcBef>
              <a:spcAft>
                <a:spcPct val="0"/>
              </a:spcAft>
              <a:buNone/>
            </a:pPr>
            <a:r>
              <a:rPr lang="cs-CZ" altLang="cs-CZ" sz="8600" dirty="0">
                <a:solidFill>
                  <a:srgbClr val="000000"/>
                </a:solidFill>
                <a:latin typeface="Georgia" panose="02040502050405020303" pitchFamily="18" charset="0"/>
              </a:rPr>
              <a:t>Zničeni byli za války i tři kamenní legionáři, dnes již obnovení. Za socialismu zase museli být rozbiti trpaslíci, které </a:t>
            </a:r>
            <a:r>
              <a:rPr lang="cs-CZ" altLang="cs-CZ" sz="8600" dirty="0" err="1">
                <a:solidFill>
                  <a:srgbClr val="000000"/>
                </a:solidFill>
                <a:latin typeface="Georgia" panose="02040502050405020303" pitchFamily="18" charset="0"/>
              </a:rPr>
              <a:t>Rolíček</a:t>
            </a:r>
            <a:r>
              <a:rPr lang="cs-CZ" altLang="cs-CZ" sz="8600" dirty="0">
                <a:solidFill>
                  <a:srgbClr val="000000"/>
                </a:solidFill>
                <a:latin typeface="Georgia" panose="02040502050405020303" pitchFamily="18" charset="0"/>
              </a:rPr>
              <a:t> vytesal pro pobavení dětí. Do doby plné velikých činů se </a:t>
            </a:r>
            <a:r>
              <a:rPr lang="cs-CZ" altLang="cs-CZ" sz="8600" dirty="0" err="1">
                <a:solidFill>
                  <a:srgbClr val="000000"/>
                </a:solidFill>
                <a:latin typeface="Georgia" panose="02040502050405020303" pitchFamily="18" charset="0"/>
              </a:rPr>
              <a:t>nesoudruh</a:t>
            </a:r>
            <a:r>
              <a:rPr lang="cs-CZ" altLang="cs-CZ" sz="8600" dirty="0">
                <a:solidFill>
                  <a:srgbClr val="000000"/>
                </a:solidFill>
                <a:latin typeface="Georgia" panose="02040502050405020303" pitchFamily="18" charset="0"/>
              </a:rPr>
              <a:t> trpaslík nehodil</a:t>
            </a:r>
            <a:r>
              <a:rPr lang="cs-CZ" altLang="cs-CZ" sz="8600" dirty="0" smtClean="0">
                <a:solidFill>
                  <a:srgbClr val="000000"/>
                </a:solidFill>
                <a:latin typeface="Georgia" panose="02040502050405020303" pitchFamily="18" charset="0"/>
              </a:rPr>
              <a:t>.</a:t>
            </a:r>
          </a:p>
          <a:p>
            <a:pPr marL="0" lvl="0" indent="0" eaLnBrk="0" fontAlgn="base" hangingPunct="0">
              <a:lnSpc>
                <a:spcPct val="100000"/>
              </a:lnSpc>
              <a:spcBef>
                <a:spcPct val="0"/>
              </a:spcBef>
              <a:spcAft>
                <a:spcPct val="0"/>
              </a:spcAft>
              <a:buNone/>
            </a:pPr>
            <a:endParaRPr lang="cs-CZ" altLang="cs-CZ" sz="8600" dirty="0">
              <a:solidFill>
                <a:srgbClr val="000000"/>
              </a:solidFill>
              <a:latin typeface="Georgia" panose="02040502050405020303" pitchFamily="18" charset="0"/>
            </a:endParaRPr>
          </a:p>
          <a:p>
            <a:pPr marL="0" lvl="0" indent="0" eaLnBrk="0" fontAlgn="base" hangingPunct="0">
              <a:lnSpc>
                <a:spcPct val="100000"/>
              </a:lnSpc>
              <a:spcBef>
                <a:spcPct val="0"/>
              </a:spcBef>
              <a:spcAft>
                <a:spcPct val="0"/>
              </a:spcAft>
              <a:buNone/>
            </a:pPr>
            <a:r>
              <a:rPr lang="cs-CZ" altLang="cs-CZ" sz="8600" dirty="0" smtClean="0">
                <a:solidFill>
                  <a:srgbClr val="000000"/>
                </a:solidFill>
                <a:latin typeface="Georgia" panose="02040502050405020303" pitchFamily="18" charset="0"/>
              </a:rPr>
              <a:t>V regionu další </a:t>
            </a:r>
            <a:r>
              <a:rPr lang="cs-CZ" altLang="cs-CZ" sz="8600" dirty="0" err="1" smtClean="0">
                <a:solidFill>
                  <a:srgbClr val="000000"/>
                </a:solidFill>
                <a:latin typeface="Georgia" panose="02040502050405020303" pitchFamily="18" charset="0"/>
              </a:rPr>
              <a:t>Rolínkova</a:t>
            </a:r>
            <a:r>
              <a:rPr lang="cs-CZ" altLang="cs-CZ" sz="8600" dirty="0" smtClean="0">
                <a:solidFill>
                  <a:srgbClr val="000000"/>
                </a:solidFill>
                <a:latin typeface="Georgia" panose="02040502050405020303" pitchFamily="18" charset="0"/>
              </a:rPr>
              <a:t> díla</a:t>
            </a:r>
            <a:endParaRPr lang="cs-CZ" altLang="cs-CZ" sz="8600" dirty="0">
              <a:solidFill>
                <a:srgbClr val="000000"/>
              </a:solidFill>
              <a:latin typeface="Georgia" panose="02040502050405020303" pitchFamily="18" charset="0"/>
            </a:endParaRPr>
          </a:p>
          <a:p>
            <a:endParaRPr lang="cs-CZ" dirty="0"/>
          </a:p>
        </p:txBody>
      </p:sp>
      <p:sp>
        <p:nvSpPr>
          <p:cNvPr id="3" name="Rectangle 1"/>
          <p:cNvSpPr>
            <a:spLocks noChangeArrowheads="1"/>
          </p:cNvSpPr>
          <p:nvPr/>
        </p:nvSpPr>
        <p:spPr bwMode="auto">
          <a:xfrm>
            <a:off x="0" y="0"/>
            <a:ext cx="25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rgbClr val="000000"/>
                </a:solidFill>
                <a:effectLst/>
                <a:latin typeface="Trivia Seznam"/>
              </a:rPr>
              <a:t/>
            </a:r>
            <a:br>
              <a:rPr kumimoji="0" lang="cs-CZ" altLang="cs-CZ" sz="1800" b="0" i="0" u="none" strike="noStrike" cap="none" normalizeH="0" baseline="0" smtClean="0">
                <a:ln>
                  <a:noFill/>
                </a:ln>
                <a:solidFill>
                  <a:srgbClr val="000000"/>
                </a:solidFill>
                <a:effectLst/>
                <a:latin typeface="Trivia Seznam"/>
              </a:rPr>
            </a:br>
            <a:endParaRPr kumimoji="0" lang="cs-CZ" altLang="cs-CZ" sz="1800" b="0" i="0" u="none" strike="noStrike" cap="none" normalizeH="0" baseline="0" smtClean="0">
              <a:ln>
                <a:noFill/>
              </a:ln>
              <a:solidFill>
                <a:srgbClr val="000000"/>
              </a:solidFill>
              <a:effectLst/>
              <a:latin typeface="Trivia Seznam"/>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rgbClr val="CC0000"/>
                </a:solidFill>
                <a:effectLst/>
                <a:latin typeface="Trivia Seznam"/>
                <a:hlinkClick r:id="rId3"/>
              </a:rPr>
              <a:t>Seznam.cz</a:t>
            </a:r>
            <a:endParaRPr kumimoji="0" lang="cs-CZ" altLang="cs-CZ" sz="800" b="0" i="0" u="none" strike="noStrike" cap="none" normalizeH="0" baseline="0" smtClean="0">
              <a:ln>
                <a:noFill/>
              </a:ln>
              <a:solidFill>
                <a:srgbClr val="000000"/>
              </a:solidFill>
              <a:effectLst/>
              <a:latin typeface="Trivia Sezna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panose="020B0604020202020204" pitchFamily="34" charset="0"/>
            </a:endParaRPr>
          </a:p>
        </p:txBody>
      </p:sp>
      <p:sp>
        <p:nvSpPr>
          <p:cNvPr id="6" name="Rectangle 2">
            <a:hlinkClick r:id="rId4"/>
          </p:cNvPr>
          <p:cNvSpPr>
            <a:spLocks noChangeArrowheads="1"/>
          </p:cNvSpPr>
          <p:nvPr/>
        </p:nvSpPr>
        <p:spPr bwMode="auto">
          <a:xfrm>
            <a:off x="0" y="0"/>
            <a:ext cx="889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cs-CZ"/>
          </a:p>
        </p:txBody>
      </p:sp>
      <p:pic>
        <p:nvPicPr>
          <p:cNvPr id="1028" name="Picture 4" descr="impr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3" y="-2433638"/>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5" descr="https://ssp.imedia.cz/static/img/paw-4.svg">
            <a:hlinkClick r:id="rId6"/>
          </p:cNvPr>
          <p:cNvSpPr>
            <a:spLocks noChangeAspect="1" noChangeArrowheads="1"/>
          </p:cNvSpPr>
          <p:nvPr/>
        </p:nvSpPr>
        <p:spPr bwMode="auto">
          <a:xfrm>
            <a:off x="36513" y="-215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6" descr="Místo, kde stávala obří socha prezidenta T. G. Masaryka."/>
          <p:cNvSpPr>
            <a:spLocks noChangeAspect="1" noChangeArrowheads="1"/>
          </p:cNvSpPr>
          <p:nvPr/>
        </p:nvSpPr>
        <p:spPr bwMode="auto">
          <a:xfrm>
            <a:off x="36513" y="4889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6160533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TGM – Bystřice nad Pernštejnem</a:t>
            </a:r>
            <a:br>
              <a:rPr lang="cs-CZ" b="1" dirty="0" smtClean="0"/>
            </a:br>
            <a:r>
              <a:rPr lang="cs-CZ" b="1" dirty="0" smtClean="0"/>
              <a:t>aneb nejen knihy, i sochy mají své osudy</a:t>
            </a:r>
            <a:endParaRPr lang="cs-CZ" b="1" dirty="0"/>
          </a:p>
        </p:txBody>
      </p:sp>
      <p:sp>
        <p:nvSpPr>
          <p:cNvPr id="3" name="Zástupný symbol pro obsah 2"/>
          <p:cNvSpPr>
            <a:spLocks noGrp="1"/>
          </p:cNvSpPr>
          <p:nvPr>
            <p:ph idx="1"/>
          </p:nvPr>
        </p:nvSpPr>
        <p:spPr>
          <a:xfrm>
            <a:off x="0" y="1690688"/>
            <a:ext cx="12192000" cy="5249608"/>
          </a:xfrm>
        </p:spPr>
        <p:txBody>
          <a:bodyPr>
            <a:normAutofit fontScale="70000" lnSpcReduction="20000"/>
          </a:bodyPr>
          <a:lstStyle/>
          <a:p>
            <a:r>
              <a:rPr lang="cs-CZ" dirty="0" smtClean="0"/>
              <a:t>17. června 1928 – Masaryk navštívil Bystřici n. P.</a:t>
            </a:r>
          </a:p>
          <a:p>
            <a:r>
              <a:rPr lang="cs-CZ" dirty="0" smtClean="0"/>
              <a:t>V roce smrti TGM rozhodl okresní osvětový sbor o postavení sochy</a:t>
            </a:r>
          </a:p>
          <a:p>
            <a:r>
              <a:rPr lang="cs-CZ" dirty="0" smtClean="0"/>
              <a:t>Tvůrce sochy: Vincenc Makovský (z Nového Města na Moravě)</a:t>
            </a:r>
          </a:p>
          <a:p>
            <a:r>
              <a:rPr lang="cs-CZ" dirty="0" smtClean="0"/>
              <a:t>Materiál: bronz, na žulovém podstavci, nadživotní velikost</a:t>
            </a:r>
          </a:p>
          <a:p>
            <a:r>
              <a:rPr lang="cs-CZ" dirty="0" smtClean="0"/>
              <a:t>Podobný pomník už dělal předtím Makovský pro Humpolec</a:t>
            </a:r>
          </a:p>
          <a:p>
            <a:r>
              <a:rPr lang="cs-CZ" dirty="0" smtClean="0"/>
              <a:t>Odhalení se plánovalo k 20. výročí vzniku ČSR, ale vzhledem k Mnichovu o něco později, stala se útěchou</a:t>
            </a:r>
          </a:p>
          <a:p>
            <a:r>
              <a:rPr lang="cs-CZ" dirty="0" smtClean="0"/>
              <a:t>17.7. na nátlak okupantů poprvé socha sundána (hasičská </a:t>
            </a:r>
            <a:r>
              <a:rPr lang="cs-CZ" dirty="0" err="1" smtClean="0"/>
              <a:t>zbronice</a:t>
            </a:r>
            <a:r>
              <a:rPr lang="cs-CZ" dirty="0" smtClean="0"/>
              <a:t>, </a:t>
            </a:r>
            <a:r>
              <a:rPr lang="cs-CZ" dirty="0" err="1" smtClean="0"/>
              <a:t>kulna</a:t>
            </a:r>
            <a:r>
              <a:rPr lang="cs-CZ" dirty="0" smtClean="0"/>
              <a:t> u hřbitova)</a:t>
            </a:r>
          </a:p>
          <a:p>
            <a:r>
              <a:rPr lang="cs-CZ" dirty="0" smtClean="0"/>
              <a:t>28.října 1945 znovu odhalena</a:t>
            </a:r>
          </a:p>
          <a:p>
            <a:r>
              <a:rPr lang="cs-CZ" dirty="0" smtClean="0"/>
              <a:t>Přečkala kampaň Antonína Novotného proti „</a:t>
            </a:r>
            <a:r>
              <a:rPr lang="cs-CZ" dirty="0" err="1" smtClean="0"/>
              <a:t>Masarykysmu</a:t>
            </a:r>
            <a:r>
              <a:rPr lang="cs-CZ" dirty="0" smtClean="0"/>
              <a:t> a sociáldemokratismu“</a:t>
            </a:r>
          </a:p>
          <a:p>
            <a:r>
              <a:rPr lang="cs-CZ" dirty="0" smtClean="0"/>
              <a:t>1961 znovu odstraněna</a:t>
            </a:r>
          </a:p>
          <a:p>
            <a:r>
              <a:rPr lang="cs-CZ" dirty="0" smtClean="0"/>
              <a:t>1968 znovu instalována</a:t>
            </a:r>
          </a:p>
          <a:p>
            <a:r>
              <a:rPr lang="cs-CZ" dirty="0" smtClean="0"/>
              <a:t>Další odstranění odmítl při otevírání Kulturního domu ministr Klusák 1980 s poukazem na to, že se jedná o dílo Makovského</a:t>
            </a:r>
          </a:p>
          <a:p>
            <a:r>
              <a:rPr lang="cs-CZ" dirty="0" smtClean="0"/>
              <a:t>1984 „neznámí lidé“ sochu TGM odvezli do skladu Horáckého muzea</a:t>
            </a:r>
          </a:p>
          <a:p>
            <a:r>
              <a:rPr lang="cs-CZ" dirty="0" smtClean="0"/>
              <a:t>Počtvrté zpátky 6. července 1990.</a:t>
            </a:r>
            <a:endParaRPr lang="cs-CZ" dirty="0"/>
          </a:p>
        </p:txBody>
      </p:sp>
    </p:spTree>
    <p:extLst>
      <p:ext uri="{BB962C8B-B14F-4D97-AF65-F5344CB8AC3E}">
        <p14:creationId xmlns:p14="http://schemas.microsoft.com/office/powerpoint/2010/main" val="3219989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296" y="-109727"/>
            <a:ext cx="11887200" cy="1800416"/>
          </a:xfrm>
        </p:spPr>
        <p:txBody>
          <a:bodyPr/>
          <a:lstStyle/>
          <a:p>
            <a:r>
              <a:rPr lang="cs-CZ" b="1" dirty="0" smtClean="0"/>
              <a:t>TGM od Vincence Makovského před měšťanskou školou</a:t>
            </a:r>
            <a:endParaRPr lang="cs-CZ" b="1" dirty="0"/>
          </a:p>
        </p:txBody>
      </p:sp>
      <p:pic>
        <p:nvPicPr>
          <p:cNvPr id="3" name="Obrázek 2"/>
          <p:cNvPicPr>
            <a:picLocks noChangeAspect="1"/>
          </p:cNvPicPr>
          <p:nvPr/>
        </p:nvPicPr>
        <p:blipFill>
          <a:blip r:embed="rId2"/>
          <a:stretch>
            <a:fillRect/>
          </a:stretch>
        </p:blipFill>
        <p:spPr>
          <a:xfrm>
            <a:off x="1261872" y="1142048"/>
            <a:ext cx="9467088" cy="6023684"/>
          </a:xfrm>
          <a:prstGeom prst="rect">
            <a:avLst/>
          </a:prstGeom>
        </p:spPr>
      </p:pic>
    </p:spTree>
    <p:extLst>
      <p:ext uri="{BB962C8B-B14F-4D97-AF65-F5344CB8AC3E}">
        <p14:creationId xmlns:p14="http://schemas.microsoft.com/office/powerpoint/2010/main" val="2730001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dirty="0"/>
          </a:p>
          <a:p>
            <a:endParaRPr lang="cs-CZ" dirty="0"/>
          </a:p>
        </p:txBody>
      </p:sp>
      <p:pic>
        <p:nvPicPr>
          <p:cNvPr id="5" name="Zástupný symbol pro obsah 4"/>
          <p:cNvPicPr>
            <a:picLocks noGrp="1" noChangeAspect="1"/>
          </p:cNvPicPr>
          <p:nvPr>
            <p:ph sz="half" idx="2"/>
          </p:nvPr>
        </p:nvPicPr>
        <p:blipFill>
          <a:blip r:embed="rId2"/>
          <a:stretch>
            <a:fillRect/>
          </a:stretch>
        </p:blipFill>
        <p:spPr>
          <a:xfrm>
            <a:off x="298704" y="-987551"/>
            <a:ext cx="12029628" cy="8850392"/>
          </a:xfrm>
          <a:prstGeom prst="rect">
            <a:avLst/>
          </a:prstGeom>
        </p:spPr>
      </p:pic>
    </p:spTree>
    <p:extLst>
      <p:ext uri="{BB962C8B-B14F-4D97-AF65-F5344CB8AC3E}">
        <p14:creationId xmlns:p14="http://schemas.microsoft.com/office/powerpoint/2010/main" val="2086882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TGM v Brně, Konečného náměstí – kopie sochy V. Makovského</a:t>
            </a:r>
            <a:endParaRPr lang="cs-CZ"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78932" y="1825625"/>
            <a:ext cx="9409820" cy="5291085"/>
          </a:xfrm>
        </p:spPr>
      </p:pic>
    </p:spTree>
    <p:extLst>
      <p:ext uri="{BB962C8B-B14F-4D97-AF65-F5344CB8AC3E}">
        <p14:creationId xmlns:p14="http://schemas.microsoft.com/office/powerpoint/2010/main" val="2454629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Dědice – Klement Gottwald</a:t>
            </a:r>
            <a:endParaRPr lang="cs-CZ"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7910" y="1554480"/>
            <a:ext cx="6190166" cy="4270248"/>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11684" y="1236706"/>
            <a:ext cx="4542827" cy="3215470"/>
          </a:xfr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071" y="4382806"/>
            <a:ext cx="3901440" cy="2660904"/>
          </a:xfrm>
          <a:prstGeom prst="rect">
            <a:avLst/>
          </a:prstGeom>
        </p:spPr>
      </p:pic>
    </p:spTree>
    <p:extLst>
      <p:ext uri="{BB962C8B-B14F-4D97-AF65-F5344CB8AC3E}">
        <p14:creationId xmlns:p14="http://schemas.microsoft.com/office/powerpoint/2010/main" val="1813761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47472" y="-1"/>
            <a:ext cx="12801600" cy="1690689"/>
          </a:xfrm>
        </p:spPr>
        <p:txBody>
          <a:bodyPr>
            <a:normAutofit/>
          </a:bodyPr>
          <a:lstStyle/>
          <a:p>
            <a:pPr algn="ctr"/>
            <a:r>
              <a:rPr lang="cs-CZ" sz="2000" b="1" dirty="0" smtClean="0"/>
              <a:t>STALIN – PRAHA LETNÁ. </a:t>
            </a:r>
            <a:r>
              <a:rPr lang="cs-CZ" sz="2000" dirty="0"/>
              <a:t>O</a:t>
            </a:r>
            <a:r>
              <a:rPr lang="cs-CZ" sz="2000" dirty="0" smtClean="0"/>
              <a:t>dhaleno </a:t>
            </a:r>
            <a:r>
              <a:rPr lang="cs-CZ" sz="2000" dirty="0"/>
              <a:t>po setmění </a:t>
            </a:r>
            <a:r>
              <a:rPr lang="cs-CZ" sz="2000" dirty="0" smtClean="0"/>
              <a:t>na první máj roku</a:t>
            </a:r>
            <a:r>
              <a:rPr lang="cs-CZ" sz="2000" dirty="0"/>
              <a:t> </a:t>
            </a:r>
            <a:r>
              <a:rPr lang="cs-CZ" sz="2000" dirty="0" smtClean="0"/>
              <a:t>1955</a:t>
            </a:r>
            <a:r>
              <a:rPr lang="cs-CZ" sz="2000" dirty="0"/>
              <a:t> pod heslem „</a:t>
            </a:r>
            <a:r>
              <a:rPr lang="cs-CZ" sz="2000" i="1" dirty="0"/>
              <a:t>Svému osvoboditeli – československý lid</a:t>
            </a:r>
            <a:r>
              <a:rPr lang="cs-CZ" sz="2000" dirty="0"/>
              <a:t>“, tj. po smrti Stalina a nedlouho před Chruščovovou kritikou Stalinova kultu </a:t>
            </a:r>
            <a:r>
              <a:rPr lang="cs-CZ" sz="2000" dirty="0" smtClean="0"/>
              <a:t>osobnosti, 1962 postupně likvidován, ve své době největší skupinový pomník ve střední Evropě</a:t>
            </a:r>
            <a:endParaRPr lang="cs-CZ" sz="2000" b="1" dirty="0"/>
          </a:p>
        </p:txBody>
      </p:sp>
      <p:pic>
        <p:nvPicPr>
          <p:cNvPr id="5" name="Zástupný symbol pro obsah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17731" y="1690688"/>
            <a:ext cx="6653349" cy="4990012"/>
          </a:xfrm>
        </p:spPr>
      </p:pic>
      <p:pic>
        <p:nvPicPr>
          <p:cNvPr id="2050" name="Picture 2" descr="Pohled ze západní strany z přístupového chodníku na Letenskou pláň"/>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68539" y="1847088"/>
            <a:ext cx="6812323" cy="442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70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Jan Žižka - TROCNOV</a:t>
            </a:r>
            <a:endParaRPr lang="cs-CZ" b="1"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41832" y="1297718"/>
            <a:ext cx="3557016" cy="6323586"/>
          </a:xfrm>
        </p:spPr>
      </p:pic>
      <p:sp>
        <p:nvSpPr>
          <p:cNvPr id="4" name="Zástupný symbol pro obsah 3"/>
          <p:cNvSpPr>
            <a:spLocks noGrp="1"/>
          </p:cNvSpPr>
          <p:nvPr>
            <p:ph sz="half" idx="2"/>
          </p:nvPr>
        </p:nvSpPr>
        <p:spPr/>
        <p:txBody>
          <a:bodyPr/>
          <a:lstStyle/>
          <a:p>
            <a:r>
              <a:rPr lang="cs-CZ" sz="4400" dirty="0" smtClean="0"/>
              <a:t>Tvůrce profesor Josef </a:t>
            </a:r>
            <a:r>
              <a:rPr lang="cs-CZ" sz="4400" dirty="0" err="1" smtClean="0"/>
              <a:t>Malejovský</a:t>
            </a:r>
            <a:r>
              <a:rPr lang="cs-CZ" sz="4400" dirty="0" smtClean="0"/>
              <a:t>, vzniklo v letech 1958-1969</a:t>
            </a:r>
          </a:p>
          <a:p>
            <a:endParaRPr lang="cs-CZ" dirty="0"/>
          </a:p>
        </p:txBody>
      </p:sp>
    </p:spTree>
    <p:extLst>
      <p:ext uri="{BB962C8B-B14F-4D97-AF65-F5344CB8AC3E}">
        <p14:creationId xmlns:p14="http://schemas.microsoft.com/office/powerpoint/2010/main" val="994214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NEJVĚTŠÍ ČECH?</a:t>
            </a:r>
            <a:endParaRPr lang="cs-CZ" b="1" dirty="0"/>
          </a:p>
        </p:txBody>
      </p:sp>
      <p:sp>
        <p:nvSpPr>
          <p:cNvPr id="3" name="Zástupný symbol pro obsah 2"/>
          <p:cNvSpPr>
            <a:spLocks noGrp="1"/>
          </p:cNvSpPr>
          <p:nvPr>
            <p:ph idx="1"/>
          </p:nvPr>
        </p:nvSpPr>
        <p:spPr>
          <a:xfrm>
            <a:off x="161365" y="1465728"/>
            <a:ext cx="12030635" cy="5392271"/>
          </a:xfrm>
        </p:spPr>
        <p:txBody>
          <a:bodyPr>
            <a:normAutofit/>
          </a:bodyPr>
          <a:lstStyle/>
          <a:p>
            <a:pPr algn="ctr"/>
            <a:r>
              <a:rPr lang="cs-CZ" sz="3600" b="1" u="sng" dirty="0" smtClean="0"/>
              <a:t>Na špici pořadí pravidelně:</a:t>
            </a:r>
          </a:p>
          <a:p>
            <a:pPr algn="ctr"/>
            <a:endParaRPr lang="cs-CZ" sz="3600" b="1" u="sng" dirty="0" smtClean="0"/>
          </a:p>
          <a:p>
            <a:pPr algn="ctr"/>
            <a:r>
              <a:rPr lang="cs-CZ" sz="3600" b="1" dirty="0" smtClean="0"/>
              <a:t>Karel IV.</a:t>
            </a:r>
          </a:p>
          <a:p>
            <a:pPr algn="ctr"/>
            <a:r>
              <a:rPr lang="cs-CZ" sz="3600" b="1" dirty="0" smtClean="0"/>
              <a:t>TGM</a:t>
            </a:r>
          </a:p>
          <a:p>
            <a:pPr algn="ctr"/>
            <a:r>
              <a:rPr lang="cs-CZ" sz="3600" b="1" dirty="0" smtClean="0"/>
              <a:t>Mistr Jan Hus</a:t>
            </a:r>
          </a:p>
          <a:p>
            <a:pPr algn="ctr"/>
            <a:r>
              <a:rPr lang="cs-CZ" sz="3600" b="1" dirty="0" smtClean="0"/>
              <a:t>Jan Žižka z Trocnova</a:t>
            </a:r>
          </a:p>
          <a:p>
            <a:pPr algn="ctr"/>
            <a:r>
              <a:rPr lang="cs-CZ" sz="3600" b="1" dirty="0" smtClean="0"/>
              <a:t>Sv. Václav aj.</a:t>
            </a:r>
            <a:endParaRPr lang="cs-CZ" sz="3600" b="1" dirty="0"/>
          </a:p>
        </p:txBody>
      </p:sp>
    </p:spTree>
    <p:extLst>
      <p:ext uri="{BB962C8B-B14F-4D97-AF65-F5344CB8AC3E}">
        <p14:creationId xmlns:p14="http://schemas.microsoft.com/office/powerpoint/2010/main" val="831009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73736"/>
            <a:ext cx="12079224" cy="1700783"/>
          </a:xfrm>
        </p:spPr>
        <p:txBody>
          <a:bodyPr/>
          <a:lstStyle/>
          <a:p>
            <a:r>
              <a:rPr lang="cs-CZ" b="1" dirty="0" err="1" smtClean="0"/>
              <a:t>Kuriozum</a:t>
            </a:r>
            <a:r>
              <a:rPr lang="cs-CZ" b="1" dirty="0" smtClean="0"/>
              <a:t> ZLÍN – TGM a Gottwald si hleděli do tváře</a:t>
            </a:r>
            <a:endParaRPr lang="cs-CZ" b="1" dirty="0"/>
          </a:p>
        </p:txBody>
      </p:sp>
      <p:pic>
        <p:nvPicPr>
          <p:cNvPr id="1028" name="Picture 4"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a:stretch>
            <a:fillRect/>
          </a:stretch>
        </p:blipFill>
        <p:spPr>
          <a:xfrm>
            <a:off x="6091237" y="3424237"/>
            <a:ext cx="9525" cy="9525"/>
          </a:xfrm>
          <a:prstGeom prst="rect">
            <a:avLst/>
          </a:prstGeom>
        </p:spPr>
      </p:pic>
      <p:pic>
        <p:nvPicPr>
          <p:cNvPr id="4" name="Obrázek 3"/>
          <p:cNvPicPr>
            <a:picLocks noChangeAspect="1"/>
          </p:cNvPicPr>
          <p:nvPr/>
        </p:nvPicPr>
        <p:blipFill>
          <a:blip r:embed="rId3"/>
          <a:stretch>
            <a:fillRect/>
          </a:stretch>
        </p:blipFill>
        <p:spPr>
          <a:xfrm>
            <a:off x="6243637" y="3576637"/>
            <a:ext cx="9525" cy="9525"/>
          </a:xfrm>
          <a:prstGeom prst="rect">
            <a:avLst/>
          </a:prstGeom>
        </p:spPr>
      </p:pic>
      <p:pic>
        <p:nvPicPr>
          <p:cNvPr id="1034" name="Picture 10"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3206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4730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6254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975" y="777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cha Klementa Gottwalda stála od roku 1961 v Gottwaldově na náměstí Rudé armády (nyní ve Zlíně náměstí Práce) u obchodního domu P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9302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8872" y="1773936"/>
            <a:ext cx="12573000" cy="3416320"/>
          </a:xfrm>
          <a:prstGeom prst="rect">
            <a:avLst/>
          </a:prstGeom>
        </p:spPr>
        <p:txBody>
          <a:bodyPr wrap="square">
            <a:spAutoFit/>
          </a:bodyPr>
          <a:lstStyle/>
          <a:p>
            <a:r>
              <a:rPr lang="cs-CZ" sz="3600" dirty="0">
                <a:solidFill>
                  <a:srgbClr val="263238"/>
                </a:solidFill>
                <a:latin typeface="Arial" panose="020B0604020202020204" pitchFamily="34" charset="0"/>
              </a:rPr>
              <a:t>V euforické době roku 1968 byla socha Masaryka vrácena na původní místo, kde byla umístěna po 1. světové válce. </a:t>
            </a:r>
            <a:endParaRPr lang="cs-CZ" sz="3600" dirty="0" smtClean="0">
              <a:solidFill>
                <a:srgbClr val="263238"/>
              </a:solidFill>
              <a:latin typeface="Arial" panose="020B0604020202020204" pitchFamily="34" charset="0"/>
            </a:endParaRPr>
          </a:p>
          <a:p>
            <a:r>
              <a:rPr lang="cs-CZ" sz="3600" dirty="0">
                <a:solidFill>
                  <a:srgbClr val="263238"/>
                </a:solidFill>
                <a:latin typeface="Arial" panose="020B0604020202020204" pitchFamily="34" charset="0"/>
              </a:rPr>
              <a:t>O</a:t>
            </a:r>
            <a:r>
              <a:rPr lang="cs-CZ" sz="3600" dirty="0" smtClean="0">
                <a:solidFill>
                  <a:srgbClr val="263238"/>
                </a:solidFill>
                <a:latin typeface="Arial" panose="020B0604020202020204" pitchFamily="34" charset="0"/>
              </a:rPr>
              <a:t>d </a:t>
            </a:r>
            <a:r>
              <a:rPr lang="cs-CZ" sz="3600" dirty="0">
                <a:solidFill>
                  <a:srgbClr val="263238"/>
                </a:solidFill>
                <a:latin typeface="Arial" panose="020B0604020202020204" pitchFamily="34" charset="0"/>
              </a:rPr>
              <a:t>roku 1961 stála na stejném náměstí i Gottwaldova socha. Oba státníci se na sebe několik roků dívali. </a:t>
            </a:r>
            <a:endParaRPr lang="cs-CZ" sz="3600" dirty="0" smtClean="0">
              <a:solidFill>
                <a:srgbClr val="263238"/>
              </a:solidFill>
              <a:latin typeface="Arial" panose="020B0604020202020204" pitchFamily="34" charset="0"/>
            </a:endParaRPr>
          </a:p>
          <a:p>
            <a:r>
              <a:rPr lang="cs-CZ" sz="3600" dirty="0" smtClean="0">
                <a:solidFill>
                  <a:srgbClr val="263238"/>
                </a:solidFill>
                <a:latin typeface="Arial" panose="020B0604020202020204" pitchFamily="34" charset="0"/>
              </a:rPr>
              <a:t>Masaryk tam vydržel </a:t>
            </a:r>
            <a:r>
              <a:rPr lang="cs-CZ" sz="3600" dirty="0">
                <a:solidFill>
                  <a:srgbClr val="263238"/>
                </a:solidFill>
                <a:latin typeface="Arial" panose="020B0604020202020204" pitchFamily="34" charset="0"/>
              </a:rPr>
              <a:t>do roku 1973, kdy byl v noci tajně odstraněný a uložený do garáže, kde dnes leží Gottwald</a:t>
            </a:r>
            <a:r>
              <a:rPr lang="cs-CZ" sz="3600" dirty="0" smtClean="0">
                <a:solidFill>
                  <a:srgbClr val="263238"/>
                </a:solidFill>
                <a:latin typeface="Arial" panose="020B0604020202020204" pitchFamily="34" charset="0"/>
              </a:rPr>
              <a:t>.</a:t>
            </a:r>
            <a:endParaRPr lang="cs-CZ" sz="3600" b="0" i="0" dirty="0">
              <a:solidFill>
                <a:srgbClr val="263238"/>
              </a:solidFill>
              <a:effectLst/>
              <a:latin typeface="Arial" panose="020B0604020202020204" pitchFamily="34" charset="0"/>
            </a:endParaRPr>
          </a:p>
        </p:txBody>
      </p:sp>
    </p:spTree>
    <p:extLst>
      <p:ext uri="{BB962C8B-B14F-4D97-AF65-F5344CB8AC3E}">
        <p14:creationId xmlns:p14="http://schemas.microsoft.com/office/powerpoint/2010/main" val="3016643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0926" y="88025"/>
            <a:ext cx="11861074" cy="1602664"/>
          </a:xfrm>
        </p:spPr>
        <p:txBody>
          <a:bodyPr/>
          <a:lstStyle/>
          <a:p>
            <a:pPr algn="ctr"/>
            <a:r>
              <a:rPr lang="cs-CZ" b="1" dirty="0" smtClean="0"/>
              <a:t>CHICAGO – TGM jako „blanický </a:t>
            </a:r>
            <a:r>
              <a:rPr lang="cs-CZ" b="1" dirty="0" err="1" smtClean="0"/>
              <a:t>rytíř“či</a:t>
            </a:r>
            <a:r>
              <a:rPr lang="cs-CZ" b="1" dirty="0" smtClean="0"/>
              <a:t> sv. Václav</a:t>
            </a:r>
            <a:endParaRPr lang="cs-CZ" b="1"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1223" y="1476452"/>
            <a:ext cx="3944889" cy="5263609"/>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18773" y="2099990"/>
            <a:ext cx="5441226" cy="4083095"/>
          </a:xfr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571" y="3460532"/>
            <a:ext cx="3158202" cy="4734519"/>
          </a:xfrm>
          <a:prstGeom prst="rect">
            <a:avLst/>
          </a:prstGeom>
        </p:spPr>
      </p:pic>
    </p:spTree>
    <p:extLst>
      <p:ext uri="{BB962C8B-B14F-4D97-AF65-F5344CB8AC3E}">
        <p14:creationId xmlns:p14="http://schemas.microsoft.com/office/powerpoint/2010/main" val="20039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84048" y="182880"/>
            <a:ext cx="11530584" cy="6494085"/>
          </a:xfrm>
          <a:prstGeom prst="rect">
            <a:avLst/>
          </a:prstGeom>
        </p:spPr>
        <p:txBody>
          <a:bodyPr wrap="square">
            <a:spAutoFit/>
          </a:bodyPr>
          <a:lstStyle/>
          <a:p>
            <a:r>
              <a:rPr lang="cs-CZ" sz="3200" dirty="0">
                <a:latin typeface="Calibri" panose="020F0502020204030204" pitchFamily="34" charset="0"/>
                <a:ea typeface="Calibri" panose="020F0502020204030204" pitchFamily="34" charset="0"/>
                <a:cs typeface="Times New Roman" panose="02020603050405020304" pitchFamily="18" charset="0"/>
              </a:rPr>
              <a:t>Socha Blanického rytíře – Památník Tomáše Garrigue Masaryka v Chicagu Chicago bylo ve dvacátých letech zřejmě druhým největším českým městem po Praze. Sehrálo také významnou roli při budování Československa. Významné v této souvislosti byly tři návštěvy Tomáše </a:t>
            </a:r>
            <a:r>
              <a:rPr lang="cs-CZ" sz="3200" dirty="0" err="1">
                <a:latin typeface="Calibri" panose="020F0502020204030204" pitchFamily="34" charset="0"/>
                <a:ea typeface="Calibri" panose="020F0502020204030204" pitchFamily="34" charset="0"/>
                <a:cs typeface="Times New Roman" panose="02020603050405020304" pitchFamily="18" charset="0"/>
              </a:rPr>
              <a:t>Garrigua</a:t>
            </a:r>
            <a:r>
              <a:rPr lang="cs-CZ" sz="3200" dirty="0">
                <a:latin typeface="Calibri" panose="020F0502020204030204" pitchFamily="34" charset="0"/>
                <a:ea typeface="Calibri" panose="020F0502020204030204" pitchFamily="34" charset="0"/>
                <a:cs typeface="Times New Roman" panose="02020603050405020304" pitchFamily="18" charset="0"/>
              </a:rPr>
              <a:t> Masaryka v tomto městě. Po smrti prvního československého prezidenta v roce 1937 se místní krajané rozhodli vybudovat na jeho počest monumentální památník. Ten byl odhalen dne 29. května 1955. Slavnostní akt se stal jednou z nejvýznamnějších oslav československých demokratických tradic za celé období studené války. Sochu vytvořil českoamerický sochař </a:t>
            </a:r>
            <a:r>
              <a:rPr lang="cs-CZ" sz="3200" b="1" dirty="0">
                <a:latin typeface="Calibri" panose="020F0502020204030204" pitchFamily="34" charset="0"/>
                <a:ea typeface="Calibri" panose="020F0502020204030204" pitchFamily="34" charset="0"/>
                <a:cs typeface="Times New Roman" panose="02020603050405020304" pitchFamily="18" charset="0"/>
              </a:rPr>
              <a:t>Albín Polášek</a:t>
            </a:r>
            <a:r>
              <a:rPr lang="cs-CZ" sz="3200" dirty="0">
                <a:latin typeface="Calibri" panose="020F0502020204030204" pitchFamily="34" charset="0"/>
                <a:ea typeface="Calibri" panose="020F0502020204030204" pitchFamily="34" charset="0"/>
                <a:cs typeface="Times New Roman" panose="02020603050405020304" pitchFamily="18" charset="0"/>
              </a:rPr>
              <a:t>, který v Chicagu vedl po téměř třicet let katedru sochařství na světoznámém Art Institutu. </a:t>
            </a:r>
            <a:r>
              <a:rPr lang="cs-CZ" sz="3200" b="1" dirty="0">
                <a:latin typeface="Calibri" panose="020F0502020204030204" pitchFamily="34" charset="0"/>
                <a:ea typeface="Calibri" panose="020F0502020204030204" pitchFamily="34" charset="0"/>
                <a:cs typeface="Times New Roman" panose="02020603050405020304" pitchFamily="18" charset="0"/>
              </a:rPr>
              <a:t>Alegorie blanického rytíře přirovnává TGM ke svatému Václavovi. </a:t>
            </a:r>
            <a:endParaRPr lang="cs-CZ" sz="3200" b="1" dirty="0"/>
          </a:p>
        </p:txBody>
      </p:sp>
    </p:spTree>
    <p:extLst>
      <p:ext uri="{BB962C8B-B14F-4D97-AF65-F5344CB8AC3E}">
        <p14:creationId xmlns:p14="http://schemas.microsoft.com/office/powerpoint/2010/main" val="2070646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Hodslavice – rodný dům F. Palackého, socha instalována „otci národa“ až 1968</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16552" y="1555224"/>
            <a:ext cx="3049022" cy="5418365"/>
          </a:xfrm>
        </p:spPr>
      </p:pic>
    </p:spTree>
    <p:extLst>
      <p:ext uri="{BB962C8B-B14F-4D97-AF65-F5344CB8AC3E}">
        <p14:creationId xmlns:p14="http://schemas.microsoft.com/office/powerpoint/2010/main" val="1516179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13816" y="1"/>
            <a:ext cx="10539984" cy="1690688"/>
          </a:xfrm>
        </p:spPr>
        <p:txBody>
          <a:bodyPr/>
          <a:lstStyle/>
          <a:p>
            <a:r>
              <a:rPr lang="cs-CZ" b="1" dirty="0" smtClean="0"/>
              <a:t>Některé památníky mohly být instalovány buď v cizině nebo až po roce 1990.</a:t>
            </a:r>
            <a:endParaRPr lang="cs-CZ" b="1"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2778" y="1446205"/>
            <a:ext cx="3622765" cy="5653867"/>
          </a:xfrm>
        </p:spPr>
      </p:pic>
      <p:pic>
        <p:nvPicPr>
          <p:cNvPr id="6" name="Zástupný symbol pro obsah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97368" y="1063720"/>
            <a:ext cx="3456432" cy="6142368"/>
          </a:xfrm>
        </p:spPr>
      </p:pic>
    </p:spTree>
    <p:extLst>
      <p:ext uri="{BB962C8B-B14F-4D97-AF65-F5344CB8AC3E}">
        <p14:creationId xmlns:p14="http://schemas.microsoft.com/office/powerpoint/2010/main" val="1985740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Když tanky, tak jedině růžový…</a:t>
            </a:r>
            <a:endParaRPr lang="cs-CZ" b="1"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7932" y="2057624"/>
            <a:ext cx="5591868" cy="4195130"/>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7624"/>
            <a:ext cx="5812420" cy="4360593"/>
          </a:xfrm>
        </p:spPr>
      </p:pic>
    </p:spTree>
    <p:extLst>
      <p:ext uri="{BB962C8B-B14F-4D97-AF65-F5344CB8AC3E}">
        <p14:creationId xmlns:p14="http://schemas.microsoft.com/office/powerpoint/2010/main" val="876897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Václav Havel – Washington, Kapitol</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58003" y="1563625"/>
            <a:ext cx="3976069" cy="5363998"/>
          </a:xfrm>
        </p:spPr>
      </p:pic>
    </p:spTree>
    <p:extLst>
      <p:ext uri="{BB962C8B-B14F-4D97-AF65-F5344CB8AC3E}">
        <p14:creationId xmlns:p14="http://schemas.microsoft.com/office/powerpoint/2010/main" val="2345641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Maršál KONĚV – Praha Bubeneč –osvoboditel a okupant</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2183" y="1525114"/>
            <a:ext cx="3067534" cy="5454822"/>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35290" y="1281274"/>
            <a:ext cx="8256710" cy="4641669"/>
          </a:xfr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9530" y="5414334"/>
            <a:ext cx="3788229" cy="2129626"/>
          </a:xfrm>
          <a:prstGeom prst="rect">
            <a:avLst/>
          </a:prstGeom>
        </p:spPr>
      </p:pic>
    </p:spTree>
    <p:extLst>
      <p:ext uri="{BB962C8B-B14F-4D97-AF65-F5344CB8AC3E}">
        <p14:creationId xmlns:p14="http://schemas.microsoft.com/office/powerpoint/2010/main" val="3347864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A co BENEŠ?</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93074" y="1690688"/>
            <a:ext cx="3210638" cy="4761540"/>
          </a:xfrm>
        </p:spPr>
      </p:pic>
      <p:sp>
        <p:nvSpPr>
          <p:cNvPr id="4" name="Zástupný symbol pro obsah 3"/>
          <p:cNvSpPr>
            <a:spLocks noGrp="1"/>
          </p:cNvSpPr>
          <p:nvPr>
            <p:ph sz="half" idx="2"/>
          </p:nvPr>
        </p:nvSpPr>
        <p:spPr>
          <a:xfrm>
            <a:off x="6172199" y="1825625"/>
            <a:ext cx="5279571" cy="4496798"/>
          </a:xfrm>
        </p:spPr>
        <p:txBody>
          <a:bodyPr/>
          <a:lstStyle/>
          <a:p>
            <a:r>
              <a:rPr lang="cs-CZ" dirty="0" smtClean="0"/>
              <a:t>Instalace pomníku prezidenta E. Beneše v Praze (Loretánské nám.) i v Brně (u Právnické fakulty) – vyvolaly vášnivé diskuse. Především proto, že je mnozí spojují s tzv. „Benešovými dekrety.“</a:t>
            </a:r>
            <a:endParaRPr lang="cs-CZ" dirty="0"/>
          </a:p>
        </p:txBody>
      </p:sp>
    </p:spTree>
    <p:extLst>
      <p:ext uri="{BB962C8B-B14F-4D97-AF65-F5344CB8AC3E}">
        <p14:creationId xmlns:p14="http://schemas.microsoft.com/office/powerpoint/2010/main" val="2375735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Antonín Zápotocký - Zákolany</a:t>
            </a:r>
            <a:endParaRPr lang="cs-CZ" b="1"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4440" y="1359122"/>
            <a:ext cx="3163384" cy="5619009"/>
          </a:xfrm>
        </p:spPr>
      </p:pic>
      <p:sp>
        <p:nvSpPr>
          <p:cNvPr id="4" name="Zástupný symbol pro obsah 3"/>
          <p:cNvSpPr>
            <a:spLocks noGrp="1"/>
          </p:cNvSpPr>
          <p:nvPr>
            <p:ph sz="half" idx="2"/>
          </p:nvPr>
        </p:nvSpPr>
        <p:spPr/>
        <p:txBody>
          <a:bodyPr>
            <a:normAutofit lnSpcReduction="10000"/>
          </a:bodyPr>
          <a:lstStyle/>
          <a:p>
            <a:r>
              <a:rPr lang="cs-CZ" dirty="0" smtClean="0"/>
              <a:t>Zápotocký je místní rodák</a:t>
            </a:r>
          </a:p>
          <a:p>
            <a:r>
              <a:rPr lang="cs-CZ" dirty="0" smtClean="0"/>
              <a:t>Původně socha v Kladně, zde od r. 1984</a:t>
            </a:r>
          </a:p>
          <a:p>
            <a:r>
              <a:rPr lang="cs-CZ" dirty="0" smtClean="0"/>
              <a:t>Značná </a:t>
            </a:r>
            <a:r>
              <a:rPr lang="cs-CZ" dirty="0"/>
              <a:t>část z 500 obyvatel s kontroverzním komunistickým státníkem sympatizuje. Někteří mu říkají „tatíček“ či právě „náš Toník“, na socialistickou sochu jsou i pyšní. Tito starousedlíci vyjadřují svůj názor hrdě, otevřeně a hájí i </a:t>
            </a:r>
            <a:r>
              <a:rPr lang="cs-CZ" dirty="0" smtClean="0"/>
              <a:t>umístění sochy.</a:t>
            </a:r>
            <a:endParaRPr lang="cs-CZ" dirty="0"/>
          </a:p>
        </p:txBody>
      </p:sp>
    </p:spTree>
    <p:extLst>
      <p:ext uri="{BB962C8B-B14F-4D97-AF65-F5344CB8AC3E}">
        <p14:creationId xmlns:p14="http://schemas.microsoft.com/office/powerpoint/2010/main" val="33595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Pojetí SLOVANŮ</a:t>
            </a:r>
            <a:endParaRPr lang="cs-CZ" b="1" dirty="0"/>
          </a:p>
        </p:txBody>
      </p:sp>
      <p:sp>
        <p:nvSpPr>
          <p:cNvPr id="3" name="Zástupný symbol pro obsah 2"/>
          <p:cNvSpPr>
            <a:spLocks noGrp="1"/>
          </p:cNvSpPr>
          <p:nvPr>
            <p:ph idx="1"/>
          </p:nvPr>
        </p:nvSpPr>
        <p:spPr>
          <a:xfrm>
            <a:off x="-94129" y="1411940"/>
            <a:ext cx="11447929" cy="5446059"/>
          </a:xfrm>
        </p:spPr>
        <p:txBody>
          <a:bodyPr>
            <a:normAutofit/>
          </a:bodyPr>
          <a:lstStyle/>
          <a:p>
            <a:pPr algn="ctr"/>
            <a:r>
              <a:rPr lang="cs-CZ" sz="4000" dirty="0" smtClean="0"/>
              <a:t>Srovnávání a střet germánského a slovanského obyvatelstva – „dědičný nepřítel“</a:t>
            </a:r>
          </a:p>
          <a:p>
            <a:pPr algn="ctr"/>
            <a:r>
              <a:rPr lang="cs-CZ" sz="4000" dirty="0" smtClean="0"/>
              <a:t>NĚMECKO – ČESKÉ POTÝKÁNÍ – napříč dějinami</a:t>
            </a:r>
          </a:p>
          <a:p>
            <a:pPr marL="0" indent="0" algn="ctr">
              <a:buNone/>
            </a:pPr>
            <a:r>
              <a:rPr lang="cs-CZ" sz="4000" dirty="0" smtClean="0"/>
              <a:t>František PALACKÝ</a:t>
            </a:r>
          </a:p>
          <a:p>
            <a:pPr algn="ctr"/>
            <a:r>
              <a:rPr lang="cs-CZ" sz="4000" dirty="0" smtClean="0"/>
              <a:t>„holubičí povaha SLOVANŮ, přirozený „příklon </a:t>
            </a:r>
          </a:p>
          <a:p>
            <a:pPr marL="0" indent="0" algn="ctr">
              <a:buNone/>
            </a:pPr>
            <a:r>
              <a:rPr lang="cs-CZ" sz="4000" dirty="0" smtClean="0"/>
              <a:t>k demokracii“</a:t>
            </a:r>
          </a:p>
          <a:p>
            <a:pPr algn="ctr"/>
            <a:r>
              <a:rPr lang="cs-CZ" sz="4000" dirty="0" smtClean="0"/>
              <a:t>Germanizace</a:t>
            </a:r>
          </a:p>
          <a:p>
            <a:pPr algn="ctr"/>
            <a:r>
              <a:rPr lang="cs-CZ" sz="4000" dirty="0" smtClean="0"/>
              <a:t>Slovanští </a:t>
            </a:r>
            <a:r>
              <a:rPr lang="cs-CZ" sz="4000" dirty="0" err="1" smtClean="0"/>
              <a:t>pobratimové</a:t>
            </a:r>
            <a:endParaRPr lang="cs-CZ" sz="4000" dirty="0" smtClean="0"/>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3859" y="2394738"/>
            <a:ext cx="2745441" cy="4342788"/>
          </a:xfrm>
          <a:prstGeom prst="rect">
            <a:avLst/>
          </a:prstGeom>
        </p:spPr>
      </p:pic>
    </p:spTree>
    <p:extLst>
      <p:ext uri="{BB962C8B-B14F-4D97-AF65-F5344CB8AC3E}">
        <p14:creationId xmlns:p14="http://schemas.microsoft.com/office/powerpoint/2010/main" val="10323341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Litomyšl: Zdeněk Nejedlý</a:t>
            </a:r>
            <a:r>
              <a:rPr lang="cs-CZ" dirty="0" smtClean="0"/>
              <a:t>, </a:t>
            </a:r>
            <a:r>
              <a:rPr lang="cs-CZ" dirty="0" err="1" smtClean="0"/>
              <a:t>historik,politik</a:t>
            </a:r>
            <a:r>
              <a:rPr lang="cs-CZ" dirty="0" smtClean="0"/>
              <a:t>, ministr školství</a:t>
            </a:r>
            <a:br>
              <a:rPr lang="cs-CZ" dirty="0" smtClean="0"/>
            </a:br>
            <a:endParaRPr lang="cs-CZ" dirty="0"/>
          </a:p>
        </p:txBody>
      </p:sp>
      <p:sp>
        <p:nvSpPr>
          <p:cNvPr id="3" name="Zástupný symbol pro obsah 2"/>
          <p:cNvSpPr>
            <a:spLocks noGrp="1"/>
          </p:cNvSpPr>
          <p:nvPr>
            <p:ph sz="half" idx="1"/>
          </p:nvPr>
        </p:nvSpPr>
        <p:spPr>
          <a:xfrm>
            <a:off x="0" y="1362456"/>
            <a:ext cx="5907024" cy="5495543"/>
          </a:xfrm>
        </p:spPr>
        <p:txBody>
          <a:bodyPr>
            <a:normAutofit fontScale="92500" lnSpcReduction="10000"/>
          </a:bodyPr>
          <a:lstStyle/>
          <a:p>
            <a:r>
              <a:rPr lang="cs-CZ" dirty="0"/>
              <a:t>V </a:t>
            </a:r>
            <a:r>
              <a:rPr lang="cs-CZ" dirty="0" smtClean="0"/>
              <a:t>Litomyšli</a:t>
            </a:r>
            <a:r>
              <a:rPr lang="cs-CZ" dirty="0"/>
              <a:t> před základní školou v ulici Zámecká stojí Nejedlého socha od Jana Hány z roku 1978. Po </a:t>
            </a:r>
            <a:r>
              <a:rPr lang="cs-CZ" dirty="0" smtClean="0"/>
              <a:t>sametové revoluci probíhaly </a:t>
            </a:r>
            <a:r>
              <a:rPr lang="cs-CZ" dirty="0"/>
              <a:t>debaty o jejím odstranění. Nakonec byl pomník ponechán s vysvětlující </a:t>
            </a:r>
            <a:r>
              <a:rPr lang="cs-CZ" dirty="0" smtClean="0"/>
              <a:t>deskou: </a:t>
            </a:r>
          </a:p>
          <a:p>
            <a:r>
              <a:rPr lang="cs-CZ" dirty="0" smtClean="0"/>
              <a:t>„</a:t>
            </a:r>
            <a:r>
              <a:rPr lang="cs-CZ" i="1" dirty="0" smtClean="0"/>
              <a:t>Zdeněk </a:t>
            </a:r>
            <a:r>
              <a:rPr lang="cs-CZ" i="1" dirty="0"/>
              <a:t>Nejedlý (1878–1962) Rozmnožil i poškodil kulturu českou, přinesl poctu i úhonu rodnému městu, jež oceňuje dobré a zavrhuje špatné </a:t>
            </a:r>
            <a:r>
              <a:rPr lang="cs-CZ" i="1" dirty="0" smtClean="0"/>
              <a:t>jeho </a:t>
            </a:r>
            <a:r>
              <a:rPr lang="cs-CZ" i="1" dirty="0"/>
              <a:t>skutky</a:t>
            </a:r>
            <a:r>
              <a:rPr lang="cs-CZ" i="1" dirty="0" smtClean="0"/>
              <a:t>.</a:t>
            </a:r>
          </a:p>
          <a:p>
            <a:r>
              <a:rPr lang="cs-CZ" i="1" dirty="0"/>
              <a:t>Napsal dějiny Litomyšle, které jsou nepřekonané a budou nepřekonané, dal dohromady mládí Bedřicha Smetany, nikdo jiný dosud nezpracoval dějiny husitského zpěvu.</a:t>
            </a:r>
            <a:r>
              <a:rPr lang="cs-CZ" dirty="0"/>
              <a:t>“</a:t>
            </a:r>
          </a:p>
          <a:p>
            <a:endParaRPr lang="cs-CZ" dirty="0"/>
          </a:p>
          <a:p>
            <a:endParaRPr lang="cs-CZ" dirty="0"/>
          </a:p>
        </p:txBody>
      </p:sp>
      <p:sp>
        <p:nvSpPr>
          <p:cNvPr id="4" name="Zástupný symbol pro obsah 3"/>
          <p:cNvSpPr>
            <a:spLocks noGrp="1"/>
          </p:cNvSpPr>
          <p:nvPr>
            <p:ph sz="half" idx="2"/>
          </p:nvPr>
        </p:nvSpPr>
        <p:spPr>
          <a:xfrm>
            <a:off x="5838444" y="1362456"/>
            <a:ext cx="5856732" cy="5489575"/>
          </a:xfrm>
        </p:spPr>
        <p:txBody>
          <a:bodyPr>
            <a:normAutofit fontScale="92500" lnSpcReduction="10000"/>
          </a:bodyPr>
          <a:lstStyle/>
          <a:p>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810" y="960120"/>
            <a:ext cx="4572000" cy="6858000"/>
          </a:xfrm>
          <a:prstGeom prst="rect">
            <a:avLst/>
          </a:prstGeom>
        </p:spPr>
      </p:pic>
    </p:spTree>
    <p:extLst>
      <p:ext uri="{BB962C8B-B14F-4D97-AF65-F5344CB8AC3E}">
        <p14:creationId xmlns:p14="http://schemas.microsoft.com/office/powerpoint/2010/main" val="4105397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Nové Hrady u Skutče</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1467240"/>
            <a:ext cx="3264408" cy="5801125"/>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381814" y="1956816"/>
            <a:ext cx="8017146" cy="4507992"/>
          </a:xfrm>
        </p:spPr>
      </p:pic>
    </p:spTree>
    <p:extLst>
      <p:ext uri="{BB962C8B-B14F-4D97-AF65-F5344CB8AC3E}">
        <p14:creationId xmlns:p14="http://schemas.microsoft.com/office/powerpoint/2010/main" val="22150514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748937"/>
            <a:ext cx="10770326" cy="5428026"/>
          </a:xfrm>
        </p:spPr>
        <p:txBody>
          <a:bodyPr>
            <a:normAutofit/>
          </a:bodyPr>
          <a:lstStyle/>
          <a:p>
            <a:pPr algn="ctr"/>
            <a:r>
              <a:rPr lang="cs-CZ" sz="3600" u="sng" dirty="0" smtClean="0"/>
              <a:t>Vyrovnání se s totalitní minulostí – odlišné přístupy</a:t>
            </a:r>
            <a:r>
              <a:rPr lang="cs-CZ" sz="3600" dirty="0" smtClean="0"/>
              <a:t>:</a:t>
            </a:r>
          </a:p>
          <a:p>
            <a:pPr algn="ctr"/>
            <a:endParaRPr lang="cs-CZ" sz="3600" dirty="0" smtClean="0"/>
          </a:p>
          <a:p>
            <a:pPr algn="ctr"/>
            <a:r>
              <a:rPr lang="cs-CZ" sz="3600" dirty="0" smtClean="0"/>
              <a:t>NĚMECKO – denacifikace, socha nacistických pohlavárů je nemyslitelná</a:t>
            </a:r>
          </a:p>
          <a:p>
            <a:pPr algn="ctr"/>
            <a:r>
              <a:rPr lang="cs-CZ" sz="3600" dirty="0" smtClean="0"/>
              <a:t>RUSKO – sochy Lenina, </a:t>
            </a:r>
            <a:r>
              <a:rPr lang="cs-CZ" sz="3600" dirty="0" err="1" smtClean="0"/>
              <a:t>Džerdžinského</a:t>
            </a:r>
            <a:r>
              <a:rPr lang="cs-CZ" sz="3600" dirty="0" smtClean="0"/>
              <a:t> aj. jsou na mnoha místech s interpretací „je to součást historie“</a:t>
            </a:r>
            <a:endParaRPr lang="cs-CZ" sz="3600" dirty="0"/>
          </a:p>
        </p:txBody>
      </p:sp>
    </p:spTree>
    <p:extLst>
      <p:ext uri="{BB962C8B-B14F-4D97-AF65-F5344CB8AC3E}">
        <p14:creationId xmlns:p14="http://schemas.microsoft.com/office/powerpoint/2010/main" val="34342627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STALIN, DŽERDŽINSKIJ</a:t>
            </a:r>
            <a:endParaRPr lang="cs-CZ" dirty="0"/>
          </a:p>
        </p:txBody>
      </p:sp>
      <p:pic>
        <p:nvPicPr>
          <p:cNvPr id="5" name="Zástupný symbol pro obsah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04708" y="1825625"/>
            <a:ext cx="2448584" cy="4351338"/>
          </a:xfrm>
        </p:spPr>
      </p:pic>
      <p:pic>
        <p:nvPicPr>
          <p:cNvPr id="6" name="Zástupný symbol pro obsah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38708" y="1825625"/>
            <a:ext cx="2448584" cy="4351338"/>
          </a:xfrm>
        </p:spPr>
      </p:pic>
    </p:spTree>
    <p:extLst>
      <p:ext uri="{BB962C8B-B14F-4D97-AF65-F5344CB8AC3E}">
        <p14:creationId xmlns:p14="http://schemas.microsoft.com/office/powerpoint/2010/main" val="3135718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Moskva – mauzoleum </a:t>
            </a:r>
            <a:r>
              <a:rPr lang="cs-CZ" dirty="0" err="1" smtClean="0"/>
              <a:t>V.I.Lenina</a:t>
            </a:r>
            <a:endParaRPr lang="cs-CZ"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544503"/>
            <a:ext cx="5181600" cy="2913582"/>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4503"/>
            <a:ext cx="5181600" cy="2913582"/>
          </a:xfrm>
        </p:spPr>
      </p:pic>
    </p:spTree>
    <p:extLst>
      <p:ext uri="{BB962C8B-B14F-4D97-AF65-F5344CB8AC3E}">
        <p14:creationId xmlns:p14="http://schemas.microsoft.com/office/powerpoint/2010/main" val="2009927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b="1" dirty="0" smtClean="0"/>
              <a:t>AKTUÁLNĚ 2019: pomník VLASOVCŮM v Praze?</a:t>
            </a:r>
            <a:br>
              <a:rPr lang="cs-CZ" sz="4000" b="1" dirty="0" smtClean="0"/>
            </a:br>
            <a:r>
              <a:rPr lang="cs-CZ" sz="2200" b="1" dirty="0" smtClean="0"/>
              <a:t>Srovnej:</a:t>
            </a:r>
            <a:r>
              <a:rPr lang="cs-CZ" sz="4000" b="1" dirty="0" smtClean="0"/>
              <a:t/>
            </a:r>
            <a:br>
              <a:rPr lang="cs-CZ" sz="4000" b="1" dirty="0" smtClean="0"/>
            </a:br>
            <a:r>
              <a:rPr lang="cs-CZ" sz="2000" dirty="0" smtClean="0">
                <a:hlinkClick r:id="rId2"/>
              </a:rPr>
              <a:t>https</a:t>
            </a:r>
            <a:r>
              <a:rPr lang="cs-CZ" sz="2000" dirty="0">
                <a:hlinkClick r:id="rId2"/>
              </a:rPr>
              <a:t>://www.novinky.cz/historie/clanek/pomnik-rozporuplnym-vlasovcum-ani-historici-nejsou-zajedno-40305354</a:t>
            </a:r>
            <a:endParaRPr lang="cs-CZ" sz="2000" b="1" dirty="0"/>
          </a:p>
        </p:txBody>
      </p:sp>
      <p:pic>
        <p:nvPicPr>
          <p:cNvPr id="1026" name="Picture 2" descr="Hořelice, 6. května 1945. Projíždějící protitankový a protiletadlový oddíl Ruské osvobozenecké armády (RO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18123" y="2433092"/>
            <a:ext cx="6355160" cy="4214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0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8941" y="-167425"/>
            <a:ext cx="12410941" cy="1858113"/>
          </a:xfrm>
        </p:spPr>
        <p:txBody>
          <a:bodyPr>
            <a:normAutofit fontScale="90000"/>
          </a:bodyPr>
          <a:lstStyle/>
          <a:p>
            <a:pPr algn="ctr"/>
            <a:r>
              <a:rPr lang="cs-CZ" sz="3100" b="1" dirty="0"/>
              <a:t>Národ veliký ve slávě i utrpení – viz Muchova slovanská </a:t>
            </a:r>
            <a:r>
              <a:rPr lang="cs-CZ" sz="3100" b="1" dirty="0" smtClean="0"/>
              <a:t>epopej</a:t>
            </a:r>
            <a:br>
              <a:rPr lang="cs-CZ" sz="3100" b="1" dirty="0" smtClean="0"/>
            </a:br>
            <a:r>
              <a:rPr lang="cs-CZ" sz="3100" b="1" dirty="0" smtClean="0"/>
              <a:t>Apoteóza </a:t>
            </a:r>
            <a:r>
              <a:rPr lang="cs-CZ" sz="3100" b="1" dirty="0" smtClean="0"/>
              <a:t>dějin Slovanstva. </a:t>
            </a:r>
            <a:br>
              <a:rPr lang="cs-CZ" sz="3100" b="1" dirty="0" smtClean="0"/>
            </a:br>
            <a:r>
              <a:rPr lang="cs-CZ" sz="3100" b="1" dirty="0" smtClean="0"/>
              <a:t>Slovanstvo pro lidstvo!</a:t>
            </a:r>
            <a:r>
              <a:rPr lang="cs-CZ" b="1" dirty="0" smtClean="0"/>
              <a:t/>
            </a:r>
            <a:br>
              <a:rPr lang="cs-CZ" b="1" dirty="0" smtClean="0"/>
            </a:br>
            <a:endParaRPr lang="cs-CZ" b="1"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45090" y="1068947"/>
            <a:ext cx="4919908" cy="5941454"/>
          </a:xfrm>
        </p:spPr>
      </p:pic>
    </p:spTree>
    <p:extLst>
      <p:ext uri="{BB962C8B-B14F-4D97-AF65-F5344CB8AC3E}">
        <p14:creationId xmlns:p14="http://schemas.microsoft.com/office/powerpoint/2010/main" val="606069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Neslavnější období českých dějin? Aneb národ veliký ve SLÁVĚ i UTRPENÍ</a:t>
            </a:r>
            <a:endParaRPr lang="cs-CZ" b="1" dirty="0"/>
          </a:p>
        </p:txBody>
      </p:sp>
      <p:sp>
        <p:nvSpPr>
          <p:cNvPr id="3" name="Zástupný symbol pro obsah 2"/>
          <p:cNvSpPr>
            <a:spLocks noGrp="1"/>
          </p:cNvSpPr>
          <p:nvPr>
            <p:ph idx="1"/>
          </p:nvPr>
        </p:nvSpPr>
        <p:spPr>
          <a:xfrm>
            <a:off x="161365" y="2030505"/>
            <a:ext cx="12030635" cy="4935071"/>
          </a:xfrm>
        </p:spPr>
        <p:txBody>
          <a:bodyPr>
            <a:normAutofit/>
          </a:bodyPr>
          <a:lstStyle/>
          <a:p>
            <a:pPr algn="ctr"/>
            <a:r>
              <a:rPr lang="cs-CZ" sz="3600" dirty="0" smtClean="0"/>
              <a:t>Doba Karla IV.?</a:t>
            </a:r>
          </a:p>
          <a:p>
            <a:pPr algn="ctr"/>
            <a:r>
              <a:rPr lang="cs-CZ" sz="3600" b="1" dirty="0" smtClean="0"/>
              <a:t>Husitská revoluce</a:t>
            </a:r>
            <a:r>
              <a:rPr lang="cs-CZ" sz="3600" dirty="0" smtClean="0"/>
              <a:t>?   (Palacký, TGM)</a:t>
            </a:r>
          </a:p>
          <a:p>
            <a:pPr algn="ctr"/>
            <a:r>
              <a:rPr lang="cs-CZ" sz="3600" dirty="0" smtClean="0"/>
              <a:t>Národní obrození?</a:t>
            </a:r>
          </a:p>
          <a:p>
            <a:pPr algn="ctr"/>
            <a:r>
              <a:rPr lang="cs-CZ" sz="3600" dirty="0" smtClean="0"/>
              <a:t>Vznik ČSR?</a:t>
            </a:r>
          </a:p>
          <a:p>
            <a:pPr algn="ctr"/>
            <a:endParaRPr lang="cs-CZ" sz="3600" dirty="0"/>
          </a:p>
          <a:p>
            <a:pPr algn="ctr"/>
            <a:r>
              <a:rPr lang="cs-CZ" sz="3600" dirty="0" smtClean="0"/>
              <a:t>„</a:t>
            </a:r>
            <a:r>
              <a:rPr lang="cs-CZ" sz="3600" b="1" i="1" dirty="0" smtClean="0"/>
              <a:t>Každá doba má svá světla a své stíny.“ </a:t>
            </a:r>
            <a:r>
              <a:rPr lang="cs-CZ" sz="3600" dirty="0" smtClean="0"/>
              <a:t>(</a:t>
            </a:r>
            <a:r>
              <a:rPr lang="cs-CZ" sz="3600" i="1" dirty="0" smtClean="0"/>
              <a:t>Josef Pekař)</a:t>
            </a:r>
            <a:endParaRPr lang="cs-CZ" sz="3600" dirty="0" smtClean="0"/>
          </a:p>
          <a:p>
            <a:pPr algn="ctr"/>
            <a:endParaRPr lang="cs-CZ" sz="3600" dirty="0"/>
          </a:p>
        </p:txBody>
      </p:sp>
      <p:pic>
        <p:nvPicPr>
          <p:cNvPr id="1026" name="Picture 2" descr="Image result for josef peka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8605"/>
            <a:ext cx="238125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6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153" y="-309281"/>
            <a:ext cx="12613341" cy="1999970"/>
          </a:xfrm>
        </p:spPr>
        <p:txBody>
          <a:bodyPr/>
          <a:lstStyle/>
          <a:p>
            <a:pPr algn="ctr"/>
            <a:r>
              <a:rPr lang="cs-CZ" b="1" dirty="0" smtClean="0"/>
              <a:t>Sv. Václav – hl. zemský patron nebo kolaborant?</a:t>
            </a:r>
            <a:endParaRPr lang="cs-CZ" b="1"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05118" y="1168446"/>
            <a:ext cx="4428530" cy="5904707"/>
          </a:xfrm>
        </p:spPr>
      </p:pic>
      <p:sp>
        <p:nvSpPr>
          <p:cNvPr id="4" name="Zástupný symbol pro obsah 3"/>
          <p:cNvSpPr>
            <a:spLocks noGrp="1"/>
          </p:cNvSpPr>
          <p:nvPr>
            <p:ph sz="half" idx="2"/>
          </p:nvPr>
        </p:nvSpPr>
        <p:spPr>
          <a:xfrm>
            <a:off x="5033648" y="1062318"/>
            <a:ext cx="7158352" cy="5795682"/>
          </a:xfrm>
        </p:spPr>
        <p:txBody>
          <a:bodyPr>
            <a:normAutofit fontScale="92500"/>
          </a:bodyPr>
          <a:lstStyle/>
          <a:p>
            <a:r>
              <a:rPr lang="cs-CZ" dirty="0"/>
              <a:t>Vyhlášení dne státním svátkem bylo navrženo na základě usnesení výboru pro vědu, vzdělání, kulturu, mládež a tělovýchovu </a:t>
            </a:r>
            <a:r>
              <a:rPr lang="cs-CZ" u="sng" dirty="0">
                <a:hlinkClick r:id="rId3" tooltip="Poslanecká sněmovna Parlamentu České republiky"/>
              </a:rPr>
              <a:t>Poslanecké sněmovny Parlamentu České republiky</a:t>
            </a:r>
            <a:r>
              <a:rPr lang="cs-CZ" u="sng" dirty="0"/>
              <a:t> </a:t>
            </a:r>
            <a:r>
              <a:rPr lang="cs-CZ" dirty="0"/>
              <a:t>z 24. března 2000. Výbor zvolil pro státní svátek označení „</a:t>
            </a:r>
            <a:r>
              <a:rPr lang="cs-CZ" b="1" i="1" dirty="0"/>
              <a:t>Den české státnosti – Svatý Václav</a:t>
            </a:r>
            <a:r>
              <a:rPr lang="cs-CZ" dirty="0"/>
              <a:t>“.</a:t>
            </a:r>
            <a:r>
              <a:rPr lang="cs-CZ" baseline="30000" dirty="0">
                <a:hlinkClick r:id="rId4"/>
              </a:rPr>
              <a:t>[5]</a:t>
            </a:r>
            <a:r>
              <a:rPr lang="cs-CZ" dirty="0"/>
              <a:t> Při druhém čtení návrhu zákona se k tomuto dni vyjádřil nejprve tehdejší premiér </a:t>
            </a:r>
            <a:r>
              <a:rPr lang="cs-CZ" dirty="0">
                <a:hlinkClick r:id="rId5" tooltip="Miloš Zeman"/>
              </a:rPr>
              <a:t>Miloš Zeman</a:t>
            </a:r>
            <a:r>
              <a:rPr lang="cs-CZ" dirty="0"/>
              <a:t>, který svátek s ohledem na historický kontext nepřímo označil za symbol </a:t>
            </a:r>
            <a:r>
              <a:rPr lang="cs-CZ" b="1" dirty="0">
                <a:hlinkClick r:id="rId6" tooltip="Servilita (stránka neexistuje)"/>
              </a:rPr>
              <a:t>servility</a:t>
            </a:r>
            <a:r>
              <a:rPr lang="cs-CZ" b="1" dirty="0"/>
              <a:t> a </a:t>
            </a:r>
            <a:r>
              <a:rPr lang="cs-CZ" b="1" dirty="0">
                <a:hlinkClick r:id="rId7" tooltip="Kolaborace"/>
              </a:rPr>
              <a:t>kolaborace</a:t>
            </a:r>
            <a:r>
              <a:rPr lang="cs-CZ" dirty="0" smtClean="0"/>
              <a:t>.</a:t>
            </a:r>
            <a:r>
              <a:rPr lang="cs-CZ" dirty="0"/>
              <a:t> Poslanec </a:t>
            </a:r>
            <a:r>
              <a:rPr lang="cs-CZ" dirty="0" smtClean="0">
                <a:hlinkClick r:id="rId8" tooltip="Vojtěch Filip"/>
              </a:rPr>
              <a:t>V. </a:t>
            </a:r>
            <a:r>
              <a:rPr lang="cs-CZ" dirty="0">
                <a:hlinkClick r:id="rId8" tooltip="Vojtěch Filip"/>
              </a:rPr>
              <a:t>Filip</a:t>
            </a:r>
            <a:r>
              <a:rPr lang="cs-CZ" dirty="0"/>
              <a:t> poté navrhl vypuštění tohoto dne </a:t>
            </a:r>
            <a:r>
              <a:rPr lang="cs-CZ" dirty="0" smtClean="0"/>
              <a:t>            ze </a:t>
            </a:r>
            <a:r>
              <a:rPr lang="cs-CZ" dirty="0"/>
              <a:t>seznamu státních svátků uvedených v návrhu zákona</a:t>
            </a:r>
            <a:r>
              <a:rPr lang="cs-CZ" dirty="0" smtClean="0"/>
              <a:t>.</a:t>
            </a:r>
            <a:r>
              <a:rPr lang="cs-CZ" dirty="0"/>
              <a:t> Nakonec navrhl poslanec </a:t>
            </a:r>
            <a:r>
              <a:rPr lang="cs-CZ" dirty="0">
                <a:hlinkClick r:id="rId9" tooltip="Vlastimil Tlustý"/>
              </a:rPr>
              <a:t>Vlastimil Tlustý</a:t>
            </a:r>
            <a:r>
              <a:rPr lang="cs-CZ" dirty="0"/>
              <a:t>, aby svátek nesl označení </a:t>
            </a:r>
            <a:r>
              <a:rPr lang="cs-CZ" b="1" dirty="0"/>
              <a:t>„</a:t>
            </a:r>
            <a:r>
              <a:rPr lang="cs-CZ" b="1" i="1" dirty="0"/>
              <a:t>Den české státnosti</a:t>
            </a:r>
            <a:r>
              <a:rPr lang="cs-CZ" b="1" dirty="0"/>
              <a:t>“</a:t>
            </a:r>
          </a:p>
        </p:txBody>
      </p:sp>
    </p:spTree>
    <p:extLst>
      <p:ext uri="{BB962C8B-B14F-4D97-AF65-F5344CB8AC3E}">
        <p14:creationId xmlns:p14="http://schemas.microsoft.com/office/powerpoint/2010/main" val="2867054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58907" y="-107575"/>
            <a:ext cx="10694893" cy="1798264"/>
          </a:xfrm>
        </p:spPr>
        <p:txBody>
          <a:bodyPr/>
          <a:lstStyle/>
          <a:p>
            <a:pPr algn="ctr"/>
            <a:r>
              <a:rPr lang="cs-CZ" b="1" dirty="0" smtClean="0"/>
              <a:t>Zbožný císař a horlivý sběratel relikvií jako NEJVĚTŠÍ ČECH bezkonfesního národa</a:t>
            </a:r>
            <a:endParaRPr lang="cs-CZ" b="1"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58907" y="1436713"/>
            <a:ext cx="4175958" cy="5515417"/>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31860" y="1423942"/>
            <a:ext cx="5662658" cy="5662658"/>
          </a:xfrm>
        </p:spPr>
      </p:pic>
    </p:spTree>
    <p:extLst>
      <p:ext uri="{BB962C8B-B14F-4D97-AF65-F5344CB8AC3E}">
        <p14:creationId xmlns:p14="http://schemas.microsoft.com/office/powerpoint/2010/main" val="264764304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TotalTime>
  <Words>1496</Words>
  <Application>Microsoft Office PowerPoint</Application>
  <PresentationFormat>Širokoúhlá obrazovka</PresentationFormat>
  <Paragraphs>167</Paragraphs>
  <Slides>55</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55</vt:i4>
      </vt:variant>
    </vt:vector>
  </HeadingPairs>
  <TitlesOfParts>
    <vt:vector size="63" baseType="lpstr">
      <vt:lpstr>Arial</vt:lpstr>
      <vt:lpstr>Calibri</vt:lpstr>
      <vt:lpstr>Calibri Light</vt:lpstr>
      <vt:lpstr>Georgia</vt:lpstr>
      <vt:lpstr>segoe ui</vt:lpstr>
      <vt:lpstr>Times New Roman</vt:lpstr>
      <vt:lpstr>Trivia Seznam</vt:lpstr>
      <vt:lpstr>Motiv Office</vt:lpstr>
      <vt:lpstr>Mgr. Jiří Mihola, Ph.D.  (Masarykova univerzita)   Mýty, klišé, stereotypy českých dějin. Obejdeme se bez nich nebo je potřebujeme?</vt:lpstr>
      <vt:lpstr>Snaha o objektivitu</vt:lpstr>
      <vt:lpstr>VÍCE NEŽ 1000 let putuje český národ dějinami </vt:lpstr>
      <vt:lpstr>NEJVĚTŠÍ ČECH?</vt:lpstr>
      <vt:lpstr>Pojetí SLOVANŮ</vt:lpstr>
      <vt:lpstr>Národ veliký ve slávě i utrpení – viz Muchova slovanská epopej Apoteóza dějin Slovanstva.  Slovanstvo pro lidstvo! </vt:lpstr>
      <vt:lpstr>Neslavnější období českých dějin? Aneb národ veliký ve SLÁVĚ i UTRPENÍ</vt:lpstr>
      <vt:lpstr>Sv. Václav – hl. zemský patron nebo kolaborant?</vt:lpstr>
      <vt:lpstr>Zbožný císař a horlivý sběratel relikvií jako NEJVĚTŠÍ ČECH bezkonfesního národa</vt:lpstr>
      <vt:lpstr>Zikmund – liška ryšavá – jednou provždy? Aneb jablko padlo daleko od stromu?</vt:lpstr>
      <vt:lpstr>Mistr Jan Hus – kacíř nebo národní mučedník?</vt:lpstr>
      <vt:lpstr>Národ „božích bojovníků“?</vt:lpstr>
      <vt:lpstr>Jan Žižka: padouch nebo hrdina?</vt:lpstr>
      <vt:lpstr>Šlechta zrádná a cizácká? Kontroverzní osobnosti – Karel z Lichtenštejna, Karel Eusebius </vt:lpstr>
      <vt:lpstr>Náboženská „tolerance“ v době náboženských válek? František kardinál z Ditrichštejna</vt:lpstr>
      <vt:lpstr>ČERNÝ DEN NA BÍLÉ HOŘE: Bílá hora 8.listopadu 1620</vt:lpstr>
      <vt:lpstr>Ferdinand II. Štýrský,   Fridrich Falcký</vt:lpstr>
      <vt:lpstr>Prezentace aplikace PowerPoint</vt:lpstr>
      <vt:lpstr>Prezentace aplikace PowerPoint</vt:lpstr>
      <vt:lpstr>Jezuité: čeští vlastenci nebo škůdci a hubitelé národa?</vt:lpstr>
      <vt:lpstr>JAN SARKANDER – světec a mučedník nebo zrádce?</vt:lpstr>
      <vt:lpstr>Čarodějnické procesy na Severní Moravě – 17.st.</vt:lpstr>
      <vt:lpstr>19. století – hlavní líheň historických mýtů</vt:lpstr>
      <vt:lpstr>Mohyla u LIPAN (30.5.1434), odhalena 1881</vt:lpstr>
      <vt:lpstr>Josef II. aneb, když císař okusí práci poddaných</vt:lpstr>
      <vt:lpstr>1918: Pryč s monarchií a odčiňme Bílou horu!</vt:lpstr>
      <vt:lpstr>Bílá hora (8.11.1620 symbol národního utrpení a poroby – „neštěstí bez míry a hranic“ (J.Pekař) 300 let jsme úpěli</vt:lpstr>
      <vt:lpstr>L.Šaloun: Mistr Jan Hus (1915) – staroměstské náměstíFinanční prostředky pro vybudování pomníku byly obstarány prostřednictvím veřejné sbírky. První soutěž na návrh pomníku byla vypsána již roku 1891; pomník měl stát na Malém náměstí. Vítězný návrh sochaře Vilíma Amorta však nebyl realizován. </vt:lpstr>
      <vt:lpstr>Staroměstské náměstí – Mariánský sloup (J.J.Bendl, 1650, stržen 3.11.1918 jako symbol Bílé hory a monarchie davem v čele s anarchistou F. Sauerem </vt:lpstr>
      <vt:lpstr>Maršál Radecký – vrátí se?</vt:lpstr>
      <vt:lpstr>První republika se opírala o husitskou tradici</vt:lpstr>
      <vt:lpstr>Rudka u Kunštátu – z Masaryka zbyly jen boty</vt:lpstr>
      <vt:lpstr>TGM – Bystřice nad Pernštejnem aneb nejen knihy, i sochy mají své osudy</vt:lpstr>
      <vt:lpstr>TGM od Vincence Makovského před měšťanskou školou</vt:lpstr>
      <vt:lpstr>Prezentace aplikace PowerPoint</vt:lpstr>
      <vt:lpstr>TGM v Brně, Konečného náměstí – kopie sochy V. Makovského</vt:lpstr>
      <vt:lpstr>Dědice – Klement Gottwald</vt:lpstr>
      <vt:lpstr>STALIN – PRAHA LETNÁ. Odhaleno po setmění na první máj roku 1955 pod heslem „Svému osvoboditeli – československý lid“, tj. po smrti Stalina a nedlouho před Chruščovovou kritikou Stalinova kultu osobnosti, 1962 postupně likvidován, ve své době největší skupinový pomník ve střední Evropě</vt:lpstr>
      <vt:lpstr>Jan Žižka - TROCNOV</vt:lpstr>
      <vt:lpstr>Kuriozum ZLÍN – TGM a Gottwald si hleděli do tváře</vt:lpstr>
      <vt:lpstr>CHICAGO – TGM jako „blanický rytíř“či sv. Václav</vt:lpstr>
      <vt:lpstr>Prezentace aplikace PowerPoint</vt:lpstr>
      <vt:lpstr>Hodslavice – rodný dům F. Palackého, socha instalována „otci národa“ až 1968</vt:lpstr>
      <vt:lpstr>Některé památníky mohly být instalovány buď v cizině nebo až po roce 1990.</vt:lpstr>
      <vt:lpstr>Když tanky, tak jedině růžový…</vt:lpstr>
      <vt:lpstr>Václav Havel – Washington, Kapitol</vt:lpstr>
      <vt:lpstr>Maršál KONĚV – Praha Bubeneč –osvoboditel a okupant</vt:lpstr>
      <vt:lpstr>A co BENEŠ?</vt:lpstr>
      <vt:lpstr>Antonín Zápotocký - Zákolany</vt:lpstr>
      <vt:lpstr>Litomyšl: Zdeněk Nejedlý, historik,politik, ministr školství </vt:lpstr>
      <vt:lpstr>Nové Hrady u Skutče</vt:lpstr>
      <vt:lpstr>Prezentace aplikace PowerPoint</vt:lpstr>
      <vt:lpstr>STALIN, DŽERDŽINSKIJ</vt:lpstr>
      <vt:lpstr>Moskva – mauzoleum V.I.Lenina</vt:lpstr>
      <vt:lpstr>AKTUÁLNĚ 2019: pomník VLASOVCŮM v Praze? Srovnej: https://www.novinky.cz/historie/clanek/pomnik-rozporuplnym-vlasovcum-ani-historici-nejsou-zajedno-40305354</vt:lpstr>
    </vt:vector>
  </TitlesOfParts>
  <Company>Parlament 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Mgr. Jiří Mihola, Ph.D.  (Uniwersytet im. Masaryka w Brnie)   Oslava nebo trauma.  Pomníky a památníky v ČR jako zrcadlo doby a politicko - společenských přeměn ve 20. století.</dc:title>
  <dc:creator>Jiří Mihola</dc:creator>
  <cp:lastModifiedBy>Mihola</cp:lastModifiedBy>
  <cp:revision>55</cp:revision>
  <dcterms:created xsi:type="dcterms:W3CDTF">2019-11-06T09:04:01Z</dcterms:created>
  <dcterms:modified xsi:type="dcterms:W3CDTF">2021-12-06T09:46:06Z</dcterms:modified>
</cp:coreProperties>
</file>