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90"/>
  </p:notesMasterIdLst>
  <p:sldIdLst>
    <p:sldId id="340" r:id="rId2"/>
    <p:sldId id="305" r:id="rId3"/>
    <p:sldId id="306" r:id="rId4"/>
    <p:sldId id="307" r:id="rId5"/>
    <p:sldId id="445" r:id="rId6"/>
    <p:sldId id="308" r:id="rId7"/>
    <p:sldId id="453" r:id="rId8"/>
    <p:sldId id="446" r:id="rId9"/>
    <p:sldId id="309" r:id="rId10"/>
    <p:sldId id="257" r:id="rId11"/>
    <p:sldId id="447" r:id="rId12"/>
    <p:sldId id="286" r:id="rId13"/>
    <p:sldId id="342" r:id="rId14"/>
    <p:sldId id="520" r:id="rId15"/>
    <p:sldId id="310" r:id="rId16"/>
    <p:sldId id="343" r:id="rId17"/>
    <p:sldId id="483" r:id="rId18"/>
    <p:sldId id="480" r:id="rId19"/>
    <p:sldId id="481" r:id="rId20"/>
    <p:sldId id="485" r:id="rId21"/>
    <p:sldId id="269" r:id="rId22"/>
    <p:sldId id="535" r:id="rId23"/>
    <p:sldId id="262" r:id="rId24"/>
    <p:sldId id="282" r:id="rId25"/>
    <p:sldId id="287" r:id="rId26"/>
    <p:sldId id="487" r:id="rId27"/>
    <p:sldId id="489" r:id="rId28"/>
    <p:sldId id="513" r:id="rId29"/>
    <p:sldId id="514" r:id="rId30"/>
    <p:sldId id="515" r:id="rId31"/>
    <p:sldId id="589" r:id="rId32"/>
    <p:sldId id="516" r:id="rId33"/>
    <p:sldId id="330" r:id="rId34"/>
    <p:sldId id="331" r:id="rId35"/>
    <p:sldId id="449" r:id="rId36"/>
    <p:sldId id="322" r:id="rId37"/>
    <p:sldId id="325" r:id="rId38"/>
    <p:sldId id="327" r:id="rId39"/>
    <p:sldId id="450" r:id="rId40"/>
    <p:sldId id="323" r:id="rId41"/>
    <p:sldId id="326" r:id="rId42"/>
    <p:sldId id="328" r:id="rId43"/>
    <p:sldId id="324" r:id="rId44"/>
    <p:sldId id="558" r:id="rId45"/>
    <p:sldId id="336" r:id="rId46"/>
    <p:sldId id="333" r:id="rId47"/>
    <p:sldId id="329" r:id="rId48"/>
    <p:sldId id="560" r:id="rId49"/>
    <p:sldId id="337" r:id="rId50"/>
    <p:sldId id="334" r:id="rId51"/>
    <p:sldId id="338" r:id="rId52"/>
    <p:sldId id="486" r:id="rId53"/>
    <p:sldId id="365" r:id="rId54"/>
    <p:sldId id="270" r:id="rId55"/>
    <p:sldId id="366" r:id="rId56"/>
    <p:sldId id="347" r:id="rId57"/>
    <p:sldId id="280" r:id="rId58"/>
    <p:sldId id="482" r:id="rId59"/>
    <p:sldId id="490" r:id="rId60"/>
    <p:sldId id="518" r:id="rId61"/>
    <p:sldId id="534" r:id="rId62"/>
    <p:sldId id="533" r:id="rId63"/>
    <p:sldId id="335" r:id="rId64"/>
    <p:sldId id="522" r:id="rId65"/>
    <p:sldId id="285" r:id="rId66"/>
    <p:sldId id="373" r:id="rId67"/>
    <p:sldId id="375" r:id="rId68"/>
    <p:sldId id="376" r:id="rId69"/>
    <p:sldId id="491" r:id="rId70"/>
    <p:sldId id="526" r:id="rId71"/>
    <p:sldId id="525" r:id="rId72"/>
    <p:sldId id="303" r:id="rId73"/>
    <p:sldId id="528" r:id="rId74"/>
    <p:sldId id="529" r:id="rId75"/>
    <p:sldId id="555" r:id="rId76"/>
    <p:sldId id="527" r:id="rId77"/>
    <p:sldId id="524" r:id="rId78"/>
    <p:sldId id="495" r:id="rId79"/>
    <p:sldId id="271" r:id="rId80"/>
    <p:sldId id="587" r:id="rId81"/>
    <p:sldId id="493" r:id="rId82"/>
    <p:sldId id="492" r:id="rId83"/>
    <p:sldId id="272" r:id="rId84"/>
    <p:sldId id="349" r:id="rId85"/>
    <p:sldId id="368" r:id="rId86"/>
    <p:sldId id="552" r:id="rId87"/>
    <p:sldId id="588" r:id="rId88"/>
    <p:sldId id="577"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96FD4-4CA2-40CB-9381-29D388D39CEE}" type="datetimeFigureOut">
              <a:rPr lang="cs-CZ" smtClean="0"/>
              <a:t>21.09.2021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F478E-0D8D-46AB-AECE-1CD5936CBABB}" type="slidenum">
              <a:rPr lang="cs-CZ" smtClean="0"/>
              <a:t>‹#›</a:t>
            </a:fld>
            <a:endParaRPr lang="cs-CZ"/>
          </a:p>
        </p:txBody>
      </p:sp>
    </p:spTree>
    <p:extLst>
      <p:ext uri="{BB962C8B-B14F-4D97-AF65-F5344CB8AC3E}">
        <p14:creationId xmlns:p14="http://schemas.microsoft.com/office/powerpoint/2010/main" val="320641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E3A6F-0203-4B66-835C-A37F3D562889}"/>
              </a:ext>
            </a:extLst>
          </p:cNvPr>
          <p:cNvSpPr>
            <a:spLocks noGrp="1" noChangeArrowheads="1"/>
          </p:cNvSpPr>
          <p:nvPr>
            <p:ph type="sldNum"/>
          </p:nvPr>
        </p:nvSpPr>
        <p:spPr>
          <a:ln/>
        </p:spPr>
        <p:txBody>
          <a:bodyPr/>
          <a:lstStyle/>
          <a:p>
            <a:fld id="{54149E94-823C-46CF-89B4-4886EF77710F}" type="slidenum">
              <a:rPr lang="cs-CZ" altLang="cs-CZ"/>
              <a:pPr/>
              <a:t>6</a:t>
            </a:fld>
            <a:endParaRPr lang="cs-CZ" altLang="cs-CZ"/>
          </a:p>
        </p:txBody>
      </p:sp>
      <p:sp>
        <p:nvSpPr>
          <p:cNvPr id="18433" name="Rectangle 1">
            <a:extLst>
              <a:ext uri="{FF2B5EF4-FFF2-40B4-BE49-F238E27FC236}">
                <a16:creationId xmlns:a16="http://schemas.microsoft.com/office/drawing/2014/main" id="{61AEC8D8-81FB-4597-8ACC-8B7F2CB9D75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1863280A-1ED0-4BA4-9E8D-B716F7D3052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86010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630192-5AD0-42CE-803E-7181B6EAA5A5}"/>
              </a:ext>
            </a:extLst>
          </p:cNvPr>
          <p:cNvSpPr>
            <a:spLocks noGrp="1" noChangeArrowheads="1"/>
          </p:cNvSpPr>
          <p:nvPr>
            <p:ph type="sldNum"/>
          </p:nvPr>
        </p:nvSpPr>
        <p:spPr>
          <a:ln/>
        </p:spPr>
        <p:txBody>
          <a:bodyPr/>
          <a:lstStyle/>
          <a:p>
            <a:fld id="{87E59CD1-8248-47F7-A481-72028C6AA122}" type="slidenum">
              <a:rPr lang="cs-CZ" altLang="cs-CZ"/>
              <a:pPr/>
              <a:t>10</a:t>
            </a:fld>
            <a:endParaRPr lang="cs-CZ" altLang="cs-CZ"/>
          </a:p>
        </p:txBody>
      </p:sp>
      <p:sp>
        <p:nvSpPr>
          <p:cNvPr id="19457" name="Rectangle 1">
            <a:extLst>
              <a:ext uri="{FF2B5EF4-FFF2-40B4-BE49-F238E27FC236}">
                <a16:creationId xmlns:a16="http://schemas.microsoft.com/office/drawing/2014/main" id="{C6F9CEE9-DD58-46D6-B62B-220101B8FC37}"/>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a:extLst>
              <a:ext uri="{FF2B5EF4-FFF2-40B4-BE49-F238E27FC236}">
                <a16:creationId xmlns:a16="http://schemas.microsoft.com/office/drawing/2014/main" id="{899B0B9F-391B-41A9-80CF-5299F8B2081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DE3A6F-0203-4B66-835C-A37F3D562889}"/>
              </a:ext>
            </a:extLst>
          </p:cNvPr>
          <p:cNvSpPr>
            <a:spLocks noGrp="1" noChangeArrowheads="1"/>
          </p:cNvSpPr>
          <p:nvPr>
            <p:ph type="sldNum"/>
          </p:nvPr>
        </p:nvSpPr>
        <p:spPr>
          <a:ln/>
        </p:spPr>
        <p:txBody>
          <a:bodyPr/>
          <a:lstStyle/>
          <a:p>
            <a:fld id="{54149E94-823C-46CF-89B4-4886EF77710F}" type="slidenum">
              <a:rPr lang="cs-CZ" altLang="cs-CZ"/>
              <a:pPr/>
              <a:t>12</a:t>
            </a:fld>
            <a:endParaRPr lang="cs-CZ" altLang="cs-CZ"/>
          </a:p>
        </p:txBody>
      </p:sp>
      <p:sp>
        <p:nvSpPr>
          <p:cNvPr id="18433" name="Rectangle 1">
            <a:extLst>
              <a:ext uri="{FF2B5EF4-FFF2-40B4-BE49-F238E27FC236}">
                <a16:creationId xmlns:a16="http://schemas.microsoft.com/office/drawing/2014/main" id="{61AEC8D8-81FB-4597-8ACC-8B7F2CB9D755}"/>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a:extLst>
              <a:ext uri="{FF2B5EF4-FFF2-40B4-BE49-F238E27FC236}">
                <a16:creationId xmlns:a16="http://schemas.microsoft.com/office/drawing/2014/main" id="{1863280A-1ED0-4BA4-9E8D-B716F7D3052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3B74C-A54A-4F84-88B9-A5E8333F97C1}"/>
              </a:ext>
            </a:extLst>
          </p:cNvPr>
          <p:cNvSpPr>
            <a:spLocks noGrp="1" noChangeArrowheads="1"/>
          </p:cNvSpPr>
          <p:nvPr>
            <p:ph type="sldNum"/>
          </p:nvPr>
        </p:nvSpPr>
        <p:spPr>
          <a:ln/>
        </p:spPr>
        <p:txBody>
          <a:bodyPr/>
          <a:lstStyle/>
          <a:p>
            <a:fld id="{44616174-489C-4637-924F-30A1618A708A}" type="slidenum">
              <a:rPr lang="cs-CZ" altLang="cs-CZ"/>
              <a:pPr/>
              <a:t>25</a:t>
            </a:fld>
            <a:endParaRPr lang="cs-CZ" altLang="cs-CZ"/>
          </a:p>
        </p:txBody>
      </p:sp>
      <p:sp>
        <p:nvSpPr>
          <p:cNvPr id="20481" name="Rectangle 1">
            <a:extLst>
              <a:ext uri="{FF2B5EF4-FFF2-40B4-BE49-F238E27FC236}">
                <a16:creationId xmlns:a16="http://schemas.microsoft.com/office/drawing/2014/main" id="{8C9A1D06-39E6-4B1E-AA12-E3B04B655551}"/>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FD544F2C-DE4B-4253-8138-DD1A05AA44C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7078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08F55E-B2D4-42DA-B141-10500A60565B}"/>
              </a:ext>
            </a:extLst>
          </p:cNvPr>
          <p:cNvSpPr>
            <a:spLocks noGrp="1" noChangeArrowheads="1"/>
          </p:cNvSpPr>
          <p:nvPr>
            <p:ph type="sldNum"/>
          </p:nvPr>
        </p:nvSpPr>
        <p:spPr>
          <a:ln/>
        </p:spPr>
        <p:txBody>
          <a:bodyPr/>
          <a:lstStyle/>
          <a:p>
            <a:fld id="{9DD54307-56A2-465E-8D35-06C71801B5D7}" type="slidenum">
              <a:rPr lang="cs-CZ" altLang="cs-CZ"/>
              <a:pPr/>
              <a:t>41</a:t>
            </a:fld>
            <a:endParaRPr lang="cs-CZ" altLang="cs-CZ"/>
          </a:p>
        </p:txBody>
      </p:sp>
      <p:sp>
        <p:nvSpPr>
          <p:cNvPr id="22529" name="Rectangle 1">
            <a:extLst>
              <a:ext uri="{FF2B5EF4-FFF2-40B4-BE49-F238E27FC236}">
                <a16:creationId xmlns:a16="http://schemas.microsoft.com/office/drawing/2014/main" id="{AAAE5072-723C-4FBA-BC19-9A42DC82DEE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CFE8048E-C449-4592-AC3D-524EB7073D8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901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08F55E-B2D4-42DA-B141-10500A60565B}"/>
              </a:ext>
            </a:extLst>
          </p:cNvPr>
          <p:cNvSpPr>
            <a:spLocks noGrp="1" noChangeArrowheads="1"/>
          </p:cNvSpPr>
          <p:nvPr>
            <p:ph type="sldNum"/>
          </p:nvPr>
        </p:nvSpPr>
        <p:spPr>
          <a:ln/>
        </p:spPr>
        <p:txBody>
          <a:bodyPr/>
          <a:lstStyle/>
          <a:p>
            <a:fld id="{9DD54307-56A2-465E-8D35-06C71801B5D7}" type="slidenum">
              <a:rPr lang="cs-CZ" altLang="cs-CZ"/>
              <a:pPr/>
              <a:t>43</a:t>
            </a:fld>
            <a:endParaRPr lang="cs-CZ" altLang="cs-CZ"/>
          </a:p>
        </p:txBody>
      </p:sp>
      <p:sp>
        <p:nvSpPr>
          <p:cNvPr id="22529" name="Rectangle 1">
            <a:extLst>
              <a:ext uri="{FF2B5EF4-FFF2-40B4-BE49-F238E27FC236}">
                <a16:creationId xmlns:a16="http://schemas.microsoft.com/office/drawing/2014/main" id="{AAAE5072-723C-4FBA-BC19-9A42DC82DEE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CFE8048E-C449-4592-AC3D-524EB7073D8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52086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90E838D-2E87-4730-91A6-26F3A2D8CF5B}" type="datetimeFigureOut">
              <a:rPr lang="cs-CZ" smtClean="0"/>
              <a:t>21.09.2021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150275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90E838D-2E87-4730-91A6-26F3A2D8CF5B}" type="datetimeFigureOut">
              <a:rPr lang="cs-CZ" smtClean="0"/>
              <a:t>21.09.2021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96070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90E838D-2E87-4730-91A6-26F3A2D8CF5B}" type="datetimeFigureOut">
              <a:rPr lang="cs-CZ" smtClean="0"/>
              <a:t>21.09.2021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335733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234EECC-4EA7-452C-8280-BD2C4F9C3302}"/>
              </a:ext>
            </a:extLst>
          </p:cNvPr>
          <p:cNvSpPr>
            <a:spLocks noGrp="1"/>
          </p:cNvSpPr>
          <p:nvPr>
            <p:ph type="dt" sz="half" idx="10"/>
          </p:nvPr>
        </p:nvSpPr>
        <p:spPr>
          <a:xfrm>
            <a:off x="457200" y="6251575"/>
            <a:ext cx="2133600" cy="476250"/>
          </a:xfrm>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47B3DF97-7D8F-4E11-BE0E-04E6C096615C}"/>
              </a:ext>
            </a:extLst>
          </p:cNvPr>
          <p:cNvSpPr>
            <a:spLocks noGrp="1"/>
          </p:cNvSpPr>
          <p:nvPr>
            <p:ph type="sldNum" sz="quarter" idx="11"/>
          </p:nvPr>
        </p:nvSpPr>
        <p:spPr>
          <a:xfrm>
            <a:off x="6553200" y="6248400"/>
            <a:ext cx="2133600" cy="476250"/>
          </a:xfrm>
        </p:spPr>
        <p:txBody>
          <a:bodyPr/>
          <a:lstStyle>
            <a:lvl1pPr>
              <a:defRPr/>
            </a:lvl1pPr>
          </a:lstStyle>
          <a:p>
            <a:fld id="{830AACC2-1CCC-47E0-A976-B1ECEB0145FB}" type="slidenum">
              <a:rPr lang="cs-CZ" altLang="cs-CZ"/>
              <a:pPr/>
              <a:t>‹#›</a:t>
            </a:fld>
            <a:endParaRPr lang="cs-CZ" altLang="cs-CZ"/>
          </a:p>
        </p:txBody>
      </p:sp>
      <p:sp>
        <p:nvSpPr>
          <p:cNvPr id="7" name="Zástupný symbol pro zápatí 6">
            <a:extLst>
              <a:ext uri="{FF2B5EF4-FFF2-40B4-BE49-F238E27FC236}">
                <a16:creationId xmlns:a16="http://schemas.microsoft.com/office/drawing/2014/main" id="{C6FF7563-E14C-4549-8C84-42B2D1C5F573}"/>
              </a:ext>
            </a:extLst>
          </p:cNvPr>
          <p:cNvSpPr>
            <a:spLocks noGrp="1"/>
          </p:cNvSpPr>
          <p:nvPr>
            <p:ph type="ftr" sz="quarter" idx="12"/>
          </p:nvPr>
        </p:nvSpPr>
        <p:spPr>
          <a:xfrm>
            <a:off x="3124200" y="6248400"/>
            <a:ext cx="2895600" cy="476250"/>
          </a:xfrm>
        </p:spPr>
        <p:txBody>
          <a:bodyPr/>
          <a:lstStyle>
            <a:lvl1pPr>
              <a:defRPr/>
            </a:lvl1pPr>
          </a:lstStyle>
          <a:p>
            <a:pPr>
              <a:defRPr/>
            </a:pPr>
            <a:endParaRPr lang="cs-CZ"/>
          </a:p>
        </p:txBody>
      </p:sp>
    </p:spTree>
    <p:extLst>
      <p:ext uri="{BB962C8B-B14F-4D97-AF65-F5344CB8AC3E}">
        <p14:creationId xmlns:p14="http://schemas.microsoft.com/office/powerpoint/2010/main" val="296727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90E838D-2E87-4730-91A6-26F3A2D8CF5B}" type="datetimeFigureOut">
              <a:rPr lang="cs-CZ" smtClean="0"/>
              <a:t>21.09.2021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101522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90E838D-2E87-4730-91A6-26F3A2D8CF5B}" type="datetimeFigureOut">
              <a:rPr lang="cs-CZ" smtClean="0"/>
              <a:t>21.09.2021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285488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90E838D-2E87-4730-91A6-26F3A2D8CF5B}" type="datetimeFigureOut">
              <a:rPr lang="cs-CZ" smtClean="0"/>
              <a:t>21.09.2021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39306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90E838D-2E87-4730-91A6-26F3A2D8CF5B}" type="datetimeFigureOut">
              <a:rPr lang="cs-CZ" smtClean="0"/>
              <a:t>21.09.2021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231353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90E838D-2E87-4730-91A6-26F3A2D8CF5B}" type="datetimeFigureOut">
              <a:rPr lang="cs-CZ" smtClean="0"/>
              <a:t>21.09.2021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114078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E838D-2E87-4730-91A6-26F3A2D8CF5B}" type="datetimeFigureOut">
              <a:rPr lang="cs-CZ" smtClean="0"/>
              <a:t>21.09.2021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27030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90E838D-2E87-4730-91A6-26F3A2D8CF5B}" type="datetimeFigureOut">
              <a:rPr lang="cs-CZ" smtClean="0"/>
              <a:t>21.09.2021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1648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90E838D-2E87-4730-91A6-26F3A2D8CF5B}" type="datetimeFigureOut">
              <a:rPr lang="cs-CZ" smtClean="0"/>
              <a:t>21.09.2021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E40D0AA-4011-48D7-9865-EAB5A1DF2878}" type="slidenum">
              <a:rPr lang="cs-CZ" smtClean="0"/>
              <a:t>‹#›</a:t>
            </a:fld>
            <a:endParaRPr lang="cs-CZ"/>
          </a:p>
        </p:txBody>
      </p:sp>
    </p:spTree>
    <p:extLst>
      <p:ext uri="{BB962C8B-B14F-4D97-AF65-F5344CB8AC3E}">
        <p14:creationId xmlns:p14="http://schemas.microsoft.com/office/powerpoint/2010/main" val="254969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E838D-2E87-4730-91A6-26F3A2D8CF5B}" type="datetimeFigureOut">
              <a:rPr lang="cs-CZ" smtClean="0"/>
              <a:t>21.09.2021</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0D0AA-4011-48D7-9865-EAB5A1DF2878}" type="slidenum">
              <a:rPr lang="cs-CZ" smtClean="0"/>
              <a:t>‹#›</a:t>
            </a:fld>
            <a:endParaRPr lang="cs-CZ"/>
          </a:p>
        </p:txBody>
      </p:sp>
    </p:spTree>
    <p:extLst>
      <p:ext uri="{BB962C8B-B14F-4D97-AF65-F5344CB8AC3E}">
        <p14:creationId xmlns:p14="http://schemas.microsoft.com/office/powerpoint/2010/main" val="1126175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jednotky.cz/"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gif"/><Relationship Id="rId10" Type="http://schemas.openxmlformats.org/officeDocument/2006/relationships/image" Target="../media/image50.png"/><Relationship Id="rId4" Type="http://schemas.openxmlformats.org/officeDocument/2006/relationships/image" Target="../media/image44.gif"/><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image" Target="../media/image52.gif"/><Relationship Id="rId7" Type="http://schemas.openxmlformats.org/officeDocument/2006/relationships/image" Target="../media/image27.gif"/><Relationship Id="rId2" Type="http://schemas.openxmlformats.org/officeDocument/2006/relationships/image" Target="../media/image51.gif"/><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26.gif"/><Relationship Id="rId10" Type="http://schemas.openxmlformats.org/officeDocument/2006/relationships/image" Target="../media/image57.gif"/><Relationship Id="rId4" Type="http://schemas.openxmlformats.org/officeDocument/2006/relationships/image" Target="../media/image53.gif"/><Relationship Id="rId9" Type="http://schemas.openxmlformats.org/officeDocument/2006/relationships/image" Target="../media/image56.gif"/></Relationships>
</file>

<file path=ppt/slides/_rels/slide34.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3.png"/><Relationship Id="rId2" Type="http://schemas.openxmlformats.org/officeDocument/2006/relationships/image" Target="../media/image58.gif"/><Relationship Id="rId1" Type="http://schemas.openxmlformats.org/officeDocument/2006/relationships/slideLayout" Target="../slideLayouts/slideLayout2.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gif"/></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72.jpeg"/><Relationship Id="rId2" Type="http://schemas.openxmlformats.org/officeDocument/2006/relationships/image" Target="../media/image67.gif"/><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gif"/><Relationship Id="rId4" Type="http://schemas.openxmlformats.org/officeDocument/2006/relationships/image" Target="../media/image69.gif"/></Relationships>
</file>

<file path=ppt/slides/_rels/slide37.xml.rels><?xml version="1.0" encoding="UTF-8" standalone="yes"?>
<Relationships xmlns="http://schemas.openxmlformats.org/package/2006/relationships"><Relationship Id="rId8" Type="http://schemas.openxmlformats.org/officeDocument/2006/relationships/image" Target="../media/image79.gif"/><Relationship Id="rId3" Type="http://schemas.openxmlformats.org/officeDocument/2006/relationships/image" Target="../media/image74.gif"/><Relationship Id="rId7" Type="http://schemas.openxmlformats.org/officeDocument/2006/relationships/image" Target="../media/image78.gif"/><Relationship Id="rId2" Type="http://schemas.openxmlformats.org/officeDocument/2006/relationships/image" Target="../media/image73.gif"/><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gif"/><Relationship Id="rId9"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gif"/><Relationship Id="rId1" Type="http://schemas.openxmlformats.org/officeDocument/2006/relationships/slideLayout" Target="../slideLayouts/slideLayout2.xml"/><Relationship Id="rId4" Type="http://schemas.openxmlformats.org/officeDocument/2006/relationships/image" Target="../media/image8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gif"/><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gif"/></Relationships>
</file>

<file path=ppt/slides/_rels/slide41.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gif"/></Relationships>
</file>

<file path=ppt/slides/_rels/slide42.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jpeg"/><Relationship Id="rId7" Type="http://schemas.openxmlformats.org/officeDocument/2006/relationships/image" Target="../media/image104.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gif"/><Relationship Id="rId4" Type="http://schemas.openxmlformats.org/officeDocument/2006/relationships/image" Target="../media/image101.gif"/><Relationship Id="rId9" Type="http://schemas.openxmlformats.org/officeDocument/2006/relationships/image" Target="../media/image106.svg"/></Relationships>
</file>

<file path=ppt/slides/_rels/slide4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0.gif"/><Relationship Id="rId2" Type="http://schemas.openxmlformats.org/officeDocument/2006/relationships/image" Target="../media/image109.gif"/><Relationship Id="rId1" Type="http://schemas.openxmlformats.org/officeDocument/2006/relationships/slideLayout" Target="../slideLayouts/slideLayout2.xml"/><Relationship Id="rId6" Type="http://schemas.openxmlformats.org/officeDocument/2006/relationships/image" Target="../media/image113.gif"/><Relationship Id="rId5" Type="http://schemas.openxmlformats.org/officeDocument/2006/relationships/image" Target="../media/image112.gif"/><Relationship Id="rId4" Type="http://schemas.openxmlformats.org/officeDocument/2006/relationships/image" Target="../media/image111.gif"/></Relationships>
</file>

<file path=ppt/slides/_rels/slide46.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4.gif"/><Relationship Id="rId1" Type="http://schemas.openxmlformats.org/officeDocument/2006/relationships/slideLayout" Target="../slideLayouts/slideLayout2.xml"/><Relationship Id="rId4" Type="http://schemas.openxmlformats.org/officeDocument/2006/relationships/image" Target="../media/image116.gif"/></Relationships>
</file>

<file path=ppt/slides/_rels/slide47.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gif"/></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gif"/><Relationship Id="rId5" Type="http://schemas.openxmlformats.org/officeDocument/2006/relationships/image" Target="../media/image125.gif"/><Relationship Id="rId4" Type="http://schemas.openxmlformats.org/officeDocument/2006/relationships/image" Target="../media/image124.gif"/></Relationships>
</file>

<file path=ppt/slides/_rels/slide49.xml.rels><?xml version="1.0" encoding="UTF-8" standalone="yes"?>
<Relationships xmlns="http://schemas.openxmlformats.org/package/2006/relationships"><Relationship Id="rId3" Type="http://schemas.openxmlformats.org/officeDocument/2006/relationships/image" Target="../media/image128.gif"/><Relationship Id="rId2" Type="http://schemas.openxmlformats.org/officeDocument/2006/relationships/image" Target="../media/image127.gif"/><Relationship Id="rId1" Type="http://schemas.openxmlformats.org/officeDocument/2006/relationships/slideLayout" Target="../slideLayouts/slideLayout2.xml"/><Relationship Id="rId6" Type="http://schemas.openxmlformats.org/officeDocument/2006/relationships/image" Target="../media/image131.jpeg"/><Relationship Id="rId5" Type="http://schemas.openxmlformats.org/officeDocument/2006/relationships/image" Target="../media/image130.gif"/><Relationship Id="rId4" Type="http://schemas.openxmlformats.org/officeDocument/2006/relationships/image" Target="../media/image12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gif"/><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5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59.xml.rels><?xml version="1.0" encoding="UTF-8" standalone="yes"?>
<Relationships xmlns="http://schemas.openxmlformats.org/package/2006/relationships"><Relationship Id="rId3" Type="http://schemas.openxmlformats.org/officeDocument/2006/relationships/image" Target="../media/image149.gif"/><Relationship Id="rId2" Type="http://schemas.openxmlformats.org/officeDocument/2006/relationships/image" Target="../media/image148.gif"/><Relationship Id="rId1" Type="http://schemas.openxmlformats.org/officeDocument/2006/relationships/slideLayout" Target="../slideLayouts/slideLayout2.xml"/><Relationship Id="rId5" Type="http://schemas.openxmlformats.org/officeDocument/2006/relationships/image" Target="../media/image151.gif"/><Relationship Id="rId4" Type="http://schemas.openxmlformats.org/officeDocument/2006/relationships/image" Target="../media/image150.gi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3.gif"/><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4.gif"/></Relationships>
</file>

<file path=ppt/slides/_rels/slide6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6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6.xml"/><Relationship Id="rId4" Type="http://schemas.openxmlformats.org/officeDocument/2006/relationships/image" Target="../media/image160.gif"/></Relationships>
</file>

<file path=ppt/slides/_rels/slide63.xml.rels><?xml version="1.0" encoding="UTF-8" standalone="yes"?>
<Relationships xmlns="http://schemas.openxmlformats.org/package/2006/relationships"><Relationship Id="rId2" Type="http://schemas.openxmlformats.org/officeDocument/2006/relationships/image" Target="../media/image16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5" Type="http://schemas.openxmlformats.org/officeDocument/2006/relationships/image" Target="../media/image166.jpeg"/><Relationship Id="rId4" Type="http://schemas.openxmlformats.org/officeDocument/2006/relationships/image" Target="../media/image165.png"/></Relationships>
</file>

<file path=ppt/slides/_rels/slide66.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169.png"/></Relationships>
</file>

<file path=ppt/slides/_rels/slide68.x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oleObject" Target="../embeddings/oleObject2.bin"/><Relationship Id="rId1" Type="http://schemas.openxmlformats.org/officeDocument/2006/relationships/slideLayout" Target="../slideLayouts/slideLayout6.xml"/><Relationship Id="rId5" Type="http://schemas.openxmlformats.org/officeDocument/2006/relationships/image" Target="../media/image171.wmf"/><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2" Type="http://schemas.openxmlformats.org/officeDocument/2006/relationships/image" Target="../media/image17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png"/><Relationship Id="rId1" Type="http://schemas.openxmlformats.org/officeDocument/2006/relationships/slideLayout" Target="../slideLayouts/slideLayout2.xml"/><Relationship Id="rId4" Type="http://schemas.openxmlformats.org/officeDocument/2006/relationships/image" Target="../media/image176.e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77.wmf"/><Relationship Id="rId7" Type="http://schemas.openxmlformats.org/officeDocument/2006/relationships/image" Target="../media/image17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78.wmf"/><Relationship Id="rId10" Type="http://schemas.openxmlformats.org/officeDocument/2006/relationships/image" Target="../media/image181.png"/><Relationship Id="rId4" Type="http://schemas.openxmlformats.org/officeDocument/2006/relationships/oleObject" Target="../embeddings/oleObject5.bin"/><Relationship Id="rId9" Type="http://schemas.openxmlformats.org/officeDocument/2006/relationships/image" Target="../media/image180.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85.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84.wmf"/><Relationship Id="rId5" Type="http://schemas.openxmlformats.org/officeDocument/2006/relationships/oleObject" Target="../embeddings/oleObject9.bin"/><Relationship Id="rId4" Type="http://schemas.openxmlformats.org/officeDocument/2006/relationships/image" Target="../media/image183.wmf"/></Relationships>
</file>

<file path=ppt/slides/_rels/slide7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jpeg"/><Relationship Id="rId1" Type="http://schemas.openxmlformats.org/officeDocument/2006/relationships/slideLayout" Target="../slideLayouts/slideLayout7.xml"/><Relationship Id="rId5" Type="http://schemas.openxmlformats.org/officeDocument/2006/relationships/image" Target="../media/image189.gif"/><Relationship Id="rId4" Type="http://schemas.openxmlformats.org/officeDocument/2006/relationships/image" Target="../media/image188.gif"/></Relationships>
</file>

<file path=ppt/slides/_rels/slide75.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93.svg"/><Relationship Id="rId7" Type="http://schemas.openxmlformats.org/officeDocument/2006/relationships/image" Target="../media/image197.svg"/><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svg"/><Relationship Id="rId4" Type="http://schemas.openxmlformats.org/officeDocument/2006/relationships/image" Target="../media/image194.png"/></Relationships>
</file>

<file path=ppt/slides/_rels/slide77.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svg"/><Relationship Id="rId7" Type="http://schemas.openxmlformats.org/officeDocument/2006/relationships/image" Target="../media/image203.svg"/><Relationship Id="rId2"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202.png"/><Relationship Id="rId11" Type="http://schemas.openxmlformats.org/officeDocument/2006/relationships/image" Target="../media/image207.svg"/><Relationship Id="rId5" Type="http://schemas.openxmlformats.org/officeDocument/2006/relationships/image" Target="../media/image201.sv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svg"/></Relationships>
</file>

<file path=ppt/slides/_rels/slide78.xml.rels><?xml version="1.0" encoding="UTF-8" standalone="yes"?>
<Relationships xmlns="http://schemas.openxmlformats.org/package/2006/relationships"><Relationship Id="rId2" Type="http://schemas.openxmlformats.org/officeDocument/2006/relationships/image" Target="../media/image208.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8" Type="http://schemas.openxmlformats.org/officeDocument/2006/relationships/image" Target="../media/image215.svg"/><Relationship Id="rId13" Type="http://schemas.openxmlformats.org/officeDocument/2006/relationships/image" Target="../media/image220.png"/><Relationship Id="rId3" Type="http://schemas.openxmlformats.org/officeDocument/2006/relationships/image" Target="../media/image210.png"/><Relationship Id="rId7" Type="http://schemas.openxmlformats.org/officeDocument/2006/relationships/image" Target="../media/image214.png"/><Relationship Id="rId12" Type="http://schemas.openxmlformats.org/officeDocument/2006/relationships/image" Target="../media/image219.svg"/><Relationship Id="rId2"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213.svg"/><Relationship Id="rId11" Type="http://schemas.openxmlformats.org/officeDocument/2006/relationships/image" Target="../media/image218.png"/><Relationship Id="rId5" Type="http://schemas.openxmlformats.org/officeDocument/2006/relationships/image" Target="../media/image212.png"/><Relationship Id="rId10" Type="http://schemas.openxmlformats.org/officeDocument/2006/relationships/image" Target="../media/image217.png"/><Relationship Id="rId4" Type="http://schemas.openxmlformats.org/officeDocument/2006/relationships/image" Target="../media/image211.svg"/><Relationship Id="rId9" Type="http://schemas.openxmlformats.org/officeDocument/2006/relationships/image" Target="../media/image216.png"/><Relationship Id="rId14" Type="http://schemas.openxmlformats.org/officeDocument/2006/relationships/image" Target="../media/image221.sv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image" Target="../media/image222.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oleObject" Target="../embeddings/oleObject10.bin"/><Relationship Id="rId1" Type="http://schemas.openxmlformats.org/officeDocument/2006/relationships/slideLayout" Target="../slideLayouts/slideLayout4.xml"/><Relationship Id="rId5" Type="http://schemas.openxmlformats.org/officeDocument/2006/relationships/image" Target="../media/image226.png"/><Relationship Id="rId4" Type="http://schemas.openxmlformats.org/officeDocument/2006/relationships/image" Target="../media/image225.png"/></Relationships>
</file>

<file path=ppt/slides/_rels/slide82.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jpeg"/><Relationship Id="rId1" Type="http://schemas.openxmlformats.org/officeDocument/2006/relationships/slideLayout" Target="../slideLayouts/slideLayout4.xml"/><Relationship Id="rId4" Type="http://schemas.openxmlformats.org/officeDocument/2006/relationships/image" Target="../media/image229.jpeg"/></Relationships>
</file>

<file path=ppt/slides/_rels/slide83.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38.svg"/><Relationship Id="rId3" Type="http://schemas.openxmlformats.org/officeDocument/2006/relationships/image" Target="../media/image233.gif"/><Relationship Id="rId7" Type="http://schemas.openxmlformats.org/officeDocument/2006/relationships/image" Target="../media/image237.png"/><Relationship Id="rId2" Type="http://schemas.openxmlformats.org/officeDocument/2006/relationships/image" Target="../media/image232.png"/><Relationship Id="rId1" Type="http://schemas.openxmlformats.org/officeDocument/2006/relationships/slideLayout" Target="../slideLayouts/slideLayout12.xml"/><Relationship Id="rId6" Type="http://schemas.openxmlformats.org/officeDocument/2006/relationships/image" Target="../media/image236.svg"/><Relationship Id="rId5" Type="http://schemas.openxmlformats.org/officeDocument/2006/relationships/image" Target="../media/image235.png"/><Relationship Id="rId10" Type="http://schemas.openxmlformats.org/officeDocument/2006/relationships/image" Target="../media/image240.svg"/><Relationship Id="rId4" Type="http://schemas.openxmlformats.org/officeDocument/2006/relationships/image" Target="../media/image234.gif"/><Relationship Id="rId9" Type="http://schemas.openxmlformats.org/officeDocument/2006/relationships/image" Target="../media/image239.png"/></Relationships>
</file>

<file path=ppt/slides/_rels/slide85.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43.svg"/><Relationship Id="rId2" Type="http://schemas.openxmlformats.org/officeDocument/2006/relationships/image" Target="../media/image242.png"/><Relationship Id="rId1" Type="http://schemas.openxmlformats.org/officeDocument/2006/relationships/slideLayout" Target="../slideLayouts/slideLayout2.xml"/><Relationship Id="rId6" Type="http://schemas.openxmlformats.org/officeDocument/2006/relationships/image" Target="../media/image246.gif"/><Relationship Id="rId5" Type="http://schemas.openxmlformats.org/officeDocument/2006/relationships/image" Target="../media/image245.svg"/><Relationship Id="rId4" Type="http://schemas.openxmlformats.org/officeDocument/2006/relationships/image" Target="../media/image244.png"/></Relationships>
</file>

<file path=ppt/slides/_rels/slide87.xml.rels><?xml version="1.0" encoding="UTF-8" standalone="yes"?>
<Relationships xmlns="http://schemas.openxmlformats.org/package/2006/relationships"><Relationship Id="rId3" Type="http://schemas.openxmlformats.org/officeDocument/2006/relationships/image" Target="../media/image248.gif"/><Relationship Id="rId2" Type="http://schemas.openxmlformats.org/officeDocument/2006/relationships/image" Target="../media/image24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7A8383E-488F-4F8B-8D2C-723403B06EFA}"/>
              </a:ext>
            </a:extLst>
          </p:cNvPr>
          <p:cNvSpPr txBox="1"/>
          <p:nvPr/>
        </p:nvSpPr>
        <p:spPr>
          <a:xfrm>
            <a:off x="466725" y="585311"/>
            <a:ext cx="8210550" cy="1200329"/>
          </a:xfrm>
          <a:prstGeom prst="rect">
            <a:avLst/>
          </a:prstGeom>
          <a:noFill/>
        </p:spPr>
        <p:txBody>
          <a:bodyPr wrap="square">
            <a:spAutoFit/>
          </a:bodyPr>
          <a:lstStyle/>
          <a:p>
            <a:pPr algn="just"/>
            <a:r>
              <a:rPr lang="cs-CZ" sz="2400" b="1" i="0" dirty="0">
                <a:solidFill>
                  <a:srgbClr val="000000"/>
                </a:solidFill>
                <a:effectLst/>
              </a:rPr>
              <a:t>Fyzika</a:t>
            </a:r>
            <a:r>
              <a:rPr lang="cs-CZ" sz="2400" b="0" i="0" dirty="0">
                <a:solidFill>
                  <a:srgbClr val="000000"/>
                </a:solidFill>
                <a:effectLst/>
              </a:rPr>
              <a:t> (z řeckého </a:t>
            </a:r>
            <a:r>
              <a:rPr lang="el-GR" sz="2400" b="0" i="0" dirty="0">
                <a:solidFill>
                  <a:srgbClr val="000000"/>
                </a:solidFill>
                <a:effectLst/>
              </a:rPr>
              <a:t>φυσικός (</a:t>
            </a:r>
            <a:r>
              <a:rPr lang="cs-CZ" sz="2400" b="0" i="0" dirty="0" err="1">
                <a:solidFill>
                  <a:srgbClr val="000000"/>
                </a:solidFill>
                <a:effectLst/>
              </a:rPr>
              <a:t>physikos</a:t>
            </a:r>
            <a:r>
              <a:rPr lang="cs-CZ" sz="2400" b="0" i="0" dirty="0">
                <a:solidFill>
                  <a:srgbClr val="000000"/>
                </a:solidFill>
                <a:effectLst/>
              </a:rPr>
              <a:t>): přírodní, ze základu </a:t>
            </a:r>
            <a:r>
              <a:rPr lang="el-GR" sz="2400" b="0" i="0" dirty="0">
                <a:solidFill>
                  <a:srgbClr val="000000"/>
                </a:solidFill>
                <a:effectLst/>
              </a:rPr>
              <a:t>φύσις (</a:t>
            </a:r>
            <a:r>
              <a:rPr lang="cs-CZ" sz="2400" b="0" i="0" dirty="0" err="1">
                <a:solidFill>
                  <a:srgbClr val="000000"/>
                </a:solidFill>
                <a:effectLst/>
              </a:rPr>
              <a:t>physis</a:t>
            </a:r>
            <a:r>
              <a:rPr lang="cs-CZ" sz="2400" b="0" i="0" dirty="0">
                <a:solidFill>
                  <a:srgbClr val="000000"/>
                </a:solidFill>
                <a:effectLst/>
              </a:rPr>
              <a:t>): příroda, archaicky též silozpyt) je vědní obor, který zkoumá zákonitosti přírodních jevů.</a:t>
            </a:r>
            <a:endParaRPr lang="cs-CZ" sz="2400" dirty="0"/>
          </a:p>
        </p:txBody>
      </p:sp>
      <p:sp>
        <p:nvSpPr>
          <p:cNvPr id="6" name="TextovéPole 5">
            <a:extLst>
              <a:ext uri="{FF2B5EF4-FFF2-40B4-BE49-F238E27FC236}">
                <a16:creationId xmlns:a16="http://schemas.microsoft.com/office/drawing/2014/main" id="{029C3525-A07D-4EC4-B0DF-9C81056911AF}"/>
              </a:ext>
            </a:extLst>
          </p:cNvPr>
          <p:cNvSpPr txBox="1"/>
          <p:nvPr/>
        </p:nvSpPr>
        <p:spPr>
          <a:xfrm>
            <a:off x="466725" y="2363927"/>
            <a:ext cx="8210550" cy="3908762"/>
          </a:xfrm>
          <a:prstGeom prst="rect">
            <a:avLst/>
          </a:prstGeom>
          <a:noFill/>
        </p:spPr>
        <p:txBody>
          <a:bodyPr wrap="square">
            <a:spAutoFit/>
          </a:bodyPr>
          <a:lstStyle/>
          <a:p>
            <a:r>
              <a:rPr lang="cs-CZ" sz="2400" b="1" i="0" dirty="0">
                <a:solidFill>
                  <a:srgbClr val="000000"/>
                </a:solidFill>
                <a:effectLst/>
              </a:rPr>
              <a:t>Fyzikální zákon</a:t>
            </a:r>
            <a:r>
              <a:rPr lang="cs-CZ" sz="2400" b="0" i="0" dirty="0">
                <a:solidFill>
                  <a:srgbClr val="000000"/>
                </a:solidFill>
                <a:effectLst/>
              </a:rPr>
              <a:t> vyjadřuje objektivní souvislost mezi fyzikálními jevy nebo veličinami. </a:t>
            </a:r>
          </a:p>
          <a:p>
            <a:endParaRPr lang="cs-CZ" sz="2400" dirty="0">
              <a:solidFill>
                <a:srgbClr val="000000"/>
              </a:solidFill>
            </a:endParaRPr>
          </a:p>
          <a:p>
            <a:r>
              <a:rPr lang="cs-CZ" sz="2400" b="1" i="1" dirty="0">
                <a:solidFill>
                  <a:srgbClr val="000000"/>
                </a:solidFill>
                <a:effectLst/>
              </a:rPr>
              <a:t>Kvalitativní</a:t>
            </a:r>
            <a:r>
              <a:rPr lang="cs-CZ" sz="2400" b="0" i="0" dirty="0">
                <a:solidFill>
                  <a:srgbClr val="000000"/>
                </a:solidFill>
                <a:effectLst/>
              </a:rPr>
              <a:t> (mají charakter tvrzení)</a:t>
            </a:r>
          </a:p>
          <a:p>
            <a:r>
              <a:rPr lang="cs-CZ" sz="2400" b="0" i="0" dirty="0">
                <a:solidFill>
                  <a:srgbClr val="000000"/>
                </a:solidFill>
                <a:effectLst/>
              </a:rPr>
              <a:t>	„Vodičem, na jehož koncích se udržuje rozdíl potenciálů prochází elektrický proud.“</a:t>
            </a:r>
          </a:p>
          <a:p>
            <a:endParaRPr lang="cs-CZ" sz="2400" b="0" i="0" dirty="0">
              <a:solidFill>
                <a:srgbClr val="000000"/>
              </a:solidFill>
              <a:effectLst/>
            </a:endParaRPr>
          </a:p>
          <a:p>
            <a:r>
              <a:rPr lang="cs-CZ" sz="2400" b="1" i="1" dirty="0">
                <a:solidFill>
                  <a:srgbClr val="000000"/>
                </a:solidFill>
              </a:rPr>
              <a:t>Kvantitativní</a:t>
            </a:r>
            <a:r>
              <a:rPr lang="cs-CZ" sz="2400" dirty="0">
                <a:solidFill>
                  <a:srgbClr val="000000"/>
                </a:solidFill>
              </a:rPr>
              <a:t> (zapisují se formou matematických vztahů – rovnic a vzorců)</a:t>
            </a:r>
            <a:r>
              <a:rPr lang="cs-CZ" sz="2400" b="0" i="0" dirty="0">
                <a:solidFill>
                  <a:srgbClr val="000000"/>
                </a:solidFill>
                <a:effectLst/>
              </a:rPr>
              <a:t> </a:t>
            </a:r>
          </a:p>
          <a:p>
            <a:r>
              <a:rPr lang="cs-CZ" sz="2400" dirty="0">
                <a:solidFill>
                  <a:srgbClr val="000000"/>
                </a:solidFill>
              </a:rPr>
              <a:t>    Např. Ohmův zákon           </a:t>
            </a:r>
            <a:r>
              <a:rPr lang="cs-CZ" sz="3200" dirty="0">
                <a:solidFill>
                  <a:srgbClr val="000000"/>
                </a:solidFill>
              </a:rPr>
              <a:t>U = R . I</a:t>
            </a:r>
            <a:endParaRPr lang="cs-CZ" sz="3200" dirty="0"/>
          </a:p>
        </p:txBody>
      </p:sp>
    </p:spTree>
    <p:extLst>
      <p:ext uri="{BB962C8B-B14F-4D97-AF65-F5344CB8AC3E}">
        <p14:creationId xmlns:p14="http://schemas.microsoft.com/office/powerpoint/2010/main" val="252723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F4866DEB-953A-41AD-89E2-670928DD0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03" y="1076325"/>
            <a:ext cx="7021315" cy="470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ovéPole 1">
            <a:extLst>
              <a:ext uri="{FF2B5EF4-FFF2-40B4-BE49-F238E27FC236}">
                <a16:creationId xmlns:a16="http://schemas.microsoft.com/office/drawing/2014/main" id="{E4530599-4668-48C9-B51B-48BEA75223C4}"/>
              </a:ext>
            </a:extLst>
          </p:cNvPr>
          <p:cNvSpPr txBox="1"/>
          <p:nvPr/>
        </p:nvSpPr>
        <p:spPr>
          <a:xfrm>
            <a:off x="3219445" y="295275"/>
            <a:ext cx="2876557" cy="523220"/>
          </a:xfrm>
          <a:prstGeom prst="rect">
            <a:avLst/>
          </a:prstGeom>
          <a:noFill/>
        </p:spPr>
        <p:txBody>
          <a:bodyPr wrap="none" rtlCol="0">
            <a:spAutoFit/>
          </a:bodyPr>
          <a:lstStyle/>
          <a:p>
            <a:r>
              <a:rPr lang="cs-CZ" sz="2800" b="1" dirty="0"/>
              <a:t>Násobky jednotek</a:t>
            </a:r>
          </a:p>
        </p:txBody>
      </p:sp>
      <p:sp>
        <p:nvSpPr>
          <p:cNvPr id="5" name="TextovéPole 4">
            <a:extLst>
              <a:ext uri="{FF2B5EF4-FFF2-40B4-BE49-F238E27FC236}">
                <a16:creationId xmlns:a16="http://schemas.microsoft.com/office/drawing/2014/main" id="{9711EB32-F4BE-4F02-96BB-17DA9FADBB5D}"/>
              </a:ext>
            </a:extLst>
          </p:cNvPr>
          <p:cNvSpPr txBox="1"/>
          <p:nvPr/>
        </p:nvSpPr>
        <p:spPr>
          <a:xfrm>
            <a:off x="3681618" y="6111359"/>
            <a:ext cx="2681082" cy="369332"/>
          </a:xfrm>
          <a:prstGeom prst="rect">
            <a:avLst/>
          </a:prstGeom>
          <a:noFill/>
        </p:spPr>
        <p:txBody>
          <a:bodyPr wrap="square">
            <a:spAutoFit/>
          </a:bodyPr>
          <a:lstStyle/>
          <a:p>
            <a:r>
              <a:rPr lang="cs-CZ" dirty="0">
                <a:hlinkClick r:id="rId4"/>
              </a:rPr>
              <a:t>https://www.jednotky.cz/</a:t>
            </a:r>
            <a:endParaRPr lang="cs-CZ"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ee the source image">
            <a:extLst>
              <a:ext uri="{FF2B5EF4-FFF2-40B4-BE49-F238E27FC236}">
                <a16:creationId xmlns:a16="http://schemas.microsoft.com/office/drawing/2014/main" id="{ADCF04F9-8271-41F4-9E3C-59211212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18" y="3431089"/>
            <a:ext cx="7570964" cy="311893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53925F5-9EE0-4ACC-B72B-F97F250AA25F}"/>
              </a:ext>
            </a:extLst>
          </p:cNvPr>
          <p:cNvSpPr txBox="1"/>
          <p:nvPr/>
        </p:nvSpPr>
        <p:spPr>
          <a:xfrm>
            <a:off x="203596" y="307976"/>
            <a:ext cx="8736807" cy="2800767"/>
          </a:xfrm>
          <a:prstGeom prst="rect">
            <a:avLst/>
          </a:prstGeom>
          <a:noFill/>
        </p:spPr>
        <p:txBody>
          <a:bodyPr wrap="square">
            <a:spAutoFit/>
          </a:bodyPr>
          <a:lstStyle/>
          <a:p>
            <a:r>
              <a:rPr lang="cs-CZ" sz="2400" b="1" dirty="0"/>
              <a:t>Vedlejší jednotky </a:t>
            </a:r>
            <a:endParaRPr lang="en-US" sz="2400" b="1" dirty="0"/>
          </a:p>
          <a:p>
            <a:endParaRPr lang="en-US" sz="800" dirty="0"/>
          </a:p>
          <a:p>
            <a:endParaRPr lang="cs-CZ" sz="800" dirty="0"/>
          </a:p>
          <a:p>
            <a:pPr algn="just"/>
            <a:r>
              <a:rPr lang="cs-CZ" sz="2400" dirty="0"/>
              <a:t>jejich používání je příslušnou normou dovoleno, i když do jednotek soustavy SI nepatří. Povolení bylo uděleno na základě praktických důvodů. Jedná se např. o tyto jednotky: </a:t>
            </a:r>
          </a:p>
          <a:p>
            <a:endParaRPr lang="cs-CZ" sz="800" dirty="0"/>
          </a:p>
          <a:p>
            <a:r>
              <a:rPr lang="cs-CZ" sz="2400" dirty="0"/>
              <a:t>             minuta (min), hodina (h), litr (l), tuna (t), … </a:t>
            </a:r>
          </a:p>
          <a:p>
            <a:endParaRPr lang="en-US" sz="800" dirty="0"/>
          </a:p>
          <a:p>
            <a:pPr algn="just"/>
            <a:r>
              <a:rPr lang="cs-CZ" sz="2400" dirty="0"/>
              <a:t>Při výpočtech je ale převádíme na jednotky soustavy SI. </a:t>
            </a:r>
          </a:p>
        </p:txBody>
      </p:sp>
    </p:spTree>
    <p:extLst>
      <p:ext uri="{BB962C8B-B14F-4D97-AF65-F5344CB8AC3E}">
        <p14:creationId xmlns:p14="http://schemas.microsoft.com/office/powerpoint/2010/main" val="391246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94B6F0C-226E-43DE-917B-58511BEF0DE0}"/>
              </a:ext>
            </a:extLst>
          </p:cNvPr>
          <p:cNvPicPr>
            <a:picLocks noChangeAspect="1"/>
          </p:cNvPicPr>
          <p:nvPr/>
        </p:nvPicPr>
        <p:blipFill>
          <a:blip r:embed="rId3"/>
          <a:stretch>
            <a:fillRect/>
          </a:stretch>
        </p:blipFill>
        <p:spPr>
          <a:xfrm>
            <a:off x="163160" y="453033"/>
            <a:ext cx="8817680" cy="595193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1E943-ABBE-4E73-B4A0-F95CF6920649}"/>
              </a:ext>
            </a:extLst>
          </p:cNvPr>
          <p:cNvSpPr>
            <a:spLocks noGrp="1"/>
          </p:cNvSpPr>
          <p:nvPr>
            <p:ph type="title"/>
          </p:nvPr>
        </p:nvSpPr>
        <p:spPr>
          <a:xfrm>
            <a:off x="495300" y="717551"/>
            <a:ext cx="7886700" cy="1325563"/>
          </a:xfrm>
        </p:spPr>
        <p:txBody>
          <a:bodyPr>
            <a:normAutofit/>
          </a:bodyPr>
          <a:lstStyle/>
          <a:p>
            <a:pPr algn="ctr"/>
            <a:r>
              <a:rPr lang="cs-CZ" sz="8000" b="1" dirty="0"/>
              <a:t>Mechanika</a:t>
            </a:r>
          </a:p>
        </p:txBody>
      </p:sp>
      <p:sp>
        <p:nvSpPr>
          <p:cNvPr id="3" name="Zástupný obsah 2">
            <a:extLst>
              <a:ext uri="{FF2B5EF4-FFF2-40B4-BE49-F238E27FC236}">
                <a16:creationId xmlns:a16="http://schemas.microsoft.com/office/drawing/2014/main" id="{B16594B4-19FD-46A1-846B-B02FC8F52DD8}"/>
              </a:ext>
            </a:extLst>
          </p:cNvPr>
          <p:cNvSpPr>
            <a:spLocks noGrp="1"/>
          </p:cNvSpPr>
          <p:nvPr>
            <p:ph idx="1"/>
          </p:nvPr>
        </p:nvSpPr>
        <p:spPr>
          <a:xfrm>
            <a:off x="190500" y="2311400"/>
            <a:ext cx="8763000" cy="4351338"/>
          </a:xfrm>
        </p:spPr>
        <p:txBody>
          <a:bodyPr>
            <a:normAutofit/>
          </a:bodyPr>
          <a:lstStyle/>
          <a:p>
            <a:pPr marL="0" indent="0">
              <a:buNone/>
            </a:pPr>
            <a:endParaRPr lang="cs-CZ" sz="2400" dirty="0"/>
          </a:p>
          <a:p>
            <a:r>
              <a:rPr lang="cs-CZ" sz="2400" dirty="0"/>
              <a:t>1. </a:t>
            </a:r>
            <a:r>
              <a:rPr lang="cs-CZ" sz="2400" b="1" dirty="0"/>
              <a:t>kinematika</a:t>
            </a:r>
            <a:r>
              <a:rPr lang="cs-CZ" sz="2400" dirty="0"/>
              <a:t> – zajímá se o popis pohybu (trajektorie, dráha, rychlost, …). Kinematika tedy zkoumá </a:t>
            </a:r>
            <a:r>
              <a:rPr lang="cs-CZ" sz="2400" b="1" u="sng" dirty="0"/>
              <a:t>JAK</a:t>
            </a:r>
            <a:r>
              <a:rPr lang="cs-CZ" sz="2400" u="sng" dirty="0"/>
              <a:t> </a:t>
            </a:r>
            <a:r>
              <a:rPr lang="cs-CZ" sz="2400" dirty="0"/>
              <a:t>se příslušné těleso či hmotný bod pohybuje.</a:t>
            </a:r>
          </a:p>
          <a:p>
            <a:pPr marL="0" indent="0">
              <a:buNone/>
            </a:pPr>
            <a:endParaRPr lang="cs-CZ" sz="2400" dirty="0"/>
          </a:p>
          <a:p>
            <a:r>
              <a:rPr lang="cs-CZ" sz="2400" dirty="0"/>
              <a:t>2. </a:t>
            </a:r>
            <a:r>
              <a:rPr lang="cs-CZ" sz="2400" b="1" dirty="0"/>
              <a:t>dynamika</a:t>
            </a:r>
            <a:r>
              <a:rPr lang="cs-CZ" sz="2400" dirty="0"/>
              <a:t> – zajímá se o příčiny pohybu (tj. o síly působící na daný hmotný bod či těleso). Zkoumá, </a:t>
            </a:r>
            <a:r>
              <a:rPr lang="cs-CZ" sz="2400" b="1" u="sng" dirty="0"/>
              <a:t>PROČ</a:t>
            </a:r>
            <a:r>
              <a:rPr lang="cs-CZ" sz="2400" dirty="0"/>
              <a:t> se těleso či hmotný bod pohybuje.</a:t>
            </a:r>
          </a:p>
        </p:txBody>
      </p:sp>
    </p:spTree>
    <p:extLst>
      <p:ext uri="{BB962C8B-B14F-4D97-AF65-F5344CB8AC3E}">
        <p14:creationId xmlns:p14="http://schemas.microsoft.com/office/powerpoint/2010/main" val="301252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1F2D2B-DDF1-41C6-A6AF-055CABA15BBF}"/>
              </a:ext>
            </a:extLst>
          </p:cNvPr>
          <p:cNvSpPr>
            <a:spLocks noGrp="1"/>
          </p:cNvSpPr>
          <p:nvPr>
            <p:ph type="title"/>
          </p:nvPr>
        </p:nvSpPr>
        <p:spPr>
          <a:xfrm>
            <a:off x="628650" y="2103437"/>
            <a:ext cx="7886700" cy="1325563"/>
          </a:xfrm>
        </p:spPr>
        <p:txBody>
          <a:bodyPr>
            <a:normAutofit/>
          </a:bodyPr>
          <a:lstStyle/>
          <a:p>
            <a:pPr algn="ctr"/>
            <a:r>
              <a:rPr lang="cs-CZ" altLang="cs-CZ" sz="5400" b="1" dirty="0">
                <a:latin typeface="+mn-lt"/>
              </a:rPr>
              <a:t>Kinematika</a:t>
            </a:r>
            <a:endParaRPr lang="cs-CZ" sz="5400" dirty="0"/>
          </a:p>
        </p:txBody>
      </p:sp>
    </p:spTree>
    <p:extLst>
      <p:ext uri="{BB962C8B-B14F-4D97-AF65-F5344CB8AC3E}">
        <p14:creationId xmlns:p14="http://schemas.microsoft.com/office/powerpoint/2010/main" val="370609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02E72-E00B-49F2-9133-3766FFDB1375}"/>
              </a:ext>
            </a:extLst>
          </p:cNvPr>
          <p:cNvSpPr>
            <a:spLocks noGrp="1"/>
          </p:cNvSpPr>
          <p:nvPr>
            <p:ph type="title"/>
          </p:nvPr>
        </p:nvSpPr>
        <p:spPr>
          <a:xfrm>
            <a:off x="628650" y="230187"/>
            <a:ext cx="7886700" cy="1325563"/>
          </a:xfrm>
        </p:spPr>
        <p:txBody>
          <a:bodyPr/>
          <a:lstStyle/>
          <a:p>
            <a:pPr algn="ctr"/>
            <a:r>
              <a:rPr lang="en-US" b="1" dirty="0" err="1">
                <a:latin typeface="+mn-lt"/>
              </a:rPr>
              <a:t>Kinematika</a:t>
            </a:r>
            <a:endParaRPr lang="cs-CZ" b="1" dirty="0">
              <a:latin typeface="+mn-lt"/>
            </a:endParaRPr>
          </a:p>
        </p:txBody>
      </p:sp>
      <p:sp>
        <p:nvSpPr>
          <p:cNvPr id="3" name="Rectangle 3">
            <a:extLst>
              <a:ext uri="{FF2B5EF4-FFF2-40B4-BE49-F238E27FC236}">
                <a16:creationId xmlns:a16="http://schemas.microsoft.com/office/drawing/2014/main" id="{E20B0C24-1C5B-445C-8236-6BC846E85494}"/>
              </a:ext>
            </a:extLst>
          </p:cNvPr>
          <p:cNvSpPr txBox="1">
            <a:spLocks noChangeArrowheads="1"/>
          </p:cNvSpPr>
          <p:nvPr/>
        </p:nvSpPr>
        <p:spPr>
          <a:xfrm>
            <a:off x="457200" y="1598613"/>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altLang="cs-CZ" sz="2400" dirty="0"/>
              <a:t>= fyzika pohybu – neřešíme příčiny pohybu</a:t>
            </a:r>
          </a:p>
          <a:p>
            <a:pPr marL="0" indent="0" algn="just">
              <a:buNone/>
            </a:pPr>
            <a:endParaRPr lang="cs-CZ" altLang="cs-CZ" sz="2400" dirty="0"/>
          </a:p>
          <a:p>
            <a:pPr algn="just"/>
            <a:r>
              <a:rPr lang="cs-CZ" altLang="cs-CZ" sz="2400" b="1" dirty="0"/>
              <a:t>Mechanickým pohybem</a:t>
            </a:r>
            <a:r>
              <a:rPr lang="cs-CZ" altLang="cs-CZ" sz="2400" dirty="0"/>
              <a:t> se ve fyzice označuje takový pohyb, při kterém dochází ke změně polohy tělesa vzhledem ke vztažné soustavě, opakem </a:t>
            </a:r>
            <a:r>
              <a:rPr lang="cs-CZ" altLang="cs-CZ" sz="2400" b="1" dirty="0"/>
              <a:t>klid</a:t>
            </a:r>
            <a:r>
              <a:rPr lang="cs-CZ" altLang="cs-CZ" sz="2400" dirty="0"/>
              <a:t>.</a:t>
            </a:r>
          </a:p>
          <a:p>
            <a:pPr algn="just"/>
            <a:r>
              <a:rPr lang="cs-CZ" altLang="cs-CZ" sz="2400" b="1" dirty="0"/>
              <a:t>Klid a pohyb a klid těles jsou relativní. </a:t>
            </a:r>
            <a:r>
              <a:rPr lang="cs-CZ" altLang="cs-CZ" sz="2400" dirty="0"/>
              <a:t>Proto se určuje </a:t>
            </a:r>
            <a:r>
              <a:rPr lang="cs-CZ" altLang="cs-CZ" sz="2400" b="1" dirty="0"/>
              <a:t>vztažná soustava</a:t>
            </a:r>
          </a:p>
          <a:p>
            <a:pPr algn="just"/>
            <a:r>
              <a:rPr lang="cs-CZ" altLang="cs-CZ" sz="2400" b="1" dirty="0"/>
              <a:t>Fyzikální těleso </a:t>
            </a:r>
            <a:r>
              <a:rPr lang="cs-CZ" altLang="cs-CZ" sz="2400" dirty="0"/>
              <a:t>je každá ohraničená část látky bez ohledu na skupenství.</a:t>
            </a:r>
          </a:p>
          <a:p>
            <a:pPr algn="just"/>
            <a:r>
              <a:rPr lang="cs-CZ" altLang="cs-CZ" sz="2400" b="1" dirty="0"/>
              <a:t>Hmotný bod </a:t>
            </a:r>
            <a:r>
              <a:rPr lang="cs-CZ" altLang="cs-CZ" sz="2400" dirty="0"/>
              <a:t>je každé těleso, jehož rozměry lze vzhledem k uvažovaným vzdálenostem zanedbat.</a:t>
            </a:r>
          </a:p>
        </p:txBody>
      </p:sp>
    </p:spTree>
    <p:extLst>
      <p:ext uri="{BB962C8B-B14F-4D97-AF65-F5344CB8AC3E}">
        <p14:creationId xmlns:p14="http://schemas.microsoft.com/office/powerpoint/2010/main" val="279804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C4D17B9-CC5E-44A4-8770-F846F18A8B69}"/>
              </a:ext>
            </a:extLst>
          </p:cNvPr>
          <p:cNvSpPr txBox="1"/>
          <p:nvPr/>
        </p:nvSpPr>
        <p:spPr>
          <a:xfrm>
            <a:off x="223837" y="1477149"/>
            <a:ext cx="8691563" cy="4961751"/>
          </a:xfrm>
          <a:prstGeom prst="rect">
            <a:avLst/>
          </a:prstGeom>
          <a:noFill/>
        </p:spPr>
        <p:txBody>
          <a:bodyPr wrap="square">
            <a:spAutoFit/>
          </a:bodyPr>
          <a:lstStyle/>
          <a:p>
            <a:pPr algn="just"/>
            <a:r>
              <a:rPr lang="cs-CZ" sz="2400" u="sng" dirty="0"/>
              <a:t>Pohyb je základní vlastností všech hmotných objektů</a:t>
            </a:r>
            <a:r>
              <a:rPr lang="cs-CZ" sz="2400" dirty="0"/>
              <a:t>. O tom, zda je těleso v klidu nebo v pohybu rozhoduje volba vztažné soustavy.</a:t>
            </a:r>
          </a:p>
          <a:p>
            <a:pPr algn="just"/>
            <a:endParaRPr lang="cs-CZ" sz="2400" dirty="0"/>
          </a:p>
          <a:p>
            <a:pPr algn="just"/>
            <a:r>
              <a:rPr lang="cs-CZ" sz="2400" dirty="0"/>
              <a:t> </a:t>
            </a:r>
            <a:r>
              <a:rPr lang="cs-CZ" sz="2400" b="1" dirty="0"/>
              <a:t>Relativita pohybu </a:t>
            </a:r>
            <a:r>
              <a:rPr lang="cs-CZ" sz="2400" dirty="0"/>
              <a:t>znamená, že pohyb je relativní, t.j. </a:t>
            </a:r>
            <a:r>
              <a:rPr lang="cs-CZ" sz="2400" u="sng" dirty="0"/>
              <a:t>závisí</a:t>
            </a:r>
            <a:r>
              <a:rPr lang="cs-CZ" sz="2400" dirty="0"/>
              <a:t> na tom, kdo jej pozoruje, tedy </a:t>
            </a:r>
            <a:r>
              <a:rPr lang="cs-CZ" sz="2400" u="sng" dirty="0"/>
              <a:t>na vztažné soustavě</a:t>
            </a:r>
            <a:r>
              <a:rPr lang="cs-CZ" sz="2400" dirty="0"/>
              <a:t>, vzhledem ke které se pohyb zkoumá. Zatímco v jedné soustavě se těleso může pohybovat, při volbě jiné soustavy může být těleso v klidu. </a:t>
            </a:r>
          </a:p>
          <a:p>
            <a:pPr algn="just"/>
            <a:endParaRPr lang="cs-CZ" sz="2400" u="sng" dirty="0"/>
          </a:p>
          <a:p>
            <a:pPr algn="just"/>
            <a:r>
              <a:rPr lang="cs-CZ" sz="2400" u="sng" dirty="0"/>
              <a:t>Absolutní klid neexistuje</a:t>
            </a:r>
            <a:r>
              <a:rPr lang="cs-CZ" sz="2400" dirty="0"/>
              <a:t>. Země se otáčí kolem své osy a současně obíhá kolem Slunce a s celou sluneční soustavou se pohybuje vzhledem ke hvězdám, … </a:t>
            </a:r>
            <a:r>
              <a:rPr lang="cs-CZ" sz="2400" u="sng" dirty="0"/>
              <a:t>Neexistuje absolutní vztažná soustava</a:t>
            </a:r>
            <a:r>
              <a:rPr lang="cs-CZ" sz="2400" dirty="0"/>
              <a:t>, od které by se daly odvozovat další vztažné soustavy. Všechna tělesa na Zemi i ve vesmíru jsou v neustálém pohybu. </a:t>
            </a:r>
          </a:p>
        </p:txBody>
      </p:sp>
      <p:sp>
        <p:nvSpPr>
          <p:cNvPr id="7" name="TextovéPole 6">
            <a:extLst>
              <a:ext uri="{FF2B5EF4-FFF2-40B4-BE49-F238E27FC236}">
                <a16:creationId xmlns:a16="http://schemas.microsoft.com/office/drawing/2014/main" id="{FE1DE67B-4B3C-460C-A0CD-C6C9B2279BAE}"/>
              </a:ext>
            </a:extLst>
          </p:cNvPr>
          <p:cNvSpPr txBox="1"/>
          <p:nvPr/>
        </p:nvSpPr>
        <p:spPr>
          <a:xfrm>
            <a:off x="371475" y="348734"/>
            <a:ext cx="4572000" cy="523220"/>
          </a:xfrm>
          <a:prstGeom prst="rect">
            <a:avLst/>
          </a:prstGeom>
          <a:noFill/>
        </p:spPr>
        <p:txBody>
          <a:bodyPr wrap="square">
            <a:spAutoFit/>
          </a:bodyPr>
          <a:lstStyle/>
          <a:p>
            <a:r>
              <a:rPr lang="cs-CZ" sz="2800" b="1" dirty="0"/>
              <a:t>R</a:t>
            </a:r>
            <a:r>
              <a:rPr lang="cs-CZ" sz="2800" b="1" dirty="0">
                <a:latin typeface="+mn-lt"/>
              </a:rPr>
              <a:t>elativita pohybu</a:t>
            </a:r>
            <a:endParaRPr lang="cs-CZ" sz="2800" dirty="0"/>
          </a:p>
        </p:txBody>
      </p:sp>
    </p:spTree>
    <p:extLst>
      <p:ext uri="{BB962C8B-B14F-4D97-AF65-F5344CB8AC3E}">
        <p14:creationId xmlns:p14="http://schemas.microsoft.com/office/powerpoint/2010/main" val="84534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4404952-3146-4B92-A8D0-8F499EFCDE1A}"/>
              </a:ext>
            </a:extLst>
          </p:cNvPr>
          <p:cNvSpPr txBox="1"/>
          <p:nvPr/>
        </p:nvSpPr>
        <p:spPr>
          <a:xfrm>
            <a:off x="402432" y="495300"/>
            <a:ext cx="8339136" cy="2862322"/>
          </a:xfrm>
          <a:prstGeom prst="rect">
            <a:avLst/>
          </a:prstGeom>
          <a:noFill/>
        </p:spPr>
        <p:txBody>
          <a:bodyPr wrap="square" rtlCol="0">
            <a:spAutoFit/>
          </a:bodyPr>
          <a:lstStyle/>
          <a:p>
            <a:r>
              <a:rPr lang="cs-CZ" sz="2400" b="1" dirty="0"/>
              <a:t>Příklad</a:t>
            </a:r>
          </a:p>
          <a:p>
            <a:endParaRPr lang="cs-CZ" dirty="0"/>
          </a:p>
          <a:p>
            <a:pPr algn="just"/>
            <a:r>
              <a:rPr lang="cs-CZ" sz="2000" dirty="0"/>
              <a:t>Předmět, ležící na sedadle jedoucího auta je vzhledem k tomuto vozidlu v klidu, ale pohybuje se vzhledem k povrchu Země. </a:t>
            </a:r>
          </a:p>
          <a:p>
            <a:pPr algn="just"/>
            <a:endParaRPr lang="cs-CZ" sz="2000" dirty="0"/>
          </a:p>
          <a:p>
            <a:pPr algn="just"/>
            <a:r>
              <a:rPr lang="cs-CZ" sz="2000" dirty="0"/>
              <a:t>Tentýž předmět na sedadle stojícího automobilu je v klidu vzhledem k vozidlu i k povrchu Země, ale koná otáčivý pohyb kole zemské osy a spolu se Zemí obíhá kolem Slunce.</a:t>
            </a:r>
          </a:p>
          <a:p>
            <a:endParaRPr lang="cs-CZ" dirty="0"/>
          </a:p>
        </p:txBody>
      </p:sp>
      <p:pic>
        <p:nvPicPr>
          <p:cNvPr id="201730" name="Picture 2" descr="See the source image">
            <a:extLst>
              <a:ext uri="{FF2B5EF4-FFF2-40B4-BE49-F238E27FC236}">
                <a16:creationId xmlns:a16="http://schemas.microsoft.com/office/drawing/2014/main" id="{3A9D4E1F-C5CB-43A3-837C-E0EC65C54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3881247"/>
            <a:ext cx="3714750" cy="248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0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5906CCF-555F-4E71-A0D2-18AB72C84384}"/>
              </a:ext>
            </a:extLst>
          </p:cNvPr>
          <p:cNvSpPr txBox="1"/>
          <p:nvPr/>
        </p:nvSpPr>
        <p:spPr>
          <a:xfrm>
            <a:off x="200025" y="835670"/>
            <a:ext cx="8743949" cy="5940088"/>
          </a:xfrm>
          <a:prstGeom prst="rect">
            <a:avLst/>
          </a:prstGeom>
          <a:noFill/>
        </p:spPr>
        <p:txBody>
          <a:bodyPr wrap="square">
            <a:spAutoFit/>
          </a:bodyPr>
          <a:lstStyle/>
          <a:p>
            <a:pPr algn="just"/>
            <a:r>
              <a:rPr lang="cs-CZ" sz="2000" b="0" i="0" dirty="0">
                <a:solidFill>
                  <a:srgbClr val="000000"/>
                </a:solidFill>
                <a:effectLst/>
              </a:rPr>
              <a:t>Při </a:t>
            </a:r>
            <a:r>
              <a:rPr lang="cs-CZ" sz="2000" b="1" i="0" dirty="0">
                <a:solidFill>
                  <a:srgbClr val="000000"/>
                </a:solidFill>
                <a:effectLst/>
              </a:rPr>
              <a:t>mechanickém pohybu </a:t>
            </a:r>
            <a:r>
              <a:rPr lang="cs-CZ" sz="2000" b="0" i="0" dirty="0">
                <a:solidFill>
                  <a:srgbClr val="000000"/>
                </a:solidFill>
                <a:effectLst/>
              </a:rPr>
              <a:t>mění těleso svou polohu vzhledem k jiným tělesům ve svém okolí. Pokud těleso nebo jeho části tuto polohu vzhledem k okolním tělesům nemění, říkáme, že je v </a:t>
            </a:r>
            <a:r>
              <a:rPr lang="cs-CZ" sz="2000" b="1" i="0" dirty="0">
                <a:solidFill>
                  <a:srgbClr val="000000"/>
                </a:solidFill>
                <a:effectLst/>
              </a:rPr>
              <a:t>klidu</a:t>
            </a:r>
            <a:r>
              <a:rPr lang="cs-CZ" sz="2000" b="0" i="0" dirty="0">
                <a:solidFill>
                  <a:srgbClr val="000000"/>
                </a:solidFill>
                <a:effectLst/>
              </a:rPr>
              <a:t>.</a:t>
            </a:r>
          </a:p>
          <a:p>
            <a:pPr algn="just"/>
            <a:endParaRPr lang="cs-CZ" sz="2000" b="0" i="0" dirty="0">
              <a:solidFill>
                <a:srgbClr val="000000"/>
              </a:solidFill>
              <a:effectLst/>
            </a:endParaRPr>
          </a:p>
          <a:p>
            <a:pPr algn="just"/>
            <a:r>
              <a:rPr lang="cs-CZ" sz="2000" dirty="0">
                <a:solidFill>
                  <a:srgbClr val="000000"/>
                </a:solidFill>
              </a:rPr>
              <a:t>Soustava těles, ke kterým vztahujeme pohyb nebo klid sledovaného tělesa, se nazývá </a:t>
            </a:r>
            <a:r>
              <a:rPr lang="cs-CZ" sz="2000" b="1" dirty="0">
                <a:solidFill>
                  <a:srgbClr val="000000"/>
                </a:solidFill>
              </a:rPr>
              <a:t>vztažná soustava</a:t>
            </a:r>
            <a:r>
              <a:rPr lang="cs-CZ" sz="2000" dirty="0">
                <a:solidFill>
                  <a:srgbClr val="000000"/>
                </a:solidFill>
              </a:rPr>
              <a:t>. </a:t>
            </a:r>
            <a:r>
              <a:rPr lang="cs-CZ" sz="2000" u="sng" dirty="0">
                <a:solidFill>
                  <a:srgbClr val="000000"/>
                </a:solidFill>
              </a:rPr>
              <a:t>Vztažnou soustavu se snažíme volit tak, aby popis pohybu tělesa byl co nejjednodušší</a:t>
            </a:r>
            <a:r>
              <a:rPr lang="cs-CZ" sz="2000" dirty="0">
                <a:solidFill>
                  <a:srgbClr val="000000"/>
                </a:solidFill>
              </a:rPr>
              <a:t>.</a:t>
            </a:r>
          </a:p>
          <a:p>
            <a:pPr algn="just"/>
            <a:endParaRPr lang="cs-CZ" sz="2000" b="0" i="0" dirty="0">
              <a:solidFill>
                <a:srgbClr val="000000"/>
              </a:solidFill>
              <a:effectLst/>
            </a:endParaRPr>
          </a:p>
          <a:p>
            <a:pPr algn="just"/>
            <a:r>
              <a:rPr lang="cs-CZ" sz="2000" b="0" i="0" dirty="0">
                <a:solidFill>
                  <a:srgbClr val="000000"/>
                </a:solidFill>
                <a:effectLst/>
              </a:rPr>
              <a:t>Vztažná (nebo také referenční) soustava je tedy zvolená skupina těles (příp. i jediné vztažné těleso), které jsou vzájemně v klidu, anebo zadaném či známém vzájemném pohybu (</a:t>
            </a:r>
            <a:r>
              <a:rPr lang="cs-CZ" sz="2000" b="0" i="0" u="sng" dirty="0">
                <a:solidFill>
                  <a:srgbClr val="000000"/>
                </a:solidFill>
                <a:effectLst/>
              </a:rPr>
              <a:t>referenční tělesa</a:t>
            </a:r>
            <a:r>
              <a:rPr lang="cs-CZ" sz="2000" b="0" i="0" dirty="0">
                <a:solidFill>
                  <a:srgbClr val="000000"/>
                </a:solidFill>
                <a:effectLst/>
              </a:rPr>
              <a:t>). Vztažné soustavy dělíme na </a:t>
            </a:r>
            <a:r>
              <a:rPr lang="cs-CZ" sz="2000" b="0" i="0" u="sng" dirty="0">
                <a:solidFill>
                  <a:srgbClr val="000000"/>
                </a:solidFill>
                <a:effectLst/>
              </a:rPr>
              <a:t>inerciální</a:t>
            </a:r>
            <a:r>
              <a:rPr lang="cs-CZ" sz="2000" b="0" i="0" dirty="0">
                <a:solidFill>
                  <a:srgbClr val="000000"/>
                </a:solidFill>
                <a:effectLst/>
              </a:rPr>
              <a:t> a</a:t>
            </a:r>
            <a:r>
              <a:rPr lang="cs-CZ" sz="2000" b="0" i="0" u="sng" dirty="0">
                <a:solidFill>
                  <a:srgbClr val="000000"/>
                </a:solidFill>
                <a:effectLst/>
              </a:rPr>
              <a:t> neinerciální</a:t>
            </a:r>
            <a:r>
              <a:rPr lang="cs-CZ" sz="2000" b="0" i="0" dirty="0">
                <a:solidFill>
                  <a:srgbClr val="000000"/>
                </a:solidFill>
                <a:effectLst/>
              </a:rPr>
              <a:t>.</a:t>
            </a:r>
          </a:p>
          <a:p>
            <a:pPr algn="just"/>
            <a:endParaRPr lang="cs-CZ" sz="2000" dirty="0">
              <a:solidFill>
                <a:srgbClr val="000000"/>
              </a:solidFill>
            </a:endParaRPr>
          </a:p>
          <a:p>
            <a:pPr algn="just"/>
            <a:r>
              <a:rPr lang="cs-CZ" sz="2000" dirty="0">
                <a:solidFill>
                  <a:srgbClr val="000000"/>
                </a:solidFill>
              </a:rPr>
              <a:t>Za vztažnou soustavu nejčastěji volíme povrch Země, nebo tělesa pevně spojená s povrchem Země, např. silnice, budovy, … K nim vztahujeme pohyb nebo klid např. dopravních prostředků a jiných pohyblivých těles.</a:t>
            </a:r>
          </a:p>
          <a:p>
            <a:pPr algn="just"/>
            <a:endParaRPr lang="cs-CZ" sz="2000" dirty="0">
              <a:solidFill>
                <a:srgbClr val="000000"/>
              </a:solidFill>
            </a:endParaRPr>
          </a:p>
          <a:p>
            <a:pPr algn="just"/>
            <a:r>
              <a:rPr lang="cs-CZ" sz="2000" dirty="0">
                <a:solidFill>
                  <a:srgbClr val="000000"/>
                </a:solidFill>
              </a:rPr>
              <a:t>Za vztažnou soustavu někdy volíme také tělesa, která se sama vzhledem k povrchu Země pohybují. </a:t>
            </a:r>
          </a:p>
        </p:txBody>
      </p:sp>
      <p:sp>
        <p:nvSpPr>
          <p:cNvPr id="6" name="TextovéPole 5">
            <a:extLst>
              <a:ext uri="{FF2B5EF4-FFF2-40B4-BE49-F238E27FC236}">
                <a16:creationId xmlns:a16="http://schemas.microsoft.com/office/drawing/2014/main" id="{47E64471-5E18-4585-B856-5D9688E1DEB9}"/>
              </a:ext>
            </a:extLst>
          </p:cNvPr>
          <p:cNvSpPr txBox="1"/>
          <p:nvPr/>
        </p:nvSpPr>
        <p:spPr>
          <a:xfrm>
            <a:off x="390525" y="263875"/>
            <a:ext cx="4572000" cy="461665"/>
          </a:xfrm>
          <a:prstGeom prst="rect">
            <a:avLst/>
          </a:prstGeom>
          <a:noFill/>
        </p:spPr>
        <p:txBody>
          <a:bodyPr wrap="square">
            <a:spAutoFit/>
          </a:bodyPr>
          <a:lstStyle/>
          <a:p>
            <a:r>
              <a:rPr lang="cs-CZ" sz="2400" b="1" i="0" dirty="0">
                <a:solidFill>
                  <a:srgbClr val="000000"/>
                </a:solidFill>
                <a:effectLst/>
                <a:latin typeface="Arial" panose="020B0604020202020204" pitchFamily="34" charset="0"/>
              </a:rPr>
              <a:t>Vztažná soustava </a:t>
            </a:r>
            <a:endParaRPr lang="cs-CZ" sz="2400" b="1" dirty="0"/>
          </a:p>
        </p:txBody>
      </p:sp>
    </p:spTree>
    <p:extLst>
      <p:ext uri="{BB962C8B-B14F-4D97-AF65-F5344CB8AC3E}">
        <p14:creationId xmlns:p14="http://schemas.microsoft.com/office/powerpoint/2010/main" val="208768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4490D9D0-A27C-49C5-98BF-6034D8939ADB}"/>
              </a:ext>
            </a:extLst>
          </p:cNvPr>
          <p:cNvSpPr txBox="1"/>
          <p:nvPr/>
        </p:nvSpPr>
        <p:spPr>
          <a:xfrm>
            <a:off x="138112" y="733424"/>
            <a:ext cx="8867775" cy="1015663"/>
          </a:xfrm>
          <a:prstGeom prst="rect">
            <a:avLst/>
          </a:prstGeom>
          <a:noFill/>
        </p:spPr>
        <p:txBody>
          <a:bodyPr wrap="square" rtlCol="0">
            <a:spAutoFit/>
          </a:bodyPr>
          <a:lstStyle/>
          <a:p>
            <a:r>
              <a:rPr lang="cs-CZ" sz="2000" dirty="0"/>
              <a:t>Sledujeme-li určitý pohyblivý předmět ve vagonu jedoucího vlaku , vztahujeme jeho pohyb nebo klid ke stěnám vagonu a neuvažujeme jeho pohyb vzhledem k okolní krajině  </a:t>
            </a:r>
          </a:p>
        </p:txBody>
      </p:sp>
      <p:sp>
        <p:nvSpPr>
          <p:cNvPr id="5" name="TextovéPole 4">
            <a:extLst>
              <a:ext uri="{FF2B5EF4-FFF2-40B4-BE49-F238E27FC236}">
                <a16:creationId xmlns:a16="http://schemas.microsoft.com/office/drawing/2014/main" id="{4D5A0889-226C-4569-8104-A4956EFC437C}"/>
              </a:ext>
            </a:extLst>
          </p:cNvPr>
          <p:cNvSpPr txBox="1"/>
          <p:nvPr/>
        </p:nvSpPr>
        <p:spPr>
          <a:xfrm>
            <a:off x="123825" y="142875"/>
            <a:ext cx="1072730" cy="461665"/>
          </a:xfrm>
          <a:prstGeom prst="rect">
            <a:avLst/>
          </a:prstGeom>
          <a:noFill/>
        </p:spPr>
        <p:txBody>
          <a:bodyPr wrap="none" rtlCol="0">
            <a:spAutoFit/>
          </a:bodyPr>
          <a:lstStyle/>
          <a:p>
            <a:r>
              <a:rPr lang="cs-CZ" sz="2400" b="1" dirty="0"/>
              <a:t>Příklad</a:t>
            </a:r>
          </a:p>
        </p:txBody>
      </p:sp>
      <p:pic>
        <p:nvPicPr>
          <p:cNvPr id="191490" name="Picture 2" descr="See the source image">
            <a:extLst>
              <a:ext uri="{FF2B5EF4-FFF2-40B4-BE49-F238E27FC236}">
                <a16:creationId xmlns:a16="http://schemas.microsoft.com/office/drawing/2014/main" id="{FCB6BF8B-007D-4111-8AE0-F7C2085B5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9" y="1749087"/>
            <a:ext cx="3669026"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6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D457302-46BF-4531-8EC7-5A14A9DAD7C2}"/>
              </a:ext>
            </a:extLst>
          </p:cNvPr>
          <p:cNvSpPr txBox="1"/>
          <p:nvPr/>
        </p:nvSpPr>
        <p:spPr>
          <a:xfrm>
            <a:off x="252413" y="1183570"/>
            <a:ext cx="8639174" cy="4893647"/>
          </a:xfrm>
          <a:prstGeom prst="rect">
            <a:avLst/>
          </a:prstGeom>
          <a:noFill/>
        </p:spPr>
        <p:txBody>
          <a:bodyPr wrap="square">
            <a:spAutoFit/>
          </a:bodyPr>
          <a:lstStyle/>
          <a:p>
            <a:pPr algn="just"/>
            <a:r>
              <a:rPr lang="cs-CZ" sz="2400" dirty="0"/>
              <a:t>Fyzikální vlastnosti, stavy a změny v přírodě, které je možno změřit a zapsat číselnou hodnotou, vyjadřujeme </a:t>
            </a:r>
            <a:r>
              <a:rPr lang="cs-CZ" sz="2400" b="1" dirty="0"/>
              <a:t>fyzikálními veličinami</a:t>
            </a:r>
            <a:r>
              <a:rPr lang="cs-CZ" sz="2400" dirty="0"/>
              <a:t> (např. objem, hmotnost, teplota, elektrické napětí, …). Pro jednotlivé fyzikální veličiny používáme smluvené značky: objem V, hmotnost m, teplota T, rychlost v, elektrický náboj Q, síla F, …</a:t>
            </a:r>
          </a:p>
          <a:p>
            <a:pPr algn="just"/>
            <a:endParaRPr lang="cs-CZ" sz="2400" dirty="0"/>
          </a:p>
          <a:p>
            <a:pPr algn="just"/>
            <a:r>
              <a:rPr lang="cs-CZ" sz="2400" b="1" dirty="0"/>
              <a:t>Měřit fyzikální veličinu </a:t>
            </a:r>
            <a:r>
              <a:rPr lang="cs-CZ" sz="2400" dirty="0"/>
              <a:t>znamená určit její </a:t>
            </a:r>
            <a:r>
              <a:rPr lang="cs-CZ" sz="2400" b="1" dirty="0"/>
              <a:t>hodnotu</a:t>
            </a:r>
            <a:r>
              <a:rPr lang="cs-CZ" sz="2400" dirty="0"/>
              <a:t> porovnáním s určitou, předem smluvenou, hodnotou veličiny téhož druhu zvolenou za </a:t>
            </a:r>
            <a:r>
              <a:rPr lang="cs-CZ" sz="2400" b="1" dirty="0"/>
              <a:t>měřící jednotku</a:t>
            </a:r>
            <a:r>
              <a:rPr lang="cs-CZ" sz="2400" dirty="0"/>
              <a:t> (= jednotku fyzikální veličiny). Výsledkem porovnání měřené fyzikální veličiny se zvolenou měřící jednotkou je </a:t>
            </a:r>
            <a:r>
              <a:rPr lang="cs-CZ" sz="2400" b="1" dirty="0"/>
              <a:t>číselná hodnota</a:t>
            </a:r>
            <a:r>
              <a:rPr lang="cs-CZ" sz="2400" dirty="0"/>
              <a:t>. </a:t>
            </a:r>
            <a:r>
              <a:rPr lang="cs-CZ" sz="2400" u="sng" dirty="0"/>
              <a:t>Číselná hodnota fyzikální veličiny udává, kolikrát je hodnota měřené veličiny větší než zvolená měřící jednotka</a:t>
            </a:r>
            <a:r>
              <a:rPr lang="cs-CZ" sz="2400" dirty="0"/>
              <a:t>.</a:t>
            </a:r>
          </a:p>
        </p:txBody>
      </p:sp>
    </p:spTree>
    <p:extLst>
      <p:ext uri="{BB962C8B-B14F-4D97-AF65-F5344CB8AC3E}">
        <p14:creationId xmlns:p14="http://schemas.microsoft.com/office/powerpoint/2010/main" val="26565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C695C22-2C06-4418-87B9-7871C4CDA942}"/>
              </a:ext>
            </a:extLst>
          </p:cNvPr>
          <p:cNvSpPr txBox="1"/>
          <p:nvPr/>
        </p:nvSpPr>
        <p:spPr>
          <a:xfrm>
            <a:off x="100012" y="157162"/>
            <a:ext cx="8677275" cy="4093428"/>
          </a:xfrm>
          <a:prstGeom prst="rect">
            <a:avLst/>
          </a:prstGeom>
          <a:noFill/>
        </p:spPr>
        <p:txBody>
          <a:bodyPr wrap="square">
            <a:spAutoFit/>
          </a:bodyPr>
          <a:lstStyle/>
          <a:p>
            <a:pPr algn="just"/>
            <a:r>
              <a:rPr lang="cs-CZ" sz="2400" b="1" dirty="0"/>
              <a:t>Poloha hmotného bodu </a:t>
            </a:r>
          </a:p>
          <a:p>
            <a:pPr algn="just"/>
            <a:endParaRPr lang="cs-CZ" sz="800" dirty="0"/>
          </a:p>
          <a:p>
            <a:pPr algn="just"/>
            <a:r>
              <a:rPr lang="cs-CZ" sz="2000" dirty="0"/>
              <a:t>Chceme-li popsat mechanický pohyb hmotného bodu vzhledem ke zvolené vztažné soustavě, musíme znát jeho polohu v libovolném okamžiku jeho pohybu. Tu určujeme pomocí vhodné pravoúhlé soustavy souřadnic, kterou spojujeme se zvolenou vztažnou soustavou. </a:t>
            </a:r>
          </a:p>
          <a:p>
            <a:pPr algn="just"/>
            <a:endParaRPr lang="cs-CZ" sz="2000" dirty="0"/>
          </a:p>
          <a:p>
            <a:pPr algn="just"/>
            <a:r>
              <a:rPr lang="cs-CZ" sz="2000" b="1" dirty="0"/>
              <a:t>Soustava souřadnic</a:t>
            </a:r>
          </a:p>
          <a:p>
            <a:pPr algn="just"/>
            <a:endParaRPr lang="cs-CZ" sz="800" b="1" dirty="0"/>
          </a:p>
          <a:p>
            <a:pPr algn="just"/>
            <a:r>
              <a:rPr lang="cs-CZ" sz="2000" dirty="0"/>
              <a:t>Volbou vztažné soustavy neříkáme nic o zvolené souřadnicové soustavě. Zatímco pojem vztažné soustavy má fyzikální obsah, je pojem souřadnicové soustavy matematického rázu a závisí na libovůli subjektu bez fyzikálního obsahu. V dané vztažné soustavě lze použít libovolný souřadnicový systém. Obvykle se volí takový systém souřadnic, který popis daného pohybu co nejvíce zjednodušuje. </a:t>
            </a:r>
          </a:p>
        </p:txBody>
      </p:sp>
      <p:pic>
        <p:nvPicPr>
          <p:cNvPr id="193538" name="Picture 2" descr="See the source image">
            <a:extLst>
              <a:ext uri="{FF2B5EF4-FFF2-40B4-BE49-F238E27FC236}">
                <a16:creationId xmlns:a16="http://schemas.microsoft.com/office/drawing/2014/main" id="{02487B49-3E1C-4E42-B1B1-29F2FCB22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649" y="4286250"/>
            <a:ext cx="4589713" cy="2414588"/>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796FA2EB-50BC-481C-A73E-2CE9AC9CAADD}"/>
              </a:ext>
            </a:extLst>
          </p:cNvPr>
          <p:cNvSpPr txBox="1"/>
          <p:nvPr/>
        </p:nvSpPr>
        <p:spPr>
          <a:xfrm>
            <a:off x="245268" y="4677936"/>
            <a:ext cx="4048125" cy="1631216"/>
          </a:xfrm>
          <a:prstGeom prst="rect">
            <a:avLst/>
          </a:prstGeom>
          <a:noFill/>
        </p:spPr>
        <p:txBody>
          <a:bodyPr wrap="square">
            <a:spAutoFit/>
          </a:bodyPr>
          <a:lstStyle/>
          <a:p>
            <a:pPr algn="just"/>
            <a:r>
              <a:rPr lang="cs-CZ" sz="2000" dirty="0"/>
              <a:t>Mezi jednotlivými systémy souřadnic lze přecházet určitou matematickou transformací souřadnic, která opět nemění podkladovou fyziku, ale jen vlastnosti jejího popisu.</a:t>
            </a:r>
          </a:p>
        </p:txBody>
      </p:sp>
    </p:spTree>
    <p:extLst>
      <p:ext uri="{BB962C8B-B14F-4D97-AF65-F5344CB8AC3E}">
        <p14:creationId xmlns:p14="http://schemas.microsoft.com/office/powerpoint/2010/main" val="14479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7E8D3E3E-7153-41B3-AAB1-570BD8498041}"/>
              </a:ext>
            </a:extLst>
          </p:cNvPr>
          <p:cNvSpPr txBox="1"/>
          <p:nvPr/>
        </p:nvSpPr>
        <p:spPr>
          <a:xfrm>
            <a:off x="503714" y="1952029"/>
            <a:ext cx="3016788" cy="369332"/>
          </a:xfrm>
          <a:prstGeom prst="rect">
            <a:avLst/>
          </a:prstGeom>
          <a:noFill/>
        </p:spPr>
        <p:txBody>
          <a:bodyPr wrap="none" rtlCol="0">
            <a:spAutoFit/>
          </a:bodyPr>
          <a:lstStyle/>
          <a:p>
            <a:r>
              <a:rPr lang="cs-CZ" dirty="0"/>
              <a:t>Kartézská soustava souřadnic</a:t>
            </a:r>
          </a:p>
        </p:txBody>
      </p:sp>
      <p:pic>
        <p:nvPicPr>
          <p:cNvPr id="1026" name="Picture 2" descr="See the source image">
            <a:extLst>
              <a:ext uri="{FF2B5EF4-FFF2-40B4-BE49-F238E27FC236}">
                <a16:creationId xmlns:a16="http://schemas.microsoft.com/office/drawing/2014/main" id="{7F6C33CA-1968-4D4A-A11C-0C2B0F406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75" y="4419601"/>
            <a:ext cx="54672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92514" name="Picture 2" descr="See the source image">
            <a:extLst>
              <a:ext uri="{FF2B5EF4-FFF2-40B4-BE49-F238E27FC236}">
                <a16:creationId xmlns:a16="http://schemas.microsoft.com/office/drawing/2014/main" id="{68668895-62CE-4A33-8A12-91AD7D26D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714" y="419099"/>
            <a:ext cx="3820636" cy="3514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9F0682E0-C8FC-443C-9EEA-F2E025A4DEEB}"/>
              </a:ext>
            </a:extLst>
          </p:cNvPr>
          <p:cNvSpPr txBox="1"/>
          <p:nvPr/>
        </p:nvSpPr>
        <p:spPr>
          <a:xfrm>
            <a:off x="503714" y="4536639"/>
            <a:ext cx="2449036" cy="646331"/>
          </a:xfrm>
          <a:prstGeom prst="rect">
            <a:avLst/>
          </a:prstGeom>
          <a:noFill/>
        </p:spPr>
        <p:txBody>
          <a:bodyPr wrap="square">
            <a:spAutoFit/>
          </a:bodyPr>
          <a:lstStyle/>
          <a:p>
            <a:r>
              <a:rPr lang="cs-CZ" dirty="0"/>
              <a:t>Polární soustava souřadnic</a:t>
            </a:r>
          </a:p>
        </p:txBody>
      </p:sp>
      <p:sp>
        <p:nvSpPr>
          <p:cNvPr id="10" name="TextovéPole 9">
            <a:extLst>
              <a:ext uri="{FF2B5EF4-FFF2-40B4-BE49-F238E27FC236}">
                <a16:creationId xmlns:a16="http://schemas.microsoft.com/office/drawing/2014/main" id="{9EAAC2AA-BDC9-4A81-AE50-87EAA948383E}"/>
              </a:ext>
            </a:extLst>
          </p:cNvPr>
          <p:cNvSpPr txBox="1"/>
          <p:nvPr/>
        </p:nvSpPr>
        <p:spPr>
          <a:xfrm>
            <a:off x="247650" y="491609"/>
            <a:ext cx="4572000" cy="461665"/>
          </a:xfrm>
          <a:prstGeom prst="rect">
            <a:avLst/>
          </a:prstGeom>
          <a:noFill/>
        </p:spPr>
        <p:txBody>
          <a:bodyPr wrap="square">
            <a:spAutoFit/>
          </a:bodyPr>
          <a:lstStyle/>
          <a:p>
            <a:r>
              <a:rPr lang="cs-CZ" sz="2400" b="1" dirty="0"/>
              <a:t>Soustavy souřadnic v rovině</a:t>
            </a:r>
          </a:p>
        </p:txBody>
      </p:sp>
    </p:spTree>
    <p:extLst>
      <p:ext uri="{BB962C8B-B14F-4D97-AF65-F5344CB8AC3E}">
        <p14:creationId xmlns:p14="http://schemas.microsoft.com/office/powerpoint/2010/main" val="89681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9A6AF4D-7FA0-46C9-A67E-1D06F985D124}"/>
              </a:ext>
            </a:extLst>
          </p:cNvPr>
          <p:cNvPicPr>
            <a:picLocks noChangeAspect="1"/>
          </p:cNvPicPr>
          <p:nvPr/>
        </p:nvPicPr>
        <p:blipFill>
          <a:blip r:embed="rId2"/>
          <a:stretch>
            <a:fillRect/>
          </a:stretch>
        </p:blipFill>
        <p:spPr>
          <a:xfrm>
            <a:off x="1312601" y="2105025"/>
            <a:ext cx="6938430" cy="4346968"/>
          </a:xfrm>
          <a:prstGeom prst="rect">
            <a:avLst/>
          </a:prstGeom>
        </p:spPr>
      </p:pic>
      <p:sp>
        <p:nvSpPr>
          <p:cNvPr id="2" name="TextovéPole 1">
            <a:extLst>
              <a:ext uri="{FF2B5EF4-FFF2-40B4-BE49-F238E27FC236}">
                <a16:creationId xmlns:a16="http://schemas.microsoft.com/office/drawing/2014/main" id="{5AEE41C3-0C98-4B8E-8C92-6B469E25E1D0}"/>
              </a:ext>
            </a:extLst>
          </p:cNvPr>
          <p:cNvSpPr txBox="1"/>
          <p:nvPr/>
        </p:nvSpPr>
        <p:spPr>
          <a:xfrm>
            <a:off x="419100" y="501257"/>
            <a:ext cx="7035580" cy="461665"/>
          </a:xfrm>
          <a:prstGeom prst="rect">
            <a:avLst/>
          </a:prstGeom>
          <a:noFill/>
        </p:spPr>
        <p:txBody>
          <a:bodyPr wrap="none" rtlCol="0">
            <a:spAutoFit/>
          </a:bodyPr>
          <a:lstStyle/>
          <a:p>
            <a:r>
              <a:rPr lang="en-US" sz="2400" b="1" dirty="0"/>
              <a:t>Kart</a:t>
            </a:r>
            <a:r>
              <a:rPr lang="cs-CZ" sz="2400" b="1" dirty="0" err="1"/>
              <a:t>ézská</a:t>
            </a:r>
            <a:r>
              <a:rPr lang="cs-CZ" sz="2400" b="1" dirty="0"/>
              <a:t> a polární soustava souřadnic</a:t>
            </a:r>
            <a:r>
              <a:rPr lang="en-US" sz="2400" b="1" dirty="0"/>
              <a:t> - </a:t>
            </a:r>
            <a:r>
              <a:rPr lang="en-US" sz="2400" b="1" dirty="0" err="1"/>
              <a:t>transformace</a:t>
            </a:r>
            <a:endParaRPr lang="cs-CZ" sz="2400" b="1" dirty="0"/>
          </a:p>
        </p:txBody>
      </p:sp>
    </p:spTree>
    <p:extLst>
      <p:ext uri="{BB962C8B-B14F-4D97-AF65-F5344CB8AC3E}">
        <p14:creationId xmlns:p14="http://schemas.microsoft.com/office/powerpoint/2010/main" val="252168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E1D7FB0B-0A08-450C-A3D9-3CA8B8CF8A5A}"/>
              </a:ext>
            </a:extLst>
          </p:cNvPr>
          <p:cNvPicPr>
            <a:picLocks noChangeAspect="1"/>
          </p:cNvPicPr>
          <p:nvPr/>
        </p:nvPicPr>
        <p:blipFill>
          <a:blip r:embed="rId2"/>
          <a:stretch>
            <a:fillRect/>
          </a:stretch>
        </p:blipFill>
        <p:spPr>
          <a:xfrm>
            <a:off x="4371974" y="3766517"/>
            <a:ext cx="4386263" cy="2991469"/>
          </a:xfrm>
          <a:prstGeom prst="rect">
            <a:avLst/>
          </a:prstGeom>
        </p:spPr>
      </p:pic>
      <p:pic>
        <p:nvPicPr>
          <p:cNvPr id="7" name="Obrázek 6">
            <a:extLst>
              <a:ext uri="{FF2B5EF4-FFF2-40B4-BE49-F238E27FC236}">
                <a16:creationId xmlns:a16="http://schemas.microsoft.com/office/drawing/2014/main" id="{4DD2D393-20E5-48E8-A3EC-43F2CC18F868}"/>
              </a:ext>
            </a:extLst>
          </p:cNvPr>
          <p:cNvPicPr>
            <a:picLocks noChangeAspect="1"/>
          </p:cNvPicPr>
          <p:nvPr/>
        </p:nvPicPr>
        <p:blipFill>
          <a:blip r:embed="rId3"/>
          <a:stretch>
            <a:fillRect/>
          </a:stretch>
        </p:blipFill>
        <p:spPr>
          <a:xfrm>
            <a:off x="4241004" y="390790"/>
            <a:ext cx="4648201" cy="3038210"/>
          </a:xfrm>
          <a:prstGeom prst="rect">
            <a:avLst/>
          </a:prstGeom>
        </p:spPr>
      </p:pic>
      <p:pic>
        <p:nvPicPr>
          <p:cNvPr id="11" name="Obrázek 10">
            <a:extLst>
              <a:ext uri="{FF2B5EF4-FFF2-40B4-BE49-F238E27FC236}">
                <a16:creationId xmlns:a16="http://schemas.microsoft.com/office/drawing/2014/main" id="{E33A9D6A-BFFB-4A38-9808-B74BE6BC0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95" y="2629184"/>
            <a:ext cx="3757612" cy="3352516"/>
          </a:xfrm>
          <a:prstGeom prst="rect">
            <a:avLst/>
          </a:prstGeom>
        </p:spPr>
      </p:pic>
      <p:sp>
        <p:nvSpPr>
          <p:cNvPr id="3" name="TextovéPole 2">
            <a:extLst>
              <a:ext uri="{FF2B5EF4-FFF2-40B4-BE49-F238E27FC236}">
                <a16:creationId xmlns:a16="http://schemas.microsoft.com/office/drawing/2014/main" id="{3D87F977-FB87-4DB1-AA48-DE2CF0C4A0AB}"/>
              </a:ext>
            </a:extLst>
          </p:cNvPr>
          <p:cNvSpPr txBox="1"/>
          <p:nvPr/>
        </p:nvSpPr>
        <p:spPr>
          <a:xfrm>
            <a:off x="898226" y="1909895"/>
            <a:ext cx="2152320" cy="369332"/>
          </a:xfrm>
          <a:prstGeom prst="rect">
            <a:avLst/>
          </a:prstGeom>
          <a:noFill/>
        </p:spPr>
        <p:txBody>
          <a:bodyPr wrap="none" rtlCol="0">
            <a:spAutoFit/>
          </a:bodyPr>
          <a:lstStyle/>
          <a:p>
            <a:r>
              <a:rPr lang="cs-CZ" dirty="0"/>
              <a:t>Kartézské souřadnice</a:t>
            </a:r>
          </a:p>
        </p:txBody>
      </p:sp>
      <p:sp>
        <p:nvSpPr>
          <p:cNvPr id="4" name="TextovéPole 3">
            <a:extLst>
              <a:ext uri="{FF2B5EF4-FFF2-40B4-BE49-F238E27FC236}">
                <a16:creationId xmlns:a16="http://schemas.microsoft.com/office/drawing/2014/main" id="{6073D208-D131-4319-B196-7A5C12EB5649}"/>
              </a:ext>
            </a:extLst>
          </p:cNvPr>
          <p:cNvSpPr txBox="1"/>
          <p:nvPr/>
        </p:nvSpPr>
        <p:spPr>
          <a:xfrm>
            <a:off x="247650" y="491609"/>
            <a:ext cx="3764757" cy="830997"/>
          </a:xfrm>
          <a:prstGeom prst="rect">
            <a:avLst/>
          </a:prstGeom>
          <a:noFill/>
        </p:spPr>
        <p:txBody>
          <a:bodyPr wrap="square">
            <a:spAutoFit/>
          </a:bodyPr>
          <a:lstStyle/>
          <a:p>
            <a:r>
              <a:rPr lang="cs-CZ" sz="2400" b="1" dirty="0"/>
              <a:t>Soustavy souřadnic v prostoru</a:t>
            </a:r>
          </a:p>
        </p:txBody>
      </p:sp>
    </p:spTree>
    <p:extLst>
      <p:ext uri="{BB962C8B-B14F-4D97-AF65-F5344CB8AC3E}">
        <p14:creationId xmlns:p14="http://schemas.microsoft.com/office/powerpoint/2010/main" val="216929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F4A427-4C90-4001-929E-B0242A24AC64}"/>
              </a:ext>
            </a:extLst>
          </p:cNvPr>
          <p:cNvSpPr>
            <a:spLocks noGrp="1"/>
          </p:cNvSpPr>
          <p:nvPr>
            <p:ph type="title"/>
          </p:nvPr>
        </p:nvSpPr>
        <p:spPr>
          <a:xfrm>
            <a:off x="360925" y="365126"/>
            <a:ext cx="7886700" cy="682838"/>
          </a:xfrm>
        </p:spPr>
        <p:txBody>
          <a:bodyPr>
            <a:normAutofit/>
          </a:bodyPr>
          <a:lstStyle/>
          <a:p>
            <a:r>
              <a:rPr lang="cs-CZ" sz="2400" b="1" dirty="0">
                <a:latin typeface="+mn-lt"/>
              </a:rPr>
              <a:t>Příklad</a:t>
            </a:r>
          </a:p>
        </p:txBody>
      </p:sp>
      <p:pic>
        <p:nvPicPr>
          <p:cNvPr id="2050" name="Picture 2" descr="See the source image">
            <a:extLst>
              <a:ext uri="{FF2B5EF4-FFF2-40B4-BE49-F238E27FC236}">
                <a16:creationId xmlns:a16="http://schemas.microsoft.com/office/drawing/2014/main" id="{BE9FEAC3-10C8-4EE4-A5C1-5B7D9CC9E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26" y="2169512"/>
            <a:ext cx="2518975" cy="2518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2BF05E60-4E66-458D-B142-C09EEBB78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50" y="2384887"/>
            <a:ext cx="5545814" cy="2209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ED86425B-E0C3-4B4D-B939-FEAAC0DF9D89}"/>
              </a:ext>
            </a:extLst>
          </p:cNvPr>
          <p:cNvSpPr txBox="1"/>
          <p:nvPr/>
        </p:nvSpPr>
        <p:spPr>
          <a:xfrm flipH="1">
            <a:off x="328099" y="1003112"/>
            <a:ext cx="8487802" cy="1015663"/>
          </a:xfrm>
          <a:prstGeom prst="rect">
            <a:avLst/>
          </a:prstGeom>
          <a:noFill/>
        </p:spPr>
        <p:txBody>
          <a:bodyPr wrap="square" rtlCol="0">
            <a:spAutoFit/>
          </a:bodyPr>
          <a:lstStyle/>
          <a:p>
            <a:pPr algn="just"/>
            <a:r>
              <a:rPr lang="cs-CZ" sz="2000" dirty="0"/>
              <a:t>Medvěd šel ze svého obydlí 1 km na jih. Poté změnil směr a kráčel 1 km na východ. Pak se otočil a kráčel 1 km k severu a ocitl se přesně v místě odkud vyšel</a:t>
            </a:r>
            <a:r>
              <a:rPr lang="en-US" sz="2000" dirty="0"/>
              <a:t> (</a:t>
            </a:r>
            <a:r>
              <a:rPr lang="cs-CZ" sz="2000" dirty="0"/>
              <a:t>t.j. u svého obydlí</a:t>
            </a:r>
            <a:r>
              <a:rPr lang="en-US" sz="2000" dirty="0"/>
              <a:t>)</a:t>
            </a:r>
            <a:r>
              <a:rPr lang="cs-CZ" sz="2000" dirty="0"/>
              <a:t>. Jakou barvu má medvěd?</a:t>
            </a:r>
          </a:p>
        </p:txBody>
      </p:sp>
      <p:sp>
        <p:nvSpPr>
          <p:cNvPr id="4" name="TextovéPole 3">
            <a:extLst>
              <a:ext uri="{FF2B5EF4-FFF2-40B4-BE49-F238E27FC236}">
                <a16:creationId xmlns:a16="http://schemas.microsoft.com/office/drawing/2014/main" id="{89EBA13E-941C-4D17-AB37-10B653CC0A5D}"/>
              </a:ext>
            </a:extLst>
          </p:cNvPr>
          <p:cNvSpPr txBox="1"/>
          <p:nvPr/>
        </p:nvSpPr>
        <p:spPr>
          <a:xfrm>
            <a:off x="328099" y="5084732"/>
            <a:ext cx="5631539" cy="400110"/>
          </a:xfrm>
          <a:prstGeom prst="rect">
            <a:avLst/>
          </a:prstGeom>
          <a:noFill/>
        </p:spPr>
        <p:txBody>
          <a:bodyPr wrap="square" rtlCol="0">
            <a:spAutoFit/>
          </a:bodyPr>
          <a:lstStyle/>
          <a:p>
            <a:pPr algn="just"/>
            <a:r>
              <a:rPr lang="en-US" sz="2000" b="1" dirty="0" err="1"/>
              <a:t>Odpov</a:t>
            </a:r>
            <a:r>
              <a:rPr lang="cs-CZ" sz="2000" b="1" dirty="0" err="1"/>
              <a:t>ěď</a:t>
            </a:r>
            <a:r>
              <a:rPr lang="en-US" sz="2000" dirty="0"/>
              <a:t>:</a:t>
            </a:r>
            <a:r>
              <a:rPr lang="cs-CZ" sz="2000" dirty="0"/>
              <a:t> Bílý l</a:t>
            </a:r>
            <a:r>
              <a:rPr lang="en-US" sz="2000" dirty="0" err="1"/>
              <a:t>edn</a:t>
            </a:r>
            <a:r>
              <a:rPr lang="cs-CZ" sz="2000" dirty="0"/>
              <a:t>í medvěd, bydlí na severním pólu. </a:t>
            </a:r>
          </a:p>
        </p:txBody>
      </p:sp>
      <p:pic>
        <p:nvPicPr>
          <p:cNvPr id="10" name="Obrázek 9">
            <a:extLst>
              <a:ext uri="{FF2B5EF4-FFF2-40B4-BE49-F238E27FC236}">
                <a16:creationId xmlns:a16="http://schemas.microsoft.com/office/drawing/2014/main" id="{1B32914D-483E-41B6-BD47-A8E2C4C6788D}"/>
              </a:ext>
            </a:extLst>
          </p:cNvPr>
          <p:cNvPicPr>
            <a:picLocks noChangeAspect="1"/>
          </p:cNvPicPr>
          <p:nvPr/>
        </p:nvPicPr>
        <p:blipFill>
          <a:blip r:embed="rId4"/>
          <a:stretch>
            <a:fillRect/>
          </a:stretch>
        </p:blipFill>
        <p:spPr>
          <a:xfrm>
            <a:off x="6437126" y="4960907"/>
            <a:ext cx="2415473" cy="1710070"/>
          </a:xfrm>
          <a:prstGeom prst="rect">
            <a:avLst/>
          </a:prstGeom>
        </p:spPr>
      </p:pic>
    </p:spTree>
    <p:extLst>
      <p:ext uri="{BB962C8B-B14F-4D97-AF65-F5344CB8AC3E}">
        <p14:creationId xmlns:p14="http://schemas.microsoft.com/office/powerpoint/2010/main" val="672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a:extLst>
              <a:ext uri="{FF2B5EF4-FFF2-40B4-BE49-F238E27FC236}">
                <a16:creationId xmlns:a16="http://schemas.microsoft.com/office/drawing/2014/main" id="{FB03482B-CE8A-4081-9A9E-64CB5030F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4" y="3028263"/>
            <a:ext cx="4111949" cy="3620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5715C25C-A8B4-483F-A52E-A2F51B5504FB}"/>
              </a:ext>
            </a:extLst>
          </p:cNvPr>
          <p:cNvSpPr txBox="1"/>
          <p:nvPr/>
        </p:nvSpPr>
        <p:spPr>
          <a:xfrm>
            <a:off x="504824" y="976012"/>
            <a:ext cx="8134350" cy="461665"/>
          </a:xfrm>
          <a:prstGeom prst="rect">
            <a:avLst/>
          </a:prstGeom>
          <a:noFill/>
        </p:spPr>
        <p:txBody>
          <a:bodyPr wrap="square">
            <a:spAutoFit/>
          </a:bodyPr>
          <a:lstStyle/>
          <a:p>
            <a:r>
              <a:rPr lang="cs-CZ" sz="2400" i="0" dirty="0">
                <a:solidFill>
                  <a:srgbClr val="000000"/>
                </a:solidFill>
                <a:effectLst/>
              </a:rPr>
              <a:t>Vektor je </a:t>
            </a:r>
            <a:r>
              <a:rPr lang="cs-CZ" sz="2400" i="0" u="sng" dirty="0">
                <a:solidFill>
                  <a:srgbClr val="000000"/>
                </a:solidFill>
                <a:effectLst/>
              </a:rPr>
              <a:t>orientovaná úsečka</a:t>
            </a:r>
            <a:r>
              <a:rPr lang="cs-CZ" sz="2400" i="0" dirty="0">
                <a:solidFill>
                  <a:srgbClr val="000000"/>
                </a:solidFill>
                <a:effectLst/>
              </a:rPr>
              <a:t>. Má svůj </a:t>
            </a:r>
            <a:r>
              <a:rPr lang="cs-CZ" sz="2400" i="0" u="sng" dirty="0">
                <a:solidFill>
                  <a:srgbClr val="000000"/>
                </a:solidFill>
                <a:effectLst/>
              </a:rPr>
              <a:t>směr</a:t>
            </a:r>
            <a:r>
              <a:rPr lang="cs-CZ" sz="2400" i="0" dirty="0">
                <a:solidFill>
                  <a:srgbClr val="000000"/>
                </a:solidFill>
                <a:effectLst/>
              </a:rPr>
              <a:t> a má svoji </a:t>
            </a:r>
            <a:r>
              <a:rPr lang="cs-CZ" sz="2400" i="0" u="sng" dirty="0">
                <a:solidFill>
                  <a:srgbClr val="000000"/>
                </a:solidFill>
                <a:effectLst/>
              </a:rPr>
              <a:t>velikost</a:t>
            </a:r>
            <a:r>
              <a:rPr lang="cs-CZ" sz="2400" i="0" dirty="0">
                <a:solidFill>
                  <a:srgbClr val="000000"/>
                </a:solidFill>
                <a:effectLst/>
              </a:rPr>
              <a:t>.</a:t>
            </a:r>
            <a:endParaRPr lang="cs-CZ" sz="2400" dirty="0"/>
          </a:p>
        </p:txBody>
      </p:sp>
      <p:graphicFrame>
        <p:nvGraphicFramePr>
          <p:cNvPr id="4" name="Tabulka 3">
            <a:extLst>
              <a:ext uri="{FF2B5EF4-FFF2-40B4-BE49-F238E27FC236}">
                <a16:creationId xmlns:a16="http://schemas.microsoft.com/office/drawing/2014/main" id="{9BE4B64F-7E99-4B17-B8CD-8EA1EABDB4A1}"/>
              </a:ext>
            </a:extLst>
          </p:cNvPr>
          <p:cNvGraphicFramePr>
            <a:graphicFrameLocks noGrp="1"/>
          </p:cNvGraphicFramePr>
          <p:nvPr/>
        </p:nvGraphicFramePr>
        <p:xfrm>
          <a:off x="638174" y="1648339"/>
          <a:ext cx="8277226" cy="1524000"/>
        </p:xfrm>
        <a:graphic>
          <a:graphicData uri="http://schemas.openxmlformats.org/drawingml/2006/table">
            <a:tbl>
              <a:tblPr/>
              <a:tblGrid>
                <a:gridCol w="4138613">
                  <a:extLst>
                    <a:ext uri="{9D8B030D-6E8A-4147-A177-3AD203B41FA5}">
                      <a16:colId xmlns:a16="http://schemas.microsoft.com/office/drawing/2014/main" val="3933115128"/>
                    </a:ext>
                  </a:extLst>
                </a:gridCol>
                <a:gridCol w="4138613">
                  <a:extLst>
                    <a:ext uri="{9D8B030D-6E8A-4147-A177-3AD203B41FA5}">
                      <a16:colId xmlns:a16="http://schemas.microsoft.com/office/drawing/2014/main" val="1630773803"/>
                    </a:ext>
                  </a:extLst>
                </a:gridCol>
              </a:tblGrid>
              <a:tr h="190500">
                <a:tc>
                  <a:txBody>
                    <a:bodyPr/>
                    <a:lstStyle/>
                    <a:p>
                      <a:r>
                        <a:rPr lang="cs-CZ" sz="2000" dirty="0"/>
                        <a:t>v rovině od </a:t>
                      </a:r>
                      <a:r>
                        <a:rPr lang="cs-CZ" sz="2000" i="1" dirty="0"/>
                        <a:t>A</a:t>
                      </a:r>
                      <a:r>
                        <a:rPr lang="cs-CZ" sz="2000" dirty="0"/>
                        <a:t>[</a:t>
                      </a:r>
                      <a:r>
                        <a:rPr lang="cs-CZ" sz="2000" i="1" dirty="0"/>
                        <a:t>a</a:t>
                      </a:r>
                      <a:r>
                        <a:rPr lang="cs-CZ" sz="2000" baseline="-25000" dirty="0"/>
                        <a:t>1</a:t>
                      </a:r>
                      <a:r>
                        <a:rPr lang="cs-CZ" sz="2000" dirty="0"/>
                        <a:t>,</a:t>
                      </a:r>
                      <a:r>
                        <a:rPr lang="cs-CZ" sz="2000" i="1" dirty="0"/>
                        <a:t>a</a:t>
                      </a:r>
                      <a:r>
                        <a:rPr lang="cs-CZ" sz="2000" baseline="-25000" dirty="0"/>
                        <a:t>2</a:t>
                      </a:r>
                      <a:r>
                        <a:rPr lang="cs-CZ" sz="2000" dirty="0"/>
                        <a:t>] k </a:t>
                      </a:r>
                      <a:r>
                        <a:rPr lang="cs-CZ" sz="2000" i="1" dirty="0"/>
                        <a:t>B</a:t>
                      </a:r>
                      <a:r>
                        <a:rPr lang="cs-CZ" sz="2000" dirty="0"/>
                        <a:t>[</a:t>
                      </a:r>
                      <a:r>
                        <a:rPr lang="cs-CZ" sz="2000" i="1" dirty="0"/>
                        <a:t>b</a:t>
                      </a:r>
                      <a:r>
                        <a:rPr lang="cs-CZ" sz="2000" baseline="-25000" dirty="0"/>
                        <a:t>1</a:t>
                      </a:r>
                      <a:r>
                        <a:rPr lang="cs-CZ" sz="2000" dirty="0"/>
                        <a:t>,</a:t>
                      </a:r>
                      <a:r>
                        <a:rPr lang="cs-CZ" sz="2000" i="1" dirty="0"/>
                        <a:t>b</a:t>
                      </a:r>
                      <a:r>
                        <a:rPr lang="cs-CZ" sz="2000" baseline="-25000" dirty="0"/>
                        <a:t>2</a:t>
                      </a:r>
                      <a:r>
                        <a:rPr lang="cs-CZ" sz="2000" dirty="0"/>
                        <a:t>]</a:t>
                      </a:r>
                    </a:p>
                  </a:txBody>
                  <a:tcPr marL="0" marR="0" marT="0" marB="0" anchor="ctr">
                    <a:lnL>
                      <a:noFill/>
                    </a:lnL>
                    <a:lnR>
                      <a:noFill/>
                    </a:lnR>
                    <a:lnT>
                      <a:noFill/>
                    </a:lnT>
                    <a:lnB>
                      <a:noFill/>
                    </a:lnB>
                    <a:solidFill>
                      <a:srgbClr val="FFFFFF"/>
                    </a:solidFill>
                  </a:tcPr>
                </a:tc>
                <a:tc>
                  <a:txBody>
                    <a:bodyPr/>
                    <a:lstStyle/>
                    <a:p>
                      <a:r>
                        <a:rPr lang="pl-PL" sz="2000"/>
                        <a:t>v prostoru od </a:t>
                      </a:r>
                      <a:r>
                        <a:rPr lang="pl-PL" sz="2000" i="1"/>
                        <a:t>A</a:t>
                      </a:r>
                      <a:r>
                        <a:rPr lang="pl-PL" sz="2000"/>
                        <a:t>[</a:t>
                      </a:r>
                      <a:r>
                        <a:rPr lang="pl-PL" sz="2000" i="1"/>
                        <a:t>a</a:t>
                      </a:r>
                      <a:r>
                        <a:rPr lang="pl-PL" sz="2000" baseline="-25000"/>
                        <a:t>1</a:t>
                      </a:r>
                      <a:r>
                        <a:rPr lang="pl-PL" sz="2000"/>
                        <a:t>,</a:t>
                      </a:r>
                      <a:r>
                        <a:rPr lang="pl-PL" sz="2000" i="1"/>
                        <a:t>a</a:t>
                      </a:r>
                      <a:r>
                        <a:rPr lang="pl-PL" sz="2000" baseline="-25000"/>
                        <a:t>2</a:t>
                      </a:r>
                      <a:r>
                        <a:rPr lang="pl-PL" sz="2000"/>
                        <a:t>,</a:t>
                      </a:r>
                      <a:r>
                        <a:rPr lang="pl-PL" sz="2000" i="1"/>
                        <a:t>a</a:t>
                      </a:r>
                      <a:r>
                        <a:rPr lang="pl-PL" sz="2000" baseline="-25000"/>
                        <a:t>3</a:t>
                      </a:r>
                      <a:r>
                        <a:rPr lang="pl-PL" sz="2000"/>
                        <a:t>] k </a:t>
                      </a:r>
                      <a:r>
                        <a:rPr lang="pl-PL" sz="2000" i="1"/>
                        <a:t>B</a:t>
                      </a:r>
                      <a:r>
                        <a:rPr lang="pl-PL" sz="2000"/>
                        <a:t>[</a:t>
                      </a:r>
                      <a:r>
                        <a:rPr lang="pl-PL" sz="2000" i="1"/>
                        <a:t>b</a:t>
                      </a:r>
                      <a:r>
                        <a:rPr lang="pl-PL" sz="2000" baseline="-25000"/>
                        <a:t>1</a:t>
                      </a:r>
                      <a:r>
                        <a:rPr lang="pl-PL" sz="2000"/>
                        <a:t>,</a:t>
                      </a:r>
                      <a:r>
                        <a:rPr lang="pl-PL" sz="2000" i="1"/>
                        <a:t>b</a:t>
                      </a:r>
                      <a:r>
                        <a:rPr lang="pl-PL" sz="2000" baseline="-25000"/>
                        <a:t>2</a:t>
                      </a:r>
                      <a:r>
                        <a:rPr lang="pl-PL" sz="2000"/>
                        <a:t>,</a:t>
                      </a:r>
                      <a:r>
                        <a:rPr lang="pl-PL" sz="2000" i="1"/>
                        <a:t>b</a:t>
                      </a:r>
                      <a:r>
                        <a:rPr lang="pl-PL" sz="2000" baseline="-25000"/>
                        <a:t>3</a:t>
                      </a:r>
                      <a:r>
                        <a:rPr lang="pl-PL" sz="2000"/>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09664629"/>
                  </a:ext>
                </a:extLst>
              </a:tr>
              <a:tr h="190500">
                <a:tc>
                  <a:txBody>
                    <a:bodyPr/>
                    <a:lstStyle/>
                    <a:p>
                      <a:endParaRPr lang="cs-CZ" sz="2000"/>
                    </a:p>
                  </a:txBody>
                  <a:tcPr marL="0" marR="0" marT="0" marB="0" anchor="ctr">
                    <a:lnL>
                      <a:noFill/>
                    </a:lnL>
                    <a:lnR>
                      <a:noFill/>
                    </a:lnR>
                    <a:lnT>
                      <a:noFill/>
                    </a:lnT>
                    <a:lnB>
                      <a:noFill/>
                    </a:lnB>
                    <a:solidFill>
                      <a:srgbClr val="FFFFFF"/>
                    </a:solidFill>
                  </a:tcPr>
                </a:tc>
                <a:tc>
                  <a:txBody>
                    <a:bodyPr/>
                    <a:lstStyle/>
                    <a:p>
                      <a:endParaRPr lang="cs-CZ" sz="200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96888391"/>
                  </a:ext>
                </a:extLst>
              </a:tr>
              <a:tr h="190500">
                <a:tc>
                  <a:txBody>
                    <a:bodyPr/>
                    <a:lstStyle/>
                    <a:p>
                      <a:endParaRPr lang="cs-CZ" sz="2000"/>
                    </a:p>
                  </a:txBody>
                  <a:tcPr marL="0" marR="0" marT="0" marB="0" anchor="ctr">
                    <a:lnL>
                      <a:noFill/>
                    </a:lnL>
                    <a:lnR>
                      <a:noFill/>
                    </a:lnR>
                    <a:lnT>
                      <a:noFill/>
                    </a:lnT>
                    <a:lnB>
                      <a:noFill/>
                    </a:lnB>
                    <a:solidFill>
                      <a:srgbClr val="FFFFFF"/>
                    </a:solidFill>
                  </a:tcPr>
                </a:tc>
                <a:tc>
                  <a:txBody>
                    <a:bodyPr/>
                    <a:lstStyle/>
                    <a:p>
                      <a:endParaRPr lang="cs-CZ" sz="200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76822760"/>
                  </a:ext>
                </a:extLst>
              </a:tr>
              <a:tr h="190500">
                <a:tc>
                  <a:txBody>
                    <a:bodyPr/>
                    <a:lstStyle/>
                    <a:p>
                      <a:r>
                        <a:rPr lang="cs-CZ" sz="2000"/>
                        <a:t> </a:t>
                      </a:r>
                    </a:p>
                  </a:txBody>
                  <a:tcPr marL="0" marR="0" marT="0" marB="0" anchor="ctr">
                    <a:lnL>
                      <a:noFill/>
                    </a:lnL>
                    <a:lnR>
                      <a:noFill/>
                    </a:lnR>
                    <a:lnT>
                      <a:noFill/>
                    </a:lnT>
                    <a:lnB>
                      <a:noFill/>
                    </a:lnB>
                    <a:solidFill>
                      <a:srgbClr val="FFFFFF"/>
                    </a:solidFill>
                  </a:tcPr>
                </a:tc>
                <a:tc>
                  <a:txBody>
                    <a:bodyPr/>
                    <a:lstStyle/>
                    <a:p>
                      <a:endParaRPr lang="cs-CZ" sz="200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33025768"/>
                  </a:ext>
                </a:extLst>
              </a:tr>
              <a:tr h="196850">
                <a:tc>
                  <a:txBody>
                    <a:bodyPr/>
                    <a:lstStyle/>
                    <a:p>
                      <a:endParaRPr lang="cs-CZ" sz="2000"/>
                    </a:p>
                  </a:txBody>
                  <a:tcPr marL="0" marR="0" marT="0" marB="0" anchor="ctr">
                    <a:lnL>
                      <a:noFill/>
                    </a:lnL>
                    <a:lnR>
                      <a:noFill/>
                    </a:lnR>
                    <a:lnT>
                      <a:noFill/>
                    </a:lnT>
                    <a:lnB>
                      <a:noFill/>
                    </a:lnB>
                    <a:solidFill>
                      <a:srgbClr val="FFFFFF"/>
                    </a:solidFill>
                  </a:tcPr>
                </a:tc>
                <a:tc>
                  <a:txBody>
                    <a:bodyPr/>
                    <a:lstStyle/>
                    <a:p>
                      <a:endParaRPr lang="cs-CZ" sz="20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04689673"/>
                  </a:ext>
                </a:extLst>
              </a:tr>
            </a:tbl>
          </a:graphicData>
        </a:graphic>
      </p:graphicFrame>
      <p:pic>
        <p:nvPicPr>
          <p:cNvPr id="13313" name="Picture 1">
            <a:extLst>
              <a:ext uri="{FF2B5EF4-FFF2-40B4-BE49-F238E27FC236}">
                <a16:creationId xmlns:a16="http://schemas.microsoft.com/office/drawing/2014/main" id="{2EE15D32-ECFB-4819-A896-DB10DA8C3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2" y="2195426"/>
            <a:ext cx="88582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B97DEDCE-842D-4F07-9460-3E9FDD22C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4" y="2080631"/>
            <a:ext cx="88582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a:extLst>
              <a:ext uri="{FF2B5EF4-FFF2-40B4-BE49-F238E27FC236}">
                <a16:creationId xmlns:a16="http://schemas.microsoft.com/office/drawing/2014/main" id="{874A27A0-5583-4EF6-9308-B77DE6250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464" y="2472582"/>
            <a:ext cx="914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103D2752-BD25-424A-A465-8248FBDEE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7" y="2569106"/>
            <a:ext cx="914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a:extLst>
              <a:ext uri="{FF2B5EF4-FFF2-40B4-BE49-F238E27FC236}">
                <a16:creationId xmlns:a16="http://schemas.microsoft.com/office/drawing/2014/main" id="{87EF3E70-AB79-43F2-9057-965CB68B39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464" y="2898828"/>
            <a:ext cx="914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01FAEB5C-7E08-4F56-8AB9-BCB54526C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775" y="3009436"/>
            <a:ext cx="9334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431B0E50-C284-464D-8495-B6890BBB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5464" y="3295068"/>
            <a:ext cx="1190625" cy="314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7F3CDC45-7F66-44E9-8D77-27F5C0154F23}"/>
              </a:ext>
            </a:extLst>
          </p:cNvPr>
          <p:cNvSpPr txBox="1"/>
          <p:nvPr/>
        </p:nvSpPr>
        <p:spPr>
          <a:xfrm>
            <a:off x="504824" y="358241"/>
            <a:ext cx="1178849" cy="461665"/>
          </a:xfrm>
          <a:prstGeom prst="rect">
            <a:avLst/>
          </a:prstGeom>
          <a:noFill/>
        </p:spPr>
        <p:txBody>
          <a:bodyPr wrap="none" rtlCol="0">
            <a:spAutoFit/>
          </a:bodyPr>
          <a:lstStyle/>
          <a:p>
            <a:r>
              <a:rPr lang="cs-CZ" sz="2400" b="1" dirty="0"/>
              <a:t>Vektory</a:t>
            </a:r>
          </a:p>
        </p:txBody>
      </p:sp>
      <p:sp>
        <p:nvSpPr>
          <p:cNvPr id="3" name="TextovéPole 2">
            <a:extLst>
              <a:ext uri="{FF2B5EF4-FFF2-40B4-BE49-F238E27FC236}">
                <a16:creationId xmlns:a16="http://schemas.microsoft.com/office/drawing/2014/main" id="{F0313EB1-9CAB-4812-81EA-CDEBF60575E9}"/>
              </a:ext>
            </a:extLst>
          </p:cNvPr>
          <p:cNvSpPr txBox="1"/>
          <p:nvPr/>
        </p:nvSpPr>
        <p:spPr>
          <a:xfrm>
            <a:off x="4955850" y="4340571"/>
            <a:ext cx="3683324" cy="2308324"/>
          </a:xfrm>
          <a:prstGeom prst="rect">
            <a:avLst/>
          </a:prstGeom>
          <a:noFill/>
        </p:spPr>
        <p:txBody>
          <a:bodyPr wrap="square" rtlCol="0">
            <a:spAutoFit/>
          </a:bodyPr>
          <a:lstStyle/>
          <a:p>
            <a:r>
              <a:rPr lang="cs-CZ" dirty="0"/>
              <a:t>Hodnoty </a:t>
            </a:r>
            <a:r>
              <a:rPr lang="cs-CZ" i="1" dirty="0"/>
              <a:t>a</a:t>
            </a:r>
            <a:r>
              <a:rPr lang="cs-CZ" baseline="-25000" dirty="0"/>
              <a:t>1</a:t>
            </a:r>
            <a:r>
              <a:rPr lang="cs-CZ" dirty="0"/>
              <a:t>, </a:t>
            </a:r>
            <a:r>
              <a:rPr lang="cs-CZ" i="1" dirty="0"/>
              <a:t>a</a:t>
            </a:r>
            <a:r>
              <a:rPr lang="cs-CZ" baseline="-25000" dirty="0"/>
              <a:t>2</a:t>
            </a:r>
            <a:r>
              <a:rPr lang="cs-CZ" dirty="0"/>
              <a:t>, </a:t>
            </a:r>
            <a:r>
              <a:rPr lang="cs-CZ" i="1" dirty="0"/>
              <a:t>a</a:t>
            </a:r>
            <a:r>
              <a:rPr lang="cs-CZ" baseline="-25000" dirty="0"/>
              <a:t>3</a:t>
            </a:r>
            <a:r>
              <a:rPr lang="cs-CZ" dirty="0"/>
              <a:t> a </a:t>
            </a:r>
            <a:r>
              <a:rPr lang="cs-CZ" i="1" dirty="0"/>
              <a:t>b</a:t>
            </a:r>
            <a:r>
              <a:rPr lang="cs-CZ" baseline="-25000" dirty="0"/>
              <a:t>1</a:t>
            </a:r>
            <a:r>
              <a:rPr lang="cs-CZ" dirty="0"/>
              <a:t>, </a:t>
            </a:r>
            <a:r>
              <a:rPr lang="cs-CZ" i="1" dirty="0"/>
              <a:t>b</a:t>
            </a:r>
            <a:r>
              <a:rPr lang="cs-CZ" baseline="-25000" dirty="0"/>
              <a:t>2</a:t>
            </a:r>
            <a:r>
              <a:rPr lang="cs-CZ" dirty="0"/>
              <a:t>,</a:t>
            </a:r>
            <a:r>
              <a:rPr lang="cs-CZ" i="1" dirty="0"/>
              <a:t> b</a:t>
            </a:r>
            <a:r>
              <a:rPr lang="cs-CZ" baseline="-25000" dirty="0"/>
              <a:t>3</a:t>
            </a:r>
            <a:r>
              <a:rPr lang="cs-CZ" dirty="0"/>
              <a:t> jsou </a:t>
            </a:r>
            <a:r>
              <a:rPr lang="cs-CZ" b="1" dirty="0"/>
              <a:t>souřadnice volného vektoru</a:t>
            </a:r>
            <a:r>
              <a:rPr lang="cs-CZ" dirty="0"/>
              <a:t> který nevychází z bodu </a:t>
            </a:r>
            <a:r>
              <a:rPr lang="en-US" dirty="0"/>
              <a:t>[0, 0]</a:t>
            </a:r>
            <a:r>
              <a:rPr lang="cs-CZ" dirty="0"/>
              <a:t> </a:t>
            </a:r>
            <a:r>
              <a:rPr lang="cs-CZ" b="1" dirty="0"/>
              <a:t>. </a:t>
            </a:r>
          </a:p>
          <a:p>
            <a:endParaRPr lang="cs-CZ" b="1" dirty="0"/>
          </a:p>
          <a:p>
            <a:r>
              <a:rPr lang="cs-CZ" dirty="0"/>
              <a:t>Hodnoty </a:t>
            </a:r>
            <a:r>
              <a:rPr lang="cs-CZ" i="1" dirty="0"/>
              <a:t>u</a:t>
            </a:r>
            <a:r>
              <a:rPr lang="cs-CZ" baseline="-25000" dirty="0"/>
              <a:t>1</a:t>
            </a:r>
            <a:r>
              <a:rPr lang="cs-CZ" dirty="0"/>
              <a:t> a </a:t>
            </a:r>
            <a:r>
              <a:rPr lang="cs-CZ" i="1" dirty="0"/>
              <a:t>u</a:t>
            </a:r>
            <a:r>
              <a:rPr lang="cs-CZ" baseline="-25000" dirty="0"/>
              <a:t>2  </a:t>
            </a:r>
            <a:r>
              <a:rPr lang="cs-CZ" dirty="0"/>
              <a:t>jsou </a:t>
            </a:r>
            <a:r>
              <a:rPr lang="cs-CZ" b="1" dirty="0"/>
              <a:t>souřadnice vázaného vektoru</a:t>
            </a:r>
            <a:r>
              <a:rPr lang="cs-CZ" dirty="0"/>
              <a:t> který vychází z bodu </a:t>
            </a:r>
            <a:r>
              <a:rPr lang="en-US" dirty="0"/>
              <a:t>[0, 0]</a:t>
            </a:r>
            <a:r>
              <a:rPr lang="cs-CZ" dirty="0"/>
              <a:t> </a:t>
            </a:r>
            <a:r>
              <a:rPr lang="cs-CZ" b="1" dirty="0"/>
              <a:t>. </a:t>
            </a:r>
          </a:p>
          <a:p>
            <a:endParaRPr lang="cs-CZ" b="1" dirty="0"/>
          </a:p>
        </p:txBody>
      </p:sp>
    </p:spTree>
    <p:extLst>
      <p:ext uri="{BB962C8B-B14F-4D97-AF65-F5344CB8AC3E}">
        <p14:creationId xmlns:p14="http://schemas.microsoft.com/office/powerpoint/2010/main" val="1282848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BEA9571F-3CC3-48BC-9A7E-F4DD0ED28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3181350"/>
            <a:ext cx="6572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FAC2F29-AF39-4C4D-8ACE-71E1F1B0A328}"/>
              </a:ext>
            </a:extLst>
          </p:cNvPr>
          <p:cNvSpPr txBox="1"/>
          <p:nvPr/>
        </p:nvSpPr>
        <p:spPr>
          <a:xfrm>
            <a:off x="346545" y="1062662"/>
            <a:ext cx="8450909" cy="1815882"/>
          </a:xfrm>
          <a:prstGeom prst="rect">
            <a:avLst/>
          </a:prstGeom>
          <a:noFill/>
        </p:spPr>
        <p:txBody>
          <a:bodyPr wrap="square">
            <a:spAutoFit/>
          </a:bodyPr>
          <a:lstStyle/>
          <a:p>
            <a:pPr algn="just"/>
            <a:r>
              <a:rPr lang="cs-CZ" sz="2000" dirty="0"/>
              <a:t> </a:t>
            </a:r>
            <a:r>
              <a:rPr lang="en-US" sz="2000" u="sng" dirty="0" err="1"/>
              <a:t>Vektory</a:t>
            </a:r>
            <a:r>
              <a:rPr lang="en-US" sz="2000" u="sng" dirty="0"/>
              <a:t> v</a:t>
            </a:r>
            <a:r>
              <a:rPr lang="cs-CZ" sz="2000" u="sng" dirty="0" err="1"/>
              <a:t>áz</a:t>
            </a:r>
            <a:r>
              <a:rPr lang="en-US" sz="2000" u="sng" dirty="0"/>
              <a:t>an</a:t>
            </a:r>
            <a:r>
              <a:rPr lang="cs-CZ" sz="2000" u="sng" dirty="0"/>
              <a:t>é na určitý bod</a:t>
            </a:r>
            <a:r>
              <a:rPr lang="cs-CZ" sz="2000" dirty="0"/>
              <a:t> v prostoru (např. síla působící v bodě zvaném působiště síly, okamžitá rychlost hmotného bodu v daném místě trajektorie, …).</a:t>
            </a:r>
          </a:p>
          <a:p>
            <a:pPr algn="just"/>
            <a:endParaRPr lang="cs-CZ" sz="800" dirty="0"/>
          </a:p>
          <a:p>
            <a:pPr algn="just"/>
            <a:endParaRPr lang="cs-CZ" sz="800" dirty="0"/>
          </a:p>
          <a:p>
            <a:pPr algn="just"/>
            <a:r>
              <a:rPr lang="cs-CZ" sz="2000" dirty="0"/>
              <a:t>  </a:t>
            </a:r>
            <a:r>
              <a:rPr lang="en-US" sz="2000" u="sng" dirty="0" err="1"/>
              <a:t>Vektory</a:t>
            </a:r>
            <a:r>
              <a:rPr lang="en-US" sz="2000" u="sng" dirty="0"/>
              <a:t> v</a:t>
            </a:r>
            <a:r>
              <a:rPr lang="cs-CZ" sz="2000" u="sng" dirty="0" err="1"/>
              <a:t>áz</a:t>
            </a:r>
            <a:r>
              <a:rPr lang="en-US" sz="2000" u="sng" dirty="0"/>
              <a:t>an</a:t>
            </a:r>
            <a:r>
              <a:rPr lang="cs-CZ" sz="2000" u="sng" dirty="0"/>
              <a:t>é na přímku</a:t>
            </a:r>
            <a:r>
              <a:rPr lang="cs-CZ" sz="2000" dirty="0"/>
              <a:t>, na níž leží vektor (např. síla působící na tuhé těleso).</a:t>
            </a:r>
          </a:p>
          <a:p>
            <a:pPr algn="just"/>
            <a:endParaRPr lang="cs-CZ" sz="800" dirty="0"/>
          </a:p>
          <a:p>
            <a:pPr algn="just"/>
            <a:endParaRPr lang="cs-CZ" sz="800" dirty="0"/>
          </a:p>
          <a:p>
            <a:pPr algn="just"/>
            <a:r>
              <a:rPr lang="cs-CZ" sz="2000" dirty="0"/>
              <a:t>  </a:t>
            </a:r>
            <a:r>
              <a:rPr lang="cs-CZ" sz="2000" u="sng" dirty="0"/>
              <a:t>Vektory volné</a:t>
            </a:r>
            <a:r>
              <a:rPr lang="cs-CZ" sz="2000" dirty="0"/>
              <a:t> nejsou vázány na určité umístění (např. moment dvojice sil).</a:t>
            </a:r>
          </a:p>
        </p:txBody>
      </p:sp>
      <p:sp>
        <p:nvSpPr>
          <p:cNvPr id="2" name="TextovéPole 1">
            <a:extLst>
              <a:ext uri="{FF2B5EF4-FFF2-40B4-BE49-F238E27FC236}">
                <a16:creationId xmlns:a16="http://schemas.microsoft.com/office/drawing/2014/main" id="{62909362-B326-44D2-925B-CC55385CCA8D}"/>
              </a:ext>
            </a:extLst>
          </p:cNvPr>
          <p:cNvSpPr txBox="1"/>
          <p:nvPr/>
        </p:nvSpPr>
        <p:spPr>
          <a:xfrm rot="19300715">
            <a:off x="2628900" y="3990975"/>
            <a:ext cx="300082" cy="369332"/>
          </a:xfrm>
          <a:prstGeom prst="rect">
            <a:avLst/>
          </a:prstGeom>
          <a:noFill/>
        </p:spPr>
        <p:txBody>
          <a:bodyPr wrap="none" rtlCol="0">
            <a:spAutoFit/>
          </a:bodyPr>
          <a:lstStyle/>
          <a:p>
            <a:r>
              <a:rPr lang="en-US" dirty="0"/>
              <a:t>&gt;</a:t>
            </a:r>
            <a:endParaRPr lang="cs-CZ" dirty="0"/>
          </a:p>
        </p:txBody>
      </p:sp>
      <p:sp>
        <p:nvSpPr>
          <p:cNvPr id="3" name="TextovéPole 2">
            <a:extLst>
              <a:ext uri="{FF2B5EF4-FFF2-40B4-BE49-F238E27FC236}">
                <a16:creationId xmlns:a16="http://schemas.microsoft.com/office/drawing/2014/main" id="{CAADB353-5062-4257-83CE-D6B9DA622EA9}"/>
              </a:ext>
            </a:extLst>
          </p:cNvPr>
          <p:cNvSpPr txBox="1"/>
          <p:nvPr/>
        </p:nvSpPr>
        <p:spPr>
          <a:xfrm rot="19300715">
            <a:off x="6372225" y="3714960"/>
            <a:ext cx="300082" cy="369332"/>
          </a:xfrm>
          <a:prstGeom prst="rect">
            <a:avLst/>
          </a:prstGeom>
          <a:noFill/>
        </p:spPr>
        <p:txBody>
          <a:bodyPr wrap="none" rtlCol="0">
            <a:spAutoFit/>
          </a:bodyPr>
          <a:lstStyle/>
          <a:p>
            <a:r>
              <a:rPr lang="en-US" dirty="0"/>
              <a:t>&gt;</a:t>
            </a:r>
            <a:endParaRPr lang="cs-CZ" dirty="0"/>
          </a:p>
        </p:txBody>
      </p:sp>
      <p:sp>
        <p:nvSpPr>
          <p:cNvPr id="4" name="TextovéPole 3">
            <a:extLst>
              <a:ext uri="{FF2B5EF4-FFF2-40B4-BE49-F238E27FC236}">
                <a16:creationId xmlns:a16="http://schemas.microsoft.com/office/drawing/2014/main" id="{5E5B4ED1-D2DB-4BF1-B1E1-77F16C9B4D64}"/>
              </a:ext>
            </a:extLst>
          </p:cNvPr>
          <p:cNvSpPr txBox="1"/>
          <p:nvPr/>
        </p:nvSpPr>
        <p:spPr>
          <a:xfrm>
            <a:off x="533400" y="298191"/>
            <a:ext cx="1178849" cy="461665"/>
          </a:xfrm>
          <a:prstGeom prst="rect">
            <a:avLst/>
          </a:prstGeom>
          <a:noFill/>
        </p:spPr>
        <p:txBody>
          <a:bodyPr wrap="none" rtlCol="0">
            <a:spAutoFit/>
          </a:bodyPr>
          <a:lstStyle/>
          <a:p>
            <a:r>
              <a:rPr lang="cs-CZ" sz="2400" b="1" dirty="0"/>
              <a:t>Vektory</a:t>
            </a:r>
          </a:p>
        </p:txBody>
      </p:sp>
    </p:spTree>
    <p:extLst>
      <p:ext uri="{BB962C8B-B14F-4D97-AF65-F5344CB8AC3E}">
        <p14:creationId xmlns:p14="http://schemas.microsoft.com/office/powerpoint/2010/main" val="2760757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D82D0295-EC30-4B4B-9458-838E2BF3292E}"/>
              </a:ext>
            </a:extLst>
          </p:cNvPr>
          <p:cNvPicPr>
            <a:picLocks noChangeAspect="1"/>
          </p:cNvPicPr>
          <p:nvPr/>
        </p:nvPicPr>
        <p:blipFill>
          <a:blip r:embed="rId2"/>
          <a:stretch>
            <a:fillRect/>
          </a:stretch>
        </p:blipFill>
        <p:spPr>
          <a:xfrm>
            <a:off x="485775" y="1285875"/>
            <a:ext cx="8172450" cy="5429250"/>
          </a:xfrm>
          <a:prstGeom prst="rect">
            <a:avLst/>
          </a:prstGeom>
        </p:spPr>
      </p:pic>
      <p:sp>
        <p:nvSpPr>
          <p:cNvPr id="12" name="TextovéPole 11">
            <a:extLst>
              <a:ext uri="{FF2B5EF4-FFF2-40B4-BE49-F238E27FC236}">
                <a16:creationId xmlns:a16="http://schemas.microsoft.com/office/drawing/2014/main" id="{787972BC-7C56-4E14-97B4-FE2075DCE449}"/>
              </a:ext>
            </a:extLst>
          </p:cNvPr>
          <p:cNvSpPr txBox="1"/>
          <p:nvPr/>
        </p:nvSpPr>
        <p:spPr>
          <a:xfrm>
            <a:off x="485775" y="295275"/>
            <a:ext cx="6569875" cy="461665"/>
          </a:xfrm>
          <a:prstGeom prst="rect">
            <a:avLst/>
          </a:prstGeom>
          <a:noFill/>
        </p:spPr>
        <p:txBody>
          <a:bodyPr wrap="none" rtlCol="0">
            <a:spAutoFit/>
          </a:bodyPr>
          <a:lstStyle/>
          <a:p>
            <a:r>
              <a:rPr lang="cs-CZ" sz="2400" b="1" dirty="0"/>
              <a:t>Pythagorova věta, úhly v pravoúhlém trojúhelníku</a:t>
            </a:r>
          </a:p>
        </p:txBody>
      </p:sp>
    </p:spTree>
    <p:extLst>
      <p:ext uri="{BB962C8B-B14F-4D97-AF65-F5344CB8AC3E}">
        <p14:creationId xmlns:p14="http://schemas.microsoft.com/office/powerpoint/2010/main" val="2428140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152D5-6C00-4CBC-89E9-2F17AA2BD32B}"/>
              </a:ext>
            </a:extLst>
          </p:cNvPr>
          <p:cNvSpPr>
            <a:spLocks noGrp="1"/>
          </p:cNvSpPr>
          <p:nvPr>
            <p:ph type="title"/>
          </p:nvPr>
        </p:nvSpPr>
        <p:spPr>
          <a:xfrm>
            <a:off x="426750" y="381872"/>
            <a:ext cx="7886700" cy="663574"/>
          </a:xfrm>
        </p:spPr>
        <p:txBody>
          <a:bodyPr>
            <a:normAutofit/>
          </a:bodyPr>
          <a:lstStyle/>
          <a:p>
            <a:r>
              <a:rPr lang="cs-CZ" sz="2800" b="1" dirty="0">
                <a:latin typeface="+mn-lt"/>
              </a:rPr>
              <a:t>Dvojice úhlů - souhlasné a střídavé</a:t>
            </a:r>
          </a:p>
        </p:txBody>
      </p:sp>
      <p:pic>
        <p:nvPicPr>
          <p:cNvPr id="215042" name="Picture 2" descr="Souhlasné úhly jsou shodné">
            <a:extLst>
              <a:ext uri="{FF2B5EF4-FFF2-40B4-BE49-F238E27FC236}">
                <a16:creationId xmlns:a16="http://schemas.microsoft.com/office/drawing/2014/main" id="{C38210AD-8827-408B-9597-BE2045C3E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007399"/>
            <a:ext cx="2960400" cy="2214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A301B87D-21CD-47E8-8931-17B773C1D697}"/>
              </a:ext>
            </a:extLst>
          </p:cNvPr>
          <p:cNvSpPr txBox="1"/>
          <p:nvPr/>
        </p:nvSpPr>
        <p:spPr>
          <a:xfrm>
            <a:off x="426750" y="1461670"/>
            <a:ext cx="4600575" cy="1631216"/>
          </a:xfrm>
          <a:prstGeom prst="rect">
            <a:avLst/>
          </a:prstGeom>
          <a:noFill/>
        </p:spPr>
        <p:txBody>
          <a:bodyPr wrap="square">
            <a:spAutoFit/>
          </a:bodyPr>
          <a:lstStyle/>
          <a:p>
            <a:pPr algn="just"/>
            <a:r>
              <a:rPr lang="cs-CZ" sz="2000" b="1" i="0" dirty="0">
                <a:solidFill>
                  <a:srgbClr val="000000"/>
                </a:solidFill>
                <a:effectLst/>
              </a:rPr>
              <a:t>Souhlasné úhly</a:t>
            </a:r>
            <a:r>
              <a:rPr lang="cs-CZ" sz="2000" b="0" i="0" dirty="0">
                <a:solidFill>
                  <a:srgbClr val="000000"/>
                </a:solidFill>
                <a:effectLst/>
              </a:rPr>
              <a:t> jsou úhly, jejichž první ramena jsou rovnoběžná a druhá leží na jedné přímce. Musí také platit, že úhly mají stejnou orientaci. Souhlasné úhly jsou </a:t>
            </a:r>
            <a:r>
              <a:rPr lang="cs-CZ" sz="2000" b="1" i="1" dirty="0">
                <a:solidFill>
                  <a:srgbClr val="000000"/>
                </a:solidFill>
                <a:effectLst/>
              </a:rPr>
              <a:t>shodné</a:t>
            </a:r>
            <a:r>
              <a:rPr lang="cs-CZ" sz="2000" b="0" i="0" dirty="0">
                <a:solidFill>
                  <a:srgbClr val="000000"/>
                </a:solidFill>
                <a:effectLst/>
              </a:rPr>
              <a:t>.</a:t>
            </a:r>
            <a:endParaRPr lang="cs-CZ" sz="2000" dirty="0"/>
          </a:p>
        </p:txBody>
      </p:sp>
      <p:sp>
        <p:nvSpPr>
          <p:cNvPr id="8" name="TextovéPole 7">
            <a:extLst>
              <a:ext uri="{FF2B5EF4-FFF2-40B4-BE49-F238E27FC236}">
                <a16:creationId xmlns:a16="http://schemas.microsoft.com/office/drawing/2014/main" id="{6E0525BE-E8D6-434C-85F6-21E7F9EE211E}"/>
              </a:ext>
            </a:extLst>
          </p:cNvPr>
          <p:cNvSpPr txBox="1"/>
          <p:nvPr/>
        </p:nvSpPr>
        <p:spPr>
          <a:xfrm>
            <a:off x="426750" y="3765114"/>
            <a:ext cx="4505325" cy="1631216"/>
          </a:xfrm>
          <a:prstGeom prst="rect">
            <a:avLst/>
          </a:prstGeom>
          <a:noFill/>
        </p:spPr>
        <p:txBody>
          <a:bodyPr wrap="square">
            <a:spAutoFit/>
          </a:bodyPr>
          <a:lstStyle/>
          <a:p>
            <a:pPr algn="just"/>
            <a:r>
              <a:rPr lang="cs-CZ" sz="2000" b="1" i="0" dirty="0">
                <a:solidFill>
                  <a:srgbClr val="000000"/>
                </a:solidFill>
                <a:effectLst/>
              </a:rPr>
              <a:t>Střídavé úhly</a:t>
            </a:r>
            <a:r>
              <a:rPr lang="cs-CZ" sz="2000" b="0" i="0" dirty="0">
                <a:solidFill>
                  <a:srgbClr val="000000"/>
                </a:solidFill>
                <a:effectLst/>
              </a:rPr>
              <a:t> jsou dva úhly, jejichž první ramena leží na jedné přímce a druhá ramena jsou rovnoběžná, přitom směr příslušných ramen je opačný (střídavý). Střídavé úhly jsou </a:t>
            </a:r>
            <a:r>
              <a:rPr lang="cs-CZ" sz="2000" b="1" i="1" dirty="0">
                <a:solidFill>
                  <a:srgbClr val="000000"/>
                </a:solidFill>
                <a:effectLst/>
              </a:rPr>
              <a:t>shodné</a:t>
            </a:r>
            <a:r>
              <a:rPr lang="cs-CZ" sz="2000" b="0" i="0" dirty="0">
                <a:solidFill>
                  <a:srgbClr val="000000"/>
                </a:solidFill>
                <a:effectLst/>
              </a:rPr>
              <a:t>.</a:t>
            </a:r>
            <a:endParaRPr lang="cs-CZ" sz="2000" dirty="0"/>
          </a:p>
        </p:txBody>
      </p:sp>
      <p:pic>
        <p:nvPicPr>
          <p:cNvPr id="215044" name="Picture 4" descr="Střídavé úhly">
            <a:extLst>
              <a:ext uri="{FF2B5EF4-FFF2-40B4-BE49-F238E27FC236}">
                <a16:creationId xmlns:a16="http://schemas.microsoft.com/office/drawing/2014/main" id="{A47336D7-1EC5-4856-BEB9-2B3F291A2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70027"/>
            <a:ext cx="2674650" cy="192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7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34F1D6B9-92AC-409D-8B62-70D61C604731}"/>
              </a:ext>
            </a:extLst>
          </p:cNvPr>
          <p:cNvPicPr>
            <a:picLocks noChangeAspect="1"/>
          </p:cNvPicPr>
          <p:nvPr/>
        </p:nvPicPr>
        <p:blipFill>
          <a:blip r:embed="rId2"/>
          <a:stretch>
            <a:fillRect/>
          </a:stretch>
        </p:blipFill>
        <p:spPr>
          <a:xfrm>
            <a:off x="5182359" y="2105585"/>
            <a:ext cx="2892315" cy="2196352"/>
          </a:xfrm>
          <a:prstGeom prst="rect">
            <a:avLst/>
          </a:prstGeom>
        </p:spPr>
      </p:pic>
      <p:sp>
        <p:nvSpPr>
          <p:cNvPr id="7" name="TextovéPole 6">
            <a:extLst>
              <a:ext uri="{FF2B5EF4-FFF2-40B4-BE49-F238E27FC236}">
                <a16:creationId xmlns:a16="http://schemas.microsoft.com/office/drawing/2014/main" id="{47CFE832-2834-4C72-AB74-B52FC4FB8F65}"/>
              </a:ext>
            </a:extLst>
          </p:cNvPr>
          <p:cNvSpPr txBox="1"/>
          <p:nvPr/>
        </p:nvSpPr>
        <p:spPr>
          <a:xfrm>
            <a:off x="250030" y="614059"/>
            <a:ext cx="8677275" cy="1323439"/>
          </a:xfrm>
          <a:prstGeom prst="rect">
            <a:avLst/>
          </a:prstGeom>
          <a:noFill/>
        </p:spPr>
        <p:txBody>
          <a:bodyPr wrap="square">
            <a:spAutoFit/>
          </a:bodyPr>
          <a:lstStyle/>
          <a:p>
            <a:pPr algn="just"/>
            <a:r>
              <a:rPr lang="cs-CZ" sz="2000" b="1" i="0" u="none" strike="noStrike" dirty="0">
                <a:effectLst/>
              </a:rPr>
              <a:t>Věta </a:t>
            </a:r>
            <a:r>
              <a:rPr lang="cs-CZ" sz="2000" b="1" i="0" u="none" strike="noStrike" dirty="0" err="1">
                <a:effectLst/>
              </a:rPr>
              <a:t>sss</a:t>
            </a:r>
            <a:r>
              <a:rPr lang="cs-CZ" sz="2000" b="0" i="0" dirty="0">
                <a:effectLst/>
              </a:rPr>
              <a:t>: Pokud je ve dvou trojúhelnících </a:t>
            </a:r>
            <a:r>
              <a:rPr lang="cs-CZ" sz="2000" b="0" i="0" u="none" strike="noStrike" dirty="0">
                <a:effectLst/>
              </a:rPr>
              <a:t>poměr dvojic odpovídajících si stran vždy stejný</a:t>
            </a:r>
            <a:r>
              <a:rPr lang="cs-CZ" sz="2000" b="0" i="0" dirty="0">
                <a:effectLst/>
              </a:rPr>
              <a:t>, pak jsou podobné.</a:t>
            </a:r>
          </a:p>
          <a:p>
            <a:pPr algn="just"/>
            <a:r>
              <a:rPr lang="cs-CZ" sz="2000" b="1" i="0" u="sng" strike="noStrike" dirty="0">
                <a:effectLst/>
              </a:rPr>
              <a:t>Věta </a:t>
            </a:r>
            <a:r>
              <a:rPr lang="cs-CZ" sz="2000" b="1" i="0" u="sng" strike="noStrike" dirty="0" err="1">
                <a:effectLst/>
              </a:rPr>
              <a:t>sus</a:t>
            </a:r>
            <a:r>
              <a:rPr lang="cs-CZ" sz="2000" b="0" i="0" dirty="0">
                <a:effectLst/>
              </a:rPr>
              <a:t>: Pokud je ve dvou trojúhelnících </a:t>
            </a:r>
            <a:r>
              <a:rPr lang="cs-CZ" sz="2000" b="0" i="0" u="none" strike="noStrike" dirty="0">
                <a:effectLst/>
              </a:rPr>
              <a:t>poměr dvou dvojic</a:t>
            </a:r>
            <a:r>
              <a:rPr lang="cs-CZ" sz="2000" b="0" i="0" dirty="0">
                <a:effectLst/>
              </a:rPr>
              <a:t> odpovídajících si stran stejný a shodují-li se v </a:t>
            </a:r>
            <a:r>
              <a:rPr lang="cs-CZ" sz="2000" b="0" i="0" u="none" strike="noStrike" dirty="0">
                <a:effectLst/>
              </a:rPr>
              <a:t>úhlu jimi sevřeným</a:t>
            </a:r>
            <a:r>
              <a:rPr lang="cs-CZ" sz="2000" b="0" i="0" dirty="0">
                <a:effectLst/>
              </a:rPr>
              <a:t>, pak jsou podobné.</a:t>
            </a:r>
          </a:p>
        </p:txBody>
      </p:sp>
      <p:sp>
        <p:nvSpPr>
          <p:cNvPr id="9" name="TextovéPole 8">
            <a:extLst>
              <a:ext uri="{FF2B5EF4-FFF2-40B4-BE49-F238E27FC236}">
                <a16:creationId xmlns:a16="http://schemas.microsoft.com/office/drawing/2014/main" id="{550B7287-0626-4191-A255-44EC81D42B01}"/>
              </a:ext>
            </a:extLst>
          </p:cNvPr>
          <p:cNvSpPr txBox="1"/>
          <p:nvPr/>
        </p:nvSpPr>
        <p:spPr>
          <a:xfrm>
            <a:off x="2302667" y="152394"/>
            <a:ext cx="4572000" cy="461665"/>
          </a:xfrm>
          <a:prstGeom prst="rect">
            <a:avLst/>
          </a:prstGeom>
          <a:noFill/>
        </p:spPr>
        <p:txBody>
          <a:bodyPr wrap="square">
            <a:spAutoFit/>
          </a:bodyPr>
          <a:lstStyle/>
          <a:p>
            <a:r>
              <a:rPr lang="cs-CZ" sz="2400" b="1" dirty="0"/>
              <a:t>Podobnost trojúhelníků</a:t>
            </a:r>
          </a:p>
        </p:txBody>
      </p:sp>
      <p:pic>
        <p:nvPicPr>
          <p:cNvPr id="13" name="Obrázek 12">
            <a:extLst>
              <a:ext uri="{FF2B5EF4-FFF2-40B4-BE49-F238E27FC236}">
                <a16:creationId xmlns:a16="http://schemas.microsoft.com/office/drawing/2014/main" id="{CEC59373-4F60-45B5-AF30-57E9AF28E435}"/>
              </a:ext>
            </a:extLst>
          </p:cNvPr>
          <p:cNvPicPr>
            <a:picLocks noChangeAspect="1"/>
          </p:cNvPicPr>
          <p:nvPr/>
        </p:nvPicPr>
        <p:blipFill>
          <a:blip r:embed="rId3"/>
          <a:stretch>
            <a:fillRect/>
          </a:stretch>
        </p:blipFill>
        <p:spPr>
          <a:xfrm>
            <a:off x="749264" y="2208963"/>
            <a:ext cx="3106805" cy="2196352"/>
          </a:xfrm>
          <a:prstGeom prst="rect">
            <a:avLst/>
          </a:prstGeom>
        </p:spPr>
      </p:pic>
      <p:sp>
        <p:nvSpPr>
          <p:cNvPr id="17" name="TextovéPole 16">
            <a:extLst>
              <a:ext uri="{FF2B5EF4-FFF2-40B4-BE49-F238E27FC236}">
                <a16:creationId xmlns:a16="http://schemas.microsoft.com/office/drawing/2014/main" id="{5C20AA54-0E70-49B6-A148-193E56998A76}"/>
              </a:ext>
            </a:extLst>
          </p:cNvPr>
          <p:cNvSpPr txBox="1"/>
          <p:nvPr/>
        </p:nvSpPr>
        <p:spPr>
          <a:xfrm>
            <a:off x="250030" y="5033782"/>
            <a:ext cx="4407695" cy="1015663"/>
          </a:xfrm>
          <a:prstGeom prst="rect">
            <a:avLst/>
          </a:prstGeom>
          <a:noFill/>
        </p:spPr>
        <p:txBody>
          <a:bodyPr wrap="square">
            <a:spAutoFit/>
          </a:bodyPr>
          <a:lstStyle/>
          <a:p>
            <a:pPr algn="just"/>
            <a:r>
              <a:rPr lang="cs-CZ" sz="2000" b="1" i="0" u="none" strike="noStrike" dirty="0">
                <a:effectLst/>
              </a:rPr>
              <a:t>Věta </a:t>
            </a:r>
            <a:r>
              <a:rPr lang="cs-CZ" sz="2000" b="1" i="0" u="none" strike="noStrike" dirty="0" err="1">
                <a:effectLst/>
              </a:rPr>
              <a:t>uu</a:t>
            </a:r>
            <a:r>
              <a:rPr lang="cs-CZ" sz="2000" b="0" i="0" dirty="0">
                <a:effectLst/>
              </a:rPr>
              <a:t>: Pokud se dva trojúhelníky shodují </a:t>
            </a:r>
            <a:r>
              <a:rPr lang="cs-CZ" sz="2000" b="0" i="0" u="none" strike="noStrike" dirty="0">
                <a:effectLst/>
              </a:rPr>
              <a:t>ve dvou úhlech</a:t>
            </a:r>
            <a:r>
              <a:rPr lang="cs-CZ" sz="2000" b="0" i="0" dirty="0">
                <a:effectLst/>
              </a:rPr>
              <a:t>, pak jsou podobné.</a:t>
            </a:r>
          </a:p>
        </p:txBody>
      </p:sp>
      <p:pic>
        <p:nvPicPr>
          <p:cNvPr id="19" name="Obrázek 18">
            <a:extLst>
              <a:ext uri="{FF2B5EF4-FFF2-40B4-BE49-F238E27FC236}">
                <a16:creationId xmlns:a16="http://schemas.microsoft.com/office/drawing/2014/main" id="{15E938CF-9A45-4876-924B-1B9311069E0A}"/>
              </a:ext>
            </a:extLst>
          </p:cNvPr>
          <p:cNvPicPr>
            <a:picLocks noChangeAspect="1"/>
          </p:cNvPicPr>
          <p:nvPr/>
        </p:nvPicPr>
        <p:blipFill>
          <a:blip r:embed="rId4"/>
          <a:stretch>
            <a:fillRect/>
          </a:stretch>
        </p:blipFill>
        <p:spPr>
          <a:xfrm>
            <a:off x="5182359" y="4676781"/>
            <a:ext cx="3038475" cy="2028825"/>
          </a:xfrm>
          <a:prstGeom prst="rect">
            <a:avLst/>
          </a:prstGeom>
        </p:spPr>
      </p:pic>
    </p:spTree>
    <p:extLst>
      <p:ext uri="{BB962C8B-B14F-4D97-AF65-F5344CB8AC3E}">
        <p14:creationId xmlns:p14="http://schemas.microsoft.com/office/powerpoint/2010/main" val="48245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169D08E-482A-44CD-A641-BEBD38967C83}"/>
              </a:ext>
            </a:extLst>
          </p:cNvPr>
          <p:cNvSpPr txBox="1"/>
          <p:nvPr/>
        </p:nvSpPr>
        <p:spPr>
          <a:xfrm>
            <a:off x="171449" y="215027"/>
            <a:ext cx="8753476" cy="2862322"/>
          </a:xfrm>
          <a:prstGeom prst="rect">
            <a:avLst/>
          </a:prstGeom>
          <a:noFill/>
        </p:spPr>
        <p:txBody>
          <a:bodyPr wrap="square">
            <a:spAutoFit/>
          </a:bodyPr>
          <a:lstStyle/>
          <a:p>
            <a:pPr algn="just"/>
            <a:r>
              <a:rPr lang="cs-CZ" sz="2800" b="1" dirty="0"/>
              <a:t>Příklad:</a:t>
            </a:r>
          </a:p>
          <a:p>
            <a:pPr algn="just"/>
            <a:endParaRPr lang="cs-CZ" sz="800" dirty="0"/>
          </a:p>
          <a:p>
            <a:pPr algn="just"/>
            <a:r>
              <a:rPr lang="cs-CZ" sz="2400" dirty="0"/>
              <a:t>   Měřící jednotka délky je metr, přičemž 1 metr je přesně definován a je neměnný. Budeme-li chtít určit délku stolu, vezmeme délkové měřidlo a na něm po přiložení ke stolu přečteme, že stůl je dlouhý 1,5 metru. A to je </a:t>
            </a:r>
            <a:r>
              <a:rPr lang="cs-CZ" sz="2400" u="sng" dirty="0"/>
              <a:t>číselná hodnota</a:t>
            </a:r>
            <a:r>
              <a:rPr lang="cs-CZ" sz="2400" dirty="0"/>
              <a:t> fyzikální veličiny délka; tato číselná hodnota říká, že délka stolu je 1,5krát větší než jeden metr (</a:t>
            </a:r>
            <a:r>
              <a:rPr lang="cs-CZ" sz="2400" u="sng" dirty="0"/>
              <a:t>měřící jednotka</a:t>
            </a:r>
            <a:r>
              <a:rPr lang="cs-CZ" sz="2400" dirty="0"/>
              <a:t>). </a:t>
            </a:r>
          </a:p>
        </p:txBody>
      </p:sp>
      <p:pic>
        <p:nvPicPr>
          <p:cNvPr id="6146" name="Picture 2" descr="See the source image">
            <a:extLst>
              <a:ext uri="{FF2B5EF4-FFF2-40B4-BE49-F238E27FC236}">
                <a16:creationId xmlns:a16="http://schemas.microsoft.com/office/drawing/2014/main" id="{07945E8A-2DAA-4AD2-945F-3B455263C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736" y="2852856"/>
            <a:ext cx="5262815" cy="3723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E373F07B-889A-4E8C-BF79-749947DB64B3}"/>
              </a:ext>
            </a:extLst>
          </p:cNvPr>
          <p:cNvSpPr txBox="1"/>
          <p:nvPr/>
        </p:nvSpPr>
        <p:spPr>
          <a:xfrm>
            <a:off x="352425" y="3780652"/>
            <a:ext cx="3357311" cy="1631216"/>
          </a:xfrm>
          <a:prstGeom prst="rect">
            <a:avLst/>
          </a:prstGeom>
          <a:noFill/>
        </p:spPr>
        <p:txBody>
          <a:bodyPr wrap="square">
            <a:spAutoFit/>
          </a:bodyPr>
          <a:lstStyle/>
          <a:p>
            <a:pPr algn="just"/>
            <a:r>
              <a:rPr lang="cs-CZ" sz="2800" b="1" dirty="0"/>
              <a:t>Příklad:</a:t>
            </a:r>
          </a:p>
          <a:p>
            <a:pPr algn="just"/>
            <a:endParaRPr lang="cs-CZ" sz="2400" dirty="0"/>
          </a:p>
          <a:p>
            <a:pPr algn="just"/>
            <a:r>
              <a:rPr lang="cs-CZ" sz="2400" dirty="0"/>
              <a:t>Rozměry automobilu v technické dokumentaci. </a:t>
            </a:r>
          </a:p>
        </p:txBody>
      </p:sp>
    </p:spTree>
    <p:extLst>
      <p:ext uri="{BB962C8B-B14F-4D97-AF65-F5344CB8AC3E}">
        <p14:creationId xmlns:p14="http://schemas.microsoft.com/office/powerpoint/2010/main" val="376182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BD484638-DACB-4F56-9972-1796CE14E86C}"/>
              </a:ext>
            </a:extLst>
          </p:cNvPr>
          <p:cNvSpPr txBox="1"/>
          <p:nvPr/>
        </p:nvSpPr>
        <p:spPr>
          <a:xfrm>
            <a:off x="1187856" y="219372"/>
            <a:ext cx="3698469" cy="461665"/>
          </a:xfrm>
          <a:prstGeom prst="rect">
            <a:avLst/>
          </a:prstGeom>
          <a:noFill/>
        </p:spPr>
        <p:txBody>
          <a:bodyPr wrap="square">
            <a:spAutoFit/>
          </a:bodyPr>
          <a:lstStyle/>
          <a:p>
            <a:r>
              <a:rPr lang="cs-CZ" sz="2400" b="1" dirty="0"/>
              <a:t>Podobnost trojúhelníků</a:t>
            </a:r>
          </a:p>
        </p:txBody>
      </p:sp>
      <p:pic>
        <p:nvPicPr>
          <p:cNvPr id="13" name="Obrázek 12">
            <a:extLst>
              <a:ext uri="{FF2B5EF4-FFF2-40B4-BE49-F238E27FC236}">
                <a16:creationId xmlns:a16="http://schemas.microsoft.com/office/drawing/2014/main" id="{B5E1CA2D-1B7B-4794-916A-058FE42027C2}"/>
              </a:ext>
            </a:extLst>
          </p:cNvPr>
          <p:cNvPicPr>
            <a:picLocks noChangeAspect="1"/>
          </p:cNvPicPr>
          <p:nvPr/>
        </p:nvPicPr>
        <p:blipFill>
          <a:blip r:embed="rId2"/>
          <a:stretch>
            <a:fillRect/>
          </a:stretch>
        </p:blipFill>
        <p:spPr>
          <a:xfrm>
            <a:off x="3666739" y="3619203"/>
            <a:ext cx="5181986" cy="3019425"/>
          </a:xfrm>
          <a:prstGeom prst="rect">
            <a:avLst/>
          </a:prstGeom>
        </p:spPr>
      </p:pic>
      <p:pic>
        <p:nvPicPr>
          <p:cNvPr id="15" name="Obrázek 14">
            <a:extLst>
              <a:ext uri="{FF2B5EF4-FFF2-40B4-BE49-F238E27FC236}">
                <a16:creationId xmlns:a16="http://schemas.microsoft.com/office/drawing/2014/main" id="{70BC6A59-F255-453A-B390-BC1C628E7B18}"/>
              </a:ext>
            </a:extLst>
          </p:cNvPr>
          <p:cNvPicPr>
            <a:picLocks noChangeAspect="1"/>
          </p:cNvPicPr>
          <p:nvPr/>
        </p:nvPicPr>
        <p:blipFill>
          <a:blip r:embed="rId3"/>
          <a:stretch>
            <a:fillRect/>
          </a:stretch>
        </p:blipFill>
        <p:spPr>
          <a:xfrm>
            <a:off x="873917" y="1051480"/>
            <a:ext cx="2076450" cy="2838450"/>
          </a:xfrm>
          <a:prstGeom prst="rect">
            <a:avLst/>
          </a:prstGeom>
        </p:spPr>
      </p:pic>
      <p:pic>
        <p:nvPicPr>
          <p:cNvPr id="17" name="Obrázek 16">
            <a:extLst>
              <a:ext uri="{FF2B5EF4-FFF2-40B4-BE49-F238E27FC236}">
                <a16:creationId xmlns:a16="http://schemas.microsoft.com/office/drawing/2014/main" id="{D5387A00-80BC-40A7-B980-A42B6B715648}"/>
              </a:ext>
            </a:extLst>
          </p:cNvPr>
          <p:cNvPicPr>
            <a:picLocks noChangeAspect="1"/>
          </p:cNvPicPr>
          <p:nvPr/>
        </p:nvPicPr>
        <p:blipFill>
          <a:blip r:embed="rId4"/>
          <a:stretch>
            <a:fillRect/>
          </a:stretch>
        </p:blipFill>
        <p:spPr>
          <a:xfrm>
            <a:off x="2605084" y="1702614"/>
            <a:ext cx="2631283" cy="1536183"/>
          </a:xfrm>
          <a:prstGeom prst="rect">
            <a:avLst/>
          </a:prstGeom>
        </p:spPr>
      </p:pic>
      <p:sp>
        <p:nvSpPr>
          <p:cNvPr id="2" name="TextovéPole 1">
            <a:extLst>
              <a:ext uri="{FF2B5EF4-FFF2-40B4-BE49-F238E27FC236}">
                <a16:creationId xmlns:a16="http://schemas.microsoft.com/office/drawing/2014/main" id="{E613E062-90DC-4397-844F-637255FE215E}"/>
              </a:ext>
            </a:extLst>
          </p:cNvPr>
          <p:cNvSpPr txBox="1"/>
          <p:nvPr/>
        </p:nvSpPr>
        <p:spPr>
          <a:xfrm>
            <a:off x="5972175" y="2047682"/>
            <a:ext cx="3067050" cy="646331"/>
          </a:xfrm>
          <a:prstGeom prst="rect">
            <a:avLst/>
          </a:prstGeom>
          <a:noFill/>
        </p:spPr>
        <p:txBody>
          <a:bodyPr wrap="square" rtlCol="0">
            <a:spAutoFit/>
          </a:bodyPr>
          <a:lstStyle/>
          <a:p>
            <a:r>
              <a:rPr lang="cs-CZ" dirty="0"/>
              <a:t>Lze využít k lineární interpolaci hodnot v tabulkách.</a:t>
            </a:r>
          </a:p>
        </p:txBody>
      </p:sp>
      <p:sp>
        <p:nvSpPr>
          <p:cNvPr id="7" name="TextovéPole 6">
            <a:extLst>
              <a:ext uri="{FF2B5EF4-FFF2-40B4-BE49-F238E27FC236}">
                <a16:creationId xmlns:a16="http://schemas.microsoft.com/office/drawing/2014/main" id="{71990D85-8942-40E5-9D76-AFAF8AD7938A}"/>
              </a:ext>
            </a:extLst>
          </p:cNvPr>
          <p:cNvSpPr txBox="1"/>
          <p:nvPr/>
        </p:nvSpPr>
        <p:spPr>
          <a:xfrm>
            <a:off x="469104" y="5675184"/>
            <a:ext cx="2886075" cy="646331"/>
          </a:xfrm>
          <a:prstGeom prst="rect">
            <a:avLst/>
          </a:prstGeom>
          <a:noFill/>
        </p:spPr>
        <p:txBody>
          <a:bodyPr wrap="square" rtlCol="0">
            <a:spAutoFit/>
          </a:bodyPr>
          <a:lstStyle/>
          <a:p>
            <a:r>
              <a:rPr lang="cs-CZ" dirty="0"/>
              <a:t>Lze využít při geodetických měřeních.</a:t>
            </a:r>
          </a:p>
        </p:txBody>
      </p:sp>
      <p:pic>
        <p:nvPicPr>
          <p:cNvPr id="8" name="Picture 6" descr="Thales Theorem for similar triangles (positive impact ...">
            <a:extLst>
              <a:ext uri="{FF2B5EF4-FFF2-40B4-BE49-F238E27FC236}">
                <a16:creationId xmlns:a16="http://schemas.microsoft.com/office/drawing/2014/main" id="{48D91759-A770-4EEC-A556-EF01B62AC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246" y="219372"/>
            <a:ext cx="2782479" cy="177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29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a:extLst>
              <a:ext uri="{FF2B5EF4-FFF2-40B4-BE49-F238E27FC236}">
                <a16:creationId xmlns:a16="http://schemas.microsoft.com/office/drawing/2014/main" id="{2D579033-81AB-483E-A6C4-6BC294962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37" y="2118278"/>
            <a:ext cx="4482848" cy="279439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04994008-2AD8-4250-8102-912AFBBC85DB}"/>
              </a:ext>
            </a:extLst>
          </p:cNvPr>
          <p:cNvPicPr>
            <a:picLocks noChangeAspect="1"/>
          </p:cNvPicPr>
          <p:nvPr/>
        </p:nvPicPr>
        <p:blipFill>
          <a:blip r:embed="rId3"/>
          <a:stretch>
            <a:fillRect/>
          </a:stretch>
        </p:blipFill>
        <p:spPr>
          <a:xfrm>
            <a:off x="6539995" y="4363402"/>
            <a:ext cx="1933810" cy="2265998"/>
          </a:xfrm>
          <a:prstGeom prst="rect">
            <a:avLst/>
          </a:prstGeom>
        </p:spPr>
      </p:pic>
      <p:sp>
        <p:nvSpPr>
          <p:cNvPr id="6" name="TextovéPole 5">
            <a:extLst>
              <a:ext uri="{FF2B5EF4-FFF2-40B4-BE49-F238E27FC236}">
                <a16:creationId xmlns:a16="http://schemas.microsoft.com/office/drawing/2014/main" id="{15461F01-CDFD-4D18-B551-27917F0831CE}"/>
              </a:ext>
            </a:extLst>
          </p:cNvPr>
          <p:cNvSpPr txBox="1"/>
          <p:nvPr/>
        </p:nvSpPr>
        <p:spPr>
          <a:xfrm>
            <a:off x="428625" y="315169"/>
            <a:ext cx="5534025" cy="830997"/>
          </a:xfrm>
          <a:prstGeom prst="rect">
            <a:avLst/>
          </a:prstGeom>
          <a:noFill/>
        </p:spPr>
        <p:txBody>
          <a:bodyPr wrap="square" rtlCol="0">
            <a:spAutoFit/>
          </a:bodyPr>
          <a:lstStyle/>
          <a:p>
            <a:r>
              <a:rPr lang="cs-CZ" sz="2400" b="1" dirty="0"/>
              <a:t>Lineární interpolace tabelovaných dat na základě podobnosti trojúhelníků</a:t>
            </a:r>
          </a:p>
        </p:txBody>
      </p:sp>
      <p:sp>
        <p:nvSpPr>
          <p:cNvPr id="7" name="TextovéPole 6">
            <a:extLst>
              <a:ext uri="{FF2B5EF4-FFF2-40B4-BE49-F238E27FC236}">
                <a16:creationId xmlns:a16="http://schemas.microsoft.com/office/drawing/2014/main" id="{94765DB8-6B2C-41D5-81FB-1A52FC570C02}"/>
              </a:ext>
            </a:extLst>
          </p:cNvPr>
          <p:cNvSpPr txBox="1"/>
          <p:nvPr/>
        </p:nvSpPr>
        <p:spPr>
          <a:xfrm>
            <a:off x="505137" y="5353526"/>
            <a:ext cx="4328429" cy="923330"/>
          </a:xfrm>
          <a:prstGeom prst="rect">
            <a:avLst/>
          </a:prstGeom>
          <a:noFill/>
        </p:spPr>
        <p:txBody>
          <a:bodyPr wrap="none" rtlCol="0">
            <a:spAutoFit/>
          </a:bodyPr>
          <a:lstStyle/>
          <a:p>
            <a:r>
              <a:rPr lang="cs-CZ" dirty="0"/>
              <a:t>D</a:t>
            </a:r>
            <a:r>
              <a:rPr lang="cs-CZ" baseline="-25000" dirty="0"/>
              <a:t>50</a:t>
            </a:r>
            <a:r>
              <a:rPr lang="cs-CZ" dirty="0"/>
              <a:t> = 1,067 +  (50-40).(1,127-1,067)/(60-40) </a:t>
            </a:r>
          </a:p>
          <a:p>
            <a:r>
              <a:rPr lang="cs-CZ" dirty="0"/>
              <a:t>D</a:t>
            </a:r>
            <a:r>
              <a:rPr lang="cs-CZ" baseline="-25000" dirty="0"/>
              <a:t>50</a:t>
            </a:r>
            <a:r>
              <a:rPr lang="cs-CZ" dirty="0"/>
              <a:t> = 1,067 + (1,127-1,067)/2</a:t>
            </a:r>
          </a:p>
          <a:p>
            <a:r>
              <a:rPr lang="cs-CZ" dirty="0"/>
              <a:t>D</a:t>
            </a:r>
            <a:r>
              <a:rPr lang="cs-CZ" baseline="-25000" dirty="0"/>
              <a:t>50</a:t>
            </a:r>
            <a:r>
              <a:rPr lang="cs-CZ" dirty="0"/>
              <a:t> = 1,067 + 0,030 = </a:t>
            </a:r>
            <a:r>
              <a:rPr lang="cs-CZ" u="sng" dirty="0"/>
              <a:t>1,097 kg/m</a:t>
            </a:r>
            <a:r>
              <a:rPr lang="cs-CZ" u="sng" baseline="30000" dirty="0"/>
              <a:t>3</a:t>
            </a:r>
          </a:p>
        </p:txBody>
      </p:sp>
      <p:pic>
        <p:nvPicPr>
          <p:cNvPr id="280584" name="Picture 8" descr="Excel Interpolation Formulas - Peltier Tech Blog">
            <a:extLst>
              <a:ext uri="{FF2B5EF4-FFF2-40B4-BE49-F238E27FC236}">
                <a16:creationId xmlns:a16="http://schemas.microsoft.com/office/drawing/2014/main" id="{D81995ED-8296-495D-AFC8-18264F9FF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770" y="123825"/>
            <a:ext cx="3063605" cy="367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64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8158C6CB-76C0-4ADC-A36B-763FFAE9A738}"/>
              </a:ext>
            </a:extLst>
          </p:cNvPr>
          <p:cNvSpPr txBox="1"/>
          <p:nvPr/>
        </p:nvSpPr>
        <p:spPr>
          <a:xfrm>
            <a:off x="471730" y="220007"/>
            <a:ext cx="2180982" cy="461665"/>
          </a:xfrm>
          <a:prstGeom prst="rect">
            <a:avLst/>
          </a:prstGeom>
          <a:noFill/>
        </p:spPr>
        <p:txBody>
          <a:bodyPr wrap="none" rtlCol="0">
            <a:spAutoFit/>
          </a:bodyPr>
          <a:lstStyle/>
          <a:p>
            <a:r>
              <a:rPr lang="cs-CZ" sz="2400" b="1" dirty="0"/>
              <a:t>Směrové kosiny</a:t>
            </a:r>
          </a:p>
        </p:txBody>
      </p:sp>
      <p:pic>
        <p:nvPicPr>
          <p:cNvPr id="218126" name="Picture 14">
            <a:extLst>
              <a:ext uri="{FF2B5EF4-FFF2-40B4-BE49-F238E27FC236}">
                <a16:creationId xmlns:a16="http://schemas.microsoft.com/office/drawing/2014/main" id="{F62BE3A0-1C41-407B-BC14-F836C0D2A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03" y="4485463"/>
            <a:ext cx="3753270" cy="528637"/>
          </a:xfrm>
          <a:prstGeom prst="rect">
            <a:avLst/>
          </a:prstGeom>
          <a:noFill/>
          <a:extLst>
            <a:ext uri="{909E8E84-426E-40DD-AFC4-6F175D3DCCD1}">
              <a14:hiddenFill xmlns:a14="http://schemas.microsoft.com/office/drawing/2010/main">
                <a:solidFill>
                  <a:srgbClr val="FFFFFF"/>
                </a:solidFill>
              </a14:hiddenFill>
            </a:ext>
          </a:extLst>
        </p:spPr>
      </p:pic>
      <p:pic>
        <p:nvPicPr>
          <p:cNvPr id="218128" name="Picture 16">
            <a:extLst>
              <a:ext uri="{FF2B5EF4-FFF2-40B4-BE49-F238E27FC236}">
                <a16:creationId xmlns:a16="http://schemas.microsoft.com/office/drawing/2014/main" id="{5289BDA2-B6A8-4F58-BA3C-6036DA433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3898439"/>
            <a:ext cx="3838575" cy="528638"/>
          </a:xfrm>
          <a:prstGeom prst="rect">
            <a:avLst/>
          </a:prstGeom>
          <a:noFill/>
          <a:extLst>
            <a:ext uri="{909E8E84-426E-40DD-AFC4-6F175D3DCCD1}">
              <a14:hiddenFill xmlns:a14="http://schemas.microsoft.com/office/drawing/2010/main">
                <a:solidFill>
                  <a:srgbClr val="FFFFFF"/>
                </a:solidFill>
              </a14:hiddenFill>
            </a:ext>
          </a:extLst>
        </p:spPr>
      </p:pic>
      <p:pic>
        <p:nvPicPr>
          <p:cNvPr id="218130" name="Picture 18">
            <a:extLst>
              <a:ext uri="{FF2B5EF4-FFF2-40B4-BE49-F238E27FC236}">
                <a16:creationId xmlns:a16="http://schemas.microsoft.com/office/drawing/2014/main" id="{0AE5A939-22F7-406B-9C7C-3FABBEA8E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12" y="5100516"/>
            <a:ext cx="3692734" cy="528638"/>
          </a:xfrm>
          <a:prstGeom prst="rect">
            <a:avLst/>
          </a:prstGeom>
          <a:noFill/>
          <a:extLst>
            <a:ext uri="{909E8E84-426E-40DD-AFC4-6F175D3DCCD1}">
              <a14:hiddenFill xmlns:a14="http://schemas.microsoft.com/office/drawing/2010/main">
                <a:solidFill>
                  <a:srgbClr val="FFFFFF"/>
                </a:solidFill>
              </a14:hiddenFill>
            </a:ext>
          </a:extLst>
        </p:spPr>
      </p:pic>
      <p:pic>
        <p:nvPicPr>
          <p:cNvPr id="218132" name="Picture 20">
            <a:extLst>
              <a:ext uri="{FF2B5EF4-FFF2-40B4-BE49-F238E27FC236}">
                <a16:creationId xmlns:a16="http://schemas.microsoft.com/office/drawing/2014/main" id="{9ABC8013-C8F4-4AE5-B70B-6AD7DF1E8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87" y="3898439"/>
            <a:ext cx="2854632" cy="279415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3E61BA13-13C0-4AE2-82ED-14E6DE953E02}"/>
              </a:ext>
            </a:extLst>
          </p:cNvPr>
          <p:cNvSpPr txBox="1"/>
          <p:nvPr/>
        </p:nvSpPr>
        <p:spPr>
          <a:xfrm>
            <a:off x="2351948" y="5136961"/>
            <a:ext cx="282898" cy="369332"/>
          </a:xfrm>
          <a:prstGeom prst="rect">
            <a:avLst/>
          </a:prstGeom>
          <a:noFill/>
        </p:spPr>
        <p:txBody>
          <a:bodyPr wrap="square" rtlCol="0">
            <a:spAutoFit/>
          </a:bodyPr>
          <a:lstStyle/>
          <a:p>
            <a:r>
              <a:rPr lang="el-GR" dirty="0"/>
              <a:t>γ</a:t>
            </a:r>
            <a:endParaRPr lang="cs-CZ" dirty="0"/>
          </a:p>
        </p:txBody>
      </p:sp>
      <p:pic>
        <p:nvPicPr>
          <p:cNvPr id="10" name="Obrázek 9">
            <a:extLst>
              <a:ext uri="{FF2B5EF4-FFF2-40B4-BE49-F238E27FC236}">
                <a16:creationId xmlns:a16="http://schemas.microsoft.com/office/drawing/2014/main" id="{AAEAEB18-6CEA-440D-B44E-813B5D4F6285}"/>
              </a:ext>
            </a:extLst>
          </p:cNvPr>
          <p:cNvPicPr>
            <a:picLocks noChangeAspect="1"/>
          </p:cNvPicPr>
          <p:nvPr/>
        </p:nvPicPr>
        <p:blipFill>
          <a:blip r:embed="rId6"/>
          <a:stretch>
            <a:fillRect/>
          </a:stretch>
        </p:blipFill>
        <p:spPr>
          <a:xfrm>
            <a:off x="317470" y="5906282"/>
            <a:ext cx="4641424" cy="528636"/>
          </a:xfrm>
          <a:prstGeom prst="rect">
            <a:avLst/>
          </a:prstGeom>
        </p:spPr>
      </p:pic>
      <p:pic>
        <p:nvPicPr>
          <p:cNvPr id="218136" name="Picture 24">
            <a:extLst>
              <a:ext uri="{FF2B5EF4-FFF2-40B4-BE49-F238E27FC236}">
                <a16:creationId xmlns:a16="http://schemas.microsoft.com/office/drawing/2014/main" id="{71B7A5CA-3E0D-4B71-B77B-15DA5359A0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3124" y="1692167"/>
            <a:ext cx="2719963" cy="2084562"/>
          </a:xfrm>
          <a:prstGeom prst="rect">
            <a:avLst/>
          </a:prstGeom>
          <a:noFill/>
          <a:extLst>
            <a:ext uri="{909E8E84-426E-40DD-AFC4-6F175D3DCCD1}">
              <a14:hiddenFill xmlns:a14="http://schemas.microsoft.com/office/drawing/2010/main">
                <a:solidFill>
                  <a:srgbClr val="FFFFFF"/>
                </a:solidFill>
              </a14:hiddenFill>
            </a:ext>
          </a:extLst>
        </p:spPr>
      </p:pic>
      <p:pic>
        <p:nvPicPr>
          <p:cNvPr id="218138" name="Picture 26">
            <a:extLst>
              <a:ext uri="{FF2B5EF4-FFF2-40B4-BE49-F238E27FC236}">
                <a16:creationId xmlns:a16="http://schemas.microsoft.com/office/drawing/2014/main" id="{440732D9-FA37-4357-B649-A65603796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820" y="2319160"/>
            <a:ext cx="2719962" cy="388566"/>
          </a:xfrm>
          <a:prstGeom prst="rect">
            <a:avLst/>
          </a:prstGeom>
          <a:noFill/>
          <a:extLst>
            <a:ext uri="{909E8E84-426E-40DD-AFC4-6F175D3DCCD1}">
              <a14:hiddenFill xmlns:a14="http://schemas.microsoft.com/office/drawing/2010/main">
                <a:solidFill>
                  <a:srgbClr val="FFFFFF"/>
                </a:solidFill>
              </a14:hiddenFill>
            </a:ext>
          </a:extLst>
        </p:spPr>
      </p:pic>
      <p:pic>
        <p:nvPicPr>
          <p:cNvPr id="218140" name="Picture 28">
            <a:extLst>
              <a:ext uri="{FF2B5EF4-FFF2-40B4-BE49-F238E27FC236}">
                <a16:creationId xmlns:a16="http://schemas.microsoft.com/office/drawing/2014/main" id="{F3BF9593-4067-40C9-8087-07A5337F88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50" y="3029011"/>
            <a:ext cx="1184933" cy="299802"/>
          </a:xfrm>
          <a:prstGeom prst="rect">
            <a:avLst/>
          </a:prstGeom>
          <a:noFill/>
          <a:extLst>
            <a:ext uri="{909E8E84-426E-40DD-AFC4-6F175D3DCCD1}">
              <a14:hiddenFill xmlns:a14="http://schemas.microsoft.com/office/drawing/2010/main">
                <a:solidFill>
                  <a:srgbClr val="FFFFFF"/>
                </a:solidFill>
              </a14:hiddenFill>
            </a:ext>
          </a:extLst>
        </p:spPr>
      </p:pic>
      <p:pic>
        <p:nvPicPr>
          <p:cNvPr id="218142" name="Picture 30">
            <a:extLst>
              <a:ext uri="{FF2B5EF4-FFF2-40B4-BE49-F238E27FC236}">
                <a16:creationId xmlns:a16="http://schemas.microsoft.com/office/drawing/2014/main" id="{B81636DC-313B-4E11-A734-F4F1071B76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3237" y="2948533"/>
            <a:ext cx="1260173" cy="382994"/>
          </a:xfrm>
          <a:prstGeom prst="rect">
            <a:avLst/>
          </a:prstGeom>
          <a:noFill/>
          <a:extLst>
            <a:ext uri="{909E8E84-426E-40DD-AFC4-6F175D3DCCD1}">
              <a14:hiddenFill xmlns:a14="http://schemas.microsoft.com/office/drawing/2010/main">
                <a:solidFill>
                  <a:srgbClr val="FFFFFF"/>
                </a:solidFill>
              </a14:hiddenFill>
            </a:ext>
          </a:extLst>
        </p:spPr>
      </p:pic>
      <p:sp>
        <p:nvSpPr>
          <p:cNvPr id="28" name="TextovéPole 27">
            <a:extLst>
              <a:ext uri="{FF2B5EF4-FFF2-40B4-BE49-F238E27FC236}">
                <a16:creationId xmlns:a16="http://schemas.microsoft.com/office/drawing/2014/main" id="{74DEAC35-59BA-4D00-B503-CF563C3C1970}"/>
              </a:ext>
            </a:extLst>
          </p:cNvPr>
          <p:cNvSpPr txBox="1"/>
          <p:nvPr/>
        </p:nvSpPr>
        <p:spPr>
          <a:xfrm>
            <a:off x="265378" y="940574"/>
            <a:ext cx="8613243" cy="646331"/>
          </a:xfrm>
          <a:prstGeom prst="rect">
            <a:avLst/>
          </a:prstGeom>
          <a:noFill/>
        </p:spPr>
        <p:txBody>
          <a:bodyPr wrap="square">
            <a:spAutoFit/>
          </a:bodyPr>
          <a:lstStyle/>
          <a:p>
            <a:r>
              <a:rPr lang="cs-CZ" b="0" i="0" dirty="0">
                <a:solidFill>
                  <a:srgbClr val="2B2B2B"/>
                </a:solidFill>
                <a:effectLst/>
                <a:latin typeface="Roboto"/>
              </a:rPr>
              <a:t>Směrové kosiny se ve statice (mechanice těles) označují kosiny úhlů, které vektor </a:t>
            </a:r>
            <a:r>
              <a:rPr lang="cs-CZ" b="1" i="0" dirty="0">
                <a:solidFill>
                  <a:srgbClr val="2B2B2B"/>
                </a:solidFill>
                <a:effectLst/>
                <a:latin typeface="Roboto"/>
              </a:rPr>
              <a:t>a</a:t>
            </a:r>
            <a:r>
              <a:rPr lang="cs-CZ" b="0" i="0" dirty="0">
                <a:solidFill>
                  <a:srgbClr val="2B2B2B"/>
                </a:solidFill>
                <a:effectLst/>
                <a:latin typeface="Roboto"/>
              </a:rPr>
              <a:t> svírá s </a:t>
            </a:r>
            <a:r>
              <a:rPr lang="cs-CZ" b="1" i="0" dirty="0">
                <a:solidFill>
                  <a:srgbClr val="2B2B2B"/>
                </a:solidFill>
                <a:effectLst/>
                <a:latin typeface="Roboto"/>
              </a:rPr>
              <a:t>kladnými směry os souřadnicového systému</a:t>
            </a:r>
            <a:r>
              <a:rPr lang="cs-CZ" b="0" i="0" dirty="0">
                <a:solidFill>
                  <a:srgbClr val="2B2B2B"/>
                </a:solidFill>
                <a:effectLst/>
                <a:latin typeface="Roboto"/>
              </a:rPr>
              <a:t>. </a:t>
            </a:r>
            <a:endParaRPr lang="cs-CZ" dirty="0"/>
          </a:p>
        </p:txBody>
      </p:sp>
    </p:spTree>
    <p:extLst>
      <p:ext uri="{BB962C8B-B14F-4D97-AF65-F5344CB8AC3E}">
        <p14:creationId xmlns:p14="http://schemas.microsoft.com/office/powerpoint/2010/main" val="283741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82C79D21-F738-4133-894E-C49A0DF3F9D1}"/>
              </a:ext>
            </a:extLst>
          </p:cNvPr>
          <p:cNvGraphicFramePr>
            <a:graphicFrameLocks noGrp="1"/>
          </p:cNvGraphicFramePr>
          <p:nvPr/>
        </p:nvGraphicFramePr>
        <p:xfrm>
          <a:off x="2691516" y="1451897"/>
          <a:ext cx="3760964" cy="822960"/>
        </p:xfrm>
        <a:graphic>
          <a:graphicData uri="http://schemas.openxmlformats.org/drawingml/2006/table">
            <a:tbl>
              <a:tblPr/>
              <a:tblGrid>
                <a:gridCol w="940241">
                  <a:extLst>
                    <a:ext uri="{9D8B030D-6E8A-4147-A177-3AD203B41FA5}">
                      <a16:colId xmlns:a16="http://schemas.microsoft.com/office/drawing/2014/main" val="3829176977"/>
                    </a:ext>
                  </a:extLst>
                </a:gridCol>
                <a:gridCol w="940241">
                  <a:extLst>
                    <a:ext uri="{9D8B030D-6E8A-4147-A177-3AD203B41FA5}">
                      <a16:colId xmlns:a16="http://schemas.microsoft.com/office/drawing/2014/main" val="4209602354"/>
                    </a:ext>
                  </a:extLst>
                </a:gridCol>
                <a:gridCol w="940241">
                  <a:extLst>
                    <a:ext uri="{9D8B030D-6E8A-4147-A177-3AD203B41FA5}">
                      <a16:colId xmlns:a16="http://schemas.microsoft.com/office/drawing/2014/main" val="525762994"/>
                    </a:ext>
                  </a:extLst>
                </a:gridCol>
                <a:gridCol w="940241">
                  <a:extLst>
                    <a:ext uri="{9D8B030D-6E8A-4147-A177-3AD203B41FA5}">
                      <a16:colId xmlns:a16="http://schemas.microsoft.com/office/drawing/2014/main" val="2483583596"/>
                    </a:ext>
                  </a:extLst>
                </a:gridCol>
              </a:tblGrid>
              <a:tr h="0">
                <a:tc gridSpan="2">
                  <a:txBody>
                    <a:bodyPr/>
                    <a:lstStyle/>
                    <a:p>
                      <a:r>
                        <a:rPr lang="cs-CZ" dirty="0"/>
                        <a:t>v rovině</a:t>
                      </a:r>
                    </a:p>
                  </a:txBody>
                  <a:tcPr marL="0" marR="0" marT="0" marB="0" anchor="ctr">
                    <a:lnL>
                      <a:noFill/>
                    </a:lnL>
                    <a:lnR>
                      <a:noFill/>
                    </a:lnR>
                    <a:lnT>
                      <a:noFill/>
                    </a:lnT>
                    <a:lnB>
                      <a:noFill/>
                    </a:lnB>
                    <a:solidFill>
                      <a:srgbClr val="FFFFFF"/>
                    </a:solidFill>
                  </a:tcPr>
                </a:tc>
                <a:tc hMerge="1">
                  <a:txBody>
                    <a:bodyPr/>
                    <a:lstStyle/>
                    <a:p>
                      <a:endParaRPr lang="cs-CZ"/>
                    </a:p>
                  </a:txBody>
                  <a:tcPr/>
                </a:tc>
                <a:tc gridSpan="2">
                  <a:txBody>
                    <a:bodyPr/>
                    <a:lstStyle/>
                    <a:p>
                      <a:r>
                        <a:rPr lang="cs-CZ"/>
                        <a:t>v prostoru</a:t>
                      </a:r>
                    </a:p>
                  </a:txBody>
                  <a:tcPr marL="0" marR="0" marT="0" marB="0" anchor="ctr">
                    <a:lnL>
                      <a:noFill/>
                    </a:lnL>
                    <a:lnR>
                      <a:noFill/>
                    </a:lnR>
                    <a:lnT>
                      <a:noFill/>
                    </a:lnT>
                    <a:lnB>
                      <a:noFill/>
                    </a:lnB>
                    <a:solidFill>
                      <a:srgbClr val="FFFFFF"/>
                    </a:solidFill>
                  </a:tcPr>
                </a:tc>
                <a:tc hMerge="1">
                  <a:txBody>
                    <a:bodyPr/>
                    <a:lstStyle/>
                    <a:p>
                      <a:endParaRPr lang="cs-CZ"/>
                    </a:p>
                  </a:txBody>
                  <a:tcPr/>
                </a:tc>
                <a:extLst>
                  <a:ext uri="{0D108BD9-81ED-4DB2-BD59-A6C34878D82A}">
                    <a16:rowId xmlns:a16="http://schemas.microsoft.com/office/drawing/2014/main" val="1856693080"/>
                  </a:ext>
                </a:extLst>
              </a:tr>
              <a:tr h="0">
                <a:tc>
                  <a:txBody>
                    <a:bodyPr/>
                    <a:lstStyle/>
                    <a:p>
                      <a:endParaRPr lang="cs-CZ" dirty="0"/>
                    </a:p>
                  </a:txBody>
                  <a:tcPr marL="0" marR="0" marT="0" marB="0" anchor="ctr">
                    <a:lnL>
                      <a:noFill/>
                    </a:lnL>
                    <a:lnR>
                      <a:noFill/>
                    </a:lnR>
                    <a:lnT>
                      <a:noFill/>
                    </a:lnT>
                    <a:lnB>
                      <a:noFill/>
                    </a:lnB>
                    <a:solidFill>
                      <a:srgbClr val="FFFFFF"/>
                    </a:solidFill>
                  </a:tcPr>
                </a:tc>
                <a:tc>
                  <a:txBody>
                    <a:bodyPr/>
                    <a:lstStyle/>
                    <a:p>
                      <a:endParaRPr lang="cs-CZ"/>
                    </a:p>
                  </a:txBody>
                  <a:tcPr marL="0" marR="0" marT="0" marB="0" anchor="ctr">
                    <a:lnL>
                      <a:noFill/>
                    </a:lnL>
                    <a:lnR>
                      <a:noFill/>
                    </a:lnR>
                    <a:lnT>
                      <a:noFill/>
                    </a:lnT>
                    <a:lnB>
                      <a:noFill/>
                    </a:lnB>
                    <a:solidFill>
                      <a:srgbClr val="FFFFFF"/>
                    </a:solidFill>
                  </a:tcPr>
                </a:tc>
                <a:tc>
                  <a:txBody>
                    <a:bodyPr/>
                    <a:lstStyle/>
                    <a:p>
                      <a:endParaRPr lang="cs-CZ"/>
                    </a:p>
                  </a:txBody>
                  <a:tcPr marL="0" marR="0" marT="0" marB="0" anchor="ctr">
                    <a:lnL>
                      <a:noFill/>
                    </a:lnL>
                    <a:lnR>
                      <a:noFill/>
                    </a:lnR>
                    <a:lnT>
                      <a:noFill/>
                    </a:lnT>
                    <a:lnB>
                      <a:noFill/>
                    </a:lnB>
                    <a:solidFill>
                      <a:srgbClr val="FFFFFF"/>
                    </a:solidFill>
                  </a:tcPr>
                </a:tc>
                <a:tc>
                  <a:txBody>
                    <a:bodyPr/>
                    <a:lstStyle/>
                    <a:p>
                      <a:endParaRPr lang="cs-CZ"/>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12548281"/>
                  </a:ext>
                </a:extLst>
              </a:tr>
              <a:tr h="0">
                <a:tc gridSpan="2">
                  <a:txBody>
                    <a:bodyPr/>
                    <a:lstStyle/>
                    <a:p>
                      <a:endParaRPr lang="cs-CZ" dirty="0"/>
                    </a:p>
                  </a:txBody>
                  <a:tcPr marL="0" marR="0" marT="0" marB="0" anchor="ctr">
                    <a:lnL>
                      <a:noFill/>
                    </a:lnL>
                    <a:lnR>
                      <a:noFill/>
                    </a:lnR>
                    <a:lnT>
                      <a:noFill/>
                    </a:lnT>
                    <a:lnB>
                      <a:noFill/>
                    </a:lnB>
                    <a:solidFill>
                      <a:srgbClr val="FFFFFF"/>
                    </a:solidFill>
                  </a:tcPr>
                </a:tc>
                <a:tc hMerge="1">
                  <a:txBody>
                    <a:bodyPr/>
                    <a:lstStyle/>
                    <a:p>
                      <a:endParaRPr lang="cs-CZ"/>
                    </a:p>
                  </a:txBody>
                  <a:tcPr/>
                </a:tc>
                <a:tc gridSpan="2">
                  <a:txBody>
                    <a:bodyPr/>
                    <a:lstStyle/>
                    <a:p>
                      <a:endParaRPr lang="cs-CZ" dirty="0"/>
                    </a:p>
                  </a:txBody>
                  <a:tcPr marL="0" marR="0" marT="0" marB="0" anchor="ctr">
                    <a:lnL>
                      <a:noFill/>
                    </a:lnL>
                    <a:lnR>
                      <a:noFill/>
                    </a:lnR>
                    <a:lnT>
                      <a:noFill/>
                    </a:lnT>
                    <a:lnB>
                      <a:noFill/>
                    </a:lnB>
                    <a:solidFill>
                      <a:srgbClr val="FFFFFF"/>
                    </a:solidFill>
                  </a:tcPr>
                </a:tc>
                <a:tc hMerge="1">
                  <a:txBody>
                    <a:bodyPr/>
                    <a:lstStyle/>
                    <a:p>
                      <a:endParaRPr lang="cs-CZ"/>
                    </a:p>
                  </a:txBody>
                  <a:tcPr/>
                </a:tc>
                <a:extLst>
                  <a:ext uri="{0D108BD9-81ED-4DB2-BD59-A6C34878D82A}">
                    <a16:rowId xmlns:a16="http://schemas.microsoft.com/office/drawing/2014/main" val="2434979563"/>
                  </a:ext>
                </a:extLst>
              </a:tr>
            </a:tbl>
          </a:graphicData>
        </a:graphic>
      </p:graphicFrame>
      <p:sp>
        <p:nvSpPr>
          <p:cNvPr id="5" name="Rectangle 1">
            <a:extLst>
              <a:ext uri="{FF2B5EF4-FFF2-40B4-BE49-F238E27FC236}">
                <a16:creationId xmlns:a16="http://schemas.microsoft.com/office/drawing/2014/main" id="{BA846B78-D7A6-4A03-ACD9-8F75FAEACD4F}"/>
              </a:ext>
            </a:extLst>
          </p:cNvPr>
          <p:cNvSpPr>
            <a:spLocks noChangeArrowheads="1"/>
          </p:cNvSpPr>
          <p:nvPr/>
        </p:nvSpPr>
        <p:spPr bwMode="auto">
          <a:xfrm>
            <a:off x="129537" y="122195"/>
            <a:ext cx="8884923"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0000"/>
                </a:solidFill>
                <a:effectLst/>
                <a:cs typeface="Arial" panose="020B0604020202020204" pitchFamily="34" charset="0"/>
              </a:rPr>
              <a:t>R</a:t>
            </a:r>
            <a:r>
              <a:rPr kumimoji="0" lang="cs-CZ" altLang="cs-CZ" sz="2400" b="1" i="0" u="none" strike="noStrike" cap="none" normalizeH="0" baseline="0" dirty="0" bmk="">
                <a:ln>
                  <a:noFill/>
                </a:ln>
                <a:solidFill>
                  <a:srgbClr val="000000"/>
                </a:solidFill>
                <a:effectLst/>
                <a:cs typeface="Arial" panose="020B0604020202020204" pitchFamily="34" charset="0"/>
              </a:rPr>
              <a:t>ovnoběžnost vektorů</a:t>
            </a:r>
          </a:p>
          <a:p>
            <a:pPr marL="0" marR="0" lvl="0" indent="0" algn="just"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dirty="0">
                <a:ln>
                  <a:noFill/>
                </a:ln>
                <a:solidFill>
                  <a:srgbClr val="000000"/>
                </a:solidFill>
                <a:effectLst/>
                <a:cs typeface="Arial" panose="020B0604020202020204" pitchFamily="34" charset="0"/>
              </a:rPr>
            </a:br>
            <a:r>
              <a:rPr kumimoji="0" lang="cs-CZ" altLang="cs-CZ" sz="1800" b="0" i="0" u="none" strike="noStrike" cap="none" normalizeH="0" baseline="0" dirty="0">
                <a:ln>
                  <a:noFill/>
                </a:ln>
                <a:solidFill>
                  <a:srgbClr val="000000"/>
                </a:solidFill>
                <a:effectLst/>
                <a:cs typeface="Arial" panose="020B0604020202020204" pitchFamily="34" charset="0"/>
              </a:rPr>
              <a:t>  </a:t>
            </a:r>
            <a:r>
              <a:rPr kumimoji="0" lang="cs-CZ" altLang="cs-CZ" sz="2000" b="0" i="0" u="none" strike="noStrike" cap="none" normalizeH="0" baseline="0" dirty="0">
                <a:ln>
                  <a:noFill/>
                </a:ln>
                <a:solidFill>
                  <a:srgbClr val="000000"/>
                </a:solidFill>
                <a:effectLst/>
                <a:cs typeface="Arial" panose="020B0604020202020204" pitchFamily="34" charset="0"/>
              </a:rPr>
              <a:t>podíl </a:t>
            </a:r>
            <a:r>
              <a:rPr kumimoji="0" lang="cs-CZ" altLang="cs-CZ" sz="2000" b="0" i="1" u="none" strike="noStrike" cap="none" normalizeH="0" baseline="0" dirty="0">
                <a:ln>
                  <a:noFill/>
                </a:ln>
                <a:solidFill>
                  <a:srgbClr val="000000"/>
                </a:solidFill>
                <a:effectLst/>
                <a:cs typeface="Arial" panose="020B0604020202020204" pitchFamily="34" charset="0"/>
              </a:rPr>
              <a:t>x</a:t>
            </a:r>
            <a:r>
              <a:rPr kumimoji="0" lang="cs-CZ" altLang="cs-CZ" sz="2000" b="0" i="0" u="none" strike="noStrike" cap="none" normalizeH="0" baseline="0" dirty="0">
                <a:ln>
                  <a:noFill/>
                </a:ln>
                <a:solidFill>
                  <a:srgbClr val="000000"/>
                </a:solidFill>
                <a:effectLst/>
                <a:cs typeface="Arial" panose="020B0604020202020204" pitchFamily="34" charset="0"/>
              </a:rPr>
              <a:t>-ových, </a:t>
            </a:r>
            <a:r>
              <a:rPr kumimoji="0" lang="cs-CZ" altLang="cs-CZ" sz="2000" b="0" i="1" u="none" strike="noStrike" cap="none" normalizeH="0" baseline="0" dirty="0">
                <a:ln>
                  <a:noFill/>
                </a:ln>
                <a:solidFill>
                  <a:srgbClr val="000000"/>
                </a:solidFill>
                <a:effectLst/>
                <a:cs typeface="Arial" panose="020B0604020202020204" pitchFamily="34" charset="0"/>
              </a:rPr>
              <a:t>y</a:t>
            </a:r>
            <a:r>
              <a:rPr kumimoji="0" lang="cs-CZ" altLang="cs-CZ" sz="2000" b="0" i="0" u="none" strike="noStrike" cap="none" normalizeH="0" baseline="0" dirty="0">
                <a:ln>
                  <a:noFill/>
                </a:ln>
                <a:solidFill>
                  <a:srgbClr val="000000"/>
                </a:solidFill>
                <a:effectLst/>
                <a:cs typeface="Arial" panose="020B0604020202020204" pitchFamily="34" charset="0"/>
              </a:rPr>
              <a:t>-</a:t>
            </a:r>
            <a:r>
              <a:rPr kumimoji="0" lang="cs-CZ" altLang="cs-CZ" sz="2000" b="0" i="0" u="none" strike="noStrike" cap="none" normalizeH="0" baseline="0" dirty="0" err="1">
                <a:ln>
                  <a:noFill/>
                </a:ln>
                <a:solidFill>
                  <a:srgbClr val="000000"/>
                </a:solidFill>
                <a:effectLst/>
                <a:cs typeface="Arial" panose="020B0604020202020204" pitchFamily="34" charset="0"/>
              </a:rPr>
              <a:t>ových</a:t>
            </a:r>
            <a:r>
              <a:rPr kumimoji="0" lang="cs-CZ" altLang="cs-CZ" sz="2000" b="0" i="0" u="none" strike="noStrike" cap="none" normalizeH="0" baseline="0" dirty="0">
                <a:ln>
                  <a:noFill/>
                </a:ln>
                <a:solidFill>
                  <a:srgbClr val="000000"/>
                </a:solidFill>
                <a:effectLst/>
                <a:cs typeface="Arial" panose="020B0604020202020204" pitchFamily="34" charset="0"/>
              </a:rPr>
              <a:t> a </a:t>
            </a:r>
            <a:r>
              <a:rPr kumimoji="0" lang="cs-CZ" altLang="cs-CZ" sz="2000" b="0" i="1" u="none" strike="noStrike" cap="none" normalizeH="0" baseline="0" dirty="0">
                <a:ln>
                  <a:noFill/>
                </a:ln>
                <a:solidFill>
                  <a:srgbClr val="000000"/>
                </a:solidFill>
                <a:effectLst/>
                <a:cs typeface="Arial" panose="020B0604020202020204" pitchFamily="34" charset="0"/>
              </a:rPr>
              <a:t>z</a:t>
            </a:r>
            <a:r>
              <a:rPr kumimoji="0" lang="cs-CZ" altLang="cs-CZ" sz="2000" b="0" i="0" u="none" strike="noStrike" cap="none" normalizeH="0" baseline="0" dirty="0">
                <a:ln>
                  <a:noFill/>
                </a:ln>
                <a:solidFill>
                  <a:srgbClr val="000000"/>
                </a:solidFill>
                <a:effectLst/>
                <a:cs typeface="Arial" panose="020B0604020202020204" pitchFamily="34" charset="0"/>
              </a:rPr>
              <a:t>-</a:t>
            </a:r>
            <a:r>
              <a:rPr kumimoji="0" lang="cs-CZ" altLang="cs-CZ" sz="2000" b="0" i="0" u="none" strike="noStrike" cap="none" normalizeH="0" baseline="0" dirty="0" err="1">
                <a:ln>
                  <a:noFill/>
                </a:ln>
                <a:solidFill>
                  <a:srgbClr val="000000"/>
                </a:solidFill>
                <a:effectLst/>
                <a:cs typeface="Arial" panose="020B0604020202020204" pitchFamily="34" charset="0"/>
              </a:rPr>
              <a:t>ových</a:t>
            </a:r>
            <a:r>
              <a:rPr kumimoji="0" lang="cs-CZ" altLang="cs-CZ" sz="2000" b="0" i="0" u="none" strike="noStrike" cap="none" normalizeH="0" baseline="0" dirty="0">
                <a:ln>
                  <a:noFill/>
                </a:ln>
                <a:solidFill>
                  <a:srgbClr val="000000"/>
                </a:solidFill>
                <a:effectLst/>
                <a:cs typeface="Arial" panose="020B0604020202020204" pitchFamily="34" charset="0"/>
              </a:rPr>
              <a:t> souřadnic se musí rovnat jednomu číslu (násobku).  </a:t>
            </a:r>
            <a:endParaRPr kumimoji="0" lang="cs-CZ" altLang="cs-CZ" sz="2000" b="0" i="0" u="none" strike="noStrike" cap="none" normalizeH="0" baseline="0" dirty="0">
              <a:ln>
                <a:noFill/>
              </a:ln>
              <a:solidFill>
                <a:schemeClr val="tx1"/>
              </a:solidFill>
              <a:effectLst/>
            </a:endParaRPr>
          </a:p>
        </p:txBody>
      </p:sp>
      <p:graphicFrame>
        <p:nvGraphicFramePr>
          <p:cNvPr id="6" name="Tabulka 5">
            <a:extLst>
              <a:ext uri="{FF2B5EF4-FFF2-40B4-BE49-F238E27FC236}">
                <a16:creationId xmlns:a16="http://schemas.microsoft.com/office/drawing/2014/main" id="{15E157AD-2DCE-4EC2-A595-8F6B1761DF48}"/>
              </a:ext>
            </a:extLst>
          </p:cNvPr>
          <p:cNvGraphicFramePr>
            <a:graphicFrameLocks noGrp="1"/>
          </p:cNvGraphicFramePr>
          <p:nvPr/>
        </p:nvGraphicFramePr>
        <p:xfrm>
          <a:off x="2624423" y="5247758"/>
          <a:ext cx="4445000" cy="822960"/>
        </p:xfrm>
        <a:graphic>
          <a:graphicData uri="http://schemas.openxmlformats.org/drawingml/2006/table">
            <a:tbl>
              <a:tblPr/>
              <a:tblGrid>
                <a:gridCol w="2222500">
                  <a:extLst>
                    <a:ext uri="{9D8B030D-6E8A-4147-A177-3AD203B41FA5}">
                      <a16:colId xmlns:a16="http://schemas.microsoft.com/office/drawing/2014/main" val="1442178066"/>
                    </a:ext>
                  </a:extLst>
                </a:gridCol>
                <a:gridCol w="2222500">
                  <a:extLst>
                    <a:ext uri="{9D8B030D-6E8A-4147-A177-3AD203B41FA5}">
                      <a16:colId xmlns:a16="http://schemas.microsoft.com/office/drawing/2014/main" val="3548482274"/>
                    </a:ext>
                  </a:extLst>
                </a:gridCol>
              </a:tblGrid>
              <a:tr h="0">
                <a:tc gridSpan="2">
                  <a:txBody>
                    <a:bodyPr/>
                    <a:lstStyle/>
                    <a:p>
                      <a:pPr algn="ctr"/>
                      <a:endParaRPr lang="cs-CZ"/>
                    </a:p>
                  </a:txBody>
                  <a:tcPr marL="0" marR="0" marT="0" marB="0" anchor="ctr">
                    <a:lnL>
                      <a:noFill/>
                    </a:lnL>
                    <a:lnR>
                      <a:noFill/>
                    </a:lnR>
                    <a:lnT>
                      <a:noFill/>
                    </a:lnT>
                    <a:lnB>
                      <a:noFill/>
                    </a:lnB>
                    <a:solidFill>
                      <a:srgbClr val="FFFFFF"/>
                    </a:solidFill>
                  </a:tcPr>
                </a:tc>
                <a:tc hMerge="1">
                  <a:txBody>
                    <a:bodyPr/>
                    <a:lstStyle/>
                    <a:p>
                      <a:endParaRPr lang="cs-CZ"/>
                    </a:p>
                  </a:txBody>
                  <a:tcPr/>
                </a:tc>
                <a:extLst>
                  <a:ext uri="{0D108BD9-81ED-4DB2-BD59-A6C34878D82A}">
                    <a16:rowId xmlns:a16="http://schemas.microsoft.com/office/drawing/2014/main" val="3230108954"/>
                  </a:ext>
                </a:extLst>
              </a:tr>
              <a:tr h="0">
                <a:tc>
                  <a:txBody>
                    <a:bodyPr/>
                    <a:lstStyle/>
                    <a:p>
                      <a:pPr algn="ctr"/>
                      <a:r>
                        <a:rPr lang="cs-CZ" dirty="0"/>
                        <a:t>v rovině</a:t>
                      </a:r>
                    </a:p>
                  </a:txBody>
                  <a:tcPr marL="0" marR="0" marT="0" marB="0" anchor="ctr">
                    <a:lnL>
                      <a:noFill/>
                    </a:lnL>
                    <a:lnR>
                      <a:noFill/>
                    </a:lnR>
                    <a:lnT>
                      <a:noFill/>
                    </a:lnT>
                    <a:lnB>
                      <a:noFill/>
                    </a:lnB>
                    <a:solidFill>
                      <a:srgbClr val="FFFFFF"/>
                    </a:solidFill>
                  </a:tcPr>
                </a:tc>
                <a:tc>
                  <a:txBody>
                    <a:bodyPr/>
                    <a:lstStyle/>
                    <a:p>
                      <a:pPr algn="ctr"/>
                      <a:r>
                        <a:rPr lang="cs-CZ"/>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36929770"/>
                  </a:ext>
                </a:extLst>
              </a:tr>
              <a:tr h="0">
                <a:tc>
                  <a:txBody>
                    <a:bodyPr/>
                    <a:lstStyle/>
                    <a:p>
                      <a:pPr algn="ctr"/>
                      <a:endParaRPr lang="cs-CZ"/>
                    </a:p>
                  </a:txBody>
                  <a:tcPr marL="0" marR="0" marT="0" marB="0" anchor="ctr">
                    <a:lnL>
                      <a:noFill/>
                    </a:lnL>
                    <a:lnR>
                      <a:noFill/>
                    </a:lnR>
                    <a:lnT>
                      <a:noFill/>
                    </a:lnT>
                    <a:lnB>
                      <a:noFill/>
                    </a:lnB>
                    <a:solidFill>
                      <a:srgbClr val="FFFFFF"/>
                    </a:solidFill>
                  </a:tcPr>
                </a:tc>
                <a:tc>
                  <a:txBody>
                    <a:bodyPr/>
                    <a:lstStyle/>
                    <a:p>
                      <a:pPr algn="ctr"/>
                      <a:endParaRPr lang="cs-CZ"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02580001"/>
                  </a:ext>
                </a:extLst>
              </a:tr>
            </a:tbl>
          </a:graphicData>
        </a:graphic>
      </p:graphicFrame>
      <p:sp>
        <p:nvSpPr>
          <p:cNvPr id="7" name="Rectangle 8">
            <a:extLst>
              <a:ext uri="{FF2B5EF4-FFF2-40B4-BE49-F238E27FC236}">
                <a16:creationId xmlns:a16="http://schemas.microsoft.com/office/drawing/2014/main" id="{90539AEE-0C28-48C6-8861-820847D1637C}"/>
              </a:ext>
            </a:extLst>
          </p:cNvPr>
          <p:cNvSpPr>
            <a:spLocks noChangeArrowheads="1"/>
          </p:cNvSpPr>
          <p:nvPr/>
        </p:nvSpPr>
        <p:spPr bwMode="auto">
          <a:xfrm>
            <a:off x="129537" y="4024669"/>
            <a:ext cx="8884923"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Ú</a:t>
            </a:r>
            <a:r>
              <a:rPr kumimoji="0" lang="cs-CZ" altLang="cs-CZ" sz="2000" b="1" i="0" u="none" strike="noStrike" cap="none" normalizeH="0" baseline="0" dirty="0" bmk="">
                <a:ln>
                  <a:noFill/>
                </a:ln>
                <a:solidFill>
                  <a:srgbClr val="000000"/>
                </a:solidFill>
                <a:effectLst/>
                <a:latin typeface="Arial" panose="020B0604020202020204" pitchFamily="34" charset="0"/>
                <a:cs typeface="Arial" panose="020B0604020202020204" pitchFamily="34" charset="0"/>
              </a:rPr>
              <a:t>hel </a:t>
            </a:r>
            <a:r>
              <a:rPr lang="cs-CZ" altLang="cs-CZ" sz="2000" b="1" dirty="0" bmk="">
                <a:solidFill>
                  <a:srgbClr val="000000"/>
                </a:solidFill>
                <a:latin typeface="Arial" panose="020B0604020202020204" pitchFamily="34" charset="0"/>
                <a:cs typeface="Arial" panose="020B0604020202020204" pitchFamily="34" charset="0"/>
              </a:rPr>
              <a:t>2 </a:t>
            </a:r>
            <a:r>
              <a:rPr kumimoji="0" lang="cs-CZ" altLang="cs-CZ" sz="2000" b="1" i="0" u="none" strike="noStrike" cap="none" normalizeH="0" baseline="0" dirty="0" bmk="">
                <a:ln>
                  <a:noFill/>
                </a:ln>
                <a:solidFill>
                  <a:srgbClr val="000000"/>
                </a:solidFill>
                <a:effectLst/>
                <a:latin typeface="Arial" panose="020B0604020202020204" pitchFamily="34" charset="0"/>
                <a:cs typeface="Arial" panose="020B0604020202020204" pitchFamily="34" charset="0"/>
              </a:rPr>
              <a:t>vektorů</a:t>
            </a:r>
            <a:b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br>
            <a:endParaRPr kumimoji="0" lang="cs-CZ" altLang="cs-CZ" sz="2000" b="0" i="0" u="none" strike="noStrike" cap="none" normalizeH="0" baseline="0" dirty="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cs typeface="Arial" panose="020B0604020202020204" pitchFamily="34" charset="0"/>
              </a:rPr>
              <a:t>   úhel svíraný dvěma vektory se pohybuje v </a:t>
            </a:r>
            <a:r>
              <a:rPr kumimoji="0" lang="cs-CZ" altLang="cs-CZ" sz="2000" b="1" i="0" u="none" strike="noStrike" cap="none" normalizeH="0" baseline="0" dirty="0">
                <a:ln>
                  <a:noFill/>
                </a:ln>
                <a:solidFill>
                  <a:srgbClr val="000000"/>
                </a:solidFill>
                <a:effectLst/>
                <a:cs typeface="Arial" panose="020B0604020202020204" pitchFamily="34" charset="0"/>
              </a:rPr>
              <a:t>rozmezí 0</a:t>
            </a:r>
            <a:r>
              <a:rPr kumimoji="0" lang="de-DE" altLang="cs-CZ" sz="2000" b="1" i="0" u="none" strike="noStrike" cap="none" normalizeH="0" baseline="0" dirty="0">
                <a:ln>
                  <a:noFill/>
                </a:ln>
                <a:solidFill>
                  <a:srgbClr val="000000"/>
                </a:solidFill>
                <a:effectLst/>
                <a:cs typeface="Arial" panose="020B0604020202020204" pitchFamily="34" charset="0"/>
              </a:rPr>
              <a:t>°- 180°</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Pokud</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by</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při</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výpočtu</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vyšlo</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el-GR" altLang="cs-CZ" sz="2000" b="0" i="0" u="none" strike="noStrike" cap="none" normalizeH="0" baseline="0" dirty="0">
                <a:ln>
                  <a:noFill/>
                </a:ln>
                <a:solidFill>
                  <a:srgbClr val="000000"/>
                </a:solidFill>
                <a:effectLst/>
                <a:cs typeface="Arial" panose="020B0604020202020204" pitchFamily="34" charset="0"/>
              </a:rPr>
              <a:t>θ</a:t>
            </a:r>
            <a:r>
              <a:rPr kumimoji="0" lang="cs-CZ"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a:ln>
                  <a:noFill/>
                </a:ln>
                <a:solidFill>
                  <a:srgbClr val="000000"/>
                </a:solidFill>
                <a:effectLst/>
                <a:cs typeface="Arial" panose="020B0604020202020204" pitchFamily="34" charset="0"/>
              </a:rPr>
              <a:t>= 250°, </a:t>
            </a:r>
            <a:r>
              <a:rPr kumimoji="0" lang="de-DE" altLang="cs-CZ" sz="2000" b="0" i="0" u="none" strike="noStrike" cap="none" normalizeH="0" baseline="0" dirty="0" err="1">
                <a:ln>
                  <a:noFill/>
                </a:ln>
                <a:solidFill>
                  <a:srgbClr val="000000"/>
                </a:solidFill>
                <a:effectLst/>
                <a:cs typeface="Arial" panose="020B0604020202020204" pitchFamily="34" charset="0"/>
              </a:rPr>
              <a:t>bude</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mít</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úhel</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svíraný</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dvěma</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vektory</a:t>
            </a:r>
            <a:r>
              <a:rPr kumimoji="0" lang="de-DE"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err="1">
                <a:ln>
                  <a:noFill/>
                </a:ln>
                <a:solidFill>
                  <a:srgbClr val="000000"/>
                </a:solidFill>
                <a:effectLst/>
                <a:cs typeface="Arial" panose="020B0604020202020204" pitchFamily="34" charset="0"/>
              </a:rPr>
              <a:t>velikost</a:t>
            </a:r>
            <a:r>
              <a:rPr kumimoji="0" lang="de-DE" altLang="cs-CZ" sz="2000" b="0" i="0" u="none" strike="noStrike" cap="none" normalizeH="0" baseline="0" dirty="0">
                <a:ln>
                  <a:noFill/>
                </a:ln>
                <a:solidFill>
                  <a:srgbClr val="000000"/>
                </a:solidFill>
                <a:effectLst/>
                <a:cs typeface="Arial" panose="020B0604020202020204" pitchFamily="34" charset="0"/>
              </a:rPr>
              <a:t> 360°- 250° =</a:t>
            </a:r>
            <a:r>
              <a:rPr kumimoji="0" lang="cs-CZ" altLang="cs-CZ" sz="2000" b="0" i="0" u="none" strike="noStrike" cap="none" normalizeH="0" baseline="0" dirty="0">
                <a:ln>
                  <a:noFill/>
                </a:ln>
                <a:solidFill>
                  <a:srgbClr val="000000"/>
                </a:solidFill>
                <a:effectLst/>
                <a:cs typeface="Arial" panose="020B0604020202020204" pitchFamily="34" charset="0"/>
              </a:rPr>
              <a:t> </a:t>
            </a:r>
            <a:r>
              <a:rPr kumimoji="0" lang="de-DE" altLang="cs-CZ" sz="2000" b="0" i="0" u="none" strike="noStrike" cap="none" normalizeH="0" baseline="0" dirty="0">
                <a:ln>
                  <a:noFill/>
                </a:ln>
                <a:solidFill>
                  <a:srgbClr val="000000"/>
                </a:solidFill>
                <a:effectLst/>
                <a:cs typeface="Arial" panose="020B0604020202020204" pitchFamily="34" charset="0"/>
              </a:rPr>
              <a:t>110°. </a:t>
            </a:r>
            <a:endParaRPr kumimoji="0" lang="de-DE" altLang="cs-CZ" sz="1800" b="0" i="0" u="none" strike="noStrike" cap="none" normalizeH="0" baseline="0" dirty="0">
              <a:ln>
                <a:noFill/>
              </a:ln>
              <a:solidFill>
                <a:schemeClr val="tx1"/>
              </a:solidFill>
              <a:effectLst/>
              <a:latin typeface="Arial" panose="020B0604020202020204" pitchFamily="34" charset="0"/>
            </a:endParaRPr>
          </a:p>
        </p:txBody>
      </p:sp>
      <p:pic>
        <p:nvPicPr>
          <p:cNvPr id="21513" name="Picture 9">
            <a:extLst>
              <a:ext uri="{FF2B5EF4-FFF2-40B4-BE49-F238E27FC236}">
                <a16:creationId xmlns:a16="http://schemas.microsoft.com/office/drawing/2014/main" id="{DF82324D-7E2E-4245-A5D3-B3BA90D5B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122" y="4024669"/>
            <a:ext cx="11049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93BAC486-DA32-4424-B998-61B45E0E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546" y="5970368"/>
            <a:ext cx="221932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38FF0338-AA72-4F43-A2EE-63E6F849D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650" y="5970368"/>
            <a:ext cx="29337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944253ED-A1A6-41CD-B8EE-059D178D4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017" y="1787708"/>
            <a:ext cx="921436" cy="314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id="{3BF12418-A572-4682-BEC6-7DB2EFD24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631" y="2242712"/>
            <a:ext cx="982822" cy="3458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EE6C6129-1EC6-4733-8385-C20F7FF6A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858047"/>
            <a:ext cx="1175301"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902617CF-C4A5-466F-9BE7-6655364477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242711"/>
            <a:ext cx="1188479" cy="3310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4947BCD5-7332-415A-BC5D-E049D08EA3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5631" y="2690078"/>
            <a:ext cx="949643" cy="5524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extLst>
              <a:ext uri="{FF2B5EF4-FFF2-40B4-BE49-F238E27FC236}">
                <a16:creationId xmlns:a16="http://schemas.microsoft.com/office/drawing/2014/main" id="{19729B09-1F56-4689-84C8-74704DFD7B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871" y="2645924"/>
            <a:ext cx="1344544" cy="552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9E006A30-E000-4E67-8ED2-C30F0224B5F1}"/>
              </a:ext>
            </a:extLst>
          </p:cNvPr>
          <p:cNvSpPr txBox="1"/>
          <p:nvPr/>
        </p:nvSpPr>
        <p:spPr>
          <a:xfrm>
            <a:off x="6770014" y="2073887"/>
            <a:ext cx="1072025" cy="369332"/>
          </a:xfrm>
          <a:prstGeom prst="rect">
            <a:avLst/>
          </a:prstGeom>
          <a:noFill/>
        </p:spPr>
        <p:txBody>
          <a:bodyPr wrap="none" rtlCol="0">
            <a:spAutoFit/>
          </a:bodyPr>
          <a:lstStyle/>
          <a:p>
            <a:r>
              <a:rPr lang="en-US" i="1" u="sng" dirty="0"/>
              <a:t>k</a:t>
            </a:r>
            <a:r>
              <a:rPr lang="en-US" u="sng" dirty="0"/>
              <a:t> = </a:t>
            </a:r>
            <a:r>
              <a:rPr lang="en-US" u="sng" dirty="0" err="1"/>
              <a:t>konst</a:t>
            </a:r>
            <a:r>
              <a:rPr lang="en-US" u="sng" dirty="0"/>
              <a:t>.</a:t>
            </a:r>
            <a:endParaRPr lang="cs-CZ" u="sng" dirty="0"/>
          </a:p>
        </p:txBody>
      </p:sp>
    </p:spTree>
    <p:extLst>
      <p:ext uri="{BB962C8B-B14F-4D97-AF65-F5344CB8AC3E}">
        <p14:creationId xmlns:p14="http://schemas.microsoft.com/office/powerpoint/2010/main" val="585859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23953810-6851-4398-ABA6-5E4CFBB7E4AC}"/>
              </a:ext>
            </a:extLst>
          </p:cNvPr>
          <p:cNvGraphicFramePr>
            <a:graphicFrameLocks noGrp="1"/>
          </p:cNvGraphicFramePr>
          <p:nvPr/>
        </p:nvGraphicFramePr>
        <p:xfrm>
          <a:off x="2057399" y="2086782"/>
          <a:ext cx="5029200" cy="548640"/>
        </p:xfrm>
        <a:graphic>
          <a:graphicData uri="http://schemas.openxmlformats.org/drawingml/2006/table">
            <a:tbl>
              <a:tblPr/>
              <a:tblGrid>
                <a:gridCol w="2514600">
                  <a:extLst>
                    <a:ext uri="{9D8B030D-6E8A-4147-A177-3AD203B41FA5}">
                      <a16:colId xmlns:a16="http://schemas.microsoft.com/office/drawing/2014/main" val="723085906"/>
                    </a:ext>
                  </a:extLst>
                </a:gridCol>
                <a:gridCol w="2514600">
                  <a:extLst>
                    <a:ext uri="{9D8B030D-6E8A-4147-A177-3AD203B41FA5}">
                      <a16:colId xmlns:a16="http://schemas.microsoft.com/office/drawing/2014/main" val="2879866560"/>
                    </a:ext>
                  </a:extLst>
                </a:gridCol>
              </a:tblGrid>
              <a:tr h="0">
                <a:tc>
                  <a:txBody>
                    <a:bodyPr/>
                    <a:lstStyle/>
                    <a:p>
                      <a:r>
                        <a:rPr lang="cs-CZ" dirty="0"/>
                        <a:t>v rovině</a:t>
                      </a:r>
                    </a:p>
                  </a:txBody>
                  <a:tcPr marL="0" marR="0" marT="0" marB="0" anchor="ctr">
                    <a:lnL>
                      <a:noFill/>
                    </a:lnL>
                    <a:lnR>
                      <a:noFill/>
                    </a:lnR>
                    <a:lnT>
                      <a:noFill/>
                    </a:lnT>
                    <a:lnB>
                      <a:noFill/>
                    </a:lnB>
                    <a:solidFill>
                      <a:srgbClr val="FFFFFF"/>
                    </a:solidFill>
                  </a:tcPr>
                </a:tc>
                <a:tc>
                  <a:txBody>
                    <a:bodyPr/>
                    <a:lstStyle/>
                    <a:p>
                      <a:r>
                        <a:rPr lang="cs-CZ" dirty="0"/>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4647310"/>
                  </a:ext>
                </a:extLst>
              </a:tr>
              <a:tr h="0">
                <a:tc>
                  <a:txBody>
                    <a:bodyPr/>
                    <a:lstStyle/>
                    <a:p>
                      <a:endParaRPr lang="cs-CZ" dirty="0"/>
                    </a:p>
                  </a:txBody>
                  <a:tcPr marL="0" marR="0" marT="0" marB="0" anchor="ctr">
                    <a:lnL>
                      <a:noFill/>
                    </a:lnL>
                    <a:lnR>
                      <a:noFill/>
                    </a:lnR>
                    <a:lnT>
                      <a:noFill/>
                    </a:lnT>
                    <a:lnB>
                      <a:noFill/>
                    </a:lnB>
                    <a:solidFill>
                      <a:srgbClr val="FFFFFF"/>
                    </a:solidFill>
                  </a:tcPr>
                </a:tc>
                <a:tc>
                  <a:txBody>
                    <a:bodyPr/>
                    <a:lstStyle/>
                    <a:p>
                      <a:endParaRPr lang="cs-CZ"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42491773"/>
                  </a:ext>
                </a:extLst>
              </a:tr>
            </a:tbl>
          </a:graphicData>
        </a:graphic>
      </p:graphicFrame>
      <p:sp>
        <p:nvSpPr>
          <p:cNvPr id="5" name="Rectangle 1">
            <a:extLst>
              <a:ext uri="{FF2B5EF4-FFF2-40B4-BE49-F238E27FC236}">
                <a16:creationId xmlns:a16="http://schemas.microsoft.com/office/drawing/2014/main" id="{82986988-E7A1-47D9-99FE-742BA48AE750}"/>
              </a:ext>
            </a:extLst>
          </p:cNvPr>
          <p:cNvSpPr>
            <a:spLocks noChangeArrowheads="1"/>
          </p:cNvSpPr>
          <p:nvPr/>
        </p:nvSpPr>
        <p:spPr bwMode="auto">
          <a:xfrm>
            <a:off x="77011" y="330200"/>
            <a:ext cx="8943147"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rgbClr val="000000"/>
                </a:solidFill>
                <a:effectLst/>
                <a:cs typeface="Arial" panose="020B0604020202020204" pitchFamily="34" charset="0"/>
              </a:rPr>
              <a:t>Kolmost vektorů - pravý úhel </a:t>
            </a:r>
          </a:p>
          <a:p>
            <a:pPr marL="0" marR="0" lvl="0" indent="0" algn="just" defTabSz="914400" rtl="0" eaLnBrk="0" fontAlgn="base" latinLnBrk="0" hangingPunct="0">
              <a:lnSpc>
                <a:spcPct val="100000"/>
              </a:lnSpc>
              <a:spcBef>
                <a:spcPct val="0"/>
              </a:spcBef>
              <a:spcAft>
                <a:spcPct val="0"/>
              </a:spcAft>
              <a:buClrTx/>
              <a:buSzTx/>
              <a:buFontTx/>
              <a:buNone/>
              <a:tabLst/>
            </a:pPr>
            <a:br>
              <a:rPr kumimoji="0" lang="cs-CZ" altLang="cs-CZ" sz="2000" b="0" i="0" u="none" strike="noStrike" cap="none" normalizeH="0" baseline="0" dirty="0">
                <a:ln>
                  <a:noFill/>
                </a:ln>
                <a:solidFill>
                  <a:srgbClr val="000000"/>
                </a:solidFill>
                <a:effectLst/>
                <a:cs typeface="Arial" panose="020B0604020202020204" pitchFamily="34" charset="0"/>
              </a:rPr>
            </a:br>
            <a:r>
              <a:rPr kumimoji="0" lang="cs-CZ" altLang="cs-CZ" sz="2000" b="0" i="0" u="none" strike="noStrike" cap="none" normalizeH="0" baseline="0" dirty="0">
                <a:ln>
                  <a:noFill/>
                </a:ln>
                <a:solidFill>
                  <a:srgbClr val="000000"/>
                </a:solidFill>
                <a:effectLst/>
                <a:cs typeface="Arial" panose="020B0604020202020204" pitchFamily="34" charset="0"/>
              </a:rPr>
              <a:t>Podmínka pro kolmost vektorů plyne z výše uvedeného vztahu pro výpočet úhlu vektory svíraného. Pro úhel 90° má cosinus hodnotu 0, tím pádem je podmínka kolmosti vektorů následující:                                                                        </a:t>
            </a:r>
            <a:endParaRPr kumimoji="0" lang="cs-CZ" altLang="cs-CZ" sz="2000" b="0" i="0" u="none" strike="noStrike" cap="none" normalizeH="0" baseline="0" dirty="0">
              <a:ln>
                <a:noFill/>
              </a:ln>
              <a:solidFill>
                <a:schemeClr val="tx1"/>
              </a:solidFill>
              <a:effectLst/>
            </a:endParaRPr>
          </a:p>
        </p:txBody>
      </p:sp>
      <p:pic>
        <p:nvPicPr>
          <p:cNvPr id="22530" name="Picture 2">
            <a:extLst>
              <a:ext uri="{FF2B5EF4-FFF2-40B4-BE49-F238E27FC236}">
                <a16:creationId xmlns:a16="http://schemas.microsoft.com/office/drawing/2014/main" id="{E63A9950-AC4A-4185-9B0E-93F565D8E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409" y="435146"/>
            <a:ext cx="1027211" cy="28575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a:extLst>
              <a:ext uri="{FF2B5EF4-FFF2-40B4-BE49-F238E27FC236}">
                <a16:creationId xmlns:a16="http://schemas.microsoft.com/office/drawing/2014/main" id="{F81FF52F-A0DE-495C-AEF9-7BFAF4EC2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6" y="2651017"/>
            <a:ext cx="1504950" cy="357269"/>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9F9ED1D3-DF00-4548-893E-097540B96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2625887"/>
            <a:ext cx="2470478" cy="3234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ulka 1">
            <a:extLst>
              <a:ext uri="{FF2B5EF4-FFF2-40B4-BE49-F238E27FC236}">
                <a16:creationId xmlns:a16="http://schemas.microsoft.com/office/drawing/2014/main" id="{9EBBF8D7-7D23-423C-A0E3-49F810B40056}"/>
              </a:ext>
            </a:extLst>
          </p:cNvPr>
          <p:cNvGraphicFramePr>
            <a:graphicFrameLocks noGrp="1"/>
          </p:cNvGraphicFramePr>
          <p:nvPr/>
        </p:nvGraphicFramePr>
        <p:xfrm>
          <a:off x="2475348" y="4458068"/>
          <a:ext cx="4389438" cy="609600"/>
        </p:xfrm>
        <a:graphic>
          <a:graphicData uri="http://schemas.openxmlformats.org/drawingml/2006/table">
            <a:tbl>
              <a:tblPr/>
              <a:tblGrid>
                <a:gridCol w="2194719">
                  <a:extLst>
                    <a:ext uri="{9D8B030D-6E8A-4147-A177-3AD203B41FA5}">
                      <a16:colId xmlns:a16="http://schemas.microsoft.com/office/drawing/2014/main" val="3003485506"/>
                    </a:ext>
                  </a:extLst>
                </a:gridCol>
                <a:gridCol w="2194719">
                  <a:extLst>
                    <a:ext uri="{9D8B030D-6E8A-4147-A177-3AD203B41FA5}">
                      <a16:colId xmlns:a16="http://schemas.microsoft.com/office/drawing/2014/main" val="3984323056"/>
                    </a:ext>
                  </a:extLst>
                </a:gridCol>
              </a:tblGrid>
              <a:tr h="0">
                <a:tc>
                  <a:txBody>
                    <a:bodyPr/>
                    <a:lstStyle/>
                    <a:p>
                      <a:r>
                        <a:rPr lang="cs-CZ" sz="2000" dirty="0"/>
                        <a:t>v rovině</a:t>
                      </a:r>
                    </a:p>
                  </a:txBody>
                  <a:tcPr marL="0" marR="0" marT="0" marB="0" anchor="ctr">
                    <a:lnL>
                      <a:noFill/>
                    </a:lnL>
                    <a:lnR>
                      <a:noFill/>
                    </a:lnR>
                    <a:lnT>
                      <a:noFill/>
                    </a:lnT>
                    <a:lnB>
                      <a:noFill/>
                    </a:lnB>
                    <a:solidFill>
                      <a:srgbClr val="FFFFFF"/>
                    </a:solidFill>
                  </a:tcPr>
                </a:tc>
                <a:tc>
                  <a:txBody>
                    <a:bodyPr/>
                    <a:lstStyle/>
                    <a:p>
                      <a:r>
                        <a:rPr lang="cs-CZ" sz="2000" dirty="0"/>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47380128"/>
                  </a:ext>
                </a:extLst>
              </a:tr>
              <a:tr h="0">
                <a:tc>
                  <a:txBody>
                    <a:bodyPr/>
                    <a:lstStyle/>
                    <a:p>
                      <a:endParaRPr lang="cs-CZ" sz="2000"/>
                    </a:p>
                  </a:txBody>
                  <a:tcPr marL="0" marR="0" marT="0" marB="0" anchor="ctr">
                    <a:lnL>
                      <a:noFill/>
                    </a:lnL>
                    <a:lnR>
                      <a:noFill/>
                    </a:lnR>
                    <a:lnT>
                      <a:noFill/>
                    </a:lnT>
                    <a:lnB>
                      <a:noFill/>
                    </a:lnB>
                    <a:solidFill>
                      <a:srgbClr val="FFFFFF"/>
                    </a:solidFill>
                  </a:tcPr>
                </a:tc>
                <a:tc>
                  <a:txBody>
                    <a:bodyPr/>
                    <a:lstStyle/>
                    <a:p>
                      <a:endParaRPr lang="cs-CZ" sz="20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38779244"/>
                  </a:ext>
                </a:extLst>
              </a:tr>
            </a:tbl>
          </a:graphicData>
        </a:graphic>
      </p:graphicFrame>
      <p:sp>
        <p:nvSpPr>
          <p:cNvPr id="3" name="Rectangle 1">
            <a:extLst>
              <a:ext uri="{FF2B5EF4-FFF2-40B4-BE49-F238E27FC236}">
                <a16:creationId xmlns:a16="http://schemas.microsoft.com/office/drawing/2014/main" id="{47CEDC8A-2A82-4561-9BE3-DFC47406C560}"/>
              </a:ext>
            </a:extLst>
          </p:cNvPr>
          <p:cNvSpPr>
            <a:spLocks noChangeArrowheads="1"/>
          </p:cNvSpPr>
          <p:nvPr/>
        </p:nvSpPr>
        <p:spPr bwMode="auto">
          <a:xfrm>
            <a:off x="263525" y="4152315"/>
            <a:ext cx="2085975"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Velikost vektoru </a:t>
            </a:r>
            <a:r>
              <a:rPr kumimoji="0" lang="cs-CZ" altLang="cs-CZ" sz="2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6" name="Picture 2">
            <a:extLst>
              <a:ext uri="{FF2B5EF4-FFF2-40B4-BE49-F238E27FC236}">
                <a16:creationId xmlns:a16="http://schemas.microsoft.com/office/drawing/2014/main" id="{20211459-DB21-448B-8D6C-CCAEE3D69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565" y="4992767"/>
            <a:ext cx="1123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0034397F-C10F-450B-A092-1BE38767A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8585" y="4988025"/>
            <a:ext cx="14763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B88B2EA0-52CF-4401-BCE3-16594A685CF0}"/>
              </a:ext>
            </a:extLst>
          </p:cNvPr>
          <p:cNvPicPr>
            <a:picLocks noChangeAspect="1"/>
          </p:cNvPicPr>
          <p:nvPr/>
        </p:nvPicPr>
        <p:blipFill>
          <a:blip r:embed="rId7"/>
          <a:stretch>
            <a:fillRect/>
          </a:stretch>
        </p:blipFill>
        <p:spPr>
          <a:xfrm>
            <a:off x="6803586" y="4236044"/>
            <a:ext cx="2059781" cy="1290656"/>
          </a:xfrm>
          <a:prstGeom prst="rect">
            <a:avLst/>
          </a:prstGeom>
        </p:spPr>
      </p:pic>
      <p:sp>
        <p:nvSpPr>
          <p:cNvPr id="7" name="TextovéPole 6">
            <a:extLst>
              <a:ext uri="{FF2B5EF4-FFF2-40B4-BE49-F238E27FC236}">
                <a16:creationId xmlns:a16="http://schemas.microsoft.com/office/drawing/2014/main" id="{CC6CDBD0-A9D1-475A-B721-404C515F5904}"/>
              </a:ext>
            </a:extLst>
          </p:cNvPr>
          <p:cNvSpPr txBox="1"/>
          <p:nvPr/>
        </p:nvSpPr>
        <p:spPr>
          <a:xfrm flipH="1">
            <a:off x="5940022" y="412921"/>
            <a:ext cx="2916556" cy="369332"/>
          </a:xfrm>
          <a:prstGeom prst="rect">
            <a:avLst/>
          </a:prstGeom>
          <a:noFill/>
        </p:spPr>
        <p:txBody>
          <a:bodyPr wrap="square" rtlCol="0">
            <a:spAutoFit/>
          </a:bodyPr>
          <a:lstStyle/>
          <a:p>
            <a:r>
              <a:rPr lang="cs-CZ" dirty="0"/>
              <a:t>(= skalární součin vektorů)</a:t>
            </a:r>
          </a:p>
        </p:txBody>
      </p:sp>
    </p:spTree>
    <p:extLst>
      <p:ext uri="{BB962C8B-B14F-4D97-AF65-F5344CB8AC3E}">
        <p14:creationId xmlns:p14="http://schemas.microsoft.com/office/powerpoint/2010/main" val="1280411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9629C-1317-43DC-AB2D-8DAB1CEDCC49}"/>
              </a:ext>
            </a:extLst>
          </p:cNvPr>
          <p:cNvSpPr>
            <a:spLocks noGrp="1"/>
          </p:cNvSpPr>
          <p:nvPr>
            <p:ph type="title"/>
          </p:nvPr>
        </p:nvSpPr>
        <p:spPr>
          <a:xfrm>
            <a:off x="1590674" y="470842"/>
            <a:ext cx="4456467" cy="587374"/>
          </a:xfrm>
        </p:spPr>
        <p:txBody>
          <a:bodyPr>
            <a:normAutofit/>
          </a:bodyPr>
          <a:lstStyle/>
          <a:p>
            <a:r>
              <a:rPr lang="en-US" sz="2800" b="1" dirty="0" err="1">
                <a:latin typeface="+mn-lt"/>
              </a:rPr>
              <a:t>Operace</a:t>
            </a:r>
            <a:r>
              <a:rPr lang="en-US" sz="2800" b="1" dirty="0">
                <a:latin typeface="+mn-lt"/>
              </a:rPr>
              <a:t> s</a:t>
            </a:r>
            <a:r>
              <a:rPr lang="cs-CZ" sz="2800" b="1" dirty="0">
                <a:latin typeface="+mn-lt"/>
              </a:rPr>
              <a:t>e skaláry a</a:t>
            </a:r>
            <a:r>
              <a:rPr lang="en-US" sz="2800" b="1" dirty="0">
                <a:latin typeface="+mn-lt"/>
              </a:rPr>
              <a:t> </a:t>
            </a:r>
            <a:r>
              <a:rPr lang="en-US" sz="2800" b="1" dirty="0" err="1">
                <a:latin typeface="+mn-lt"/>
              </a:rPr>
              <a:t>vektory</a:t>
            </a:r>
            <a:endParaRPr lang="cs-CZ" sz="2800" b="1" dirty="0">
              <a:latin typeface="+mn-lt"/>
            </a:endParaRPr>
          </a:p>
        </p:txBody>
      </p:sp>
      <p:pic>
        <p:nvPicPr>
          <p:cNvPr id="5" name="Obrázek 4">
            <a:extLst>
              <a:ext uri="{FF2B5EF4-FFF2-40B4-BE49-F238E27FC236}">
                <a16:creationId xmlns:a16="http://schemas.microsoft.com/office/drawing/2014/main" id="{8F3A4B48-1402-4B0A-AC71-A5D67D11DCE9}"/>
              </a:ext>
            </a:extLst>
          </p:cNvPr>
          <p:cNvPicPr>
            <a:picLocks noChangeAspect="1"/>
          </p:cNvPicPr>
          <p:nvPr/>
        </p:nvPicPr>
        <p:blipFill>
          <a:blip r:embed="rId2"/>
          <a:stretch>
            <a:fillRect/>
          </a:stretch>
        </p:blipFill>
        <p:spPr>
          <a:xfrm>
            <a:off x="398591" y="3300265"/>
            <a:ext cx="4456466" cy="1564024"/>
          </a:xfrm>
          <a:prstGeom prst="rect">
            <a:avLst/>
          </a:prstGeom>
        </p:spPr>
      </p:pic>
      <p:pic>
        <p:nvPicPr>
          <p:cNvPr id="7" name="Obrázek 6">
            <a:extLst>
              <a:ext uri="{FF2B5EF4-FFF2-40B4-BE49-F238E27FC236}">
                <a16:creationId xmlns:a16="http://schemas.microsoft.com/office/drawing/2014/main" id="{C0365278-D36D-4C69-9907-4EB19BB6DB86}"/>
              </a:ext>
            </a:extLst>
          </p:cNvPr>
          <p:cNvPicPr>
            <a:picLocks noChangeAspect="1"/>
          </p:cNvPicPr>
          <p:nvPr/>
        </p:nvPicPr>
        <p:blipFill>
          <a:blip r:embed="rId3"/>
          <a:stretch>
            <a:fillRect/>
          </a:stretch>
        </p:blipFill>
        <p:spPr>
          <a:xfrm>
            <a:off x="443994" y="1606778"/>
            <a:ext cx="3654450" cy="1564024"/>
          </a:xfrm>
          <a:prstGeom prst="rect">
            <a:avLst/>
          </a:prstGeom>
        </p:spPr>
      </p:pic>
      <p:pic>
        <p:nvPicPr>
          <p:cNvPr id="11" name="Obrázek 10">
            <a:extLst>
              <a:ext uri="{FF2B5EF4-FFF2-40B4-BE49-F238E27FC236}">
                <a16:creationId xmlns:a16="http://schemas.microsoft.com/office/drawing/2014/main" id="{16FF8B0F-1F92-4F8B-87B6-8C83387F9695}"/>
              </a:ext>
            </a:extLst>
          </p:cNvPr>
          <p:cNvPicPr>
            <a:picLocks noChangeAspect="1"/>
          </p:cNvPicPr>
          <p:nvPr/>
        </p:nvPicPr>
        <p:blipFill>
          <a:blip r:embed="rId4"/>
          <a:stretch>
            <a:fillRect/>
          </a:stretch>
        </p:blipFill>
        <p:spPr>
          <a:xfrm>
            <a:off x="4855057" y="1630738"/>
            <a:ext cx="3588855" cy="2714647"/>
          </a:xfrm>
          <a:prstGeom prst="rect">
            <a:avLst/>
          </a:prstGeom>
        </p:spPr>
      </p:pic>
      <p:sp>
        <p:nvSpPr>
          <p:cNvPr id="3" name="TextovéPole 2">
            <a:extLst>
              <a:ext uri="{FF2B5EF4-FFF2-40B4-BE49-F238E27FC236}">
                <a16:creationId xmlns:a16="http://schemas.microsoft.com/office/drawing/2014/main" id="{C3DC5C6C-8CAC-4642-96EE-435C9C5BC7CE}"/>
              </a:ext>
            </a:extLst>
          </p:cNvPr>
          <p:cNvSpPr txBox="1"/>
          <p:nvPr/>
        </p:nvSpPr>
        <p:spPr>
          <a:xfrm>
            <a:off x="596394" y="5412851"/>
            <a:ext cx="5610767" cy="1015663"/>
          </a:xfrm>
          <a:prstGeom prst="rect">
            <a:avLst/>
          </a:prstGeom>
          <a:noFill/>
        </p:spPr>
        <p:txBody>
          <a:bodyPr wrap="none" rtlCol="0">
            <a:spAutoFit/>
          </a:bodyPr>
          <a:lstStyle/>
          <a:p>
            <a:r>
              <a:rPr lang="cs-CZ" sz="2000" b="1" dirty="0"/>
              <a:t>Např.</a:t>
            </a:r>
          </a:p>
          <a:p>
            <a:r>
              <a:rPr lang="cs-CZ" sz="2000" dirty="0"/>
              <a:t>     	     skalární součin 2 vektorů </a:t>
            </a:r>
            <a:r>
              <a:rPr lang="cs-CZ" sz="2000" u="sng" dirty="0"/>
              <a:t>je</a:t>
            </a:r>
            <a:r>
              <a:rPr lang="cs-CZ" sz="2000" dirty="0"/>
              <a:t> komutativní</a:t>
            </a:r>
          </a:p>
          <a:p>
            <a:r>
              <a:rPr lang="cs-CZ" sz="2000" dirty="0"/>
              <a:t>             vektorový součin 2 vektorů </a:t>
            </a:r>
            <a:r>
              <a:rPr lang="cs-CZ" sz="2000" u="sng" dirty="0"/>
              <a:t>není</a:t>
            </a:r>
            <a:r>
              <a:rPr lang="cs-CZ" sz="2000" dirty="0"/>
              <a:t> komutativní </a:t>
            </a:r>
          </a:p>
        </p:txBody>
      </p:sp>
    </p:spTree>
    <p:extLst>
      <p:ext uri="{BB962C8B-B14F-4D97-AF65-F5344CB8AC3E}">
        <p14:creationId xmlns:p14="http://schemas.microsoft.com/office/powerpoint/2010/main" val="2069991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5D23E498-36CF-47C5-850C-0019D493A630}"/>
              </a:ext>
            </a:extLst>
          </p:cNvPr>
          <p:cNvGraphicFramePr>
            <a:graphicFrameLocks noGrp="1"/>
          </p:cNvGraphicFramePr>
          <p:nvPr/>
        </p:nvGraphicFramePr>
        <p:xfrm>
          <a:off x="956860" y="5110807"/>
          <a:ext cx="3810000" cy="548640"/>
        </p:xfrm>
        <a:graphic>
          <a:graphicData uri="http://schemas.openxmlformats.org/drawingml/2006/table">
            <a:tbl>
              <a:tblPr/>
              <a:tblGrid>
                <a:gridCol w="1905000">
                  <a:extLst>
                    <a:ext uri="{9D8B030D-6E8A-4147-A177-3AD203B41FA5}">
                      <a16:colId xmlns:a16="http://schemas.microsoft.com/office/drawing/2014/main" val="27146920"/>
                    </a:ext>
                  </a:extLst>
                </a:gridCol>
                <a:gridCol w="1905000">
                  <a:extLst>
                    <a:ext uri="{9D8B030D-6E8A-4147-A177-3AD203B41FA5}">
                      <a16:colId xmlns:a16="http://schemas.microsoft.com/office/drawing/2014/main" val="3075577012"/>
                    </a:ext>
                  </a:extLst>
                </a:gridCol>
              </a:tblGrid>
              <a:tr h="0">
                <a:tc>
                  <a:txBody>
                    <a:bodyPr/>
                    <a:lstStyle/>
                    <a:p>
                      <a:r>
                        <a:rPr lang="cs-CZ" dirty="0"/>
                        <a:t>v rovině</a:t>
                      </a:r>
                    </a:p>
                  </a:txBody>
                  <a:tcPr marL="0" marR="0" marT="0" marB="0" anchor="ctr">
                    <a:lnL>
                      <a:noFill/>
                    </a:lnL>
                    <a:lnR>
                      <a:noFill/>
                    </a:lnR>
                    <a:lnT>
                      <a:noFill/>
                    </a:lnT>
                    <a:lnB>
                      <a:noFill/>
                    </a:lnB>
                    <a:solidFill>
                      <a:srgbClr val="FFFFFF"/>
                    </a:solidFill>
                  </a:tcPr>
                </a:tc>
                <a:tc>
                  <a:txBody>
                    <a:bodyPr/>
                    <a:lstStyle/>
                    <a:p>
                      <a:r>
                        <a:rPr lang="cs-CZ"/>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98699845"/>
                  </a:ext>
                </a:extLst>
              </a:tr>
              <a:tr h="0">
                <a:tc>
                  <a:txBody>
                    <a:bodyPr/>
                    <a:lstStyle/>
                    <a:p>
                      <a:endParaRPr lang="cs-CZ"/>
                    </a:p>
                  </a:txBody>
                  <a:tcPr marL="0" marR="0" marT="0" marB="0" anchor="ctr">
                    <a:lnL>
                      <a:noFill/>
                    </a:lnL>
                    <a:lnR>
                      <a:noFill/>
                    </a:lnR>
                    <a:lnT>
                      <a:noFill/>
                    </a:lnT>
                    <a:lnB>
                      <a:noFill/>
                    </a:lnB>
                    <a:solidFill>
                      <a:srgbClr val="FFFFFF"/>
                    </a:solidFill>
                  </a:tcPr>
                </a:tc>
                <a:tc>
                  <a:txBody>
                    <a:bodyPr/>
                    <a:lstStyle/>
                    <a:p>
                      <a:endParaRPr lang="cs-CZ"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34210539"/>
                  </a:ext>
                </a:extLst>
              </a:tr>
            </a:tbl>
          </a:graphicData>
        </a:graphic>
      </p:graphicFrame>
      <p:graphicFrame>
        <p:nvGraphicFramePr>
          <p:cNvPr id="5" name="Tabulka 4">
            <a:extLst>
              <a:ext uri="{FF2B5EF4-FFF2-40B4-BE49-F238E27FC236}">
                <a16:creationId xmlns:a16="http://schemas.microsoft.com/office/drawing/2014/main" id="{672E52E8-48B7-4B1C-A110-2387FC7BFC5A}"/>
              </a:ext>
            </a:extLst>
          </p:cNvPr>
          <p:cNvGraphicFramePr>
            <a:graphicFrameLocks noGrp="1"/>
          </p:cNvGraphicFramePr>
          <p:nvPr/>
        </p:nvGraphicFramePr>
        <p:xfrm>
          <a:off x="707225" y="2902258"/>
          <a:ext cx="4240610" cy="548640"/>
        </p:xfrm>
        <a:graphic>
          <a:graphicData uri="http://schemas.openxmlformats.org/drawingml/2006/table">
            <a:tbl>
              <a:tblPr/>
              <a:tblGrid>
                <a:gridCol w="2120305">
                  <a:extLst>
                    <a:ext uri="{9D8B030D-6E8A-4147-A177-3AD203B41FA5}">
                      <a16:colId xmlns:a16="http://schemas.microsoft.com/office/drawing/2014/main" val="2289912456"/>
                    </a:ext>
                  </a:extLst>
                </a:gridCol>
                <a:gridCol w="2120305">
                  <a:extLst>
                    <a:ext uri="{9D8B030D-6E8A-4147-A177-3AD203B41FA5}">
                      <a16:colId xmlns:a16="http://schemas.microsoft.com/office/drawing/2014/main" val="2381032770"/>
                    </a:ext>
                  </a:extLst>
                </a:gridCol>
              </a:tblGrid>
              <a:tr h="157163">
                <a:tc>
                  <a:txBody>
                    <a:bodyPr/>
                    <a:lstStyle/>
                    <a:p>
                      <a:r>
                        <a:rPr lang="cs-CZ" dirty="0"/>
                        <a:t>v rovině</a:t>
                      </a:r>
                    </a:p>
                  </a:txBody>
                  <a:tcPr marL="0" marR="0" marT="0" marB="0" anchor="ctr">
                    <a:lnL>
                      <a:noFill/>
                    </a:lnL>
                    <a:lnR>
                      <a:noFill/>
                    </a:lnR>
                    <a:lnT>
                      <a:noFill/>
                    </a:lnT>
                    <a:lnB>
                      <a:noFill/>
                    </a:lnB>
                    <a:solidFill>
                      <a:srgbClr val="FFFFFF"/>
                    </a:solidFill>
                  </a:tcPr>
                </a:tc>
                <a:tc>
                  <a:txBody>
                    <a:bodyPr/>
                    <a:lstStyle/>
                    <a:p>
                      <a:r>
                        <a:rPr lang="cs-CZ" dirty="0"/>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14179095"/>
                  </a:ext>
                </a:extLst>
              </a:tr>
              <a:tr h="157163">
                <a:tc>
                  <a:txBody>
                    <a:bodyPr/>
                    <a:lstStyle/>
                    <a:p>
                      <a:endParaRPr lang="cs-CZ" dirty="0"/>
                    </a:p>
                  </a:txBody>
                  <a:tcPr marL="0" marR="0" marT="0" marB="0" anchor="ctr">
                    <a:lnL>
                      <a:noFill/>
                    </a:lnL>
                    <a:lnR>
                      <a:noFill/>
                    </a:lnR>
                    <a:lnT>
                      <a:noFill/>
                    </a:lnT>
                    <a:lnB>
                      <a:noFill/>
                    </a:lnB>
                    <a:solidFill>
                      <a:srgbClr val="FFFFFF"/>
                    </a:solidFill>
                  </a:tcPr>
                </a:tc>
                <a:tc>
                  <a:txBody>
                    <a:bodyPr/>
                    <a:lstStyle/>
                    <a:p>
                      <a:endParaRPr lang="cs-CZ"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00102587"/>
                  </a:ext>
                </a:extLst>
              </a:tr>
            </a:tbl>
          </a:graphicData>
        </a:graphic>
      </p:graphicFrame>
      <p:pic>
        <p:nvPicPr>
          <p:cNvPr id="14341" name="Picture 5">
            <a:extLst>
              <a:ext uri="{FF2B5EF4-FFF2-40B4-BE49-F238E27FC236}">
                <a16:creationId xmlns:a16="http://schemas.microsoft.com/office/drawing/2014/main" id="{9146CAC6-03F2-4105-93A5-15B77D5C0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00" y="3384980"/>
            <a:ext cx="12192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1071A8F8-6410-4058-B673-D70A38D5F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850" y="3420208"/>
            <a:ext cx="15716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79DF3C6D-032F-48BC-8F7D-2604B0883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5" y="5478876"/>
            <a:ext cx="12858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43348B4C-337B-4EDE-9BA0-1BCA177F2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775" y="5502285"/>
            <a:ext cx="16478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Operace s vektory — Matematika.cz">
            <a:extLst>
              <a:ext uri="{FF2B5EF4-FFF2-40B4-BE49-F238E27FC236}">
                <a16:creationId xmlns:a16="http://schemas.microsoft.com/office/drawing/2014/main" id="{EB1C7A82-6898-47D5-9DE5-EADC000F2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575" y="2284522"/>
            <a:ext cx="2463911" cy="32240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a:extLst>
              <a:ext uri="{FF2B5EF4-FFF2-40B4-BE49-F238E27FC236}">
                <a16:creationId xmlns:a16="http://schemas.microsoft.com/office/drawing/2014/main" id="{CAE45484-EE0F-4945-85DD-B6F8AA731779}"/>
              </a:ext>
            </a:extLst>
          </p:cNvPr>
          <p:cNvSpPr txBox="1"/>
          <p:nvPr/>
        </p:nvSpPr>
        <p:spPr>
          <a:xfrm>
            <a:off x="375835" y="4550490"/>
            <a:ext cx="4572000" cy="461665"/>
          </a:xfrm>
          <a:prstGeom prst="rect">
            <a:avLst/>
          </a:prstGeom>
          <a:noFill/>
        </p:spPr>
        <p:txBody>
          <a:bodyPr wrap="square">
            <a:spAutoFit/>
          </a:bodyPr>
          <a:lstStyle/>
          <a:p>
            <a:r>
              <a:rPr lang="pl-PL" sz="2400" b="0" i="0" dirty="0">
                <a:solidFill>
                  <a:srgbClr val="000000"/>
                </a:solidFill>
                <a:effectLst/>
                <a:latin typeface="arial" panose="020B0604020202020204" pitchFamily="34" charset="0"/>
              </a:rPr>
              <a:t>Opačný vektor -</a:t>
            </a:r>
            <a:r>
              <a:rPr lang="pl-PL" sz="2400" b="1" i="1" dirty="0">
                <a:solidFill>
                  <a:srgbClr val="000000"/>
                </a:solidFill>
                <a:effectLst/>
                <a:latin typeface="arial" panose="020B0604020202020204" pitchFamily="34" charset="0"/>
              </a:rPr>
              <a:t>u</a:t>
            </a:r>
            <a:r>
              <a:rPr lang="pl-PL" sz="2400" b="0" i="0" dirty="0">
                <a:solidFill>
                  <a:srgbClr val="000000"/>
                </a:solidFill>
                <a:effectLst/>
                <a:latin typeface="arial" panose="020B0604020202020204" pitchFamily="34" charset="0"/>
              </a:rPr>
              <a:t> k vektoru </a:t>
            </a:r>
            <a:r>
              <a:rPr lang="pl-PL" sz="2400" b="1" i="1" dirty="0">
                <a:solidFill>
                  <a:srgbClr val="000000"/>
                </a:solidFill>
                <a:effectLst/>
                <a:latin typeface="arial" panose="020B0604020202020204" pitchFamily="34" charset="0"/>
              </a:rPr>
              <a:t>u</a:t>
            </a:r>
            <a:endParaRPr lang="cs-CZ" sz="2400" dirty="0"/>
          </a:p>
        </p:txBody>
      </p:sp>
      <p:sp>
        <p:nvSpPr>
          <p:cNvPr id="17" name="TextovéPole 16">
            <a:extLst>
              <a:ext uri="{FF2B5EF4-FFF2-40B4-BE49-F238E27FC236}">
                <a16:creationId xmlns:a16="http://schemas.microsoft.com/office/drawing/2014/main" id="{AF3CD853-AB0F-48BD-9912-465FB9177C12}"/>
              </a:ext>
            </a:extLst>
          </p:cNvPr>
          <p:cNvSpPr txBox="1"/>
          <p:nvPr/>
        </p:nvSpPr>
        <p:spPr>
          <a:xfrm>
            <a:off x="179784" y="970785"/>
            <a:ext cx="8784432" cy="1015663"/>
          </a:xfrm>
          <a:prstGeom prst="rect">
            <a:avLst/>
          </a:prstGeom>
          <a:noFill/>
        </p:spPr>
        <p:txBody>
          <a:bodyPr wrap="square">
            <a:spAutoFit/>
          </a:bodyPr>
          <a:lstStyle/>
          <a:p>
            <a:r>
              <a:rPr lang="cs-CZ" sz="2000" b="0" i="0" dirty="0">
                <a:solidFill>
                  <a:srgbClr val="000000"/>
                </a:solidFill>
                <a:effectLst/>
              </a:rPr>
              <a:t>Násobením vektoru </a:t>
            </a:r>
            <a:r>
              <a:rPr lang="cs-CZ" sz="2000" b="0" i="0" u="sng" dirty="0">
                <a:solidFill>
                  <a:srgbClr val="000000"/>
                </a:solidFill>
                <a:effectLst/>
              </a:rPr>
              <a:t>reálným číslem </a:t>
            </a:r>
            <a:r>
              <a:rPr lang="cs-CZ" sz="2000" b="0" i="1" u="sng" dirty="0">
                <a:solidFill>
                  <a:srgbClr val="000000"/>
                </a:solidFill>
                <a:effectLst/>
              </a:rPr>
              <a:t>k</a:t>
            </a:r>
            <a:r>
              <a:rPr lang="cs-CZ" sz="2000" b="0" i="0" dirty="0">
                <a:solidFill>
                  <a:srgbClr val="000000"/>
                </a:solidFill>
                <a:effectLst/>
              </a:rPr>
              <a:t> dojde jen k vynásobení obou jeho souřadnic číslem </a:t>
            </a:r>
            <a:r>
              <a:rPr lang="cs-CZ" sz="2000" b="0" i="1" dirty="0">
                <a:solidFill>
                  <a:srgbClr val="000000"/>
                </a:solidFill>
                <a:effectLst/>
              </a:rPr>
              <a:t>k</a:t>
            </a:r>
            <a:r>
              <a:rPr lang="cs-CZ" sz="2000" b="0" i="0" dirty="0">
                <a:solidFill>
                  <a:srgbClr val="000000"/>
                </a:solidFill>
                <a:effectLst/>
              </a:rPr>
              <a:t>. V geometrické interpretaci se to projeví „natažením“ nebo „zmenšením“ vektoru, případně jeho převrácením, pokud je </a:t>
            </a:r>
            <a:r>
              <a:rPr lang="cs-CZ" sz="2000" b="0" i="1" dirty="0">
                <a:solidFill>
                  <a:srgbClr val="000000"/>
                </a:solidFill>
                <a:effectLst/>
              </a:rPr>
              <a:t>k</a:t>
            </a:r>
            <a:r>
              <a:rPr lang="cs-CZ" sz="2000" b="0" i="0" dirty="0">
                <a:solidFill>
                  <a:srgbClr val="000000"/>
                </a:solidFill>
                <a:effectLst/>
              </a:rPr>
              <a:t> záporné.</a:t>
            </a:r>
          </a:p>
        </p:txBody>
      </p:sp>
      <p:pic>
        <p:nvPicPr>
          <p:cNvPr id="11" name="Picture 6" descr="Bakalářská fyzika pro HGF VŠB-TUO">
            <a:extLst>
              <a:ext uri="{FF2B5EF4-FFF2-40B4-BE49-F238E27FC236}">
                <a16:creationId xmlns:a16="http://schemas.microsoft.com/office/drawing/2014/main" id="{B5621D39-7498-442B-8B62-136021622D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2610" y="5478876"/>
            <a:ext cx="2359819" cy="11600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a:extLst>
              <a:ext uri="{FF2B5EF4-FFF2-40B4-BE49-F238E27FC236}">
                <a16:creationId xmlns:a16="http://schemas.microsoft.com/office/drawing/2014/main" id="{CC7EB1B1-AD1C-4772-960C-16537C47161F}"/>
              </a:ext>
            </a:extLst>
          </p:cNvPr>
          <p:cNvSpPr txBox="1"/>
          <p:nvPr/>
        </p:nvSpPr>
        <p:spPr>
          <a:xfrm>
            <a:off x="202405" y="320750"/>
            <a:ext cx="6849870" cy="461665"/>
          </a:xfrm>
          <a:prstGeom prst="rect">
            <a:avLst/>
          </a:prstGeom>
          <a:noFill/>
        </p:spPr>
        <p:txBody>
          <a:bodyPr wrap="square">
            <a:spAutoFit/>
          </a:bodyPr>
          <a:lstStyle/>
          <a:p>
            <a:r>
              <a:rPr kumimoji="0" lang="cs-CZ" altLang="cs-CZ" sz="2400" b="1" i="0" u="none" strike="noStrike" cap="none" normalizeH="0" baseline="0" dirty="0">
                <a:ln>
                  <a:noFill/>
                </a:ln>
                <a:solidFill>
                  <a:srgbClr val="000000"/>
                </a:solidFill>
                <a:effectLst/>
                <a:latin typeface="+mn-lt"/>
                <a:cs typeface="Arial" panose="020B0604020202020204" pitchFamily="34" charset="0"/>
              </a:rPr>
              <a:t>S</a:t>
            </a:r>
            <a:r>
              <a:rPr kumimoji="0" lang="cs-CZ" altLang="cs-CZ" sz="2400" b="1" i="0" u="none" strike="noStrike" cap="none" normalizeH="0" baseline="0" dirty="0" bmk="">
                <a:ln>
                  <a:noFill/>
                </a:ln>
                <a:solidFill>
                  <a:srgbClr val="000000"/>
                </a:solidFill>
                <a:effectLst/>
                <a:latin typeface="+mn-lt"/>
                <a:cs typeface="Arial" panose="020B0604020202020204" pitchFamily="34" charset="0"/>
              </a:rPr>
              <a:t>oučin vektoru a</a:t>
            </a:r>
            <a:r>
              <a:rPr kumimoji="0" lang="en-US" altLang="cs-CZ" sz="2400" b="1" i="0" u="none" strike="noStrike" cap="none" normalizeH="0" baseline="0" dirty="0" bmk="">
                <a:ln>
                  <a:noFill/>
                </a:ln>
                <a:solidFill>
                  <a:srgbClr val="000000"/>
                </a:solidFill>
                <a:effectLst/>
                <a:latin typeface="+mn-lt"/>
                <a:cs typeface="Arial" panose="020B0604020202020204" pitchFamily="34" charset="0"/>
              </a:rPr>
              <a:t> </a:t>
            </a:r>
            <a:r>
              <a:rPr kumimoji="0" lang="en-US" altLang="cs-CZ" sz="2400" b="1" i="0" u="none" strike="noStrike" cap="none" normalizeH="0" baseline="0" dirty="0" err="1" bmk="">
                <a:ln>
                  <a:noFill/>
                </a:ln>
                <a:solidFill>
                  <a:srgbClr val="000000"/>
                </a:solidFill>
                <a:effectLst/>
                <a:latin typeface="+mn-lt"/>
                <a:cs typeface="Arial" panose="020B0604020202020204" pitchFamily="34" charset="0"/>
              </a:rPr>
              <a:t>skal</a:t>
            </a:r>
            <a:r>
              <a:rPr kumimoji="0" lang="cs-CZ" altLang="cs-CZ" sz="2400" b="1" i="0" u="none" strike="noStrike" cap="none" normalizeH="0" baseline="0" dirty="0" bmk="">
                <a:ln>
                  <a:noFill/>
                </a:ln>
                <a:solidFill>
                  <a:srgbClr val="000000"/>
                </a:solidFill>
                <a:effectLst/>
                <a:latin typeface="+mn-lt"/>
                <a:cs typeface="Arial" panose="020B0604020202020204" pitchFamily="34" charset="0"/>
              </a:rPr>
              <a:t>á</a:t>
            </a:r>
            <a:r>
              <a:rPr kumimoji="0" lang="en-US" altLang="cs-CZ" sz="2400" b="1" i="0" u="none" strike="noStrike" cap="none" normalizeH="0" baseline="0" dirty="0" err="1" bmk="">
                <a:ln>
                  <a:noFill/>
                </a:ln>
                <a:solidFill>
                  <a:srgbClr val="000000"/>
                </a:solidFill>
                <a:effectLst/>
                <a:latin typeface="+mn-lt"/>
                <a:cs typeface="Arial" panose="020B0604020202020204" pitchFamily="34" charset="0"/>
              </a:rPr>
              <a:t>ru</a:t>
            </a:r>
            <a:r>
              <a:rPr kumimoji="0" lang="cs-CZ" altLang="cs-CZ" sz="2400" b="1" i="0" u="none" strike="noStrike" cap="none" normalizeH="0" baseline="0" dirty="0" bmk="">
                <a:ln>
                  <a:noFill/>
                </a:ln>
                <a:solidFill>
                  <a:srgbClr val="000000"/>
                </a:solidFill>
                <a:effectLst/>
                <a:latin typeface="+mn-lt"/>
                <a:cs typeface="Arial" panose="020B0604020202020204" pitchFamily="34" charset="0"/>
              </a:rPr>
              <a:t> (reálného čísla) </a:t>
            </a:r>
            <a:r>
              <a:rPr kumimoji="0" lang="cs-CZ" altLang="cs-CZ" sz="2400" b="1" i="1" u="none" strike="noStrike" cap="none" normalizeH="0" baseline="0" dirty="0" bmk="">
                <a:ln>
                  <a:noFill/>
                </a:ln>
                <a:solidFill>
                  <a:srgbClr val="000000"/>
                </a:solidFill>
                <a:effectLst/>
                <a:latin typeface="+mn-lt"/>
                <a:cs typeface="Arial" panose="020B0604020202020204" pitchFamily="34" charset="0"/>
              </a:rPr>
              <a:t>k</a:t>
            </a:r>
            <a:endParaRPr lang="cs-CZ" sz="2400" dirty="0"/>
          </a:p>
        </p:txBody>
      </p:sp>
      <p:sp>
        <p:nvSpPr>
          <p:cNvPr id="8" name="TextovéPole 7">
            <a:extLst>
              <a:ext uri="{FF2B5EF4-FFF2-40B4-BE49-F238E27FC236}">
                <a16:creationId xmlns:a16="http://schemas.microsoft.com/office/drawing/2014/main" id="{949C70C7-790F-4535-8929-327BB6746986}"/>
              </a:ext>
            </a:extLst>
          </p:cNvPr>
          <p:cNvSpPr txBox="1"/>
          <p:nvPr/>
        </p:nvSpPr>
        <p:spPr>
          <a:xfrm>
            <a:off x="2123764" y="6111747"/>
            <a:ext cx="697627" cy="369332"/>
          </a:xfrm>
          <a:prstGeom prst="rect">
            <a:avLst/>
          </a:prstGeom>
          <a:noFill/>
        </p:spPr>
        <p:txBody>
          <a:bodyPr wrap="none" rtlCol="0">
            <a:spAutoFit/>
          </a:bodyPr>
          <a:lstStyle/>
          <a:p>
            <a:r>
              <a:rPr lang="en-US" i="1" dirty="0"/>
              <a:t>k</a:t>
            </a:r>
            <a:r>
              <a:rPr lang="en-US" dirty="0"/>
              <a:t> = -1</a:t>
            </a:r>
            <a:endParaRPr lang="cs-CZ" dirty="0"/>
          </a:p>
        </p:txBody>
      </p:sp>
      <p:sp>
        <p:nvSpPr>
          <p:cNvPr id="2" name="TextovéPole 1">
            <a:extLst>
              <a:ext uri="{FF2B5EF4-FFF2-40B4-BE49-F238E27FC236}">
                <a16:creationId xmlns:a16="http://schemas.microsoft.com/office/drawing/2014/main" id="{ACC18E39-66D9-468E-A246-C8BBF9BC16E0}"/>
              </a:ext>
            </a:extLst>
          </p:cNvPr>
          <p:cNvSpPr txBox="1"/>
          <p:nvPr/>
        </p:nvSpPr>
        <p:spPr>
          <a:xfrm>
            <a:off x="269080" y="2110603"/>
            <a:ext cx="5674520" cy="584775"/>
          </a:xfrm>
          <a:prstGeom prst="rect">
            <a:avLst/>
          </a:prstGeom>
          <a:noFill/>
        </p:spPr>
        <p:txBody>
          <a:bodyPr wrap="square" rtlCol="0">
            <a:spAutoFit/>
          </a:bodyPr>
          <a:lstStyle/>
          <a:p>
            <a:r>
              <a:rPr lang="cs-CZ" sz="1600" dirty="0"/>
              <a:t>Speciálním případem je např. násobení jednotkového vektoru jeho velikostí</a:t>
            </a:r>
          </a:p>
        </p:txBody>
      </p:sp>
    </p:spTree>
    <p:extLst>
      <p:ext uri="{BB962C8B-B14F-4D97-AF65-F5344CB8AC3E}">
        <p14:creationId xmlns:p14="http://schemas.microsoft.com/office/powerpoint/2010/main" val="3796883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2E84A9F6-227F-4915-857B-BDFC2CF21042}"/>
              </a:ext>
            </a:extLst>
          </p:cNvPr>
          <p:cNvGraphicFramePr>
            <a:graphicFrameLocks noGrp="1"/>
          </p:cNvGraphicFramePr>
          <p:nvPr/>
        </p:nvGraphicFramePr>
        <p:xfrm>
          <a:off x="750110" y="2015199"/>
          <a:ext cx="3810000" cy="548640"/>
        </p:xfrm>
        <a:graphic>
          <a:graphicData uri="http://schemas.openxmlformats.org/drawingml/2006/table">
            <a:tbl>
              <a:tblPr/>
              <a:tblGrid>
                <a:gridCol w="1905000">
                  <a:extLst>
                    <a:ext uri="{9D8B030D-6E8A-4147-A177-3AD203B41FA5}">
                      <a16:colId xmlns:a16="http://schemas.microsoft.com/office/drawing/2014/main" val="1160039226"/>
                    </a:ext>
                  </a:extLst>
                </a:gridCol>
                <a:gridCol w="1905000">
                  <a:extLst>
                    <a:ext uri="{9D8B030D-6E8A-4147-A177-3AD203B41FA5}">
                      <a16:colId xmlns:a16="http://schemas.microsoft.com/office/drawing/2014/main" val="917236483"/>
                    </a:ext>
                  </a:extLst>
                </a:gridCol>
              </a:tblGrid>
              <a:tr h="0">
                <a:tc>
                  <a:txBody>
                    <a:bodyPr/>
                    <a:lstStyle/>
                    <a:p>
                      <a:r>
                        <a:rPr lang="cs-CZ" dirty="0"/>
                        <a:t>v rovině</a:t>
                      </a:r>
                    </a:p>
                  </a:txBody>
                  <a:tcPr marL="0" marR="0" marT="0" marB="0" anchor="ctr">
                    <a:lnL>
                      <a:noFill/>
                    </a:lnL>
                    <a:lnR>
                      <a:noFill/>
                    </a:lnR>
                    <a:lnT>
                      <a:noFill/>
                    </a:lnT>
                    <a:lnB>
                      <a:noFill/>
                    </a:lnB>
                    <a:solidFill>
                      <a:srgbClr val="FFFFFF"/>
                    </a:solidFill>
                  </a:tcPr>
                </a:tc>
                <a:tc>
                  <a:txBody>
                    <a:bodyPr/>
                    <a:lstStyle/>
                    <a:p>
                      <a:r>
                        <a:rPr lang="cs-CZ" dirty="0"/>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78965770"/>
                  </a:ext>
                </a:extLst>
              </a:tr>
              <a:tr h="0">
                <a:tc>
                  <a:txBody>
                    <a:bodyPr/>
                    <a:lstStyle/>
                    <a:p>
                      <a:endParaRPr lang="cs-CZ"/>
                    </a:p>
                  </a:txBody>
                  <a:tcPr marL="0" marR="0" marT="0" marB="0" anchor="ctr">
                    <a:lnL>
                      <a:noFill/>
                    </a:lnL>
                    <a:lnR>
                      <a:noFill/>
                    </a:lnR>
                    <a:lnT>
                      <a:noFill/>
                    </a:lnT>
                    <a:lnB>
                      <a:noFill/>
                    </a:lnB>
                    <a:solidFill>
                      <a:srgbClr val="FFFFFF"/>
                    </a:solidFill>
                  </a:tcPr>
                </a:tc>
                <a:tc>
                  <a:txBody>
                    <a:bodyPr/>
                    <a:lstStyle/>
                    <a:p>
                      <a:endParaRPr lang="cs-CZ"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61978832"/>
                  </a:ext>
                </a:extLst>
              </a:tr>
            </a:tbl>
          </a:graphicData>
        </a:graphic>
      </p:graphicFrame>
      <p:sp>
        <p:nvSpPr>
          <p:cNvPr id="3" name="Rectangle 1">
            <a:extLst>
              <a:ext uri="{FF2B5EF4-FFF2-40B4-BE49-F238E27FC236}">
                <a16:creationId xmlns:a16="http://schemas.microsoft.com/office/drawing/2014/main" id="{5854177B-69BD-411F-9491-25C9B17EEE8C}"/>
              </a:ext>
            </a:extLst>
          </p:cNvPr>
          <p:cNvSpPr>
            <a:spLocks noChangeArrowheads="1"/>
          </p:cNvSpPr>
          <p:nvPr/>
        </p:nvSpPr>
        <p:spPr bwMode="auto">
          <a:xfrm>
            <a:off x="304800" y="299457"/>
            <a:ext cx="3015569"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a:t>
            </a:r>
            <a:r>
              <a:rPr kumimoji="0" lang="cs-CZ" altLang="cs-CZ" sz="1800" b="1" i="0" u="none" strike="noStrike" cap="none" normalizeH="0" baseline="0" dirty="0" bmk="">
                <a:ln>
                  <a:noFill/>
                </a:ln>
                <a:solidFill>
                  <a:srgbClr val="000000"/>
                </a:solidFill>
                <a:effectLst/>
                <a:latin typeface="Arial" panose="020B0604020202020204" pitchFamily="34" charset="0"/>
                <a:cs typeface="Arial" panose="020B0604020202020204" pitchFamily="34" charset="0"/>
              </a:rPr>
              <a:t>oučet vektorů</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cs-CZ" altLang="cs-CZ"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cs-CZ" altLang="cs-CZ"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6386" name="Picture 2">
            <a:extLst>
              <a:ext uri="{FF2B5EF4-FFF2-40B4-BE49-F238E27FC236}">
                <a16:creationId xmlns:a16="http://schemas.microsoft.com/office/drawing/2014/main" id="{D72B6804-1162-476C-8BC7-A8EEDBACF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129" y="491817"/>
            <a:ext cx="917969" cy="26065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a:extLst>
              <a:ext uri="{FF2B5EF4-FFF2-40B4-BE49-F238E27FC236}">
                <a16:creationId xmlns:a16="http://schemas.microsoft.com/office/drawing/2014/main" id="{B12582D2-9EE5-42AE-9F71-863200B63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06677"/>
            <a:ext cx="16287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A7F0497B-B88B-4F60-9B0D-95CFF69CE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785" y="2406677"/>
            <a:ext cx="2219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Operace s vektory — Matematika.cz">
            <a:extLst>
              <a:ext uri="{FF2B5EF4-FFF2-40B4-BE49-F238E27FC236}">
                <a16:creationId xmlns:a16="http://schemas.microsoft.com/office/drawing/2014/main" id="{B4022FA1-647C-430A-8369-A35908C40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625" y="166106"/>
            <a:ext cx="3880535" cy="3127255"/>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4C849695-19B3-4CD9-B64B-A6AA8D390294}"/>
              </a:ext>
            </a:extLst>
          </p:cNvPr>
          <p:cNvSpPr txBox="1"/>
          <p:nvPr/>
        </p:nvSpPr>
        <p:spPr>
          <a:xfrm>
            <a:off x="175304" y="853875"/>
            <a:ext cx="5061630" cy="923330"/>
          </a:xfrm>
          <a:prstGeom prst="rect">
            <a:avLst/>
          </a:prstGeom>
          <a:noFill/>
        </p:spPr>
        <p:txBody>
          <a:bodyPr wrap="square">
            <a:spAutoFit/>
          </a:bodyPr>
          <a:lstStyle/>
          <a:p>
            <a:r>
              <a:rPr lang="cs-CZ" dirty="0">
                <a:solidFill>
                  <a:srgbClr val="000000"/>
                </a:solidFill>
              </a:rPr>
              <a:t>1) </a:t>
            </a:r>
            <a:r>
              <a:rPr lang="cs-CZ" b="0" i="0" dirty="0">
                <a:solidFill>
                  <a:srgbClr val="000000"/>
                </a:solidFill>
                <a:effectLst/>
              </a:rPr>
              <a:t>Konstrukci výsledného součtového vektoru dvou vektorů lze provést pomocí rovnoběžek - takzvaným </a:t>
            </a:r>
            <a:r>
              <a:rPr lang="cs-CZ" b="1" i="0" dirty="0">
                <a:solidFill>
                  <a:srgbClr val="000000"/>
                </a:solidFill>
                <a:effectLst/>
              </a:rPr>
              <a:t>doplněním na rovnoběžník</a:t>
            </a:r>
            <a:r>
              <a:rPr lang="cs-CZ" b="0" i="0" dirty="0">
                <a:solidFill>
                  <a:srgbClr val="000000"/>
                </a:solidFill>
                <a:effectLst/>
              </a:rPr>
              <a:t>.</a:t>
            </a:r>
            <a:endParaRPr lang="cs-CZ" dirty="0"/>
          </a:p>
        </p:txBody>
      </p:sp>
      <p:pic>
        <p:nvPicPr>
          <p:cNvPr id="7" name="Obrázek 6">
            <a:extLst>
              <a:ext uri="{FF2B5EF4-FFF2-40B4-BE49-F238E27FC236}">
                <a16:creationId xmlns:a16="http://schemas.microsoft.com/office/drawing/2014/main" id="{E40C9C82-AC1F-470D-8CB2-38A32886E364}"/>
              </a:ext>
            </a:extLst>
          </p:cNvPr>
          <p:cNvPicPr>
            <a:picLocks noChangeAspect="1"/>
          </p:cNvPicPr>
          <p:nvPr/>
        </p:nvPicPr>
        <p:blipFill>
          <a:blip r:embed="rId6"/>
          <a:stretch>
            <a:fillRect/>
          </a:stretch>
        </p:blipFill>
        <p:spPr>
          <a:xfrm>
            <a:off x="5428852" y="3640842"/>
            <a:ext cx="3469308" cy="1244816"/>
          </a:xfrm>
          <a:prstGeom prst="rect">
            <a:avLst/>
          </a:prstGeom>
        </p:spPr>
      </p:pic>
      <p:sp>
        <p:nvSpPr>
          <p:cNvPr id="15" name="TextovéPole 14">
            <a:extLst>
              <a:ext uri="{FF2B5EF4-FFF2-40B4-BE49-F238E27FC236}">
                <a16:creationId xmlns:a16="http://schemas.microsoft.com/office/drawing/2014/main" id="{BFAA25E7-D004-4046-B7F2-C12BD2504110}"/>
              </a:ext>
            </a:extLst>
          </p:cNvPr>
          <p:cNvSpPr txBox="1"/>
          <p:nvPr/>
        </p:nvSpPr>
        <p:spPr>
          <a:xfrm>
            <a:off x="175304" y="3249728"/>
            <a:ext cx="5061630" cy="1754326"/>
          </a:xfrm>
          <a:prstGeom prst="rect">
            <a:avLst/>
          </a:prstGeom>
          <a:noFill/>
        </p:spPr>
        <p:txBody>
          <a:bodyPr wrap="square">
            <a:spAutoFit/>
          </a:bodyPr>
          <a:lstStyle/>
          <a:p>
            <a:r>
              <a:rPr lang="cs-CZ" b="0" i="0" dirty="0">
                <a:solidFill>
                  <a:srgbClr val="000000"/>
                </a:solidFill>
                <a:effectLst/>
              </a:rPr>
              <a:t>Každá úhlopříčka dělí rovnoběžník na 2 stejné </a:t>
            </a:r>
          </a:p>
          <a:p>
            <a:r>
              <a:rPr lang="cs-CZ" b="0" i="0" dirty="0">
                <a:solidFill>
                  <a:srgbClr val="000000"/>
                </a:solidFill>
                <a:effectLst/>
              </a:rPr>
              <a:t>trojúhelníky.</a:t>
            </a:r>
          </a:p>
          <a:p>
            <a:endParaRPr lang="cs-CZ" b="0" i="0" dirty="0">
              <a:solidFill>
                <a:srgbClr val="000000"/>
              </a:solidFill>
              <a:effectLst/>
            </a:endParaRPr>
          </a:p>
          <a:p>
            <a:r>
              <a:rPr lang="cs-CZ" b="0" i="0" dirty="0">
                <a:solidFill>
                  <a:srgbClr val="000000"/>
                </a:solidFill>
                <a:effectLst/>
              </a:rPr>
              <a:t>Pokud známe velikosti </a:t>
            </a:r>
            <a:r>
              <a:rPr lang="cs-CZ" b="0" i="1" dirty="0">
                <a:solidFill>
                  <a:srgbClr val="000000"/>
                </a:solidFill>
                <a:effectLst/>
              </a:rPr>
              <a:t>F</a:t>
            </a:r>
            <a:r>
              <a:rPr lang="cs-CZ" b="0" i="0" baseline="-25000" dirty="0">
                <a:solidFill>
                  <a:srgbClr val="000000"/>
                </a:solidFill>
                <a:effectLst/>
              </a:rPr>
              <a:t>1 </a:t>
            </a:r>
            <a:r>
              <a:rPr lang="cs-CZ" b="0" i="0" dirty="0">
                <a:solidFill>
                  <a:srgbClr val="000000"/>
                </a:solidFill>
                <a:effectLst/>
              </a:rPr>
              <a:t>a </a:t>
            </a:r>
            <a:r>
              <a:rPr lang="cs-CZ" b="0" i="1" dirty="0">
                <a:solidFill>
                  <a:srgbClr val="000000"/>
                </a:solidFill>
                <a:effectLst/>
              </a:rPr>
              <a:t>F</a:t>
            </a:r>
            <a:r>
              <a:rPr lang="cs-CZ" b="0" i="0" baseline="-25000" dirty="0">
                <a:solidFill>
                  <a:srgbClr val="000000"/>
                </a:solidFill>
                <a:effectLst/>
              </a:rPr>
              <a:t>2 </a:t>
            </a:r>
            <a:r>
              <a:rPr lang="cs-CZ" b="0" i="0" dirty="0">
                <a:solidFill>
                  <a:srgbClr val="000000"/>
                </a:solidFill>
                <a:effectLst/>
              </a:rPr>
              <a:t>dvou vektorů a úhel a, </a:t>
            </a:r>
          </a:p>
          <a:p>
            <a:r>
              <a:rPr lang="cs-CZ" b="0" i="0" dirty="0">
                <a:solidFill>
                  <a:srgbClr val="000000"/>
                </a:solidFill>
                <a:effectLst/>
              </a:rPr>
              <a:t>Který  svírají, můžeme určit velikost výsledného </a:t>
            </a:r>
          </a:p>
          <a:p>
            <a:r>
              <a:rPr lang="cs-CZ" b="0" i="0" dirty="0">
                <a:solidFill>
                  <a:srgbClr val="000000"/>
                </a:solidFill>
                <a:effectLst/>
              </a:rPr>
              <a:t>vektoru </a:t>
            </a:r>
            <a:r>
              <a:rPr lang="cs-CZ" b="0" i="1" dirty="0">
                <a:solidFill>
                  <a:srgbClr val="000000"/>
                </a:solidFill>
                <a:effectLst/>
              </a:rPr>
              <a:t>F</a:t>
            </a:r>
            <a:r>
              <a:rPr lang="cs-CZ" b="0" i="0" dirty="0">
                <a:solidFill>
                  <a:srgbClr val="000000"/>
                </a:solidFill>
                <a:effectLst/>
              </a:rPr>
              <a:t> pomocí </a:t>
            </a:r>
            <a:r>
              <a:rPr lang="cs-CZ" b="1" i="0" dirty="0">
                <a:solidFill>
                  <a:srgbClr val="000000"/>
                </a:solidFill>
                <a:effectLst/>
              </a:rPr>
              <a:t>kosinové věty</a:t>
            </a:r>
            <a:r>
              <a:rPr lang="cs-CZ" b="0" i="0" dirty="0">
                <a:solidFill>
                  <a:srgbClr val="000000"/>
                </a:solidFill>
                <a:effectLst/>
              </a:rPr>
              <a:t>:</a:t>
            </a:r>
            <a:endParaRPr lang="cs-CZ" dirty="0"/>
          </a:p>
        </p:txBody>
      </p:sp>
      <p:pic>
        <p:nvPicPr>
          <p:cNvPr id="16392" name="Picture 8">
            <a:extLst>
              <a:ext uri="{FF2B5EF4-FFF2-40B4-BE49-F238E27FC236}">
                <a16:creationId xmlns:a16="http://schemas.microsoft.com/office/drawing/2014/main" id="{8634B3B0-B63F-48AA-A67A-F83631D8D1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757" y="5487095"/>
            <a:ext cx="2743177" cy="414334"/>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A301C7B1-1B52-41A3-A7AA-A4128CA21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318789"/>
            <a:ext cx="1639298" cy="963299"/>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MATEMATIKA Čtyřúhelníky pod mikroskopem">
            <a:extLst>
              <a:ext uri="{FF2B5EF4-FFF2-40B4-BE49-F238E27FC236}">
                <a16:creationId xmlns:a16="http://schemas.microsoft.com/office/drawing/2014/main" id="{4FA6A20B-0AB9-45EC-A308-B60EEDE860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649" y="5175914"/>
            <a:ext cx="2484985" cy="14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290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F2282A9-CBEB-4638-B776-9E4E32ABB58B}"/>
              </a:ext>
            </a:extLst>
          </p:cNvPr>
          <p:cNvSpPr txBox="1"/>
          <p:nvPr/>
        </p:nvSpPr>
        <p:spPr>
          <a:xfrm>
            <a:off x="238125" y="2601970"/>
            <a:ext cx="8724900" cy="1754326"/>
          </a:xfrm>
          <a:prstGeom prst="rect">
            <a:avLst/>
          </a:prstGeom>
          <a:noFill/>
        </p:spPr>
        <p:txBody>
          <a:bodyPr wrap="square">
            <a:spAutoFit/>
          </a:bodyPr>
          <a:lstStyle/>
          <a:p>
            <a:pPr algn="l"/>
            <a:r>
              <a:rPr lang="cs-CZ" b="0" i="0" dirty="0">
                <a:solidFill>
                  <a:srgbClr val="000000"/>
                </a:solidFill>
                <a:effectLst/>
                <a:latin typeface="Arial" panose="020B0604020202020204" pitchFamily="34" charset="0"/>
              </a:rPr>
              <a:t>Pokud potřebujeme sečíst více vektorů, sečteme jednoduše libovolné dva, k jejich výsledku přičteme další vektor, a tak dále, až vyčerpáme všechny vektory.</a:t>
            </a:r>
          </a:p>
          <a:p>
            <a:pPr algn="l"/>
            <a:endParaRPr lang="cs-CZ" dirty="0">
              <a:solidFill>
                <a:srgbClr val="000000"/>
              </a:solidFill>
              <a:latin typeface="Arial" panose="020B0604020202020204" pitchFamily="34" charset="0"/>
            </a:endParaRPr>
          </a:p>
          <a:p>
            <a:pPr algn="l"/>
            <a:endParaRPr lang="cs-CZ" b="0" i="0" dirty="0">
              <a:solidFill>
                <a:srgbClr val="000000"/>
              </a:solidFill>
              <a:effectLst/>
              <a:latin typeface="Arial" panose="020B0604020202020204" pitchFamily="34" charset="0"/>
            </a:endParaRPr>
          </a:p>
          <a:p>
            <a:pPr algn="l"/>
            <a:r>
              <a:rPr lang="cs-CZ" b="0" i="0" dirty="0">
                <a:solidFill>
                  <a:srgbClr val="000000"/>
                </a:solidFill>
                <a:effectLst/>
                <a:latin typeface="Arial" panose="020B0604020202020204" pitchFamily="34" charset="0"/>
              </a:rPr>
              <a:t>2.</a:t>
            </a:r>
            <a:r>
              <a:rPr lang="cs-CZ" dirty="0">
                <a:solidFill>
                  <a:srgbClr val="000000"/>
                </a:solidFill>
                <a:latin typeface="Arial" panose="020B0604020202020204" pitchFamily="34" charset="0"/>
              </a:rPr>
              <a:t> </a:t>
            </a:r>
            <a:r>
              <a:rPr lang="cs-CZ" b="0" i="0" dirty="0">
                <a:solidFill>
                  <a:srgbClr val="000000"/>
                </a:solidFill>
                <a:effectLst/>
                <a:latin typeface="Arial" panose="020B0604020202020204" pitchFamily="34" charset="0"/>
              </a:rPr>
              <a:t>Sčítání vektorů lze provádět technicky ještě </a:t>
            </a:r>
            <a:r>
              <a:rPr lang="cs-CZ" i="0" dirty="0">
                <a:solidFill>
                  <a:srgbClr val="000000"/>
                </a:solidFill>
                <a:effectLst/>
                <a:latin typeface="Arial" panose="020B0604020202020204" pitchFamily="34" charset="0"/>
              </a:rPr>
              <a:t>jiným způsobem </a:t>
            </a:r>
            <a:r>
              <a:rPr lang="cs-CZ" b="0" i="0" dirty="0">
                <a:solidFill>
                  <a:srgbClr val="000000"/>
                </a:solidFill>
                <a:effectLst/>
                <a:latin typeface="Arial" panose="020B0604020202020204" pitchFamily="34" charset="0"/>
              </a:rPr>
              <a:t>- </a:t>
            </a:r>
            <a:r>
              <a:rPr lang="cs-CZ" b="1" i="0" dirty="0">
                <a:solidFill>
                  <a:srgbClr val="000000"/>
                </a:solidFill>
                <a:effectLst/>
                <a:latin typeface="Arial" panose="020B0604020202020204" pitchFamily="34" charset="0"/>
              </a:rPr>
              <a:t>přesouváním konce jednoho vektoru k začátku druhého</a:t>
            </a:r>
            <a:r>
              <a:rPr lang="cs-CZ" b="0" i="0" dirty="0">
                <a:solidFill>
                  <a:srgbClr val="000000"/>
                </a:solidFill>
                <a:effectLst/>
                <a:latin typeface="Arial" panose="020B0604020202020204" pitchFamily="34" charset="0"/>
              </a:rPr>
              <a:t>. </a:t>
            </a:r>
          </a:p>
        </p:txBody>
      </p:sp>
      <p:pic>
        <p:nvPicPr>
          <p:cNvPr id="9" name="Obrázek 8">
            <a:extLst>
              <a:ext uri="{FF2B5EF4-FFF2-40B4-BE49-F238E27FC236}">
                <a16:creationId xmlns:a16="http://schemas.microsoft.com/office/drawing/2014/main" id="{FC5C050E-F758-44EA-8975-FC9EB6A6DF13}"/>
              </a:ext>
            </a:extLst>
          </p:cNvPr>
          <p:cNvPicPr>
            <a:picLocks noChangeAspect="1"/>
          </p:cNvPicPr>
          <p:nvPr/>
        </p:nvPicPr>
        <p:blipFill>
          <a:blip r:embed="rId2"/>
          <a:stretch>
            <a:fillRect/>
          </a:stretch>
        </p:blipFill>
        <p:spPr>
          <a:xfrm>
            <a:off x="4391025" y="4557967"/>
            <a:ext cx="4572000" cy="1895985"/>
          </a:xfrm>
          <a:prstGeom prst="rect">
            <a:avLst/>
          </a:prstGeom>
        </p:spPr>
      </p:pic>
      <p:pic>
        <p:nvPicPr>
          <p:cNvPr id="11" name="Obrázek 10">
            <a:extLst>
              <a:ext uri="{FF2B5EF4-FFF2-40B4-BE49-F238E27FC236}">
                <a16:creationId xmlns:a16="http://schemas.microsoft.com/office/drawing/2014/main" id="{18A93065-42B0-47CE-83B3-C9E1C56F186B}"/>
              </a:ext>
            </a:extLst>
          </p:cNvPr>
          <p:cNvPicPr>
            <a:picLocks noChangeAspect="1"/>
          </p:cNvPicPr>
          <p:nvPr/>
        </p:nvPicPr>
        <p:blipFill>
          <a:blip r:embed="rId3"/>
          <a:stretch>
            <a:fillRect/>
          </a:stretch>
        </p:blipFill>
        <p:spPr>
          <a:xfrm>
            <a:off x="485775" y="4557967"/>
            <a:ext cx="3076575" cy="2038350"/>
          </a:xfrm>
          <a:prstGeom prst="rect">
            <a:avLst/>
          </a:prstGeom>
        </p:spPr>
      </p:pic>
      <p:pic>
        <p:nvPicPr>
          <p:cNvPr id="20482" name="Picture 2">
            <a:extLst>
              <a:ext uri="{FF2B5EF4-FFF2-40B4-BE49-F238E27FC236}">
                <a16:creationId xmlns:a16="http://schemas.microsoft.com/office/drawing/2014/main" id="{0028ADD1-3555-4EA9-A707-E6122554B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742002"/>
            <a:ext cx="3076575" cy="1547078"/>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BC93B93-C609-4B87-B099-FAEACFDB4E2D}"/>
              </a:ext>
            </a:extLst>
          </p:cNvPr>
          <p:cNvPicPr>
            <a:picLocks noChangeAspect="1"/>
          </p:cNvPicPr>
          <p:nvPr/>
        </p:nvPicPr>
        <p:blipFill>
          <a:blip r:embed="rId5"/>
          <a:stretch>
            <a:fillRect/>
          </a:stretch>
        </p:blipFill>
        <p:spPr>
          <a:xfrm>
            <a:off x="847725" y="258924"/>
            <a:ext cx="4132762" cy="2176883"/>
          </a:xfrm>
          <a:prstGeom prst="rect">
            <a:avLst/>
          </a:prstGeom>
        </p:spPr>
      </p:pic>
    </p:spTree>
    <p:extLst>
      <p:ext uri="{BB962C8B-B14F-4D97-AF65-F5344CB8AC3E}">
        <p14:creationId xmlns:p14="http://schemas.microsoft.com/office/powerpoint/2010/main" val="1470870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Nikdy nepůsobí jen jediná síla | Eduportál Techmania">
            <a:extLst>
              <a:ext uri="{FF2B5EF4-FFF2-40B4-BE49-F238E27FC236}">
                <a16:creationId xmlns:a16="http://schemas.microsoft.com/office/drawing/2014/main" id="{A2CBADE5-3005-4F51-9E84-BA12F05E7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010" y="1272181"/>
            <a:ext cx="2246666" cy="220173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5AC89372-2420-4AA2-AB36-AE1830443135}"/>
              </a:ext>
            </a:extLst>
          </p:cNvPr>
          <p:cNvPicPr>
            <a:picLocks noChangeAspect="1"/>
          </p:cNvPicPr>
          <p:nvPr/>
        </p:nvPicPr>
        <p:blipFill>
          <a:blip r:embed="rId3"/>
          <a:stretch>
            <a:fillRect/>
          </a:stretch>
        </p:blipFill>
        <p:spPr>
          <a:xfrm>
            <a:off x="1337771" y="1272181"/>
            <a:ext cx="2996104" cy="2575919"/>
          </a:xfrm>
          <a:prstGeom prst="rect">
            <a:avLst/>
          </a:prstGeom>
        </p:spPr>
      </p:pic>
      <p:sp>
        <p:nvSpPr>
          <p:cNvPr id="9" name="TextovéPole 8">
            <a:extLst>
              <a:ext uri="{FF2B5EF4-FFF2-40B4-BE49-F238E27FC236}">
                <a16:creationId xmlns:a16="http://schemas.microsoft.com/office/drawing/2014/main" id="{BD5A873A-A0A6-435A-98B0-C760F4967475}"/>
              </a:ext>
            </a:extLst>
          </p:cNvPr>
          <p:cNvSpPr txBox="1"/>
          <p:nvPr/>
        </p:nvSpPr>
        <p:spPr>
          <a:xfrm>
            <a:off x="309562" y="333286"/>
            <a:ext cx="8524875" cy="646331"/>
          </a:xfrm>
          <a:prstGeom prst="rect">
            <a:avLst/>
          </a:prstGeom>
          <a:noFill/>
        </p:spPr>
        <p:txBody>
          <a:bodyPr wrap="square">
            <a:spAutoFit/>
          </a:bodyPr>
          <a:lstStyle/>
          <a:p>
            <a:pPr algn="l"/>
            <a:r>
              <a:rPr lang="cs-CZ" b="0" i="0" dirty="0">
                <a:solidFill>
                  <a:srgbClr val="000000"/>
                </a:solidFill>
                <a:effectLst/>
                <a:latin typeface="Arial" panose="020B0604020202020204" pitchFamily="34" charset="0"/>
              </a:rPr>
              <a:t>Pokud potřebujeme sečíst více vektorů, sečteme jednoduše libovolné dva, k jejich výsledku přičteme další vektor, a tak dále, až vyčerpáme všechny vektory.</a:t>
            </a:r>
          </a:p>
        </p:txBody>
      </p:sp>
      <p:pic>
        <p:nvPicPr>
          <p:cNvPr id="280578" name="Picture 2" descr="umdberg / Average velocity (2013)">
            <a:extLst>
              <a:ext uri="{FF2B5EF4-FFF2-40B4-BE49-F238E27FC236}">
                <a16:creationId xmlns:a16="http://schemas.microsoft.com/office/drawing/2014/main" id="{A646640E-5D02-4DBD-8CF4-757969DF7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72" y="4429117"/>
            <a:ext cx="6499104" cy="189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3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5299C78-6731-4A66-86B0-B67A7CB09BCC}"/>
              </a:ext>
            </a:extLst>
          </p:cNvPr>
          <p:cNvSpPr txBox="1"/>
          <p:nvPr/>
        </p:nvSpPr>
        <p:spPr>
          <a:xfrm>
            <a:off x="228600" y="685711"/>
            <a:ext cx="8820150" cy="5878532"/>
          </a:xfrm>
          <a:prstGeom prst="rect">
            <a:avLst/>
          </a:prstGeom>
          <a:noFill/>
        </p:spPr>
        <p:txBody>
          <a:bodyPr wrap="square">
            <a:spAutoFit/>
          </a:bodyPr>
          <a:lstStyle/>
          <a:p>
            <a:pPr algn="just"/>
            <a:r>
              <a:rPr lang="cs-CZ" sz="2400" dirty="0"/>
              <a:t>Hodnota </a:t>
            </a:r>
            <a:r>
              <a:rPr lang="cs-CZ" sz="2400" b="1" dirty="0"/>
              <a:t>fyzikální veličiny</a:t>
            </a:r>
            <a:r>
              <a:rPr lang="cs-CZ" sz="2400" dirty="0"/>
              <a:t> je tedy určena </a:t>
            </a:r>
            <a:r>
              <a:rPr lang="cs-CZ" sz="2400" b="1" i="1" dirty="0"/>
              <a:t>číselnou hodnotou</a:t>
            </a:r>
            <a:r>
              <a:rPr lang="cs-CZ" sz="2400" b="1" dirty="0"/>
              <a:t> </a:t>
            </a:r>
            <a:r>
              <a:rPr lang="cs-CZ" sz="2400" dirty="0"/>
              <a:t>a příslušnou měřící </a:t>
            </a:r>
            <a:r>
              <a:rPr lang="cs-CZ" sz="2400" b="1" i="1" dirty="0"/>
              <a:t>jednotkou</a:t>
            </a:r>
            <a:r>
              <a:rPr lang="cs-CZ" sz="2400" dirty="0"/>
              <a:t>. </a:t>
            </a:r>
          </a:p>
          <a:p>
            <a:pPr algn="ctr"/>
            <a:endParaRPr lang="cs-CZ" sz="800" dirty="0"/>
          </a:p>
          <a:p>
            <a:pPr algn="ctr"/>
            <a:r>
              <a:rPr lang="cs-CZ" sz="2400" dirty="0"/>
              <a:t>Hodnota fyzikální veličiny = číselná hodnota . jednotka.</a:t>
            </a:r>
          </a:p>
          <a:p>
            <a:pPr algn="ctr"/>
            <a:endParaRPr lang="cs-CZ" sz="800" dirty="0"/>
          </a:p>
          <a:p>
            <a:pPr algn="just"/>
            <a:r>
              <a:rPr lang="cs-CZ" sz="2400" dirty="0"/>
              <a:t>Je-li X obecně symbol fyzikální veličiny, {X} její číselná hodnota a [X] měřící jednotka, platí: </a:t>
            </a:r>
          </a:p>
          <a:p>
            <a:pPr algn="ctr"/>
            <a:r>
              <a:rPr lang="cs-CZ" sz="2400" dirty="0"/>
              <a:t>X = </a:t>
            </a:r>
            <a:r>
              <a:rPr lang="en-US" sz="2400" dirty="0"/>
              <a:t>{</a:t>
            </a:r>
            <a:r>
              <a:rPr lang="cs-CZ" sz="2400" dirty="0"/>
              <a:t>X</a:t>
            </a:r>
            <a:r>
              <a:rPr lang="en-US" sz="2400" dirty="0"/>
              <a:t>}</a:t>
            </a:r>
            <a:r>
              <a:rPr lang="cs-CZ" sz="2400" dirty="0"/>
              <a:t> .</a:t>
            </a:r>
            <a:r>
              <a:rPr lang="en-US" sz="2400" dirty="0"/>
              <a:t>[</a:t>
            </a:r>
            <a:r>
              <a:rPr lang="cs-CZ" sz="2400" dirty="0"/>
              <a:t>X</a:t>
            </a:r>
            <a:r>
              <a:rPr lang="en-US" sz="2400" dirty="0"/>
              <a:t>]</a:t>
            </a:r>
          </a:p>
          <a:p>
            <a:pPr algn="ctr"/>
            <a:endParaRPr lang="en-US" sz="800" dirty="0"/>
          </a:p>
          <a:p>
            <a:pPr algn="just"/>
            <a:r>
              <a:rPr lang="cs-CZ" sz="2400" dirty="0"/>
              <a:t>Číselná hodnota {X} označuje </a:t>
            </a:r>
            <a:r>
              <a:rPr lang="cs-CZ" sz="2400" b="1" dirty="0"/>
              <a:t>kvantitu</a:t>
            </a:r>
            <a:r>
              <a:rPr lang="cs-CZ" sz="2400" dirty="0"/>
              <a:t> (množství), měřící jednotka [X] </a:t>
            </a:r>
            <a:r>
              <a:rPr lang="cs-CZ" sz="2400" b="1" dirty="0"/>
              <a:t>kvalitu</a:t>
            </a:r>
            <a:r>
              <a:rPr lang="cs-CZ" sz="2400" dirty="0"/>
              <a:t> fyzikální veličiny. </a:t>
            </a:r>
            <a:endParaRPr lang="en-US" sz="2400" dirty="0"/>
          </a:p>
          <a:p>
            <a:endParaRPr lang="en-US" sz="800" dirty="0"/>
          </a:p>
          <a:p>
            <a:pPr algn="ctr"/>
            <a:r>
              <a:rPr lang="cs-CZ" sz="2400" dirty="0"/>
              <a:t>Platí-li např. pro velikost rychlosti 15 </a:t>
            </a:r>
            <a:r>
              <a:rPr lang="cs-CZ" sz="2400" dirty="0" err="1"/>
              <a:t>m.s</a:t>
            </a:r>
            <a:r>
              <a:rPr lang="en-US" sz="2400" baseline="30000" dirty="0"/>
              <a:t>-1</a:t>
            </a:r>
            <a:r>
              <a:rPr lang="cs-CZ" sz="2400" dirty="0"/>
              <a:t>, pak </a:t>
            </a:r>
            <a:r>
              <a:rPr lang="en-US" sz="2400" dirty="0"/>
              <a:t>{</a:t>
            </a:r>
            <a:r>
              <a:rPr lang="cs-CZ" sz="2400" dirty="0"/>
              <a:t>v</a:t>
            </a:r>
            <a:r>
              <a:rPr lang="en-US" sz="2400" dirty="0"/>
              <a:t>} =</a:t>
            </a:r>
            <a:r>
              <a:rPr lang="cs-CZ" sz="2400" dirty="0"/>
              <a:t> 15 a </a:t>
            </a:r>
            <a:r>
              <a:rPr lang="en-US" sz="2400" dirty="0"/>
              <a:t>[v]</a:t>
            </a:r>
            <a:r>
              <a:rPr lang="cs-CZ" sz="2400" dirty="0"/>
              <a:t> </a:t>
            </a:r>
            <a:r>
              <a:rPr lang="en-US" sz="2400" dirty="0"/>
              <a:t>=</a:t>
            </a:r>
            <a:r>
              <a:rPr lang="cs-CZ" sz="2400" dirty="0"/>
              <a:t> 1 </a:t>
            </a:r>
            <a:r>
              <a:rPr lang="cs-CZ" sz="2400" dirty="0" err="1"/>
              <a:t>m.s</a:t>
            </a:r>
            <a:r>
              <a:rPr lang="cs-CZ" sz="2400" dirty="0"/>
              <a:t> </a:t>
            </a:r>
            <a:r>
              <a:rPr lang="en-US" sz="2400" baseline="30000" dirty="0"/>
              <a:t>-1</a:t>
            </a:r>
            <a:r>
              <a:rPr lang="cs-CZ" sz="2400" dirty="0"/>
              <a:t>.  </a:t>
            </a:r>
            <a:endParaRPr lang="en-US" sz="2400" dirty="0"/>
          </a:p>
          <a:p>
            <a:pPr algn="ctr"/>
            <a:endParaRPr lang="cs-CZ" sz="800" dirty="0"/>
          </a:p>
          <a:p>
            <a:pPr algn="ctr"/>
            <a:endParaRPr lang="cs-CZ" sz="800" dirty="0"/>
          </a:p>
          <a:p>
            <a:pPr algn="ctr"/>
            <a:endParaRPr lang="cs-CZ" sz="800" dirty="0"/>
          </a:p>
          <a:p>
            <a:pPr algn="ctr"/>
            <a:endParaRPr lang="en-US" sz="800" dirty="0"/>
          </a:p>
          <a:p>
            <a:pPr algn="just"/>
            <a:r>
              <a:rPr lang="cs-CZ" sz="2400" u="sng" dirty="0"/>
              <a:t>Číselná hodnota fyzikální veličiny nemá sama o sobě žádný smysl</a:t>
            </a:r>
            <a:r>
              <a:rPr lang="cs-CZ" sz="2400" dirty="0"/>
              <a:t>, neboť hodnotu fyzikální veličiny můžeme vyjádřit v různých jednotkách. Proto </a:t>
            </a:r>
            <a:r>
              <a:rPr lang="cs-CZ" sz="2400" u="sng" dirty="0"/>
              <a:t>je nutné uvádět číselnou hodnotu fyzikální veličiny vždy s její jednotkou!</a:t>
            </a:r>
            <a:r>
              <a:rPr lang="cs-CZ" sz="2400" dirty="0"/>
              <a:t>  </a:t>
            </a:r>
            <a:endParaRPr lang="en-US" sz="2400" dirty="0"/>
          </a:p>
        </p:txBody>
      </p:sp>
    </p:spTree>
    <p:extLst>
      <p:ext uri="{BB962C8B-B14F-4D97-AF65-F5344CB8AC3E}">
        <p14:creationId xmlns:p14="http://schemas.microsoft.com/office/powerpoint/2010/main" val="3404355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DD184-9639-4DE6-95C5-9AFDA423609D}"/>
              </a:ext>
            </a:extLst>
          </p:cNvPr>
          <p:cNvSpPr>
            <a:spLocks noChangeArrowheads="1"/>
          </p:cNvSpPr>
          <p:nvPr/>
        </p:nvSpPr>
        <p:spPr bwMode="auto">
          <a:xfrm>
            <a:off x="209546" y="175398"/>
            <a:ext cx="87249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cs-CZ" altLang="cs-CZ" sz="2400" b="1" dirty="0">
                <a:solidFill>
                  <a:srgbClr val="000000"/>
                </a:solidFill>
                <a:latin typeface="+mn-lt"/>
                <a:cs typeface="Arial" panose="020B0604020202020204" pitchFamily="34" charset="0"/>
              </a:rPr>
              <a:t>S</a:t>
            </a:r>
            <a:r>
              <a:rPr kumimoji="0" lang="cs-CZ" altLang="cs-CZ" sz="2400" b="1" i="0" u="none" strike="noStrike" cap="none" normalizeH="0" baseline="0" dirty="0">
                <a:ln>
                  <a:noFill/>
                </a:ln>
                <a:solidFill>
                  <a:srgbClr val="000000"/>
                </a:solidFill>
                <a:effectLst/>
                <a:latin typeface="+mn-lt"/>
                <a:cs typeface="Arial" panose="020B0604020202020204" pitchFamily="34" charset="0"/>
              </a:rPr>
              <a:t>peciální případy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b="1" i="0" u="none" strike="noStrike" cap="none" normalizeH="0" baseline="0" dirty="0">
              <a:ln>
                <a:noFill/>
              </a:ln>
              <a:solidFill>
                <a:srgbClr val="000000"/>
              </a:solidFill>
              <a:effectLst/>
              <a:latin typeface="+mn-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Sčítáme-li </a:t>
            </a:r>
            <a:r>
              <a:rPr kumimoji="0" lang="cs-CZ" altLang="cs-CZ" b="1" i="0" u="none" strike="noStrike" cap="none" normalizeH="0" baseline="0" dirty="0">
                <a:ln>
                  <a:noFill/>
                </a:ln>
                <a:solidFill>
                  <a:srgbClr val="000000"/>
                </a:solidFill>
                <a:effectLst/>
                <a:latin typeface="+mn-lt"/>
                <a:cs typeface="Arial" panose="020B0604020202020204" pitchFamily="34" charset="0"/>
              </a:rPr>
              <a:t>dva vektory mířící stejným směrem</a:t>
            </a:r>
            <a:r>
              <a:rPr kumimoji="0" lang="cs-CZ" altLang="cs-CZ" b="0" i="0" u="none" strike="noStrike" cap="none" normalizeH="0" baseline="0" dirty="0">
                <a:ln>
                  <a:noFill/>
                </a:ln>
                <a:solidFill>
                  <a:srgbClr val="000000"/>
                </a:solidFill>
                <a:effectLst/>
                <a:latin typeface="+mn-lt"/>
                <a:cs typeface="Arial" panose="020B0604020202020204" pitchFamily="34" charset="0"/>
              </a:rPr>
              <a:t>, dosadíme do vztahu úhel, který svírají </a:t>
            </a:r>
            <a:r>
              <a:rPr kumimoji="0" lang="cs-CZ" altLang="cs-CZ" b="0" i="1" u="none" strike="noStrike" cap="none" normalizeH="0" baseline="0" dirty="0">
                <a:ln>
                  <a:noFill/>
                </a:ln>
                <a:solidFill>
                  <a:srgbClr val="000000"/>
                </a:solidFill>
                <a:effectLst/>
                <a:latin typeface="+mn-lt"/>
                <a:cs typeface="Arial" panose="020B0604020202020204" pitchFamily="34" charset="0"/>
              </a:rPr>
              <a:t>a</a:t>
            </a:r>
            <a:r>
              <a:rPr kumimoji="0" lang="cs-CZ" altLang="cs-CZ" b="0" i="0" u="none" strike="noStrike" cap="none" normalizeH="0" baseline="0" dirty="0">
                <a:ln>
                  <a:noFill/>
                </a:ln>
                <a:solidFill>
                  <a:srgbClr val="000000"/>
                </a:solidFill>
                <a:effectLst/>
                <a:latin typeface="+mn-lt"/>
                <a:cs typeface="Arial" panose="020B0604020202020204" pitchFamily="34" charset="0"/>
              </a:rPr>
              <a:t> = 0°. Protože cos 0° = 1 dostaneme velikost výsledné síly:</a:t>
            </a:r>
          </a:p>
          <a:p>
            <a:pPr marL="0" marR="0" lvl="0" indent="0" algn="just" defTabSz="914400" rtl="0" eaLnBrk="0" fontAlgn="base" latinLnBrk="0" hangingPunct="0">
              <a:lnSpc>
                <a:spcPct val="100000"/>
              </a:lnSpc>
              <a:spcBef>
                <a:spcPct val="0"/>
              </a:spcBef>
              <a:spcAft>
                <a:spcPct val="0"/>
              </a:spcAft>
              <a:buClrTx/>
              <a:buSzTx/>
              <a:buFontTx/>
              <a:buNone/>
              <a:tabLst/>
            </a:pPr>
            <a:endParaRPr lang="cs-CZ" altLang="cs-CZ" dirty="0">
              <a:solidFill>
                <a:srgbClr val="000000"/>
              </a:solidFill>
              <a:latin typeface="+mn-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                                             </a:t>
            </a:r>
            <a:endParaRPr kumimoji="0" lang="cs-CZ" altLang="cs-CZ"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To odpovídá známé skutečnosti, že výsledné působení dvou sil stejného směru je rovno jejich prostému součtu. Podobně pro síly mířící opačným směrem, kdy </a:t>
            </a:r>
            <a:r>
              <a:rPr kumimoji="0" lang="cs-CZ" altLang="cs-CZ" b="0" i="1" u="none" strike="noStrike" cap="none" normalizeH="0" baseline="0" dirty="0">
                <a:ln>
                  <a:noFill/>
                </a:ln>
                <a:solidFill>
                  <a:srgbClr val="000000"/>
                </a:solidFill>
                <a:effectLst/>
                <a:latin typeface="+mn-lt"/>
                <a:cs typeface="Arial" panose="020B0604020202020204" pitchFamily="34" charset="0"/>
              </a:rPr>
              <a:t>a</a:t>
            </a:r>
            <a:r>
              <a:rPr kumimoji="0" lang="cs-CZ" altLang="cs-CZ" b="0" i="0" u="none" strike="noStrike" cap="none" normalizeH="0" baseline="0" dirty="0">
                <a:ln>
                  <a:noFill/>
                </a:ln>
                <a:solidFill>
                  <a:srgbClr val="000000"/>
                </a:solidFill>
                <a:effectLst/>
                <a:latin typeface="+mn-lt"/>
                <a:cs typeface="Arial" panose="020B0604020202020204" pitchFamily="34" charset="0"/>
              </a:rPr>
              <a:t> = 180° (cos 180°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 -1) dostáváme výslednou sílu rovnu rozdílu působících sil: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                                                 </a:t>
            </a:r>
            <a:endParaRPr kumimoji="0" lang="cs-CZ" altLang="cs-CZ"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Pokud přitom vyjde velikost výsledné síly </a:t>
            </a:r>
            <a:r>
              <a:rPr kumimoji="0" lang="cs-CZ" altLang="cs-CZ" b="0" i="1" u="none" strike="noStrike" cap="none" normalizeH="0" baseline="0" dirty="0">
                <a:ln>
                  <a:noFill/>
                </a:ln>
                <a:solidFill>
                  <a:srgbClr val="000000"/>
                </a:solidFill>
                <a:effectLst/>
                <a:latin typeface="+mn-lt"/>
                <a:cs typeface="Arial" panose="020B0604020202020204" pitchFamily="34" charset="0"/>
              </a:rPr>
              <a:t>F</a:t>
            </a:r>
            <a:r>
              <a:rPr kumimoji="0" lang="cs-CZ" altLang="cs-CZ" b="0" i="0" u="none" strike="noStrike" cap="none" normalizeH="0" baseline="0" dirty="0">
                <a:ln>
                  <a:noFill/>
                </a:ln>
                <a:solidFill>
                  <a:srgbClr val="000000"/>
                </a:solidFill>
                <a:effectLst/>
                <a:latin typeface="+mn-lt"/>
                <a:cs typeface="Arial" panose="020B0604020202020204" pitchFamily="34" charset="0"/>
              </a:rPr>
              <a:t> záporná, znamená to pouze, že výslednice míří opačným směrem než </a:t>
            </a:r>
            <a:r>
              <a:rPr kumimoji="0" lang="cs-CZ" altLang="cs-CZ" b="1" i="1" u="none" strike="noStrike" cap="none" normalizeH="0" baseline="0" dirty="0">
                <a:ln>
                  <a:noFill/>
                </a:ln>
                <a:solidFill>
                  <a:srgbClr val="000000"/>
                </a:solidFill>
                <a:effectLst/>
                <a:latin typeface="+mn-lt"/>
                <a:cs typeface="Arial" panose="020B0604020202020204" pitchFamily="34" charset="0"/>
              </a:rPr>
              <a:t>F</a:t>
            </a:r>
            <a:r>
              <a:rPr kumimoji="0" lang="cs-CZ" altLang="cs-CZ" b="1" i="0" u="none" strike="noStrike" cap="none" normalizeH="0" baseline="-30000" dirty="0">
                <a:ln>
                  <a:noFill/>
                </a:ln>
                <a:solidFill>
                  <a:srgbClr val="000000"/>
                </a:solidFill>
                <a:effectLst/>
                <a:latin typeface="+mn-lt"/>
                <a:cs typeface="Arial" panose="020B0604020202020204" pitchFamily="34" charset="0"/>
              </a:rPr>
              <a:t>1</a:t>
            </a:r>
            <a:r>
              <a:rPr kumimoji="0" lang="cs-CZ" altLang="cs-CZ" b="0" i="0" u="none" strike="noStrike" cap="none" normalizeH="0" baseline="0" dirty="0">
                <a:ln>
                  <a:noFill/>
                </a:ln>
                <a:solidFill>
                  <a:srgbClr val="000000"/>
                </a:solidFill>
                <a:effectLst/>
                <a:latin typeface="+mn-lt"/>
                <a:cs typeface="Arial" panose="020B0604020202020204" pitchFamily="34" charset="0"/>
              </a:rPr>
              <a:t> (tedy směrem </a:t>
            </a:r>
            <a:r>
              <a:rPr kumimoji="0" lang="cs-CZ" altLang="cs-CZ" b="1" i="1" u="none" strike="noStrike" cap="none" normalizeH="0" baseline="0" dirty="0">
                <a:ln>
                  <a:noFill/>
                </a:ln>
                <a:solidFill>
                  <a:srgbClr val="000000"/>
                </a:solidFill>
                <a:effectLst/>
                <a:latin typeface="+mn-lt"/>
                <a:cs typeface="Arial" panose="020B0604020202020204" pitchFamily="34" charset="0"/>
              </a:rPr>
              <a:t>F</a:t>
            </a:r>
            <a:r>
              <a:rPr kumimoji="0" lang="cs-CZ" altLang="cs-CZ" b="1" i="0" u="none" strike="noStrike" cap="none" normalizeH="0" baseline="-30000" dirty="0">
                <a:ln>
                  <a:noFill/>
                </a:ln>
                <a:solidFill>
                  <a:srgbClr val="000000"/>
                </a:solidFill>
                <a:effectLst/>
                <a:latin typeface="+mn-lt"/>
                <a:cs typeface="Arial" panose="020B0604020202020204" pitchFamily="34" charset="0"/>
              </a:rPr>
              <a:t>2</a:t>
            </a:r>
            <a:r>
              <a:rPr kumimoji="0" lang="cs-CZ" altLang="cs-CZ" b="0" i="0" u="none" strike="noStrike" cap="none" normalizeH="0" baseline="0" dirty="0">
                <a:ln>
                  <a:noFill/>
                </a:ln>
                <a:solidFill>
                  <a:srgbClr val="000000"/>
                </a:solidFill>
                <a:effectLst/>
                <a:latin typeface="+mn-lt"/>
                <a:cs typeface="Arial" panose="020B0604020202020204" pitchFamily="34" charset="0"/>
              </a:rPr>
              <a:t>).</a:t>
            </a:r>
            <a:endParaRPr kumimoji="0" lang="cs-CZ" altLang="cs-CZ"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Pokud budeme </a:t>
            </a:r>
            <a:r>
              <a:rPr kumimoji="0" lang="cs-CZ" altLang="cs-CZ" b="1" i="0" u="none" strike="noStrike" cap="none" normalizeH="0" baseline="0" dirty="0">
                <a:ln>
                  <a:noFill/>
                </a:ln>
                <a:solidFill>
                  <a:srgbClr val="000000"/>
                </a:solidFill>
                <a:effectLst/>
                <a:latin typeface="+mn-lt"/>
                <a:cs typeface="Arial" panose="020B0604020202020204" pitchFamily="34" charset="0"/>
              </a:rPr>
              <a:t>sčítat dva kolmé vektory</a:t>
            </a:r>
            <a:r>
              <a:rPr kumimoji="0" lang="cs-CZ" altLang="cs-CZ" b="0" i="0" u="none" strike="noStrike" cap="none" normalizeH="0" baseline="0" dirty="0">
                <a:ln>
                  <a:noFill/>
                </a:ln>
                <a:solidFill>
                  <a:srgbClr val="000000"/>
                </a:solidFill>
                <a:effectLst/>
                <a:latin typeface="+mn-lt"/>
                <a:cs typeface="Arial" panose="020B0604020202020204" pitchFamily="34" charset="0"/>
              </a:rPr>
              <a:t> dosadíme do vztahu pro součet dvou vektorů </a:t>
            </a:r>
            <a:r>
              <a:rPr kumimoji="0" lang="cs-CZ" altLang="cs-CZ" b="0" i="1" u="none" strike="noStrike" cap="none" normalizeH="0" baseline="0" dirty="0">
                <a:ln>
                  <a:noFill/>
                </a:ln>
                <a:solidFill>
                  <a:srgbClr val="000000"/>
                </a:solidFill>
                <a:effectLst/>
                <a:latin typeface="+mn-lt"/>
                <a:cs typeface="Arial" panose="020B0604020202020204" pitchFamily="34" charset="0"/>
              </a:rPr>
              <a:t>a</a:t>
            </a:r>
            <a:r>
              <a:rPr kumimoji="0" lang="cs-CZ" altLang="cs-CZ" b="0" i="0" u="none" strike="noStrike" cap="none" normalizeH="0" baseline="0" dirty="0">
                <a:ln>
                  <a:noFill/>
                </a:ln>
                <a:solidFill>
                  <a:srgbClr val="000000"/>
                </a:solidFill>
                <a:effectLst/>
                <a:latin typeface="+mn-lt"/>
                <a:cs typeface="Arial" panose="020B0604020202020204" pitchFamily="34" charset="0"/>
              </a:rPr>
              <a:t> = 90° (cos 90° = 0) a získáme tak známou Pythagorovu větu, která zde vyjadřuje délku úhlopříčky obdélníku:          </a:t>
            </a:r>
            <a:endParaRPr kumimoji="0" lang="cs-CZ" altLang="cs-CZ" b="0" i="0" u="none" strike="noStrike" cap="none" normalizeH="0" baseline="0" dirty="0">
              <a:ln>
                <a:noFill/>
              </a:ln>
              <a:solidFill>
                <a:schemeClr val="tx1"/>
              </a:solidFill>
              <a:effectLst/>
              <a:latin typeface="+mn-lt"/>
            </a:endParaRPr>
          </a:p>
        </p:txBody>
      </p:sp>
      <p:pic>
        <p:nvPicPr>
          <p:cNvPr id="18434" name="Picture 2">
            <a:extLst>
              <a:ext uri="{FF2B5EF4-FFF2-40B4-BE49-F238E27FC236}">
                <a16:creationId xmlns:a16="http://schemas.microsoft.com/office/drawing/2014/main" id="{208A07BD-29B5-4228-A0D8-92E5BE6F4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032" y="1507119"/>
            <a:ext cx="4331929" cy="431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a:extLst>
              <a:ext uri="{FF2B5EF4-FFF2-40B4-BE49-F238E27FC236}">
                <a16:creationId xmlns:a16="http://schemas.microsoft.com/office/drawing/2014/main" id="{13B74DC6-7CE1-4C99-9C36-EE2D75B62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031" y="2838840"/>
            <a:ext cx="4331929" cy="4318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1FABBC28-3017-446F-8A59-EE36B7BA9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76" y="5026106"/>
            <a:ext cx="1503855" cy="4318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CEDC9E2B-F1AB-4617-AC4F-F61D0962DBDB}"/>
              </a:ext>
            </a:extLst>
          </p:cNvPr>
          <p:cNvPicPr>
            <a:picLocks noChangeAspect="1"/>
          </p:cNvPicPr>
          <p:nvPr/>
        </p:nvPicPr>
        <p:blipFill>
          <a:blip r:embed="rId5"/>
          <a:stretch>
            <a:fillRect/>
          </a:stretch>
        </p:blipFill>
        <p:spPr>
          <a:xfrm>
            <a:off x="5128235" y="4941620"/>
            <a:ext cx="3219450" cy="1857375"/>
          </a:xfrm>
          <a:prstGeom prst="rect">
            <a:avLst/>
          </a:prstGeom>
        </p:spPr>
      </p:pic>
    </p:spTree>
    <p:extLst>
      <p:ext uri="{BB962C8B-B14F-4D97-AF65-F5344CB8AC3E}">
        <p14:creationId xmlns:p14="http://schemas.microsoft.com/office/powerpoint/2010/main" val="3372055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B17C326-24FE-43CC-8FB7-FECD518F882A}"/>
              </a:ext>
            </a:extLst>
          </p:cNvPr>
          <p:cNvSpPr>
            <a:spLocks noChangeArrowheads="1"/>
          </p:cNvSpPr>
          <p:nvPr/>
        </p:nvSpPr>
        <p:spPr bwMode="auto">
          <a:xfrm>
            <a:off x="285749" y="1161961"/>
            <a:ext cx="87058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Chceme-li od vektoru  </a:t>
            </a:r>
            <a:r>
              <a:rPr kumimoji="0" lang="cs-CZ" altLang="cs-CZ" b="1" i="1" u="none" strike="noStrike" cap="none" normalizeH="0" baseline="0" dirty="0">
                <a:ln>
                  <a:noFill/>
                </a:ln>
                <a:solidFill>
                  <a:srgbClr val="000000"/>
                </a:solidFill>
                <a:effectLst/>
                <a:latin typeface="+mn-lt"/>
                <a:cs typeface="Arial" panose="020B0604020202020204" pitchFamily="34" charset="0"/>
              </a:rPr>
              <a:t>F</a:t>
            </a:r>
            <a:r>
              <a:rPr kumimoji="0" lang="cs-CZ" altLang="cs-CZ" b="1" i="0" u="none" strike="noStrike" cap="none" normalizeH="0" baseline="-30000" dirty="0">
                <a:ln>
                  <a:noFill/>
                </a:ln>
                <a:solidFill>
                  <a:srgbClr val="000000"/>
                </a:solidFill>
                <a:effectLst/>
                <a:latin typeface="+mn-lt"/>
                <a:cs typeface="Arial" panose="020B0604020202020204" pitchFamily="34" charset="0"/>
              </a:rPr>
              <a:t>1</a:t>
            </a:r>
            <a:r>
              <a:rPr kumimoji="0" lang="cs-CZ" altLang="cs-CZ" b="1" i="0" u="none" strike="noStrike" cap="none" normalizeH="0" baseline="0" dirty="0">
                <a:ln>
                  <a:noFill/>
                </a:ln>
                <a:solidFill>
                  <a:srgbClr val="000000"/>
                </a:solidFill>
                <a:effectLst/>
                <a:latin typeface="+mn-lt"/>
                <a:cs typeface="Arial" panose="020B0604020202020204" pitchFamily="34" charset="0"/>
              </a:rPr>
              <a:t> </a:t>
            </a:r>
            <a:r>
              <a:rPr kumimoji="0" lang="cs-CZ" altLang="cs-CZ" b="0" i="0" u="none" strike="noStrike" cap="none" normalizeH="0" baseline="0" dirty="0">
                <a:ln>
                  <a:noFill/>
                </a:ln>
                <a:solidFill>
                  <a:srgbClr val="000000"/>
                </a:solidFill>
                <a:effectLst/>
                <a:latin typeface="+mn-lt"/>
                <a:cs typeface="Arial" panose="020B0604020202020204" pitchFamily="34" charset="0"/>
              </a:rPr>
              <a:t>odečíst vektor </a:t>
            </a:r>
            <a:r>
              <a:rPr kumimoji="0" lang="cs-CZ" altLang="cs-CZ" b="1" i="1" u="none" strike="noStrike" cap="none" normalizeH="0" baseline="0" dirty="0">
                <a:ln>
                  <a:noFill/>
                </a:ln>
                <a:solidFill>
                  <a:srgbClr val="000000"/>
                </a:solidFill>
                <a:effectLst/>
                <a:latin typeface="+mn-lt"/>
                <a:cs typeface="Arial" panose="020B0604020202020204" pitchFamily="34" charset="0"/>
              </a:rPr>
              <a:t>F</a:t>
            </a:r>
            <a:r>
              <a:rPr kumimoji="0" lang="cs-CZ" altLang="cs-CZ" b="1" i="0" u="none" strike="noStrike" cap="none" normalizeH="0" baseline="-30000" dirty="0">
                <a:ln>
                  <a:noFill/>
                </a:ln>
                <a:solidFill>
                  <a:srgbClr val="000000"/>
                </a:solidFill>
                <a:effectLst/>
                <a:latin typeface="+mn-lt"/>
                <a:cs typeface="Arial" panose="020B0604020202020204" pitchFamily="34" charset="0"/>
              </a:rPr>
              <a:t>2</a:t>
            </a:r>
            <a:r>
              <a:rPr kumimoji="0" lang="cs-CZ" altLang="cs-CZ" b="0" i="0" u="none" strike="noStrike" cap="none" normalizeH="0" baseline="0" dirty="0">
                <a:ln>
                  <a:noFill/>
                </a:ln>
                <a:solidFill>
                  <a:srgbClr val="000000"/>
                </a:solidFill>
                <a:effectLst/>
                <a:latin typeface="+mn-lt"/>
                <a:cs typeface="Arial" panose="020B0604020202020204" pitchFamily="34" charset="0"/>
              </a:rPr>
              <a:t>, viz obrázek vpravo, uděláme z vektoru </a:t>
            </a:r>
            <a:r>
              <a:rPr kumimoji="0" lang="cs-CZ" altLang="cs-CZ" b="1" i="1" u="none" strike="noStrike" cap="none" normalizeH="0" baseline="0" dirty="0">
                <a:ln>
                  <a:noFill/>
                </a:ln>
                <a:solidFill>
                  <a:srgbClr val="000000"/>
                </a:solidFill>
                <a:effectLst/>
                <a:latin typeface="+mn-lt"/>
                <a:cs typeface="Arial" panose="020B0604020202020204" pitchFamily="34" charset="0"/>
              </a:rPr>
              <a:t>F</a:t>
            </a:r>
            <a:r>
              <a:rPr kumimoji="0" lang="cs-CZ" altLang="cs-CZ" b="1" i="0" u="none" strike="noStrike" cap="none" normalizeH="0" baseline="-30000" dirty="0">
                <a:ln>
                  <a:noFill/>
                </a:ln>
                <a:solidFill>
                  <a:srgbClr val="000000"/>
                </a:solidFill>
                <a:effectLst/>
                <a:latin typeface="+mn-lt"/>
                <a:cs typeface="Arial" panose="020B0604020202020204" pitchFamily="34" charset="0"/>
              </a:rPr>
              <a:t>2</a:t>
            </a:r>
            <a:r>
              <a:rPr kumimoji="0" lang="cs-CZ" altLang="cs-CZ" b="0" i="0" u="none" strike="noStrike" cap="none" normalizeH="0" baseline="0" dirty="0">
                <a:ln>
                  <a:noFill/>
                </a:ln>
                <a:solidFill>
                  <a:srgbClr val="000000"/>
                </a:solidFill>
                <a:effectLst/>
                <a:latin typeface="+mn-lt"/>
                <a:cs typeface="Arial" panose="020B0604020202020204" pitchFamily="34" charset="0"/>
              </a:rPr>
              <a:t> vektor opačný a přičteme ho k </a:t>
            </a:r>
            <a:r>
              <a:rPr kumimoji="0" lang="cs-CZ" altLang="cs-CZ" b="1" i="1" u="none" strike="noStrike" cap="none" normalizeH="0" baseline="0" dirty="0">
                <a:ln>
                  <a:noFill/>
                </a:ln>
                <a:solidFill>
                  <a:srgbClr val="000000"/>
                </a:solidFill>
                <a:effectLst/>
                <a:latin typeface="+mn-lt"/>
                <a:cs typeface="Arial" panose="020B0604020202020204" pitchFamily="34" charset="0"/>
              </a:rPr>
              <a:t>F</a:t>
            </a:r>
            <a:r>
              <a:rPr kumimoji="0" lang="cs-CZ" altLang="cs-CZ" b="1" i="0" u="none" strike="noStrike" cap="none" normalizeH="0" baseline="-30000" dirty="0">
                <a:ln>
                  <a:noFill/>
                </a:ln>
                <a:solidFill>
                  <a:srgbClr val="000000"/>
                </a:solidFill>
                <a:effectLst/>
                <a:latin typeface="+mn-lt"/>
                <a:cs typeface="Arial" panose="020B0604020202020204" pitchFamily="34" charset="0"/>
              </a:rPr>
              <a:t>1</a:t>
            </a:r>
            <a:r>
              <a:rPr kumimoji="0" lang="cs-CZ" altLang="cs-CZ" b="0" i="0" u="none" strike="noStrike" cap="none" normalizeH="0" baseline="0" dirty="0">
                <a:ln>
                  <a:noFill/>
                </a:ln>
                <a:solidFill>
                  <a:srgbClr val="000000"/>
                </a:solidFill>
                <a:effectLst/>
                <a:latin typeface="+mn-lt"/>
                <a:cs typeface="Arial" panose="020B0604020202020204" pitchFamily="34" charset="0"/>
              </a:rPr>
              <a:t>.</a:t>
            </a:r>
            <a:endParaRPr kumimoji="0" lang="cs-CZ" altLang="cs-CZ"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mn-lt"/>
                <a:cs typeface="Arial" panose="020B0604020202020204" pitchFamily="34" charset="0"/>
              </a:rPr>
              <a:t>                                </a:t>
            </a:r>
            <a:endParaRPr kumimoji="0" lang="cs-CZ" altLang="cs-CZ" b="0" i="0" u="none" strike="noStrike" cap="none" normalizeH="0" baseline="0" dirty="0">
              <a:ln>
                <a:noFill/>
              </a:ln>
              <a:solidFill>
                <a:schemeClr val="tx1"/>
              </a:solidFill>
              <a:effectLst/>
              <a:latin typeface="+mn-lt"/>
            </a:endParaRPr>
          </a:p>
        </p:txBody>
      </p:sp>
      <p:pic>
        <p:nvPicPr>
          <p:cNvPr id="17410" name="Picture 2">
            <a:extLst>
              <a:ext uri="{FF2B5EF4-FFF2-40B4-BE49-F238E27FC236}">
                <a16:creationId xmlns:a16="http://schemas.microsoft.com/office/drawing/2014/main" id="{3A70D235-F79E-4918-B065-5E9CED9D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6" y="2102107"/>
            <a:ext cx="1617663" cy="260183"/>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ADB2A5B0-D59F-4DBA-9665-C65B5E4F613A}"/>
              </a:ext>
            </a:extLst>
          </p:cNvPr>
          <p:cNvSpPr txBox="1"/>
          <p:nvPr/>
        </p:nvSpPr>
        <p:spPr>
          <a:xfrm>
            <a:off x="438149" y="322556"/>
            <a:ext cx="4572000" cy="369332"/>
          </a:xfrm>
          <a:prstGeom prst="rect">
            <a:avLst/>
          </a:prstGeom>
          <a:noFill/>
        </p:spPr>
        <p:txBody>
          <a:bodyPr wrap="square">
            <a:spAutoFit/>
          </a:bodyPr>
          <a:lstStyle/>
          <a:p>
            <a:pPr algn="l"/>
            <a:r>
              <a:rPr lang="cs-CZ" b="1" i="0" dirty="0">
                <a:solidFill>
                  <a:srgbClr val="000000"/>
                </a:solidFill>
                <a:effectLst/>
                <a:latin typeface="Arial" panose="020B0604020202020204" pitchFamily="34" charset="0"/>
              </a:rPr>
              <a:t>Odčítání vektorů</a:t>
            </a:r>
          </a:p>
        </p:txBody>
      </p:sp>
      <p:pic>
        <p:nvPicPr>
          <p:cNvPr id="17412" name="Picture 4">
            <a:extLst>
              <a:ext uri="{FF2B5EF4-FFF2-40B4-BE49-F238E27FC236}">
                <a16:creationId xmlns:a16="http://schemas.microsoft.com/office/drawing/2014/main" id="{0DF6F723-DF59-4C1E-9EB3-BCE3499C1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69" y="2102107"/>
            <a:ext cx="2301218" cy="1030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8191888E-4AFD-476E-855C-58EA34B9613D}"/>
              </a:ext>
            </a:extLst>
          </p:cNvPr>
          <p:cNvSpPr txBox="1"/>
          <p:nvPr/>
        </p:nvSpPr>
        <p:spPr>
          <a:xfrm>
            <a:off x="219074" y="3259100"/>
            <a:ext cx="8705850" cy="646331"/>
          </a:xfrm>
          <a:prstGeom prst="rect">
            <a:avLst/>
          </a:prstGeom>
          <a:noFill/>
        </p:spPr>
        <p:txBody>
          <a:bodyPr wrap="square">
            <a:spAutoFit/>
          </a:bodyPr>
          <a:lstStyle/>
          <a:p>
            <a:pPr algn="just"/>
            <a:r>
              <a:rPr lang="pl-PL" b="0" i="0" dirty="0">
                <a:solidFill>
                  <a:srgbClr val="343434"/>
                </a:solidFill>
                <a:effectLst/>
                <a:latin typeface="Arial" panose="020B0604020202020204" pitchFamily="34" charset="0"/>
              </a:rPr>
              <a:t>Jsou-li dány vektory </a:t>
            </a:r>
            <a:r>
              <a:rPr lang="pl-PL" b="1" i="1" dirty="0">
                <a:solidFill>
                  <a:srgbClr val="343434"/>
                </a:solidFill>
                <a:effectLst/>
                <a:latin typeface="Arial" panose="020B0604020202020204" pitchFamily="34" charset="0"/>
              </a:rPr>
              <a:t>u</a:t>
            </a:r>
            <a:r>
              <a:rPr lang="pl-PL" b="0" i="0" dirty="0">
                <a:solidFill>
                  <a:srgbClr val="343434"/>
                </a:solidFill>
                <a:effectLst/>
                <a:latin typeface="Arial" panose="020B0604020202020204" pitchFamily="34" charset="0"/>
              </a:rPr>
              <a:t>, </a:t>
            </a:r>
            <a:r>
              <a:rPr lang="pl-PL" b="1" i="1" dirty="0">
                <a:solidFill>
                  <a:srgbClr val="343434"/>
                </a:solidFill>
                <a:effectLst/>
                <a:latin typeface="Arial" panose="020B0604020202020204" pitchFamily="34" charset="0"/>
              </a:rPr>
              <a:t>v</a:t>
            </a:r>
            <a:r>
              <a:rPr lang="pl-PL" b="0" i="0" dirty="0">
                <a:solidFill>
                  <a:srgbClr val="343434"/>
                </a:solidFill>
                <a:effectLst/>
                <a:latin typeface="Arial" panose="020B0604020202020204" pitchFamily="34" charset="0"/>
              </a:rPr>
              <a:t>, potom vektor </a:t>
            </a:r>
            <a:r>
              <a:rPr lang="pl-PL" b="1" i="1" dirty="0">
                <a:solidFill>
                  <a:srgbClr val="343434"/>
                </a:solidFill>
                <a:effectLst/>
                <a:latin typeface="Arial" panose="020B0604020202020204" pitchFamily="34" charset="0"/>
              </a:rPr>
              <a:t>w</a:t>
            </a:r>
            <a:r>
              <a:rPr lang="pl-PL" b="0" i="0" dirty="0">
                <a:solidFill>
                  <a:srgbClr val="343434"/>
                </a:solidFill>
                <a:effectLst/>
                <a:latin typeface="Arial" panose="020B0604020202020204" pitchFamily="34" charset="0"/>
              </a:rPr>
              <a:t> = </a:t>
            </a:r>
            <a:r>
              <a:rPr lang="pl-PL" b="1" i="1" dirty="0">
                <a:solidFill>
                  <a:srgbClr val="343434"/>
                </a:solidFill>
                <a:effectLst/>
                <a:latin typeface="Arial" panose="020B0604020202020204" pitchFamily="34" charset="0"/>
              </a:rPr>
              <a:t>v</a:t>
            </a:r>
            <a:r>
              <a:rPr lang="pl-PL" b="0" i="0" dirty="0">
                <a:solidFill>
                  <a:srgbClr val="343434"/>
                </a:solidFill>
                <a:effectLst/>
                <a:latin typeface="Arial" panose="020B0604020202020204" pitchFamily="34" charset="0"/>
              </a:rPr>
              <a:t> + (</a:t>
            </a:r>
            <a:r>
              <a:rPr lang="pl-PL" b="1" i="1" dirty="0">
                <a:solidFill>
                  <a:srgbClr val="343434"/>
                </a:solidFill>
                <a:effectLst/>
                <a:latin typeface="Arial" panose="020B0604020202020204" pitchFamily="34" charset="0"/>
              </a:rPr>
              <a:t>-u</a:t>
            </a:r>
            <a:r>
              <a:rPr lang="pl-PL" b="0" i="0" dirty="0">
                <a:solidFill>
                  <a:srgbClr val="343434"/>
                </a:solidFill>
                <a:effectLst/>
                <a:latin typeface="Arial" panose="020B0604020202020204" pitchFamily="34" charset="0"/>
              </a:rPr>
              <a:t>) nazýváme </a:t>
            </a:r>
            <a:r>
              <a:rPr lang="pl-PL" b="1" i="0" dirty="0">
                <a:solidFill>
                  <a:srgbClr val="343434"/>
                </a:solidFill>
                <a:effectLst/>
                <a:latin typeface="Arial" panose="020B0604020202020204" pitchFamily="34" charset="0"/>
              </a:rPr>
              <a:t>rozdíl vektorů</a:t>
            </a:r>
            <a:r>
              <a:rPr lang="pl-PL" b="0" i="0" dirty="0">
                <a:solidFill>
                  <a:srgbClr val="343434"/>
                </a:solidFill>
                <a:effectLst/>
                <a:latin typeface="Arial" panose="020B0604020202020204" pitchFamily="34" charset="0"/>
              </a:rPr>
              <a:t> </a:t>
            </a:r>
            <a:r>
              <a:rPr lang="pl-PL" b="1" i="1" dirty="0">
                <a:solidFill>
                  <a:srgbClr val="343434"/>
                </a:solidFill>
                <a:effectLst/>
                <a:latin typeface="Arial" panose="020B0604020202020204" pitchFamily="34" charset="0"/>
              </a:rPr>
              <a:t>v</a:t>
            </a:r>
            <a:r>
              <a:rPr lang="pl-PL" b="0" i="0" dirty="0">
                <a:solidFill>
                  <a:srgbClr val="343434"/>
                </a:solidFill>
                <a:effectLst/>
                <a:latin typeface="Arial" panose="020B0604020202020204" pitchFamily="34" charset="0"/>
              </a:rPr>
              <a:t> a </a:t>
            </a:r>
            <a:r>
              <a:rPr lang="pl-PL" b="1" i="1" dirty="0">
                <a:solidFill>
                  <a:srgbClr val="343434"/>
                </a:solidFill>
                <a:effectLst/>
                <a:latin typeface="Arial" panose="020B0604020202020204" pitchFamily="34" charset="0"/>
              </a:rPr>
              <a:t>u</a:t>
            </a:r>
            <a:r>
              <a:rPr lang="pl-PL" b="0" i="0" dirty="0">
                <a:solidFill>
                  <a:srgbClr val="343434"/>
                </a:solidFill>
                <a:effectLst/>
                <a:latin typeface="Arial" panose="020B0604020202020204" pitchFamily="34" charset="0"/>
              </a:rPr>
              <a:t>.</a:t>
            </a:r>
          </a:p>
          <a:p>
            <a:pPr algn="just"/>
            <a:r>
              <a:rPr lang="pl-PL" b="0" i="0" dirty="0">
                <a:solidFill>
                  <a:srgbClr val="343434"/>
                </a:solidFill>
                <a:effectLst/>
                <a:latin typeface="Arial" panose="020B0604020202020204" pitchFamily="34" charset="0"/>
              </a:rPr>
              <a:t>Zapisujeme </a:t>
            </a:r>
            <a:r>
              <a:rPr lang="pl-PL" b="1" i="1" dirty="0">
                <a:solidFill>
                  <a:srgbClr val="343434"/>
                </a:solidFill>
                <a:effectLst/>
                <a:latin typeface="Arial" panose="020B0604020202020204" pitchFamily="34" charset="0"/>
              </a:rPr>
              <a:t>w</a:t>
            </a:r>
            <a:r>
              <a:rPr lang="pl-PL" b="0" i="0" dirty="0">
                <a:solidFill>
                  <a:srgbClr val="343434"/>
                </a:solidFill>
                <a:effectLst/>
                <a:latin typeface="Arial" panose="020B0604020202020204" pitchFamily="34" charset="0"/>
              </a:rPr>
              <a:t> = </a:t>
            </a:r>
            <a:r>
              <a:rPr lang="pl-PL" b="1" i="1" dirty="0">
                <a:solidFill>
                  <a:srgbClr val="343434"/>
                </a:solidFill>
                <a:effectLst/>
                <a:latin typeface="Arial" panose="020B0604020202020204" pitchFamily="34" charset="0"/>
              </a:rPr>
              <a:t>v</a:t>
            </a:r>
            <a:r>
              <a:rPr lang="pl-PL" b="0" i="0" dirty="0">
                <a:solidFill>
                  <a:srgbClr val="343434"/>
                </a:solidFill>
                <a:effectLst/>
                <a:latin typeface="Arial" panose="020B0604020202020204" pitchFamily="34" charset="0"/>
              </a:rPr>
              <a:t> - </a:t>
            </a:r>
            <a:r>
              <a:rPr lang="pl-PL" b="1" i="1" dirty="0">
                <a:solidFill>
                  <a:srgbClr val="343434"/>
                </a:solidFill>
                <a:effectLst/>
                <a:latin typeface="Arial" panose="020B0604020202020204" pitchFamily="34" charset="0"/>
              </a:rPr>
              <a:t>u</a:t>
            </a:r>
            <a:r>
              <a:rPr lang="pl-PL" b="0" i="0" dirty="0">
                <a:solidFill>
                  <a:srgbClr val="343434"/>
                </a:solidFill>
                <a:effectLst/>
                <a:latin typeface="Arial" panose="020B0604020202020204" pitchFamily="34" charset="0"/>
              </a:rPr>
              <a:t>.</a:t>
            </a:r>
          </a:p>
        </p:txBody>
      </p:sp>
      <p:pic>
        <p:nvPicPr>
          <p:cNvPr id="17418" name="Picture 10">
            <a:extLst>
              <a:ext uri="{FF2B5EF4-FFF2-40B4-BE49-F238E27FC236}">
                <a16:creationId xmlns:a16="http://schemas.microsoft.com/office/drawing/2014/main" id="{3F38859F-52B1-4432-BE9C-46B58003B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682" y="1890072"/>
            <a:ext cx="1661384" cy="137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96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1590184-4EA5-4351-A698-F1424B40B86B}"/>
              </a:ext>
            </a:extLst>
          </p:cNvPr>
          <p:cNvSpPr txBox="1"/>
          <p:nvPr/>
        </p:nvSpPr>
        <p:spPr>
          <a:xfrm>
            <a:off x="190500" y="276225"/>
            <a:ext cx="8763000" cy="1692771"/>
          </a:xfrm>
          <a:prstGeom prst="rect">
            <a:avLst/>
          </a:prstGeom>
          <a:noFill/>
        </p:spPr>
        <p:txBody>
          <a:bodyPr wrap="square">
            <a:spAutoFit/>
          </a:bodyPr>
          <a:lstStyle/>
          <a:p>
            <a:pPr algn="just"/>
            <a:r>
              <a:rPr lang="cs-CZ" sz="2400" b="1" i="0" dirty="0">
                <a:solidFill>
                  <a:srgbClr val="000000"/>
                </a:solidFill>
                <a:effectLst/>
              </a:rPr>
              <a:t>Rozklad vektoru do dvou daných směrů </a:t>
            </a:r>
          </a:p>
          <a:p>
            <a:pPr algn="just"/>
            <a:endParaRPr lang="cs-CZ" sz="2000" dirty="0">
              <a:solidFill>
                <a:srgbClr val="000000"/>
              </a:solidFill>
            </a:endParaRPr>
          </a:p>
          <a:p>
            <a:pPr algn="just"/>
            <a:r>
              <a:rPr lang="cs-CZ" sz="2000" b="0" i="0" dirty="0">
                <a:solidFill>
                  <a:srgbClr val="000000"/>
                </a:solidFill>
                <a:effectLst/>
              </a:rPr>
              <a:t>- operace, která se ve fyzice používá velice často. V tomto případě hledáme dva takové vektory, které leží v daných směrech a jejichž vektorovým součtem dostaneme zadaný vektor.</a:t>
            </a:r>
            <a:endParaRPr lang="cs-CZ" sz="2000" dirty="0"/>
          </a:p>
        </p:txBody>
      </p:sp>
      <p:pic>
        <p:nvPicPr>
          <p:cNvPr id="19458" name="Picture 2" descr="MECHANIKA I">
            <a:extLst>
              <a:ext uri="{FF2B5EF4-FFF2-40B4-BE49-F238E27FC236}">
                <a16:creationId xmlns:a16="http://schemas.microsoft.com/office/drawing/2014/main" id="{9328C245-D2D7-4DF6-BF3A-7486CF2E7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803" y="1968996"/>
            <a:ext cx="2216776" cy="230746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Nakloněná rovina | Eduportál Techmania">
            <a:extLst>
              <a:ext uri="{FF2B5EF4-FFF2-40B4-BE49-F238E27FC236}">
                <a16:creationId xmlns:a16="http://schemas.microsoft.com/office/drawing/2014/main" id="{364E7C0F-634D-4DFF-882B-51562797F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153930"/>
            <a:ext cx="2786146" cy="142093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Operace s vektory :: MEF">
            <a:extLst>
              <a:ext uri="{FF2B5EF4-FFF2-40B4-BE49-F238E27FC236}">
                <a16:creationId xmlns:a16="http://schemas.microsoft.com/office/drawing/2014/main" id="{ED902DEF-8E23-4BF2-A61E-5C37FB39B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812" y="2108339"/>
            <a:ext cx="2247900" cy="1868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37A812B6-BFE5-4721-BCB3-9A4FB9D84687}"/>
              </a:ext>
            </a:extLst>
          </p:cNvPr>
          <p:cNvSpPr txBox="1"/>
          <p:nvPr/>
        </p:nvSpPr>
        <p:spPr>
          <a:xfrm>
            <a:off x="190500" y="3911682"/>
            <a:ext cx="1657350" cy="461665"/>
          </a:xfrm>
          <a:prstGeom prst="rect">
            <a:avLst/>
          </a:prstGeom>
          <a:noFill/>
        </p:spPr>
        <p:txBody>
          <a:bodyPr wrap="square" rtlCol="0">
            <a:spAutoFit/>
          </a:bodyPr>
          <a:lstStyle/>
          <a:p>
            <a:r>
              <a:rPr lang="cs-CZ" sz="2400" b="1" dirty="0"/>
              <a:t>Příklady</a:t>
            </a:r>
          </a:p>
        </p:txBody>
      </p:sp>
      <p:sp>
        <p:nvSpPr>
          <p:cNvPr id="7" name="TextovéPole 6">
            <a:extLst>
              <a:ext uri="{FF2B5EF4-FFF2-40B4-BE49-F238E27FC236}">
                <a16:creationId xmlns:a16="http://schemas.microsoft.com/office/drawing/2014/main" id="{8B03E176-81A8-42D8-A182-9CE2FB431151}"/>
              </a:ext>
            </a:extLst>
          </p:cNvPr>
          <p:cNvSpPr txBox="1"/>
          <p:nvPr/>
        </p:nvSpPr>
        <p:spPr>
          <a:xfrm>
            <a:off x="130372" y="4635089"/>
            <a:ext cx="2786147" cy="369332"/>
          </a:xfrm>
          <a:prstGeom prst="rect">
            <a:avLst/>
          </a:prstGeom>
          <a:noFill/>
        </p:spPr>
        <p:txBody>
          <a:bodyPr wrap="none" rtlCol="0">
            <a:spAutoFit/>
          </a:bodyPr>
          <a:lstStyle/>
          <a:p>
            <a:r>
              <a:rPr lang="cs-CZ" b="1" i="1" dirty="0"/>
              <a:t>Pohyb na nakloněné rovině</a:t>
            </a:r>
          </a:p>
        </p:txBody>
      </p:sp>
      <p:pic>
        <p:nvPicPr>
          <p:cNvPr id="19464" name="Picture 8" descr="See the source image">
            <a:extLst>
              <a:ext uri="{FF2B5EF4-FFF2-40B4-BE49-F238E27FC236}">
                <a16:creationId xmlns:a16="http://schemas.microsoft.com/office/drawing/2014/main" id="{D0EAB78B-300F-47F6-B7A2-C3A9C9341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803" y="5153930"/>
            <a:ext cx="3062611" cy="15690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1545302A-9740-4B5C-9E61-84F31335FBBB}"/>
              </a:ext>
            </a:extLst>
          </p:cNvPr>
          <p:cNvSpPr txBox="1"/>
          <p:nvPr/>
        </p:nvSpPr>
        <p:spPr>
          <a:xfrm>
            <a:off x="6024034" y="4635089"/>
            <a:ext cx="2786147" cy="369332"/>
          </a:xfrm>
          <a:prstGeom prst="rect">
            <a:avLst/>
          </a:prstGeom>
          <a:noFill/>
        </p:spPr>
        <p:txBody>
          <a:bodyPr wrap="square">
            <a:spAutoFit/>
          </a:bodyPr>
          <a:lstStyle/>
          <a:p>
            <a:r>
              <a:rPr lang="cs-CZ" b="1" i="1" dirty="0"/>
              <a:t>Křivočarý pohyb, šikmý vrh</a:t>
            </a:r>
            <a:endParaRPr lang="cs-CZ" dirty="0"/>
          </a:p>
        </p:txBody>
      </p:sp>
      <p:pic>
        <p:nvPicPr>
          <p:cNvPr id="3" name="Obrázek 2">
            <a:extLst>
              <a:ext uri="{FF2B5EF4-FFF2-40B4-BE49-F238E27FC236}">
                <a16:creationId xmlns:a16="http://schemas.microsoft.com/office/drawing/2014/main" id="{0C4626D9-1CFF-4102-BFE0-BE08C7C09562}"/>
              </a:ext>
            </a:extLst>
          </p:cNvPr>
          <p:cNvPicPr>
            <a:picLocks noChangeAspect="1"/>
          </p:cNvPicPr>
          <p:nvPr/>
        </p:nvPicPr>
        <p:blipFill>
          <a:blip r:embed="rId6"/>
          <a:stretch>
            <a:fillRect/>
          </a:stretch>
        </p:blipFill>
        <p:spPr>
          <a:xfrm>
            <a:off x="3664462" y="5053485"/>
            <a:ext cx="1533525" cy="1714500"/>
          </a:xfrm>
          <a:prstGeom prst="rect">
            <a:avLst/>
          </a:prstGeom>
        </p:spPr>
      </p:pic>
      <p:sp>
        <p:nvSpPr>
          <p:cNvPr id="14" name="TextovéPole 13">
            <a:extLst>
              <a:ext uri="{FF2B5EF4-FFF2-40B4-BE49-F238E27FC236}">
                <a16:creationId xmlns:a16="http://schemas.microsoft.com/office/drawing/2014/main" id="{489367AA-CCD0-4943-B705-78ABC9E12B67}"/>
              </a:ext>
            </a:extLst>
          </p:cNvPr>
          <p:cNvSpPr txBox="1"/>
          <p:nvPr/>
        </p:nvSpPr>
        <p:spPr>
          <a:xfrm>
            <a:off x="3314375" y="4636870"/>
            <a:ext cx="2786147" cy="369332"/>
          </a:xfrm>
          <a:prstGeom prst="rect">
            <a:avLst/>
          </a:prstGeom>
          <a:noFill/>
        </p:spPr>
        <p:txBody>
          <a:bodyPr wrap="square">
            <a:spAutoFit/>
          </a:bodyPr>
          <a:lstStyle/>
          <a:p>
            <a:r>
              <a:rPr lang="cs-CZ" b="1" i="1" dirty="0"/>
              <a:t>Pohyb po kružnici</a:t>
            </a:r>
            <a:endParaRPr lang="cs-CZ" dirty="0"/>
          </a:p>
        </p:txBody>
      </p:sp>
    </p:spTree>
    <p:extLst>
      <p:ext uri="{BB962C8B-B14F-4D97-AF65-F5344CB8AC3E}">
        <p14:creationId xmlns:p14="http://schemas.microsoft.com/office/powerpoint/2010/main" val="2593547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6" name="Picture 4" descr="1.3: Dot Product - Mathematics LibreTexts">
            <a:extLst>
              <a:ext uri="{FF2B5EF4-FFF2-40B4-BE49-F238E27FC236}">
                <a16:creationId xmlns:a16="http://schemas.microsoft.com/office/drawing/2014/main" id="{269787A9-B1B8-482C-9036-BF7BFB971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181" y="3722972"/>
            <a:ext cx="5007593" cy="985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5C149D50-E074-4E3A-B3A3-49E86487B6F7}"/>
              </a:ext>
            </a:extLst>
          </p:cNvPr>
          <p:cNvSpPr txBox="1"/>
          <p:nvPr/>
        </p:nvSpPr>
        <p:spPr>
          <a:xfrm>
            <a:off x="361950" y="183633"/>
            <a:ext cx="2094869" cy="461665"/>
          </a:xfrm>
          <a:prstGeom prst="rect">
            <a:avLst/>
          </a:prstGeom>
          <a:noFill/>
        </p:spPr>
        <p:txBody>
          <a:bodyPr wrap="none" rtlCol="0">
            <a:spAutoFit/>
          </a:bodyPr>
          <a:lstStyle/>
          <a:p>
            <a:r>
              <a:rPr lang="cs-CZ" sz="2400" b="1" dirty="0"/>
              <a:t>Skalární součin</a:t>
            </a:r>
          </a:p>
        </p:txBody>
      </p:sp>
      <p:graphicFrame>
        <p:nvGraphicFramePr>
          <p:cNvPr id="4" name="Tabulka 3">
            <a:extLst>
              <a:ext uri="{FF2B5EF4-FFF2-40B4-BE49-F238E27FC236}">
                <a16:creationId xmlns:a16="http://schemas.microsoft.com/office/drawing/2014/main" id="{EC1E07CF-2334-4F6A-9584-64DBC97D92F6}"/>
              </a:ext>
            </a:extLst>
          </p:cNvPr>
          <p:cNvGraphicFramePr>
            <a:graphicFrameLocks noGrp="1"/>
          </p:cNvGraphicFramePr>
          <p:nvPr>
            <p:extLst>
              <p:ext uri="{D42A27DB-BD31-4B8C-83A1-F6EECF244321}">
                <p14:modId xmlns:p14="http://schemas.microsoft.com/office/powerpoint/2010/main" val="2970669206"/>
              </p:ext>
            </p:extLst>
          </p:nvPr>
        </p:nvGraphicFramePr>
        <p:xfrm>
          <a:off x="2240395" y="2719177"/>
          <a:ext cx="5467350" cy="548640"/>
        </p:xfrm>
        <a:graphic>
          <a:graphicData uri="http://schemas.openxmlformats.org/drawingml/2006/table">
            <a:tbl>
              <a:tblPr/>
              <a:tblGrid>
                <a:gridCol w="2733675">
                  <a:extLst>
                    <a:ext uri="{9D8B030D-6E8A-4147-A177-3AD203B41FA5}">
                      <a16:colId xmlns:a16="http://schemas.microsoft.com/office/drawing/2014/main" val="1010636906"/>
                    </a:ext>
                  </a:extLst>
                </a:gridCol>
                <a:gridCol w="2733675">
                  <a:extLst>
                    <a:ext uri="{9D8B030D-6E8A-4147-A177-3AD203B41FA5}">
                      <a16:colId xmlns:a16="http://schemas.microsoft.com/office/drawing/2014/main" val="2211838869"/>
                    </a:ext>
                  </a:extLst>
                </a:gridCol>
              </a:tblGrid>
              <a:tr h="0">
                <a:tc>
                  <a:txBody>
                    <a:bodyPr/>
                    <a:lstStyle/>
                    <a:p>
                      <a:r>
                        <a:rPr lang="cs-CZ" dirty="0"/>
                        <a:t>v rovině</a:t>
                      </a:r>
                    </a:p>
                  </a:txBody>
                  <a:tcPr marL="0" marR="0" marT="0" marB="0" anchor="ctr">
                    <a:lnL>
                      <a:noFill/>
                    </a:lnL>
                    <a:lnR>
                      <a:noFill/>
                    </a:lnR>
                    <a:lnT>
                      <a:noFill/>
                    </a:lnT>
                    <a:lnB>
                      <a:noFill/>
                    </a:lnB>
                    <a:solidFill>
                      <a:srgbClr val="FFFFFF"/>
                    </a:solidFill>
                  </a:tcPr>
                </a:tc>
                <a:tc>
                  <a:txBody>
                    <a:bodyPr/>
                    <a:lstStyle/>
                    <a:p>
                      <a:r>
                        <a:rPr lang="cs-CZ" dirty="0"/>
                        <a:t>v prostoru</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22008171"/>
                  </a:ext>
                </a:extLst>
              </a:tr>
              <a:tr h="0">
                <a:tc>
                  <a:txBody>
                    <a:bodyPr/>
                    <a:lstStyle/>
                    <a:p>
                      <a:endParaRPr lang="cs-CZ"/>
                    </a:p>
                  </a:txBody>
                  <a:tcPr marL="0" marR="0" marT="0" marB="0" anchor="ctr">
                    <a:lnL>
                      <a:noFill/>
                    </a:lnL>
                    <a:lnR>
                      <a:noFill/>
                    </a:lnR>
                    <a:lnT>
                      <a:noFill/>
                    </a:lnT>
                    <a:lnB>
                      <a:noFill/>
                    </a:lnB>
                    <a:solidFill>
                      <a:srgbClr val="FFFFFF"/>
                    </a:solidFill>
                  </a:tcPr>
                </a:tc>
                <a:tc>
                  <a:txBody>
                    <a:bodyPr/>
                    <a:lstStyle/>
                    <a:p>
                      <a:endParaRPr lang="cs-CZ"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33434047"/>
                  </a:ext>
                </a:extLst>
              </a:tr>
            </a:tbl>
          </a:graphicData>
        </a:graphic>
      </p:graphicFrame>
      <p:pic>
        <p:nvPicPr>
          <p:cNvPr id="15366" name="Picture 6">
            <a:extLst>
              <a:ext uri="{FF2B5EF4-FFF2-40B4-BE49-F238E27FC236}">
                <a16:creationId xmlns:a16="http://schemas.microsoft.com/office/drawing/2014/main" id="{23098760-F1D7-4C5E-A18E-DAA06FD59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590" y="3078028"/>
            <a:ext cx="1706355" cy="363054"/>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a:extLst>
              <a:ext uri="{FF2B5EF4-FFF2-40B4-BE49-F238E27FC236}">
                <a16:creationId xmlns:a16="http://schemas.microsoft.com/office/drawing/2014/main" id="{42281B8E-661D-4DA1-AE30-554BEB80F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237" y="3028274"/>
            <a:ext cx="2348368" cy="361287"/>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See the source image">
            <a:extLst>
              <a:ext uri="{FF2B5EF4-FFF2-40B4-BE49-F238E27FC236}">
                <a16:creationId xmlns:a16="http://schemas.microsoft.com/office/drawing/2014/main" id="{D1FCF885-CF78-4696-8CAD-EF6F665CC6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5289" y="4891686"/>
            <a:ext cx="1937750" cy="15373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a:extLst>
              <a:ext uri="{FF2B5EF4-FFF2-40B4-BE49-F238E27FC236}">
                <a16:creationId xmlns:a16="http://schemas.microsoft.com/office/drawing/2014/main" id="{7CE99940-3ECB-4A5A-B6CD-FB4B8509E34F}"/>
              </a:ext>
            </a:extLst>
          </p:cNvPr>
          <p:cNvSpPr>
            <a:spLocks noChangeArrowheads="1"/>
          </p:cNvSpPr>
          <p:nvPr/>
        </p:nvSpPr>
        <p:spPr bwMode="auto">
          <a:xfrm>
            <a:off x="192412" y="651674"/>
            <a:ext cx="880651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i="0" u="sng" strike="noStrike" cap="none" normalizeH="0" baseline="0" dirty="0">
                <a:ln>
                  <a:noFill/>
                </a:ln>
                <a:effectLst/>
                <a:latin typeface="+mn-lt"/>
                <a:cs typeface="Arial" panose="020B0604020202020204" pitchFamily="34" charset="0"/>
              </a:rPr>
              <a:t>Výsledkem skalárního součinu dvou vektorů je skalár</a:t>
            </a:r>
            <a:r>
              <a:rPr kumimoji="0" lang="cs-CZ" altLang="cs-CZ" sz="2000" i="0" u="none" strike="noStrike" cap="none" normalizeH="0" baseline="0" dirty="0">
                <a:ln>
                  <a:noFill/>
                </a:ln>
                <a:effectLst/>
                <a:latin typeface="+mn-lt"/>
                <a:cs typeface="Arial" panose="020B0604020202020204" pitchFamily="34" charset="0"/>
              </a:rPr>
              <a:t>, tedy číslo. </a:t>
            </a:r>
            <a:r>
              <a:rPr kumimoji="0" lang="cs-CZ" altLang="cs-CZ" sz="2000" b="0" i="0" u="none" strike="noStrike" cap="none" normalizeH="0" baseline="0" dirty="0">
                <a:ln>
                  <a:noFill/>
                </a:ln>
                <a:solidFill>
                  <a:srgbClr val="000000"/>
                </a:solidFill>
                <a:effectLst/>
                <a:latin typeface="+mn-lt"/>
                <a:cs typeface="Arial" panose="020B0604020202020204" pitchFamily="34" charset="0"/>
              </a:rPr>
              <a:t>Skalární součin dvou vektorů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a</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b</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zapisujeme tečkou mezi vektory a jeho hodnotu určujeme ze vztahu</a:t>
            </a: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                           </a:t>
            </a:r>
            <a:endParaRPr lang="cs-CZ" altLang="cs-CZ" sz="2000" dirty="0">
              <a:solidFill>
                <a:srgbClr val="000000"/>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kde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a</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b</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jsou velikosti skalárně násobených vektorů,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a </a:t>
            </a:r>
            <a:r>
              <a:rPr kumimoji="0" lang="cs-CZ" altLang="cs-CZ" sz="2000" b="0" i="0" u="none" strike="noStrike" cap="none" normalizeH="0" baseline="0" dirty="0">
                <a:ln>
                  <a:noFill/>
                </a:ln>
                <a:solidFill>
                  <a:srgbClr val="000000"/>
                </a:solidFill>
                <a:effectLst/>
                <a:latin typeface="+mn-lt"/>
                <a:cs typeface="Arial" panose="020B0604020202020204" pitchFamily="34" charset="0"/>
              </a:rPr>
              <a:t>je úhel, který násobené vektory svírají. </a:t>
            </a:r>
            <a:r>
              <a:rPr kumimoji="0" lang="cs-CZ" altLang="cs-CZ" sz="2000" b="0" i="0" u="sng" strike="noStrike" cap="none" normalizeH="0" baseline="0" dirty="0">
                <a:ln>
                  <a:noFill/>
                </a:ln>
                <a:solidFill>
                  <a:srgbClr val="000000"/>
                </a:solidFill>
                <a:effectLst/>
                <a:latin typeface="+mn-lt"/>
                <a:cs typeface="Arial" panose="020B0604020202020204" pitchFamily="34" charset="0"/>
              </a:rPr>
              <a:t>Skalární součin  je komutativní</a:t>
            </a:r>
            <a:r>
              <a:rPr kumimoji="0" lang="cs-CZ" altLang="cs-CZ" sz="2000" b="0" i="0" u="none" strike="noStrike" cap="none" normalizeH="0" baseline="0" dirty="0">
                <a:ln>
                  <a:noFill/>
                </a:ln>
                <a:solidFill>
                  <a:srgbClr val="000000"/>
                </a:solidFill>
                <a:effectLst/>
                <a:latin typeface="+mn-lt"/>
                <a:cs typeface="Arial" panose="020B0604020202020204" pitchFamily="34" charset="0"/>
              </a:rPr>
              <a:t>.</a:t>
            </a:r>
            <a:endParaRPr kumimoji="0" lang="cs-CZ" altLang="cs-CZ" sz="2000" b="0" i="0" u="none" strike="noStrike" cap="none" normalizeH="0" baseline="0" dirty="0">
              <a:ln>
                <a:noFill/>
              </a:ln>
              <a:solidFill>
                <a:schemeClr val="tx1"/>
              </a:solidFill>
              <a:effectLst/>
              <a:latin typeface="+mn-lt"/>
            </a:endParaRPr>
          </a:p>
        </p:txBody>
      </p:sp>
      <p:pic>
        <p:nvPicPr>
          <p:cNvPr id="15371" name="Picture 11">
            <a:extLst>
              <a:ext uri="{FF2B5EF4-FFF2-40B4-BE49-F238E27FC236}">
                <a16:creationId xmlns:a16="http://schemas.microsoft.com/office/drawing/2014/main" id="{747F060E-DD1F-4C2F-A5DD-0A95017ECA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6574" y="1482527"/>
            <a:ext cx="1443158" cy="27420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B6596BBB-6E7A-4F86-948F-9179C280CEAC}"/>
              </a:ext>
            </a:extLst>
          </p:cNvPr>
          <p:cNvSpPr/>
          <p:nvPr/>
        </p:nvSpPr>
        <p:spPr>
          <a:xfrm rot="16200000">
            <a:off x="6772478" y="4571959"/>
            <a:ext cx="1440730" cy="2273501"/>
          </a:xfrm>
          <a:prstGeom prst="rect">
            <a:avLst/>
          </a:prstGeom>
          <a:pattFill prst="wdUpDiag">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B28D706E-602D-46D3-B61F-0AE7A825E5EA}"/>
              </a:ext>
            </a:extLst>
          </p:cNvPr>
          <p:cNvSpPr txBox="1"/>
          <p:nvPr/>
        </p:nvSpPr>
        <p:spPr>
          <a:xfrm>
            <a:off x="7229790" y="6429075"/>
            <a:ext cx="526106" cy="369332"/>
          </a:xfrm>
          <a:prstGeom prst="rect">
            <a:avLst/>
          </a:prstGeom>
          <a:noFill/>
        </p:spPr>
        <p:txBody>
          <a:bodyPr wrap="none" rtlCol="0">
            <a:spAutoFit/>
          </a:bodyPr>
          <a:lstStyle/>
          <a:p>
            <a:r>
              <a:rPr lang="cs-CZ" dirty="0"/>
              <a:t>|</a:t>
            </a:r>
            <a:r>
              <a:rPr lang="en-US" b="1" dirty="0">
                <a:solidFill>
                  <a:srgbClr val="FF0000"/>
                </a:solidFill>
              </a:rPr>
              <a:t>b</a:t>
            </a:r>
            <a:r>
              <a:rPr lang="cs-CZ" dirty="0"/>
              <a:t>|</a:t>
            </a:r>
          </a:p>
        </p:txBody>
      </p:sp>
      <p:sp>
        <p:nvSpPr>
          <p:cNvPr id="7" name="TextovéPole 6">
            <a:extLst>
              <a:ext uri="{FF2B5EF4-FFF2-40B4-BE49-F238E27FC236}">
                <a16:creationId xmlns:a16="http://schemas.microsoft.com/office/drawing/2014/main" id="{27ED9464-5944-491A-B04B-FF6D0111472B}"/>
              </a:ext>
            </a:extLst>
          </p:cNvPr>
          <p:cNvSpPr txBox="1"/>
          <p:nvPr/>
        </p:nvSpPr>
        <p:spPr>
          <a:xfrm rot="16200000">
            <a:off x="8314925" y="5522324"/>
            <a:ext cx="998671" cy="369332"/>
          </a:xfrm>
          <a:prstGeom prst="rect">
            <a:avLst/>
          </a:prstGeom>
          <a:noFill/>
        </p:spPr>
        <p:txBody>
          <a:bodyPr wrap="none" rtlCol="0">
            <a:spAutoFit/>
          </a:bodyPr>
          <a:lstStyle/>
          <a:p>
            <a:r>
              <a:rPr lang="cs-CZ" dirty="0"/>
              <a:t>|</a:t>
            </a:r>
            <a:r>
              <a:rPr lang="en-US" b="1" dirty="0">
                <a:solidFill>
                  <a:srgbClr val="0070C0"/>
                </a:solidFill>
              </a:rPr>
              <a:t>a</a:t>
            </a:r>
            <a:r>
              <a:rPr lang="cs-CZ" dirty="0"/>
              <a:t>|</a:t>
            </a:r>
            <a:r>
              <a:rPr lang="en-US" dirty="0"/>
              <a:t>.cos</a:t>
            </a:r>
            <a:r>
              <a:rPr lang="el-GR" dirty="0"/>
              <a:t>θ</a:t>
            </a:r>
            <a:endParaRPr lang="cs-CZ" dirty="0"/>
          </a:p>
        </p:txBody>
      </p:sp>
      <p:pic>
        <p:nvPicPr>
          <p:cNvPr id="12" name="Grafický objekt 11">
            <a:extLst>
              <a:ext uri="{FF2B5EF4-FFF2-40B4-BE49-F238E27FC236}">
                <a16:creationId xmlns:a16="http://schemas.microsoft.com/office/drawing/2014/main" id="{C5A034DC-A299-4031-89D7-00D1DC926D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70389" y="1515499"/>
            <a:ext cx="1228726" cy="242512"/>
          </a:xfrm>
          <a:prstGeom prst="rect">
            <a:avLst/>
          </a:prstGeom>
        </p:spPr>
      </p:pic>
      <p:sp>
        <p:nvSpPr>
          <p:cNvPr id="13" name="TextovéPole 12">
            <a:extLst>
              <a:ext uri="{FF2B5EF4-FFF2-40B4-BE49-F238E27FC236}">
                <a16:creationId xmlns:a16="http://schemas.microsoft.com/office/drawing/2014/main" id="{80B7EF6C-6215-425D-B147-0C2F021DCDEC}"/>
              </a:ext>
            </a:extLst>
          </p:cNvPr>
          <p:cNvSpPr txBox="1"/>
          <p:nvPr/>
        </p:nvSpPr>
        <p:spPr>
          <a:xfrm>
            <a:off x="192412" y="5306880"/>
            <a:ext cx="3209925" cy="400110"/>
          </a:xfrm>
          <a:prstGeom prst="rect">
            <a:avLst/>
          </a:prstGeom>
          <a:noFill/>
        </p:spPr>
        <p:txBody>
          <a:bodyPr wrap="square" rtlCol="0">
            <a:spAutoFit/>
          </a:bodyPr>
          <a:lstStyle/>
          <a:p>
            <a:r>
              <a:rPr lang="cs-CZ" sz="2000" b="1" dirty="0"/>
              <a:t>Velikost skalárního součinu</a:t>
            </a:r>
          </a:p>
        </p:txBody>
      </p:sp>
      <p:sp>
        <p:nvSpPr>
          <p:cNvPr id="20" name="TextovéPole 19">
            <a:extLst>
              <a:ext uri="{FF2B5EF4-FFF2-40B4-BE49-F238E27FC236}">
                <a16:creationId xmlns:a16="http://schemas.microsoft.com/office/drawing/2014/main" id="{9067802A-42C4-4F5A-ABF9-A2343247FCEE}"/>
              </a:ext>
            </a:extLst>
          </p:cNvPr>
          <p:cNvSpPr txBox="1"/>
          <p:nvPr/>
        </p:nvSpPr>
        <p:spPr>
          <a:xfrm>
            <a:off x="362384" y="5912601"/>
            <a:ext cx="3295650" cy="369332"/>
          </a:xfrm>
          <a:prstGeom prst="rect">
            <a:avLst/>
          </a:prstGeom>
          <a:noFill/>
        </p:spPr>
        <p:txBody>
          <a:bodyPr wrap="square">
            <a:spAutoFit/>
          </a:bodyPr>
          <a:lstStyle/>
          <a:p>
            <a:r>
              <a:rPr lang="cs-CZ" b="1" i="0" dirty="0">
                <a:solidFill>
                  <a:srgbClr val="333333"/>
                </a:solidFill>
                <a:effectLst/>
                <a:latin typeface="Verdana" panose="020B0604030504040204" pitchFamily="34" charset="0"/>
              </a:rPr>
              <a:t>a · b</a:t>
            </a:r>
            <a:r>
              <a:rPr lang="cs-CZ" b="0" i="0" dirty="0">
                <a:solidFill>
                  <a:srgbClr val="333333"/>
                </a:solidFill>
                <a:effectLst/>
                <a:latin typeface="Verdana" panose="020B0604030504040204" pitchFamily="34" charset="0"/>
              </a:rPr>
              <a:t> = |</a:t>
            </a:r>
            <a:r>
              <a:rPr lang="cs-CZ" b="1" i="0" dirty="0">
                <a:solidFill>
                  <a:srgbClr val="333333"/>
                </a:solidFill>
                <a:effectLst/>
                <a:latin typeface="Verdana" panose="020B0604030504040204" pitchFamily="34" charset="0"/>
              </a:rPr>
              <a:t>a</a:t>
            </a:r>
            <a:r>
              <a:rPr lang="cs-CZ" b="0" i="0" dirty="0">
                <a:solidFill>
                  <a:srgbClr val="333333"/>
                </a:solidFill>
                <a:effectLst/>
                <a:latin typeface="Verdana" panose="020B0604030504040204" pitchFamily="34" charset="0"/>
              </a:rPr>
              <a:t>| × |</a:t>
            </a:r>
            <a:r>
              <a:rPr lang="cs-CZ" b="1" i="0" dirty="0">
                <a:solidFill>
                  <a:srgbClr val="333333"/>
                </a:solidFill>
                <a:effectLst/>
                <a:latin typeface="Verdana" panose="020B0604030504040204" pitchFamily="34" charset="0"/>
              </a:rPr>
              <a:t>b</a:t>
            </a:r>
            <a:r>
              <a:rPr lang="cs-CZ" b="0" i="0" dirty="0">
                <a:solidFill>
                  <a:srgbClr val="333333"/>
                </a:solidFill>
                <a:effectLst/>
                <a:latin typeface="Verdana" panose="020B0604030504040204" pitchFamily="34" charset="0"/>
              </a:rPr>
              <a:t>| × cos(</a:t>
            </a:r>
            <a:r>
              <a:rPr lang="el-GR" b="0" i="0" dirty="0">
                <a:solidFill>
                  <a:srgbClr val="333333"/>
                </a:solidFill>
                <a:effectLst/>
                <a:latin typeface="Verdana" panose="020B0604030504040204" pitchFamily="34" charset="0"/>
              </a:rPr>
              <a:t>θ)</a:t>
            </a:r>
            <a:endParaRPr lang="cs-CZ" dirty="0"/>
          </a:p>
        </p:txBody>
      </p:sp>
    </p:spTree>
    <p:extLst>
      <p:ext uri="{BB962C8B-B14F-4D97-AF65-F5344CB8AC3E}">
        <p14:creationId xmlns:p14="http://schemas.microsoft.com/office/powerpoint/2010/main" val="3045738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dotProof">
            <a:extLst>
              <a:ext uri="{FF2B5EF4-FFF2-40B4-BE49-F238E27FC236}">
                <a16:creationId xmlns:a16="http://schemas.microsoft.com/office/drawing/2014/main" id="{7B92A9E9-F561-479B-AF98-2532D69B8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984" y="3849740"/>
            <a:ext cx="6274829" cy="263045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DF772E1-F088-415E-9E02-AF1F76075B6F}"/>
              </a:ext>
            </a:extLst>
          </p:cNvPr>
          <p:cNvPicPr>
            <a:picLocks noChangeAspect="1"/>
          </p:cNvPicPr>
          <p:nvPr/>
        </p:nvPicPr>
        <p:blipFill>
          <a:blip r:embed="rId3"/>
          <a:stretch>
            <a:fillRect/>
          </a:stretch>
        </p:blipFill>
        <p:spPr>
          <a:xfrm>
            <a:off x="4648200" y="207470"/>
            <a:ext cx="4152900" cy="2936302"/>
          </a:xfrm>
          <a:prstGeom prst="rect">
            <a:avLst/>
          </a:prstGeom>
        </p:spPr>
      </p:pic>
      <p:sp>
        <p:nvSpPr>
          <p:cNvPr id="5" name="TextovéPole 4">
            <a:extLst>
              <a:ext uri="{FF2B5EF4-FFF2-40B4-BE49-F238E27FC236}">
                <a16:creationId xmlns:a16="http://schemas.microsoft.com/office/drawing/2014/main" id="{0AA141C7-70EC-44BF-9C09-C7F2FA94C958}"/>
              </a:ext>
            </a:extLst>
          </p:cNvPr>
          <p:cNvSpPr txBox="1"/>
          <p:nvPr/>
        </p:nvSpPr>
        <p:spPr>
          <a:xfrm>
            <a:off x="247648" y="1029290"/>
            <a:ext cx="4324351" cy="646331"/>
          </a:xfrm>
          <a:prstGeom prst="rect">
            <a:avLst/>
          </a:prstGeom>
          <a:noFill/>
        </p:spPr>
        <p:txBody>
          <a:bodyPr wrap="square" rtlCol="0">
            <a:spAutoFit/>
          </a:bodyPr>
          <a:lstStyle/>
          <a:p>
            <a:r>
              <a:rPr lang="cs-CZ" dirty="0"/>
              <a:t>2. Jeden z vektorů se zorientuje rovnoběžně s osou x.</a:t>
            </a:r>
          </a:p>
        </p:txBody>
      </p:sp>
      <p:sp>
        <p:nvSpPr>
          <p:cNvPr id="6" name="TextovéPole 5">
            <a:extLst>
              <a:ext uri="{FF2B5EF4-FFF2-40B4-BE49-F238E27FC236}">
                <a16:creationId xmlns:a16="http://schemas.microsoft.com/office/drawing/2014/main" id="{B0985B97-48B0-49A0-B5FE-261BCA862BFA}"/>
              </a:ext>
            </a:extLst>
          </p:cNvPr>
          <p:cNvSpPr txBox="1"/>
          <p:nvPr/>
        </p:nvSpPr>
        <p:spPr>
          <a:xfrm>
            <a:off x="247648" y="1912075"/>
            <a:ext cx="4476751" cy="646331"/>
          </a:xfrm>
          <a:prstGeom prst="rect">
            <a:avLst/>
          </a:prstGeom>
          <a:noFill/>
        </p:spPr>
        <p:txBody>
          <a:bodyPr wrap="square" rtlCol="0">
            <a:spAutoFit/>
          </a:bodyPr>
          <a:lstStyle/>
          <a:p>
            <a:r>
              <a:rPr lang="cs-CZ" dirty="0"/>
              <a:t>3. Druhý z vektorů se rozloží na složky rovnoběžné s osami x a y.</a:t>
            </a:r>
          </a:p>
        </p:txBody>
      </p:sp>
      <p:sp>
        <p:nvSpPr>
          <p:cNvPr id="7" name="TextovéPole 6">
            <a:extLst>
              <a:ext uri="{FF2B5EF4-FFF2-40B4-BE49-F238E27FC236}">
                <a16:creationId xmlns:a16="http://schemas.microsoft.com/office/drawing/2014/main" id="{173A184F-9981-4C75-B313-3234CA9C41EB}"/>
              </a:ext>
            </a:extLst>
          </p:cNvPr>
          <p:cNvSpPr txBox="1"/>
          <p:nvPr/>
        </p:nvSpPr>
        <p:spPr>
          <a:xfrm>
            <a:off x="323849" y="377806"/>
            <a:ext cx="4324351" cy="369332"/>
          </a:xfrm>
          <a:prstGeom prst="rect">
            <a:avLst/>
          </a:prstGeom>
          <a:noFill/>
        </p:spPr>
        <p:txBody>
          <a:bodyPr wrap="square" rtlCol="0">
            <a:spAutoFit/>
          </a:bodyPr>
          <a:lstStyle/>
          <a:p>
            <a:r>
              <a:rPr lang="cs-CZ" dirty="0"/>
              <a:t>1. Násobené 2 vektory</a:t>
            </a:r>
          </a:p>
        </p:txBody>
      </p:sp>
    </p:spTree>
    <p:extLst>
      <p:ext uri="{BB962C8B-B14F-4D97-AF65-F5344CB8AC3E}">
        <p14:creationId xmlns:p14="http://schemas.microsoft.com/office/powerpoint/2010/main" val="3684335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F48059D8-6738-4ABA-AAE4-576EA3FF3AA1}"/>
              </a:ext>
            </a:extLst>
          </p:cNvPr>
          <p:cNvSpPr>
            <a:spLocks noChangeArrowheads="1"/>
          </p:cNvSpPr>
          <p:nvPr/>
        </p:nvSpPr>
        <p:spPr bwMode="auto">
          <a:xfrm>
            <a:off x="168743" y="184666"/>
            <a:ext cx="8806514" cy="608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Typickým uplatněním </a:t>
            </a:r>
            <a:r>
              <a:rPr kumimoji="0" lang="cs-CZ" altLang="cs-CZ" sz="2000" b="1" i="0" u="none" strike="noStrike" cap="none" normalizeH="0" baseline="0" dirty="0">
                <a:ln>
                  <a:noFill/>
                </a:ln>
                <a:solidFill>
                  <a:srgbClr val="000000"/>
                </a:solidFill>
                <a:effectLst/>
                <a:latin typeface="+mn-lt"/>
                <a:cs typeface="Times New Roman" panose="02020603050405020304" pitchFamily="18" charset="0"/>
              </a:rPr>
              <a:t>skalárního součinu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ve fyzice je </a:t>
            </a:r>
            <a:r>
              <a:rPr kumimoji="0" lang="cs-CZ" altLang="cs-CZ" sz="2000" b="0" i="0" u="sng" strike="noStrike" cap="none" normalizeH="0" baseline="0" dirty="0">
                <a:ln>
                  <a:noFill/>
                </a:ln>
                <a:solidFill>
                  <a:srgbClr val="000000"/>
                </a:solidFill>
                <a:effectLst/>
                <a:latin typeface="+mn-lt"/>
                <a:cs typeface="Times New Roman" panose="02020603050405020304" pitchFamily="18" charset="0"/>
              </a:rPr>
              <a:t>výpočet </a:t>
            </a:r>
            <a:r>
              <a:rPr kumimoji="0" lang="cs-CZ" altLang="cs-CZ" sz="2000" b="0" i="1" u="sng" strike="noStrike" cap="none" normalizeH="0" baseline="0" dirty="0">
                <a:ln>
                  <a:noFill/>
                </a:ln>
                <a:solidFill>
                  <a:srgbClr val="000000"/>
                </a:solidFill>
                <a:effectLst/>
                <a:latin typeface="+mn-lt"/>
                <a:cs typeface="Times New Roman" panose="02020603050405020304" pitchFamily="18" charset="0"/>
              </a:rPr>
              <a:t>toků</a:t>
            </a:r>
            <a:r>
              <a:rPr kumimoji="0" lang="cs-CZ" altLang="cs-CZ" sz="2000" b="0" i="0" u="sng" strike="noStrike" cap="none" normalizeH="0" baseline="0" dirty="0">
                <a:ln>
                  <a:noFill/>
                </a:ln>
                <a:solidFill>
                  <a:srgbClr val="000000"/>
                </a:solidFill>
                <a:effectLst/>
                <a:latin typeface="+mn-lt"/>
                <a:cs typeface="Times New Roman" panose="02020603050405020304" pitchFamily="18" charset="0"/>
              </a:rPr>
              <a:t>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různých vektorů plochami. Každá (rovinná) plocha </a:t>
            </a:r>
            <a:r>
              <a:rPr kumimoji="0" lang="cs-CZ" altLang="cs-CZ" sz="2000" b="0" i="1" u="none" strike="noStrike" cap="none" normalizeH="0" baseline="0" dirty="0">
                <a:ln>
                  <a:noFill/>
                </a:ln>
                <a:solidFill>
                  <a:srgbClr val="000000"/>
                </a:solidFill>
                <a:effectLst/>
                <a:latin typeface="+mn-lt"/>
                <a:cs typeface="Times New Roman" panose="02020603050405020304" pitchFamily="18" charset="0"/>
              </a:rPr>
              <a:t>S</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je charakterizována stejnojmenným normálovým vektorem, určujícím její velikost i prostorovou orientaci. Jestliže pak takovou plochu umístíme do nějakého vektorového pole (pro začátek homogenního), definujeme </a:t>
            </a:r>
            <a:r>
              <a:rPr kumimoji="0" lang="cs-CZ" altLang="cs-CZ" sz="2000" b="1" i="1" u="none" strike="noStrike" cap="none" normalizeH="0" baseline="0" dirty="0">
                <a:ln>
                  <a:noFill/>
                </a:ln>
                <a:solidFill>
                  <a:srgbClr val="000000"/>
                </a:solidFill>
                <a:effectLst/>
                <a:latin typeface="+mn-lt"/>
                <a:cs typeface="Times New Roman" panose="02020603050405020304" pitchFamily="18" charset="0"/>
              </a:rPr>
              <a:t>tok</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vektoru uvažovaného pole danou plochou jako jejich skalární součin. Některé příklady:</a:t>
            </a: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V proudící kapalině (nebo plynu) definujeme </a:t>
            </a:r>
            <a:r>
              <a:rPr kumimoji="0" lang="cs-CZ" altLang="cs-CZ" sz="2000" b="1" i="0" u="none" strike="noStrike" cap="none" normalizeH="0" baseline="0" dirty="0">
                <a:ln>
                  <a:noFill/>
                </a:ln>
                <a:solidFill>
                  <a:srgbClr val="000000"/>
                </a:solidFill>
                <a:effectLst/>
                <a:latin typeface="+mn-lt"/>
                <a:cs typeface="Times New Roman" panose="02020603050405020304" pitchFamily="18" charset="0"/>
              </a:rPr>
              <a:t>objemový tok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(tok vektoru rychlosti): </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800" dirty="0">
              <a:solidFill>
                <a:srgbClr val="000000"/>
              </a:solidFill>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solidFill>
                  <a:srgbClr val="000000"/>
                </a:solidFill>
                <a:latin typeface="+mn-lt"/>
                <a:cs typeface="Times New Roman" panose="02020603050405020304" pitchFamily="18" charset="0"/>
              </a:rPr>
              <a:t>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V magnetickém poli definujeme </a:t>
            </a:r>
            <a:r>
              <a:rPr kumimoji="0" lang="cs-CZ" altLang="cs-CZ" sz="2000" b="1" i="0" u="none" strike="noStrike" cap="none" normalizeH="0" baseline="0" dirty="0">
                <a:ln>
                  <a:noFill/>
                </a:ln>
                <a:solidFill>
                  <a:srgbClr val="000000"/>
                </a:solidFill>
                <a:effectLst/>
                <a:latin typeface="+mn-lt"/>
                <a:cs typeface="Times New Roman" panose="02020603050405020304" pitchFamily="18" charset="0"/>
              </a:rPr>
              <a:t>magnetický indukční tok</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800" dirty="0">
              <a:solidFill>
                <a:srgbClr val="000000"/>
              </a:solidFill>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                        </a:t>
            </a: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solidFill>
                  <a:srgbClr val="000000"/>
                </a:solidFill>
                <a:latin typeface="+mn-lt"/>
                <a:cs typeface="Times New Roman" panose="02020603050405020304" pitchFamily="18" charset="0"/>
              </a:rPr>
              <a:t>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Podobně v elektrickém poli zavádíme </a:t>
            </a:r>
            <a:r>
              <a:rPr kumimoji="0" lang="cs-CZ" altLang="cs-CZ" sz="2000" b="1" i="0" u="none" strike="noStrike" cap="none" normalizeH="0" baseline="0" dirty="0">
                <a:ln>
                  <a:noFill/>
                </a:ln>
                <a:solidFill>
                  <a:srgbClr val="000000"/>
                </a:solidFill>
                <a:effectLst/>
                <a:latin typeface="+mn-lt"/>
                <a:cs typeface="Times New Roman" panose="02020603050405020304" pitchFamily="18" charset="0"/>
              </a:rPr>
              <a:t>tok elektrické intenzity</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000" dirty="0">
              <a:solidFill>
                <a:srgbClr val="000000"/>
              </a:solidFill>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           </a:t>
            </a: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solidFill>
                  <a:srgbClr val="000000"/>
                </a:solidFill>
                <a:latin typeface="+mn-lt"/>
                <a:cs typeface="Times New Roman" panose="02020603050405020304" pitchFamily="18" charset="0"/>
              </a:rPr>
              <a:t>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Elektrický proud lze chápat jako </a:t>
            </a:r>
            <a:r>
              <a:rPr kumimoji="0" lang="cs-CZ" altLang="cs-CZ" sz="2000" b="1" i="0" u="none" strike="noStrike" cap="none" normalizeH="0" baseline="0" dirty="0">
                <a:ln>
                  <a:noFill/>
                </a:ln>
                <a:solidFill>
                  <a:srgbClr val="000000"/>
                </a:solidFill>
                <a:effectLst/>
                <a:latin typeface="+mn-lt"/>
                <a:cs typeface="Times New Roman" panose="02020603050405020304" pitchFamily="18" charset="0"/>
              </a:rPr>
              <a:t>tok vektoru proudové hustoty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plochou průřezu vodiče: </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solidFill>
                  <a:srgbClr val="000000"/>
                </a:solidFill>
                <a:latin typeface="+mn-lt"/>
                <a:cs typeface="Times New Roman" panose="02020603050405020304" pitchFamily="18" charset="0"/>
              </a:rPr>
              <a:t>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V teorii elektromagnetického vlnění je </a:t>
            </a:r>
            <a:r>
              <a:rPr kumimoji="0" lang="cs-CZ" altLang="cs-CZ" sz="2000" b="1" i="0" u="none" strike="noStrike" cap="none" normalizeH="0" baseline="0" dirty="0">
                <a:ln>
                  <a:noFill/>
                </a:ln>
                <a:solidFill>
                  <a:srgbClr val="000000"/>
                </a:solidFill>
                <a:effectLst/>
                <a:latin typeface="+mn-lt"/>
                <a:cs typeface="Times New Roman" panose="02020603050405020304" pitchFamily="18" charset="0"/>
              </a:rPr>
              <a:t>zářivý tok </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vlastně tokem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tzv. </a:t>
            </a:r>
            <a:r>
              <a:rPr kumimoji="0" lang="cs-CZ" altLang="cs-CZ" sz="2000" b="0" i="0" u="none" strike="noStrike" cap="none" normalizeH="0" baseline="0" dirty="0" err="1">
                <a:ln>
                  <a:noFill/>
                </a:ln>
                <a:solidFill>
                  <a:srgbClr val="000000"/>
                </a:solidFill>
                <a:effectLst/>
                <a:latin typeface="+mn-lt"/>
                <a:cs typeface="Times New Roman" panose="02020603050405020304" pitchFamily="18" charset="0"/>
              </a:rPr>
              <a:t>Poyntingova</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vektoru.</a:t>
            </a:r>
            <a:endParaRPr kumimoji="0" lang="cs-CZ" altLang="cs-CZ" sz="2000" b="0" i="0" u="none" strike="noStrike" cap="none" normalizeH="0" baseline="0" dirty="0">
              <a:ln>
                <a:noFill/>
              </a:ln>
              <a:solidFill>
                <a:schemeClr val="tx1"/>
              </a:solidFill>
              <a:effectLst/>
              <a:latin typeface="+mn-lt"/>
            </a:endParaRPr>
          </a:p>
        </p:txBody>
      </p:sp>
      <p:pic>
        <p:nvPicPr>
          <p:cNvPr id="7" name="Picture 15">
            <a:extLst>
              <a:ext uri="{FF2B5EF4-FFF2-40B4-BE49-F238E27FC236}">
                <a16:creationId xmlns:a16="http://schemas.microsoft.com/office/drawing/2014/main" id="{661F728E-3C39-4B1B-BA96-BB987BE26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859" y="2571521"/>
            <a:ext cx="885825" cy="3790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a:extLst>
              <a:ext uri="{FF2B5EF4-FFF2-40B4-BE49-F238E27FC236}">
                <a16:creationId xmlns:a16="http://schemas.microsoft.com/office/drawing/2014/main" id="{7CCD1980-990D-4C61-8B42-E07917E9E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4" y="3192510"/>
            <a:ext cx="865248" cy="3790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
            <a:extLst>
              <a:ext uri="{FF2B5EF4-FFF2-40B4-BE49-F238E27FC236}">
                <a16:creationId xmlns:a16="http://schemas.microsoft.com/office/drawing/2014/main" id="{75B6B846-7E59-4ACF-AEA4-E846E5D2E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025" y="4003020"/>
            <a:ext cx="788742" cy="3597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564A88B2-4497-4B2B-9303-01BE06F15D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025" y="5007342"/>
            <a:ext cx="711812" cy="359727"/>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a:extLst>
              <a:ext uri="{FF2B5EF4-FFF2-40B4-BE49-F238E27FC236}">
                <a16:creationId xmlns:a16="http://schemas.microsoft.com/office/drawing/2014/main" id="{3C4786B1-4CAA-4964-87B6-ADC535BD4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3809" y="5510786"/>
            <a:ext cx="1742847" cy="112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37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2542E5A-FFA4-4414-B8DE-01A06AEA5C6D}"/>
              </a:ext>
            </a:extLst>
          </p:cNvPr>
          <p:cNvSpPr>
            <a:spLocks noChangeArrowheads="1"/>
          </p:cNvSpPr>
          <p:nvPr/>
        </p:nvSpPr>
        <p:spPr bwMode="auto">
          <a:xfrm>
            <a:off x="43641" y="931176"/>
            <a:ext cx="883919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    Typickou ukázkou </a:t>
            </a:r>
            <a:r>
              <a:rPr kumimoji="0" lang="cs-CZ" altLang="cs-CZ" sz="2000" b="1" i="0" u="none" strike="noStrike" cap="none" normalizeH="0" baseline="0" dirty="0">
                <a:ln>
                  <a:noFill/>
                </a:ln>
                <a:solidFill>
                  <a:srgbClr val="000000"/>
                </a:solidFill>
                <a:effectLst/>
                <a:latin typeface="+mn-lt"/>
                <a:cs typeface="Arial" panose="020B0604020202020204" pitchFamily="34" charset="0"/>
              </a:rPr>
              <a:t>skalárního součinu </a:t>
            </a:r>
            <a:r>
              <a:rPr kumimoji="0" lang="cs-CZ" altLang="cs-CZ" sz="2000" b="0" i="0" u="none" strike="noStrike" cap="none" normalizeH="0" baseline="0" dirty="0">
                <a:ln>
                  <a:noFill/>
                </a:ln>
                <a:solidFill>
                  <a:srgbClr val="000000"/>
                </a:solidFill>
                <a:effectLst/>
                <a:latin typeface="+mn-lt"/>
                <a:cs typeface="Arial" panose="020B0604020202020204" pitchFamily="34" charset="0"/>
              </a:rPr>
              <a:t>je také například definiční vztah pro práci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W</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vykonanou silou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F</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při posunutí daném vektorem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s</a:t>
            </a:r>
            <a:r>
              <a:rPr kumimoji="0" lang="cs-CZ" altLang="cs-CZ" sz="2000" b="0" i="0" u="none" strike="noStrike" cap="none" normalizeH="0" baseline="0" dirty="0">
                <a:ln>
                  <a:noFill/>
                </a:ln>
                <a:solidFill>
                  <a:srgbClr val="000000"/>
                </a:solidFill>
                <a:effectLst/>
                <a:latin typeface="+mn-lt"/>
                <a:cs typeface="Arial" panose="020B0604020202020204" pitchFamily="34" charset="0"/>
              </a:rPr>
              <a:t>:</a:t>
            </a:r>
            <a:endParaRPr kumimoji="0" lang="cs-CZ" altLang="cs-CZ" sz="20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Uvedený skalární součin můžeme vyjádřit jako</a:t>
            </a:r>
            <a:endParaRPr kumimoji="0" lang="cs-CZ" altLang="cs-CZ" sz="20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                         ,</a:t>
            </a:r>
            <a:endParaRPr kumimoji="0" lang="cs-CZ" altLang="cs-CZ" sz="20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rgbClr val="000000"/>
              </a:solidFill>
              <a:effectLst/>
              <a:latin typeface="+mn-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kde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F</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je velikost působící síly,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s</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je vzdálenost o kterou se předmět posunul, </a:t>
            </a:r>
            <a:r>
              <a:rPr kumimoji="0" lang="cs-CZ" altLang="cs-CZ" sz="2000" b="0" i="1" u="none" strike="noStrike" cap="none" normalizeH="0" baseline="0" dirty="0">
                <a:ln>
                  <a:noFill/>
                </a:ln>
                <a:solidFill>
                  <a:srgbClr val="000000"/>
                </a:solidFill>
                <a:effectLst/>
                <a:latin typeface="+mn-lt"/>
                <a:cs typeface="Arial" panose="020B0604020202020204" pitchFamily="34" charset="0"/>
              </a:rPr>
              <a:t>a</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je úhel, který svírala síla se směrem pohybu.</a:t>
            </a:r>
          </a:p>
        </p:txBody>
      </p:sp>
      <p:pic>
        <p:nvPicPr>
          <p:cNvPr id="24578" name="Picture 2">
            <a:extLst>
              <a:ext uri="{FF2B5EF4-FFF2-40B4-BE49-F238E27FC236}">
                <a16:creationId xmlns:a16="http://schemas.microsoft.com/office/drawing/2014/main" id="{101F50BB-027B-404B-B88D-7600E5247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754" y="1636905"/>
            <a:ext cx="1043325" cy="304972"/>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a:extLst>
              <a:ext uri="{FF2B5EF4-FFF2-40B4-BE49-F238E27FC236}">
                <a16:creationId xmlns:a16="http://schemas.microsoft.com/office/drawing/2014/main" id="{846D9A50-470E-49E8-931A-98843CEDE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579" y="2647606"/>
            <a:ext cx="1428553" cy="304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FDD09778-46BF-4E3A-A7D5-9D4248B1A811}"/>
              </a:ext>
            </a:extLst>
          </p:cNvPr>
          <p:cNvSpPr txBox="1"/>
          <p:nvPr/>
        </p:nvSpPr>
        <p:spPr>
          <a:xfrm>
            <a:off x="352425" y="390525"/>
            <a:ext cx="1343025" cy="461665"/>
          </a:xfrm>
          <a:prstGeom prst="rect">
            <a:avLst/>
          </a:prstGeom>
          <a:noFill/>
        </p:spPr>
        <p:txBody>
          <a:bodyPr wrap="square" rtlCol="0">
            <a:spAutoFit/>
          </a:bodyPr>
          <a:lstStyle/>
          <a:p>
            <a:r>
              <a:rPr lang="cs-CZ" sz="2400" b="1" dirty="0"/>
              <a:t>Příklad</a:t>
            </a:r>
          </a:p>
        </p:txBody>
      </p:sp>
      <p:pic>
        <p:nvPicPr>
          <p:cNvPr id="2" name="Picture 4">
            <a:extLst>
              <a:ext uri="{FF2B5EF4-FFF2-40B4-BE49-F238E27FC236}">
                <a16:creationId xmlns:a16="http://schemas.microsoft.com/office/drawing/2014/main" id="{AC96503D-88B3-4A4C-BFCB-D6BE85059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601" y="3572133"/>
            <a:ext cx="3290062" cy="1223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2D5AA7F-5D56-402B-86D9-790C0A9C6D2C}"/>
              </a:ext>
            </a:extLst>
          </p:cNvPr>
          <p:cNvSpPr txBox="1"/>
          <p:nvPr/>
        </p:nvSpPr>
        <p:spPr>
          <a:xfrm>
            <a:off x="173815" y="5153677"/>
            <a:ext cx="8578849"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sng" strike="noStrike" cap="none" normalizeH="0" baseline="0" dirty="0">
                <a:ln>
                  <a:noFill/>
                </a:ln>
                <a:solidFill>
                  <a:srgbClr val="000000"/>
                </a:solidFill>
                <a:effectLst/>
                <a:cs typeface="Arial" panose="020B0604020202020204" pitchFamily="34" charset="0"/>
              </a:rPr>
              <a:t>Skalární součin</a:t>
            </a:r>
            <a:r>
              <a:rPr kumimoji="0" lang="cs-CZ" altLang="cs-CZ" sz="2000" b="0" i="0" u="none" strike="noStrike" cap="none" normalizeH="0" baseline="0" dirty="0">
                <a:ln>
                  <a:noFill/>
                </a:ln>
                <a:solidFill>
                  <a:srgbClr val="000000"/>
                </a:solidFill>
                <a:effectLst/>
                <a:cs typeface="Arial" panose="020B0604020202020204" pitchFamily="34" charset="0"/>
              </a:rPr>
              <a:t> </a:t>
            </a:r>
            <a:r>
              <a:rPr kumimoji="0" lang="cs-CZ" altLang="cs-CZ" sz="2000" b="0" i="0" u="sng" strike="noStrike" cap="none" normalizeH="0" baseline="0" dirty="0">
                <a:ln>
                  <a:noFill/>
                </a:ln>
                <a:solidFill>
                  <a:srgbClr val="000000"/>
                </a:solidFill>
                <a:effectLst/>
                <a:cs typeface="Arial" panose="020B0604020202020204" pitchFamily="34" charset="0"/>
              </a:rPr>
              <a:t>násobí vzdálenost uraženou předmětem se složkou síly ve směru pohybu</a:t>
            </a:r>
            <a:r>
              <a:rPr kumimoji="0" lang="cs-CZ" altLang="cs-CZ" sz="2000" b="0" i="0" u="none" strike="noStrike" cap="none" normalizeH="0" baseline="0" dirty="0">
                <a:ln>
                  <a:noFill/>
                </a:ln>
                <a:solidFill>
                  <a:srgbClr val="000000"/>
                </a:solidFill>
                <a:effectLst/>
                <a:cs typeface="Arial" panose="020B0604020202020204" pitchFamily="34" charset="0"/>
              </a:rPr>
              <a:t>: </a:t>
            </a:r>
            <a:r>
              <a:rPr kumimoji="0" lang="cs-CZ" altLang="cs-CZ" sz="2000" b="0" i="1" u="none" strike="noStrike" cap="none" normalizeH="0" baseline="0" dirty="0" err="1">
                <a:ln>
                  <a:noFill/>
                </a:ln>
                <a:solidFill>
                  <a:srgbClr val="000000"/>
                </a:solidFill>
                <a:effectLst/>
                <a:cs typeface="Arial" panose="020B0604020202020204" pitchFamily="34" charset="0"/>
              </a:rPr>
              <a:t>F.</a:t>
            </a:r>
            <a:r>
              <a:rPr kumimoji="0" lang="cs-CZ" altLang="cs-CZ" sz="2000" b="0" i="0" u="none" strike="noStrike" cap="none" normalizeH="0" baseline="0" dirty="0" err="1">
                <a:ln>
                  <a:noFill/>
                </a:ln>
                <a:solidFill>
                  <a:srgbClr val="000000"/>
                </a:solidFill>
                <a:effectLst/>
                <a:cs typeface="Arial" panose="020B0604020202020204" pitchFamily="34" charset="0"/>
              </a:rPr>
              <a:t>cos</a:t>
            </a:r>
            <a:r>
              <a:rPr kumimoji="0" lang="el-GR" altLang="cs-CZ" sz="2000" b="0" i="1" u="none" strike="noStrike" cap="none" normalizeH="0" baseline="0" dirty="0">
                <a:ln>
                  <a:noFill/>
                </a:ln>
                <a:solidFill>
                  <a:srgbClr val="000000"/>
                </a:solidFill>
                <a:effectLst/>
                <a:cs typeface="Arial" panose="020B0604020202020204" pitchFamily="34" charset="0"/>
              </a:rPr>
              <a:t>α</a:t>
            </a:r>
            <a:r>
              <a:rPr kumimoji="0" lang="cs-CZ" altLang="cs-CZ" sz="2000" b="0" i="1" u="none" strike="noStrike" cap="none" normalizeH="0" baseline="0" dirty="0">
                <a:ln>
                  <a:noFill/>
                </a:ln>
                <a:solidFill>
                  <a:srgbClr val="000000"/>
                </a:solidFill>
                <a:effectLst/>
                <a:cs typeface="Arial" panose="020B0604020202020204" pitchFamily="34" charset="0"/>
              </a:rPr>
              <a:t>.</a:t>
            </a:r>
            <a:r>
              <a:rPr kumimoji="0" lang="cs-CZ" altLang="cs-CZ" sz="2000" b="0" i="0" u="none" strike="noStrike" cap="none" normalizeH="0" baseline="0" dirty="0">
                <a:ln>
                  <a:noFill/>
                </a:ln>
                <a:solidFill>
                  <a:srgbClr val="000000"/>
                </a:solidFill>
                <a:effectLst/>
                <a:cs typeface="Arial" panose="020B0604020202020204" pitchFamily="34" charset="0"/>
              </a:rPr>
              <a:t> Právě tato složka koná skutečně práci. Pokud bude vektor síly </a:t>
            </a:r>
            <a:r>
              <a:rPr kumimoji="0" lang="cs-CZ" altLang="cs-CZ" sz="2000" b="1" i="1" u="none" strike="noStrike" cap="none" normalizeH="0" baseline="0" dirty="0">
                <a:ln>
                  <a:noFill/>
                </a:ln>
                <a:solidFill>
                  <a:srgbClr val="000000"/>
                </a:solidFill>
                <a:effectLst/>
                <a:cs typeface="Arial" panose="020B0604020202020204" pitchFamily="34" charset="0"/>
              </a:rPr>
              <a:t>F</a:t>
            </a:r>
            <a:r>
              <a:rPr kumimoji="0" lang="cs-CZ" altLang="cs-CZ" sz="2000" b="0" i="0" u="none" strike="noStrike" cap="none" normalizeH="0" baseline="0" dirty="0">
                <a:ln>
                  <a:noFill/>
                </a:ln>
                <a:solidFill>
                  <a:srgbClr val="000000"/>
                </a:solidFill>
                <a:effectLst/>
                <a:cs typeface="Arial" panose="020B0604020202020204" pitchFamily="34" charset="0"/>
              </a:rPr>
              <a:t> kolmý na směr pohybu, je tato složka nulová a síla v daném směru nekoná žádnou práci.</a:t>
            </a:r>
            <a:endParaRPr kumimoji="0" lang="cs-CZ" altLang="cs-CZ"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7999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DACAA19B-2C36-4AE2-9EFF-3EFF66D6FDEB}"/>
              </a:ext>
            </a:extLst>
          </p:cNvPr>
          <p:cNvPicPr>
            <a:picLocks noChangeAspect="1"/>
          </p:cNvPicPr>
          <p:nvPr/>
        </p:nvPicPr>
        <p:blipFill>
          <a:blip r:embed="rId2"/>
          <a:stretch>
            <a:fillRect/>
          </a:stretch>
        </p:blipFill>
        <p:spPr>
          <a:xfrm>
            <a:off x="4609560" y="3052220"/>
            <a:ext cx="4114799" cy="1767144"/>
          </a:xfrm>
          <a:prstGeom prst="rect">
            <a:avLst/>
          </a:prstGeom>
        </p:spPr>
      </p:pic>
      <p:sp>
        <p:nvSpPr>
          <p:cNvPr id="6" name="TextovéPole 5">
            <a:extLst>
              <a:ext uri="{FF2B5EF4-FFF2-40B4-BE49-F238E27FC236}">
                <a16:creationId xmlns:a16="http://schemas.microsoft.com/office/drawing/2014/main" id="{58E45127-73A8-416B-AB0D-1DFBB6BCE405}"/>
              </a:ext>
            </a:extLst>
          </p:cNvPr>
          <p:cNvSpPr txBox="1"/>
          <p:nvPr/>
        </p:nvSpPr>
        <p:spPr>
          <a:xfrm>
            <a:off x="294198" y="447229"/>
            <a:ext cx="2377317" cy="461665"/>
          </a:xfrm>
          <a:prstGeom prst="rect">
            <a:avLst/>
          </a:prstGeom>
          <a:noFill/>
        </p:spPr>
        <p:txBody>
          <a:bodyPr wrap="none" rtlCol="0">
            <a:spAutoFit/>
          </a:bodyPr>
          <a:lstStyle/>
          <a:p>
            <a:r>
              <a:rPr lang="cs-CZ" sz="2400" b="1" dirty="0"/>
              <a:t>Vektorový součin</a:t>
            </a:r>
          </a:p>
        </p:txBody>
      </p:sp>
      <p:pic>
        <p:nvPicPr>
          <p:cNvPr id="23554" name="Picture 2">
            <a:extLst>
              <a:ext uri="{FF2B5EF4-FFF2-40B4-BE49-F238E27FC236}">
                <a16:creationId xmlns:a16="http://schemas.microsoft.com/office/drawing/2014/main" id="{0663D1F8-A12A-4504-A732-E64C5A598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40" y="583456"/>
            <a:ext cx="1131958" cy="32543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a:extLst>
              <a:ext uri="{FF2B5EF4-FFF2-40B4-BE49-F238E27FC236}">
                <a16:creationId xmlns:a16="http://schemas.microsoft.com/office/drawing/2014/main" id="{AFFC665C-147B-4DF3-9CCA-56075A185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73" y="2219286"/>
            <a:ext cx="3800970" cy="380097"/>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Vektorový součin — Matematika.cz">
            <a:extLst>
              <a:ext uri="{FF2B5EF4-FFF2-40B4-BE49-F238E27FC236}">
                <a16:creationId xmlns:a16="http://schemas.microsoft.com/office/drawing/2014/main" id="{0C8BD77B-9166-407C-B024-D661541B0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97" y="3205981"/>
            <a:ext cx="3255616" cy="10787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1FB884A5-6C82-46BE-B751-46DFAEFEBD91}"/>
              </a:ext>
            </a:extLst>
          </p:cNvPr>
          <p:cNvSpPr txBox="1"/>
          <p:nvPr/>
        </p:nvSpPr>
        <p:spPr>
          <a:xfrm>
            <a:off x="294197" y="1077178"/>
            <a:ext cx="8630727" cy="112338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Vektorový součin značíme křížkem, výsledkem vektorového součinu je opět vektor.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Výsledný vektor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w</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je kolmý na rovinu, ve které leží původní vektory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u</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v</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Vektorový součin počítáme pouze v prostoru </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(nikoli v rovině).</a:t>
            </a:r>
            <a:endParaRPr kumimoji="0" lang="cs-CZ" altLang="cs-CZ"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1300" dirty="0">
              <a:solidFill>
                <a:srgbClr val="000000"/>
              </a:solidFill>
              <a:cs typeface="Arial" panose="020B0604020202020204" pitchFamily="34" charset="0"/>
            </a:endParaRPr>
          </a:p>
        </p:txBody>
      </p:sp>
      <p:sp>
        <p:nvSpPr>
          <p:cNvPr id="12" name="TextovéPole 11">
            <a:extLst>
              <a:ext uri="{FF2B5EF4-FFF2-40B4-BE49-F238E27FC236}">
                <a16:creationId xmlns:a16="http://schemas.microsoft.com/office/drawing/2014/main" id="{5CEFBB8E-9C57-478F-9DD0-BF83A93DCCAA}"/>
              </a:ext>
            </a:extLst>
          </p:cNvPr>
          <p:cNvSpPr txBox="1"/>
          <p:nvPr/>
        </p:nvSpPr>
        <p:spPr>
          <a:xfrm>
            <a:off x="161925" y="4793859"/>
            <a:ext cx="8888443" cy="1877437"/>
          </a:xfrm>
          <a:prstGeom prst="rect">
            <a:avLst/>
          </a:prstGeom>
          <a:noFill/>
        </p:spPr>
        <p:txBody>
          <a:bodyPr wrap="square">
            <a:spAutoFit/>
          </a:bodyPr>
          <a:lstStyle/>
          <a:p>
            <a:r>
              <a:rPr lang="cs-CZ" i="0" u="sng" dirty="0">
                <a:solidFill>
                  <a:srgbClr val="000000"/>
                </a:solidFill>
                <a:effectLst/>
                <a:latin typeface="Arial" panose="020B0604020202020204" pitchFamily="34" charset="0"/>
              </a:rPr>
              <a:t>Výsledný vektor je vždy kolmý na dva násobené vektory</a:t>
            </a:r>
            <a:r>
              <a:rPr lang="cs-CZ" b="0" i="0" dirty="0">
                <a:solidFill>
                  <a:srgbClr val="000000"/>
                </a:solidFill>
                <a:effectLst/>
                <a:latin typeface="Arial" panose="020B0604020202020204" pitchFamily="34" charset="0"/>
              </a:rPr>
              <a:t>. Jeho směr lze určit </a:t>
            </a:r>
            <a:r>
              <a:rPr lang="cs-CZ" b="1" i="0" dirty="0">
                <a:solidFill>
                  <a:srgbClr val="000000"/>
                </a:solidFill>
                <a:effectLst/>
                <a:latin typeface="Arial" panose="020B0604020202020204" pitchFamily="34" charset="0"/>
              </a:rPr>
              <a:t>pravidlem pravé ruky</a:t>
            </a:r>
            <a:r>
              <a:rPr lang="cs-CZ" b="0" i="0" dirty="0">
                <a:solidFill>
                  <a:srgbClr val="000000"/>
                </a:solidFill>
                <a:effectLst/>
                <a:latin typeface="Arial" panose="020B0604020202020204" pitchFamily="34" charset="0"/>
              </a:rPr>
              <a:t>: </a:t>
            </a:r>
          </a:p>
          <a:p>
            <a:endParaRPr lang="cs-CZ" sz="800" b="0" i="0" dirty="0">
              <a:solidFill>
                <a:srgbClr val="000000"/>
              </a:solidFill>
              <a:effectLst/>
              <a:latin typeface="Arial" panose="020B0604020202020204" pitchFamily="34" charset="0"/>
            </a:endParaRPr>
          </a:p>
          <a:p>
            <a:r>
              <a:rPr lang="cs-CZ" b="0" i="0" dirty="0">
                <a:solidFill>
                  <a:srgbClr val="000000"/>
                </a:solidFill>
                <a:effectLst/>
                <a:latin typeface="Arial" panose="020B0604020202020204" pitchFamily="34" charset="0"/>
              </a:rPr>
              <a:t>Přiložíme-li pravou ruku kolmo k vektorům tak, že prsty směřují od špičky prvního násobeného vektoru ke špičce druhého, pak vztyčený palec ukazuje směr výsledného vektoru = první násobený, druhý násobený a výsledný vektor (v tomto pořadí) tvoří takzvaný </a:t>
            </a:r>
            <a:r>
              <a:rPr lang="cs-CZ" b="1" i="0" dirty="0">
                <a:solidFill>
                  <a:srgbClr val="000000"/>
                </a:solidFill>
                <a:effectLst/>
                <a:latin typeface="Arial" panose="020B0604020202020204" pitchFamily="34" charset="0"/>
              </a:rPr>
              <a:t>pravotočivý systém</a:t>
            </a:r>
            <a:r>
              <a:rPr lang="cs-CZ" b="0" i="0" dirty="0">
                <a:solidFill>
                  <a:srgbClr val="000000"/>
                </a:solidFill>
                <a:effectLst/>
                <a:latin typeface="Arial" panose="020B0604020202020204" pitchFamily="34" charset="0"/>
              </a:rPr>
              <a:t>.</a:t>
            </a:r>
            <a:endParaRPr lang="cs-CZ" dirty="0"/>
          </a:p>
        </p:txBody>
      </p:sp>
      <p:pic>
        <p:nvPicPr>
          <p:cNvPr id="3" name="Obrázek 2">
            <a:extLst>
              <a:ext uri="{FF2B5EF4-FFF2-40B4-BE49-F238E27FC236}">
                <a16:creationId xmlns:a16="http://schemas.microsoft.com/office/drawing/2014/main" id="{5F6D71B1-1348-4065-98AD-5593AB9B3E87}"/>
              </a:ext>
            </a:extLst>
          </p:cNvPr>
          <p:cNvPicPr>
            <a:picLocks noChangeAspect="1"/>
          </p:cNvPicPr>
          <p:nvPr/>
        </p:nvPicPr>
        <p:blipFill>
          <a:blip r:embed="rId6"/>
          <a:stretch>
            <a:fillRect/>
          </a:stretch>
        </p:blipFill>
        <p:spPr>
          <a:xfrm>
            <a:off x="4870263" y="2066529"/>
            <a:ext cx="3368749" cy="1273485"/>
          </a:xfrm>
          <a:prstGeom prst="rect">
            <a:avLst/>
          </a:prstGeom>
        </p:spPr>
      </p:pic>
    </p:spTree>
    <p:extLst>
      <p:ext uri="{BB962C8B-B14F-4D97-AF65-F5344CB8AC3E}">
        <p14:creationId xmlns:p14="http://schemas.microsoft.com/office/powerpoint/2010/main" val="2879002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ee the source image">
            <a:extLst>
              <a:ext uri="{FF2B5EF4-FFF2-40B4-BE49-F238E27FC236}">
                <a16:creationId xmlns:a16="http://schemas.microsoft.com/office/drawing/2014/main" id="{59118B4F-469F-4B27-89EC-F09B5BE13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643" y="130721"/>
            <a:ext cx="2095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7F740538-F26C-484B-A648-435E6C86F984}"/>
              </a:ext>
            </a:extLst>
          </p:cNvPr>
          <p:cNvPicPr>
            <a:picLocks noChangeAspect="1"/>
          </p:cNvPicPr>
          <p:nvPr/>
        </p:nvPicPr>
        <p:blipFill>
          <a:blip r:embed="rId3"/>
          <a:stretch>
            <a:fillRect/>
          </a:stretch>
        </p:blipFill>
        <p:spPr>
          <a:xfrm>
            <a:off x="1767652" y="1181100"/>
            <a:ext cx="3280598" cy="1238250"/>
          </a:xfrm>
          <a:prstGeom prst="rect">
            <a:avLst/>
          </a:prstGeom>
        </p:spPr>
      </p:pic>
      <p:sp>
        <p:nvSpPr>
          <p:cNvPr id="8" name="TextovéPole 7">
            <a:extLst>
              <a:ext uri="{FF2B5EF4-FFF2-40B4-BE49-F238E27FC236}">
                <a16:creationId xmlns:a16="http://schemas.microsoft.com/office/drawing/2014/main" id="{4BEB8252-FA55-4080-ABC1-51E061AE7136}"/>
              </a:ext>
            </a:extLst>
          </p:cNvPr>
          <p:cNvSpPr txBox="1"/>
          <p:nvPr/>
        </p:nvSpPr>
        <p:spPr>
          <a:xfrm>
            <a:off x="196027" y="257175"/>
            <a:ext cx="6795324" cy="646331"/>
          </a:xfrm>
          <a:prstGeom prst="rect">
            <a:avLst/>
          </a:prstGeom>
          <a:noFill/>
        </p:spPr>
        <p:txBody>
          <a:bodyPr wrap="square" rtlCol="0">
            <a:spAutoFit/>
          </a:bodyPr>
          <a:lstStyle/>
          <a:p>
            <a:pPr algn="just"/>
            <a:r>
              <a:rPr lang="cs-CZ" dirty="0"/>
              <a:t>S</a:t>
            </a:r>
            <a:r>
              <a:rPr lang="cs-CZ" b="0" i="0" dirty="0">
                <a:solidFill>
                  <a:srgbClr val="000000"/>
                </a:solidFill>
                <a:effectLst/>
                <a:latin typeface="Arial" panose="020B0604020202020204" pitchFamily="34" charset="0"/>
              </a:rPr>
              <a:t>měr vektorového součinu závisí na pořadí násobení vektorů (</a:t>
            </a:r>
            <a:r>
              <a:rPr lang="cs-CZ" b="0" i="0" u="sng" dirty="0">
                <a:solidFill>
                  <a:srgbClr val="000000"/>
                </a:solidFill>
                <a:effectLst/>
                <a:latin typeface="Arial" panose="020B0604020202020204" pitchFamily="34" charset="0"/>
              </a:rPr>
              <a:t>vektorový součin </a:t>
            </a:r>
            <a:r>
              <a:rPr lang="cs-CZ" b="0" i="0" dirty="0">
                <a:solidFill>
                  <a:srgbClr val="000000"/>
                </a:solidFill>
                <a:effectLst/>
                <a:latin typeface="Arial" panose="020B0604020202020204" pitchFamily="34" charset="0"/>
              </a:rPr>
              <a:t>tedy </a:t>
            </a:r>
            <a:r>
              <a:rPr lang="cs-CZ" b="0" i="0" u="sng" dirty="0">
                <a:solidFill>
                  <a:srgbClr val="000000"/>
                </a:solidFill>
                <a:effectLst/>
                <a:latin typeface="Arial" panose="020B0604020202020204" pitchFamily="34" charset="0"/>
              </a:rPr>
              <a:t>není komutativní</a:t>
            </a:r>
            <a:r>
              <a:rPr lang="cs-CZ" b="0" i="0" dirty="0">
                <a:solidFill>
                  <a:srgbClr val="000000"/>
                </a:solidFill>
                <a:effectLst/>
                <a:latin typeface="Arial" panose="020B0604020202020204" pitchFamily="34" charset="0"/>
              </a:rPr>
              <a:t>!)</a:t>
            </a:r>
            <a:endParaRPr lang="cs-CZ" dirty="0"/>
          </a:p>
        </p:txBody>
      </p:sp>
      <p:sp>
        <p:nvSpPr>
          <p:cNvPr id="10" name="Rectangle 1">
            <a:extLst>
              <a:ext uri="{FF2B5EF4-FFF2-40B4-BE49-F238E27FC236}">
                <a16:creationId xmlns:a16="http://schemas.microsoft.com/office/drawing/2014/main" id="{37A6EF71-D4FA-43F7-9B24-3621DAAB104B}"/>
              </a:ext>
            </a:extLst>
          </p:cNvPr>
          <p:cNvSpPr>
            <a:spLocks noChangeArrowheads="1"/>
          </p:cNvSpPr>
          <p:nvPr/>
        </p:nvSpPr>
        <p:spPr bwMode="auto">
          <a:xfrm>
            <a:off x="196027" y="3561487"/>
            <a:ext cx="61380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Velikost vektorového součinu</a:t>
            </a:r>
            <a:endParaRPr kumimoji="0" lang="cs-CZ" altLang="cs-CZ"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cs-CZ" altLang="cs-CZ"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Velikost vektoru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w </a:t>
            </a:r>
            <a:r>
              <a:rPr kumimoji="0" lang="cs-CZ" altLang="cs-CZ" sz="1800" u="none" strike="noStrike" cap="none" normalizeH="0" baseline="0" dirty="0">
                <a:ln>
                  <a:noFill/>
                </a:ln>
                <a:solidFill>
                  <a:srgbClr val="000000"/>
                </a:solidFill>
                <a:effectLst/>
                <a:latin typeface="Arial" panose="020B0604020202020204" pitchFamily="34" charset="0"/>
                <a:cs typeface="Arial" panose="020B0604020202020204" pitchFamily="34" charset="0"/>
              </a:rPr>
              <a:t>(vektorového součinu)</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lze vypočítat pomocí vzorce pro výpočet velikosti vektoru, musíme ovšem znát vektor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w</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cs-CZ" altLang="cs-CZ"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2" name="Picture 2">
            <a:extLst>
              <a:ext uri="{FF2B5EF4-FFF2-40B4-BE49-F238E27FC236}">
                <a16:creationId xmlns:a16="http://schemas.microsoft.com/office/drawing/2014/main" id="{0E3B6B11-D7D6-4519-8015-524D28F0F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014" y="3429000"/>
            <a:ext cx="2443129" cy="18079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252C758C-8198-48CB-B0EB-2DFBC564F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951" y="4809493"/>
            <a:ext cx="1676539" cy="3634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CC2073BC-CA1D-4D18-B291-9756DDCA3A50}"/>
              </a:ext>
            </a:extLst>
          </p:cNvPr>
          <p:cNvSpPr txBox="1"/>
          <p:nvPr/>
        </p:nvSpPr>
        <p:spPr>
          <a:xfrm>
            <a:off x="196027" y="5370266"/>
            <a:ext cx="8513806" cy="923330"/>
          </a:xfrm>
          <a:prstGeom prst="rect">
            <a:avLst/>
          </a:prstGeom>
          <a:noFill/>
        </p:spPr>
        <p:txBody>
          <a:bodyPr wrap="square">
            <a:spAutoFit/>
          </a:bodyPr>
          <a:lstStyle/>
          <a:p>
            <a:pPr algn="just"/>
            <a:r>
              <a:rPr lang="cs-CZ" b="0" i="0" dirty="0">
                <a:solidFill>
                  <a:srgbClr val="000000"/>
                </a:solidFill>
                <a:effectLst/>
                <a:latin typeface="Arial" panose="020B0604020202020204" pitchFamily="34" charset="0"/>
              </a:rPr>
              <a:t>Velikost výsledného vektoru vektorového součinu odpovídá číselně ploše rovnoběžníku určeného násobenými vektory. Pro plochu </a:t>
            </a:r>
            <a:r>
              <a:rPr lang="cs-CZ" b="0" i="1" dirty="0">
                <a:solidFill>
                  <a:srgbClr val="000000"/>
                </a:solidFill>
                <a:effectLst/>
                <a:latin typeface="Arial" panose="020B0604020202020204" pitchFamily="34" charset="0"/>
              </a:rPr>
              <a:t>S</a:t>
            </a:r>
            <a:r>
              <a:rPr lang="cs-CZ" b="0" i="0" dirty="0">
                <a:solidFill>
                  <a:srgbClr val="000000"/>
                </a:solidFill>
                <a:effectLst/>
                <a:latin typeface="Arial" panose="020B0604020202020204" pitchFamily="34" charset="0"/>
              </a:rPr>
              <a:t> zobrazeného rovnoběžníku můžeme psát:</a:t>
            </a:r>
            <a:endParaRPr lang="cs-CZ" dirty="0"/>
          </a:p>
        </p:txBody>
      </p:sp>
      <p:pic>
        <p:nvPicPr>
          <p:cNvPr id="18" name="Picture 6">
            <a:extLst>
              <a:ext uri="{FF2B5EF4-FFF2-40B4-BE49-F238E27FC236}">
                <a16:creationId xmlns:a16="http://schemas.microsoft.com/office/drawing/2014/main" id="{F5B5C170-4B76-43E9-98BE-74F1C77298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7640" y="6209324"/>
            <a:ext cx="1708502" cy="27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17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a:extLst>
              <a:ext uri="{FF2B5EF4-FFF2-40B4-BE49-F238E27FC236}">
                <a16:creationId xmlns:a16="http://schemas.microsoft.com/office/drawing/2014/main" id="{EA9C0496-95EE-4C88-8AED-5EA63DAD3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92" y="2898061"/>
            <a:ext cx="2366963" cy="14594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a:extLst>
              <a:ext uri="{FF2B5EF4-FFF2-40B4-BE49-F238E27FC236}">
                <a16:creationId xmlns:a16="http://schemas.microsoft.com/office/drawing/2014/main" id="{B64CEAD9-BD36-4AE9-A348-017207F08075}"/>
              </a:ext>
            </a:extLst>
          </p:cNvPr>
          <p:cNvSpPr>
            <a:spLocks noChangeArrowheads="1"/>
          </p:cNvSpPr>
          <p:nvPr/>
        </p:nvSpPr>
        <p:spPr bwMode="auto">
          <a:xfrm>
            <a:off x="3319342" y="3050092"/>
            <a:ext cx="535551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Vyjádříme-li si dále vektory na obrázku ve složkách</a:t>
            </a:r>
            <a:endParaRPr lang="cs-CZ" altLang="cs-CZ" dirty="0">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můžeme spočítat z definice vektorového součinu složky výsledného vektoru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c</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cs-CZ" altLang="cs-CZ"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cs-CZ" altLang="cs-CZ" sz="15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cs-CZ" altLang="cs-CZ" sz="1800" b="0" i="0" u="none" strike="noStrike" cap="none" normalizeH="0" baseline="0" dirty="0">
              <a:ln>
                <a:noFill/>
              </a:ln>
              <a:solidFill>
                <a:schemeClr val="tx1"/>
              </a:solidFill>
              <a:effectLst/>
            </a:endParaRPr>
          </a:p>
        </p:txBody>
      </p:sp>
      <p:pic>
        <p:nvPicPr>
          <p:cNvPr id="141319" name="Picture 7">
            <a:extLst>
              <a:ext uri="{FF2B5EF4-FFF2-40B4-BE49-F238E27FC236}">
                <a16:creationId xmlns:a16="http://schemas.microsoft.com/office/drawing/2014/main" id="{119495DE-1D41-4081-BB7A-696A660D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48" y="3530454"/>
            <a:ext cx="2815555" cy="314236"/>
          </a:xfrm>
          <a:prstGeom prst="rect">
            <a:avLst/>
          </a:prstGeom>
          <a:noFill/>
          <a:extLst>
            <a:ext uri="{909E8E84-426E-40DD-AFC4-6F175D3DCCD1}">
              <a14:hiddenFill xmlns:a14="http://schemas.microsoft.com/office/drawing/2010/main">
                <a:solidFill>
                  <a:srgbClr val="FFFFFF"/>
                </a:solidFill>
              </a14:hiddenFill>
            </a:ext>
          </a:extLst>
        </p:spPr>
      </p:pic>
      <p:pic>
        <p:nvPicPr>
          <p:cNvPr id="141320" name="Picture 8">
            <a:extLst>
              <a:ext uri="{FF2B5EF4-FFF2-40B4-BE49-F238E27FC236}">
                <a16:creationId xmlns:a16="http://schemas.microsoft.com/office/drawing/2014/main" id="{FE523B84-2E0B-40D6-9C84-82A2B892F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45" y="4784291"/>
            <a:ext cx="1919556" cy="307621"/>
          </a:xfrm>
          <a:prstGeom prst="rect">
            <a:avLst/>
          </a:prstGeom>
          <a:noFill/>
          <a:extLst>
            <a:ext uri="{909E8E84-426E-40DD-AFC4-6F175D3DCCD1}">
              <a14:hiddenFill xmlns:a14="http://schemas.microsoft.com/office/drawing/2010/main">
                <a:solidFill>
                  <a:srgbClr val="FFFFFF"/>
                </a:solidFill>
              </a14:hiddenFill>
            </a:ext>
          </a:extLst>
        </p:spPr>
      </p:pic>
      <p:pic>
        <p:nvPicPr>
          <p:cNvPr id="141321" name="Picture 9">
            <a:extLst>
              <a:ext uri="{FF2B5EF4-FFF2-40B4-BE49-F238E27FC236}">
                <a16:creationId xmlns:a16="http://schemas.microsoft.com/office/drawing/2014/main" id="{16251310-8FED-4167-A718-AB40C9544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520" y="6086872"/>
            <a:ext cx="3255768" cy="4069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a:extLst>
              <a:ext uri="{FF2B5EF4-FFF2-40B4-BE49-F238E27FC236}">
                <a16:creationId xmlns:a16="http://schemas.microsoft.com/office/drawing/2014/main" id="{82B26366-35E9-4463-9C6D-26EE1FD07948}"/>
              </a:ext>
            </a:extLst>
          </p:cNvPr>
          <p:cNvSpPr txBox="1"/>
          <p:nvPr/>
        </p:nvSpPr>
        <p:spPr>
          <a:xfrm>
            <a:off x="306682" y="5306857"/>
            <a:ext cx="8761454"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Výsledný vektor má nenulovou pouze složku ve směru osy </a:t>
            </a:r>
            <a:r>
              <a:rPr kumimoji="0" lang="cs-CZ" altLang="cs-CZ" sz="18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z</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to znamená, že je skutečně kolmý na rovinu </a:t>
            </a:r>
            <a:r>
              <a:rPr kumimoji="0" lang="cs-CZ" altLang="cs-CZ" sz="18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xy</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ve které leží vektory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a</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cs-CZ" altLang="cs-CZ"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cs-CZ" altLang="cs-CZ" sz="1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b</a:t>
            </a:r>
            <a:r>
              <a:rPr kumimoji="0" lang="cs-CZ" altLang="cs-CZ"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2" name="Picture 6" descr="See the source image">
            <a:extLst>
              <a:ext uri="{FF2B5EF4-FFF2-40B4-BE49-F238E27FC236}">
                <a16:creationId xmlns:a16="http://schemas.microsoft.com/office/drawing/2014/main" id="{215572F5-C40F-467E-938D-A3CFD1522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171" y="440731"/>
            <a:ext cx="2903144" cy="169350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F904D53F-192A-4B4B-B4A1-563EE84242DA}"/>
              </a:ext>
            </a:extLst>
          </p:cNvPr>
          <p:cNvSpPr/>
          <p:nvPr/>
        </p:nvSpPr>
        <p:spPr>
          <a:xfrm rot="16200000">
            <a:off x="5158897" y="-77222"/>
            <a:ext cx="1676400" cy="2619375"/>
          </a:xfrm>
          <a:prstGeom prst="rect">
            <a:avLst/>
          </a:prstGeom>
          <a:pattFill prst="wdUpDiag">
            <a:fgClr>
              <a:schemeClr val="accent1"/>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23F9BB38-7DCB-497A-AEB5-CAB8F1DA5D09}"/>
              </a:ext>
            </a:extLst>
          </p:cNvPr>
          <p:cNvSpPr txBox="1"/>
          <p:nvPr/>
        </p:nvSpPr>
        <p:spPr>
          <a:xfrm>
            <a:off x="5844697" y="2087766"/>
            <a:ext cx="526106" cy="369332"/>
          </a:xfrm>
          <a:prstGeom prst="rect">
            <a:avLst/>
          </a:prstGeom>
          <a:noFill/>
        </p:spPr>
        <p:txBody>
          <a:bodyPr wrap="none" rtlCol="0">
            <a:spAutoFit/>
          </a:bodyPr>
          <a:lstStyle/>
          <a:p>
            <a:r>
              <a:rPr lang="cs-CZ" dirty="0"/>
              <a:t>|</a:t>
            </a:r>
            <a:r>
              <a:rPr lang="en-US" b="1" dirty="0">
                <a:solidFill>
                  <a:srgbClr val="FF0000"/>
                </a:solidFill>
              </a:rPr>
              <a:t>b</a:t>
            </a:r>
            <a:r>
              <a:rPr lang="cs-CZ" dirty="0"/>
              <a:t>|</a:t>
            </a:r>
          </a:p>
        </p:txBody>
      </p:sp>
      <p:sp>
        <p:nvSpPr>
          <p:cNvPr id="7" name="TextovéPole 6">
            <a:extLst>
              <a:ext uri="{FF2B5EF4-FFF2-40B4-BE49-F238E27FC236}">
                <a16:creationId xmlns:a16="http://schemas.microsoft.com/office/drawing/2014/main" id="{E39591C3-1135-4A65-8ED4-D3077943736D}"/>
              </a:ext>
            </a:extLst>
          </p:cNvPr>
          <p:cNvSpPr txBox="1"/>
          <p:nvPr/>
        </p:nvSpPr>
        <p:spPr>
          <a:xfrm rot="16200000">
            <a:off x="6985407" y="1107284"/>
            <a:ext cx="1008609" cy="369332"/>
          </a:xfrm>
          <a:prstGeom prst="rect">
            <a:avLst/>
          </a:prstGeom>
          <a:noFill/>
        </p:spPr>
        <p:txBody>
          <a:bodyPr wrap="none" rtlCol="0">
            <a:spAutoFit/>
          </a:bodyPr>
          <a:lstStyle/>
          <a:p>
            <a:r>
              <a:rPr lang="cs-CZ" dirty="0"/>
              <a:t>|</a:t>
            </a:r>
            <a:r>
              <a:rPr lang="en-US" b="1" dirty="0">
                <a:solidFill>
                  <a:srgbClr val="0070C0"/>
                </a:solidFill>
              </a:rPr>
              <a:t>a</a:t>
            </a:r>
            <a:r>
              <a:rPr lang="cs-CZ" dirty="0"/>
              <a:t>|</a:t>
            </a:r>
            <a:r>
              <a:rPr lang="en-US" dirty="0"/>
              <a:t>. sin</a:t>
            </a:r>
            <a:r>
              <a:rPr lang="el-GR" dirty="0"/>
              <a:t>θ</a:t>
            </a:r>
            <a:endParaRPr lang="cs-CZ" dirty="0"/>
          </a:p>
        </p:txBody>
      </p:sp>
    </p:spTree>
    <p:extLst>
      <p:ext uri="{BB962C8B-B14F-4D97-AF65-F5344CB8AC3E}">
        <p14:creationId xmlns:p14="http://schemas.microsoft.com/office/powerpoint/2010/main" val="5218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C5D7D1B-9926-4302-9899-6AA34FCFD801}"/>
              </a:ext>
            </a:extLst>
          </p:cNvPr>
          <p:cNvSpPr txBox="1"/>
          <p:nvPr/>
        </p:nvSpPr>
        <p:spPr>
          <a:xfrm>
            <a:off x="257175" y="385286"/>
            <a:ext cx="8524875" cy="1569660"/>
          </a:xfrm>
          <a:prstGeom prst="rect">
            <a:avLst/>
          </a:prstGeom>
          <a:noFill/>
        </p:spPr>
        <p:txBody>
          <a:bodyPr wrap="square">
            <a:spAutoFit/>
          </a:bodyPr>
          <a:lstStyle/>
          <a:p>
            <a:pPr algn="just"/>
            <a:r>
              <a:rPr lang="cs-CZ" sz="2400" dirty="0">
                <a:solidFill>
                  <a:srgbClr val="0070C0"/>
                </a:solidFill>
              </a:rPr>
              <a:t>Zápis l </a:t>
            </a:r>
            <a:r>
              <a:rPr lang="en-US" sz="2400" dirty="0">
                <a:solidFill>
                  <a:srgbClr val="0070C0"/>
                </a:solidFill>
              </a:rPr>
              <a:t>=</a:t>
            </a:r>
            <a:r>
              <a:rPr lang="cs-CZ" sz="2400" dirty="0">
                <a:solidFill>
                  <a:srgbClr val="0070C0"/>
                </a:solidFill>
              </a:rPr>
              <a:t> 25 nemá smysl (předpokládáme, že l značí délku). Není uvedena jednotka - může tedy být l </a:t>
            </a:r>
            <a:r>
              <a:rPr lang="en-US" sz="2400" dirty="0">
                <a:solidFill>
                  <a:srgbClr val="0070C0"/>
                </a:solidFill>
              </a:rPr>
              <a:t>= </a:t>
            </a:r>
            <a:r>
              <a:rPr lang="cs-CZ" sz="2400" dirty="0">
                <a:solidFill>
                  <a:srgbClr val="0070C0"/>
                </a:solidFill>
              </a:rPr>
              <a:t>25 mm nebo l </a:t>
            </a:r>
            <a:r>
              <a:rPr lang="en-US" sz="2400" dirty="0">
                <a:solidFill>
                  <a:srgbClr val="0070C0"/>
                </a:solidFill>
              </a:rPr>
              <a:t>= </a:t>
            </a:r>
            <a:r>
              <a:rPr lang="cs-CZ" sz="2400" dirty="0">
                <a:solidFill>
                  <a:srgbClr val="0070C0"/>
                </a:solidFill>
              </a:rPr>
              <a:t>25 cm nebo l </a:t>
            </a:r>
            <a:r>
              <a:rPr lang="en-US" sz="2400" dirty="0">
                <a:solidFill>
                  <a:srgbClr val="0070C0"/>
                </a:solidFill>
              </a:rPr>
              <a:t>=</a:t>
            </a:r>
            <a:r>
              <a:rPr lang="cs-CZ" sz="2400" dirty="0">
                <a:solidFill>
                  <a:srgbClr val="0070C0"/>
                </a:solidFill>
              </a:rPr>
              <a:t> 25 m. Zápis bez jednotek není přípustný, neboť vede k nejednoznačnosti. </a:t>
            </a:r>
          </a:p>
        </p:txBody>
      </p:sp>
      <p:sp>
        <p:nvSpPr>
          <p:cNvPr id="3" name="Nadpis 1">
            <a:extLst>
              <a:ext uri="{FF2B5EF4-FFF2-40B4-BE49-F238E27FC236}">
                <a16:creationId xmlns:a16="http://schemas.microsoft.com/office/drawing/2014/main" id="{B9899274-CCF1-4415-A390-000EA4A6494B}"/>
              </a:ext>
            </a:extLst>
          </p:cNvPr>
          <p:cNvSpPr>
            <a:spLocks noGrp="1"/>
          </p:cNvSpPr>
          <p:nvPr>
            <p:ph type="title"/>
          </p:nvPr>
        </p:nvSpPr>
        <p:spPr>
          <a:xfrm>
            <a:off x="390525" y="2870011"/>
            <a:ext cx="7886700" cy="587374"/>
          </a:xfrm>
        </p:spPr>
        <p:txBody>
          <a:bodyPr>
            <a:normAutofit/>
          </a:bodyPr>
          <a:lstStyle/>
          <a:p>
            <a:r>
              <a:rPr lang="cs-CZ" sz="2800" b="1" dirty="0">
                <a:latin typeface="+mn-lt"/>
              </a:rPr>
              <a:t>Fyzikální veličiny</a:t>
            </a:r>
          </a:p>
        </p:txBody>
      </p:sp>
      <p:sp>
        <p:nvSpPr>
          <p:cNvPr id="4" name="TextovéPole 3">
            <a:extLst>
              <a:ext uri="{FF2B5EF4-FFF2-40B4-BE49-F238E27FC236}">
                <a16:creationId xmlns:a16="http://schemas.microsoft.com/office/drawing/2014/main" id="{E89E47F3-0FBB-4A68-B6D7-DDC10B4A40BD}"/>
              </a:ext>
            </a:extLst>
          </p:cNvPr>
          <p:cNvSpPr txBox="1"/>
          <p:nvPr/>
        </p:nvSpPr>
        <p:spPr>
          <a:xfrm>
            <a:off x="152400" y="3705223"/>
            <a:ext cx="8839200" cy="1200329"/>
          </a:xfrm>
          <a:prstGeom prst="rect">
            <a:avLst/>
          </a:prstGeom>
          <a:noFill/>
        </p:spPr>
        <p:txBody>
          <a:bodyPr wrap="square" rtlCol="0">
            <a:spAutoFit/>
          </a:bodyPr>
          <a:lstStyle/>
          <a:p>
            <a:pPr algn="just"/>
            <a:r>
              <a:rPr lang="cs-CZ" sz="2400" b="1" i="1" dirty="0"/>
              <a:t>Skalární</a:t>
            </a:r>
            <a:r>
              <a:rPr lang="cs-CZ" sz="2400" dirty="0"/>
              <a:t>: jsou určeny pouze velikostí (hodnotou) a jednotkou (čas, hmotnost, energie, délka, teplota, frekvence, práce, náboj, odpor, kapacita, …)</a:t>
            </a:r>
          </a:p>
        </p:txBody>
      </p:sp>
      <p:sp>
        <p:nvSpPr>
          <p:cNvPr id="6" name="TextovéPole 5">
            <a:extLst>
              <a:ext uri="{FF2B5EF4-FFF2-40B4-BE49-F238E27FC236}">
                <a16:creationId xmlns:a16="http://schemas.microsoft.com/office/drawing/2014/main" id="{AEE2BF62-A09D-402F-B369-99DC9F984E60}"/>
              </a:ext>
            </a:extLst>
          </p:cNvPr>
          <p:cNvSpPr txBox="1"/>
          <p:nvPr/>
        </p:nvSpPr>
        <p:spPr>
          <a:xfrm>
            <a:off x="152400" y="5036642"/>
            <a:ext cx="8839200" cy="1323439"/>
          </a:xfrm>
          <a:prstGeom prst="rect">
            <a:avLst/>
          </a:prstGeom>
          <a:noFill/>
        </p:spPr>
        <p:txBody>
          <a:bodyPr wrap="square" rtlCol="0">
            <a:spAutoFit/>
          </a:bodyPr>
          <a:lstStyle/>
          <a:p>
            <a:pPr algn="just"/>
            <a:r>
              <a:rPr lang="cs-CZ" sz="2400" b="1" i="1" dirty="0"/>
              <a:t>Vektorové</a:t>
            </a:r>
            <a:r>
              <a:rPr lang="cs-CZ" sz="2400" dirty="0"/>
              <a:t>: jsou určeny pouze velikostí (hodnotou), orientovaným směrem a jednotkou (rychlost, síla, …). Znázorňují se orientovanou úsečkou</a:t>
            </a:r>
            <a:r>
              <a:rPr lang="en-US" sz="2400" dirty="0"/>
              <a:t>.</a:t>
            </a:r>
          </a:p>
          <a:p>
            <a:pPr algn="just"/>
            <a:endParaRPr lang="en-US" sz="800" dirty="0"/>
          </a:p>
        </p:txBody>
      </p:sp>
    </p:spTree>
    <p:extLst>
      <p:ext uri="{BB962C8B-B14F-4D97-AF65-F5344CB8AC3E}">
        <p14:creationId xmlns:p14="http://schemas.microsoft.com/office/powerpoint/2010/main" val="2740501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8178D4-A121-4ADE-97AB-FE3BA76607C8}"/>
              </a:ext>
            </a:extLst>
          </p:cNvPr>
          <p:cNvSpPr>
            <a:spLocks noChangeArrowheads="1"/>
          </p:cNvSpPr>
          <p:nvPr/>
        </p:nvSpPr>
        <p:spPr bwMode="auto">
          <a:xfrm>
            <a:off x="179733" y="2044093"/>
            <a:ext cx="87832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solidFill>
                  <a:srgbClr val="000000"/>
                </a:solidFill>
                <a:latin typeface="+mn-lt"/>
                <a:cs typeface="Arial" panose="020B0604020202020204" pitchFamily="34" charset="0"/>
              </a:rPr>
              <a:t>M</a:t>
            </a:r>
            <a:r>
              <a:rPr kumimoji="0" lang="cs-CZ" altLang="cs-CZ" sz="2000" b="0" i="0" u="none" strike="noStrike" cap="none" normalizeH="0" baseline="0" dirty="0">
                <a:ln>
                  <a:noFill/>
                </a:ln>
                <a:solidFill>
                  <a:srgbClr val="000000"/>
                </a:solidFill>
                <a:effectLst/>
                <a:latin typeface="+mn-lt"/>
                <a:cs typeface="Arial" panose="020B0604020202020204" pitchFamily="34" charset="0"/>
              </a:rPr>
              <a:t>oment síly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M</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je vektor (kromě jeho velikosti tedy záleží i na jeho směru) a lze jej vyjádřit pomocí vektorového součinu: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Arial" panose="020B0604020202020204" pitchFamily="34" charset="0"/>
              </a:rPr>
              <a:t>kde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r</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je polohový vektor působiště síly </a:t>
            </a:r>
            <a:r>
              <a:rPr kumimoji="0" lang="cs-CZ" altLang="cs-CZ" sz="2000" b="1" i="1" u="none" strike="noStrike" cap="none" normalizeH="0" baseline="0" dirty="0">
                <a:ln>
                  <a:noFill/>
                </a:ln>
                <a:solidFill>
                  <a:srgbClr val="000000"/>
                </a:solidFill>
                <a:effectLst/>
                <a:latin typeface="+mn-lt"/>
                <a:cs typeface="Arial" panose="020B0604020202020204" pitchFamily="34" charset="0"/>
              </a:rPr>
              <a:t>F</a:t>
            </a:r>
            <a:r>
              <a:rPr kumimoji="0" lang="cs-CZ" altLang="cs-CZ" sz="2000" b="0" i="0" u="none" strike="noStrike" cap="none" normalizeH="0" baseline="0" dirty="0">
                <a:ln>
                  <a:noFill/>
                </a:ln>
                <a:solidFill>
                  <a:srgbClr val="000000"/>
                </a:solidFill>
                <a:effectLst/>
                <a:latin typeface="+mn-lt"/>
                <a:cs typeface="Arial" panose="020B0604020202020204" pitchFamily="34" charset="0"/>
              </a:rPr>
              <a:t> vzhledem k ose otáčení jako počátku.</a:t>
            </a:r>
            <a:endParaRPr kumimoji="0" lang="cs-CZ" altLang="cs-CZ" sz="2000" b="0" i="0" u="none" strike="noStrike" cap="none" normalizeH="0" baseline="0" dirty="0">
              <a:ln>
                <a:noFill/>
              </a:ln>
              <a:solidFill>
                <a:schemeClr val="tx1"/>
              </a:solidFill>
              <a:effectLst/>
              <a:latin typeface="+mn-lt"/>
            </a:endParaRPr>
          </a:p>
        </p:txBody>
      </p:sp>
      <p:pic>
        <p:nvPicPr>
          <p:cNvPr id="25605" name="Picture 5">
            <a:extLst>
              <a:ext uri="{FF2B5EF4-FFF2-40B4-BE49-F238E27FC236}">
                <a16:creationId xmlns:a16="http://schemas.microsoft.com/office/drawing/2014/main" id="{DB8CD051-AB37-4979-B12E-8B58A4BA7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897" y="2580940"/>
            <a:ext cx="1043044" cy="2497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1285DEB1-C90F-4589-A039-2615C968CAD1}"/>
              </a:ext>
            </a:extLst>
          </p:cNvPr>
          <p:cNvSpPr txBox="1"/>
          <p:nvPr/>
        </p:nvSpPr>
        <p:spPr>
          <a:xfrm>
            <a:off x="227358" y="392165"/>
            <a:ext cx="8688042" cy="1015663"/>
          </a:xfrm>
          <a:prstGeom prst="rect">
            <a:avLst/>
          </a:prstGeom>
          <a:noFill/>
        </p:spPr>
        <p:txBody>
          <a:bodyPr wrap="square">
            <a:spAutoFit/>
          </a:bodyPr>
          <a:lstStyle/>
          <a:p>
            <a:pPr algn="just"/>
            <a:r>
              <a:rPr lang="cs-CZ" sz="2000" b="0" i="0" dirty="0">
                <a:solidFill>
                  <a:srgbClr val="000000"/>
                </a:solidFill>
                <a:effectLst/>
              </a:rPr>
              <a:t>Vektorový součin ve fyzice používá pro vyjádření veličin, jako je například </a:t>
            </a:r>
            <a:r>
              <a:rPr lang="cs-CZ" sz="2000" b="0" i="1" dirty="0">
                <a:solidFill>
                  <a:srgbClr val="000000"/>
                </a:solidFill>
                <a:effectLst/>
              </a:rPr>
              <a:t>moment hybnosti</a:t>
            </a:r>
            <a:r>
              <a:rPr lang="cs-CZ" sz="2000" b="0" i="0" dirty="0">
                <a:solidFill>
                  <a:srgbClr val="000000"/>
                </a:solidFill>
                <a:effectLst/>
              </a:rPr>
              <a:t>, </a:t>
            </a:r>
            <a:r>
              <a:rPr lang="cs-CZ" sz="2000" b="0" i="1" dirty="0">
                <a:solidFill>
                  <a:srgbClr val="000000"/>
                </a:solidFill>
                <a:effectLst/>
              </a:rPr>
              <a:t>obvodovou rychlost</a:t>
            </a:r>
            <a:r>
              <a:rPr lang="cs-CZ" sz="2000" b="0" i="0" dirty="0">
                <a:solidFill>
                  <a:srgbClr val="000000"/>
                </a:solidFill>
                <a:effectLst/>
              </a:rPr>
              <a:t>, </a:t>
            </a:r>
            <a:r>
              <a:rPr lang="cs-CZ" sz="2000" b="0" i="1" dirty="0">
                <a:solidFill>
                  <a:srgbClr val="000000"/>
                </a:solidFill>
                <a:effectLst/>
              </a:rPr>
              <a:t>moment síly </a:t>
            </a:r>
            <a:r>
              <a:rPr lang="cs-CZ" sz="2000" b="0" i="0" dirty="0">
                <a:solidFill>
                  <a:srgbClr val="000000"/>
                </a:solidFill>
                <a:effectLst/>
              </a:rPr>
              <a:t>nebo </a:t>
            </a:r>
            <a:r>
              <a:rPr lang="cs-CZ" sz="2000" b="0" i="1" dirty="0">
                <a:solidFill>
                  <a:srgbClr val="000000"/>
                </a:solidFill>
                <a:effectLst/>
              </a:rPr>
              <a:t>magnetická síla</a:t>
            </a:r>
            <a:r>
              <a:rPr lang="cs-CZ" sz="2000" b="0" i="0" dirty="0">
                <a:solidFill>
                  <a:srgbClr val="000000"/>
                </a:solidFill>
                <a:effectLst/>
              </a:rPr>
              <a:t> působící na pohybující se nabitou částici.</a:t>
            </a:r>
            <a:endParaRPr lang="cs-CZ" sz="2000" dirty="0"/>
          </a:p>
        </p:txBody>
      </p:sp>
      <p:sp>
        <p:nvSpPr>
          <p:cNvPr id="7" name="TextovéPole 6">
            <a:extLst>
              <a:ext uri="{FF2B5EF4-FFF2-40B4-BE49-F238E27FC236}">
                <a16:creationId xmlns:a16="http://schemas.microsoft.com/office/drawing/2014/main" id="{D6CAC954-2CE4-4D69-8D56-ABC5C5D13C76}"/>
              </a:ext>
            </a:extLst>
          </p:cNvPr>
          <p:cNvSpPr txBox="1"/>
          <p:nvPr/>
        </p:nvSpPr>
        <p:spPr>
          <a:xfrm>
            <a:off x="266700" y="1715355"/>
            <a:ext cx="1072730" cy="461665"/>
          </a:xfrm>
          <a:prstGeom prst="rect">
            <a:avLst/>
          </a:prstGeom>
          <a:noFill/>
        </p:spPr>
        <p:txBody>
          <a:bodyPr wrap="none" rtlCol="0">
            <a:spAutoFit/>
          </a:bodyPr>
          <a:lstStyle/>
          <a:p>
            <a:r>
              <a:rPr lang="cs-CZ" sz="2400" b="1" dirty="0"/>
              <a:t>Příklad</a:t>
            </a:r>
          </a:p>
        </p:txBody>
      </p:sp>
      <p:sp>
        <p:nvSpPr>
          <p:cNvPr id="9" name="TextovéPole 8">
            <a:extLst>
              <a:ext uri="{FF2B5EF4-FFF2-40B4-BE49-F238E27FC236}">
                <a16:creationId xmlns:a16="http://schemas.microsoft.com/office/drawing/2014/main" id="{192A8685-4D24-499A-82E6-961D80119274}"/>
              </a:ext>
            </a:extLst>
          </p:cNvPr>
          <p:cNvSpPr txBox="1"/>
          <p:nvPr/>
        </p:nvSpPr>
        <p:spPr>
          <a:xfrm>
            <a:off x="179733" y="5573119"/>
            <a:ext cx="8783292" cy="707886"/>
          </a:xfrm>
          <a:prstGeom prst="rect">
            <a:avLst/>
          </a:prstGeom>
          <a:noFill/>
        </p:spPr>
        <p:txBody>
          <a:bodyPr wrap="square" rtlCol="0">
            <a:spAutoFit/>
          </a:bodyPr>
          <a:lstStyle/>
          <a:p>
            <a:r>
              <a:rPr lang="cs-CZ" sz="2000" dirty="0"/>
              <a:t>Pokud bude pohyb konce montážního klíče ve směru hodinových ručiček, moment síly směřuje podle pravidla pravé ruky za nákresnu, tj. ve směru utahování šroubu.</a:t>
            </a:r>
          </a:p>
        </p:txBody>
      </p:sp>
      <p:pic>
        <p:nvPicPr>
          <p:cNvPr id="10" name="Obrázek 9" descr="Obsah obrázku exteriér, kolo, motocykl, černá&#10;&#10;Popis byl vytvořen automaticky">
            <a:extLst>
              <a:ext uri="{FF2B5EF4-FFF2-40B4-BE49-F238E27FC236}">
                <a16:creationId xmlns:a16="http://schemas.microsoft.com/office/drawing/2014/main" id="{890BBAF4-455C-4252-A22C-78740A8C7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94" y="3591632"/>
            <a:ext cx="3299488" cy="1858540"/>
          </a:xfrm>
          <a:prstGeom prst="rect">
            <a:avLst/>
          </a:prstGeom>
        </p:spPr>
      </p:pic>
      <p:pic>
        <p:nvPicPr>
          <p:cNvPr id="12" name="Obrázek 11">
            <a:extLst>
              <a:ext uri="{FF2B5EF4-FFF2-40B4-BE49-F238E27FC236}">
                <a16:creationId xmlns:a16="http://schemas.microsoft.com/office/drawing/2014/main" id="{49B424C0-CEB4-4EA1-80AA-71AFF7282A6A}"/>
              </a:ext>
            </a:extLst>
          </p:cNvPr>
          <p:cNvPicPr>
            <a:picLocks noChangeAspect="1"/>
          </p:cNvPicPr>
          <p:nvPr/>
        </p:nvPicPr>
        <p:blipFill>
          <a:blip r:embed="rId4"/>
          <a:stretch>
            <a:fillRect/>
          </a:stretch>
        </p:blipFill>
        <p:spPr>
          <a:xfrm>
            <a:off x="4847603" y="3471805"/>
            <a:ext cx="2686671" cy="1978367"/>
          </a:xfrm>
          <a:prstGeom prst="rect">
            <a:avLst/>
          </a:prstGeom>
        </p:spPr>
      </p:pic>
    </p:spTree>
    <p:extLst>
      <p:ext uri="{BB962C8B-B14F-4D97-AF65-F5344CB8AC3E}">
        <p14:creationId xmlns:p14="http://schemas.microsoft.com/office/powerpoint/2010/main" val="1211813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B0B41BC-A4A1-44A9-8181-81E9FACE5B6B}"/>
              </a:ext>
            </a:extLst>
          </p:cNvPr>
          <p:cNvSpPr>
            <a:spLocks noChangeArrowheads="1"/>
          </p:cNvSpPr>
          <p:nvPr/>
        </p:nvSpPr>
        <p:spPr bwMode="auto">
          <a:xfrm>
            <a:off x="273205" y="958344"/>
            <a:ext cx="58543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Určete velikost a směr vektoru momentu </a:t>
            </a:r>
            <a:r>
              <a:rPr kumimoji="0" lang="cs-CZ" altLang="cs-CZ" sz="2000" b="1" i="0" u="none" strike="noStrike" cap="none" normalizeH="0" baseline="0" dirty="0">
                <a:ln>
                  <a:noFill/>
                </a:ln>
                <a:solidFill>
                  <a:srgbClr val="000000"/>
                </a:solidFill>
                <a:effectLst/>
                <a:latin typeface="+mn-lt"/>
              </a:rPr>
              <a:t>M</a:t>
            </a:r>
            <a:r>
              <a:rPr kumimoji="0" lang="cs-CZ" altLang="cs-CZ" sz="2000" b="0" i="0" u="none" strike="noStrike" cap="none" normalizeH="0" baseline="0" dirty="0">
                <a:ln>
                  <a:noFill/>
                </a:ln>
                <a:solidFill>
                  <a:srgbClr val="000000"/>
                </a:solidFill>
                <a:effectLst/>
                <a:latin typeface="+mn-lt"/>
              </a:rPr>
              <a:t> vodorovné síly </a:t>
            </a:r>
            <a:r>
              <a:rPr kumimoji="0" lang="cs-CZ" altLang="cs-CZ" sz="2000" b="1" i="0" u="none" strike="noStrike" cap="none" normalizeH="0" baseline="0" dirty="0">
                <a:ln>
                  <a:noFill/>
                </a:ln>
                <a:solidFill>
                  <a:srgbClr val="000000"/>
                </a:solidFill>
                <a:effectLst/>
                <a:latin typeface="+mn-lt"/>
              </a:rPr>
              <a:t>F</a:t>
            </a:r>
            <a:r>
              <a:rPr kumimoji="0" lang="cs-CZ" altLang="cs-CZ" sz="2000" b="0" i="0" u="none" strike="noStrike" cap="none" normalizeH="0" baseline="0" dirty="0">
                <a:ln>
                  <a:noFill/>
                </a:ln>
                <a:solidFill>
                  <a:srgbClr val="000000"/>
                </a:solidFill>
                <a:effectLst/>
                <a:latin typeface="+mn-lt"/>
              </a:rPr>
              <a:t>, kterou klaun na okno působí vzhledem k ose závěsů.</a:t>
            </a:r>
          </a:p>
        </p:txBody>
      </p:sp>
      <p:sp>
        <p:nvSpPr>
          <p:cNvPr id="3" name="Rectangle 4">
            <a:extLst>
              <a:ext uri="{FF2B5EF4-FFF2-40B4-BE49-F238E27FC236}">
                <a16:creationId xmlns:a16="http://schemas.microsoft.com/office/drawing/2014/main" id="{24B6075E-AB68-4AC7-B7B6-948CF400AC17}"/>
              </a:ext>
            </a:extLst>
          </p:cNvPr>
          <p:cNvSpPr>
            <a:spLocks noChangeArrowheads="1"/>
          </p:cNvSpPr>
          <p:nvPr/>
        </p:nvSpPr>
        <p:spPr bwMode="auto">
          <a:xfrm>
            <a:off x="149380" y="4299366"/>
            <a:ext cx="589899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Podle pravidla pravé ruky </a:t>
            </a:r>
            <a:r>
              <a:rPr lang="cs-CZ" altLang="cs-CZ" sz="2000" dirty="0">
                <a:solidFill>
                  <a:srgbClr val="000000"/>
                </a:solidFill>
                <a:latin typeface="+mn-lt"/>
              </a:rPr>
              <a:t>je v</a:t>
            </a:r>
            <a:r>
              <a:rPr kumimoji="0" lang="cs-CZ" altLang="cs-CZ" sz="2000" b="0" i="0" u="none" strike="noStrike" cap="none" normalizeH="0" baseline="0" dirty="0">
                <a:ln>
                  <a:noFill/>
                </a:ln>
                <a:solidFill>
                  <a:srgbClr val="000000"/>
                </a:solidFill>
                <a:effectLst/>
                <a:latin typeface="+mn-lt"/>
              </a:rPr>
              <a:t>ektor momentu síly </a:t>
            </a:r>
            <a:r>
              <a:rPr kumimoji="0" lang="cs-CZ" altLang="cs-CZ" sz="2000" b="1" i="0" u="none" strike="noStrike" cap="none" normalizeH="0" baseline="0" dirty="0">
                <a:ln>
                  <a:noFill/>
                </a:ln>
                <a:solidFill>
                  <a:srgbClr val="000000"/>
                </a:solidFill>
                <a:effectLst/>
                <a:latin typeface="+mn-lt"/>
              </a:rPr>
              <a:t>M</a:t>
            </a:r>
            <a:r>
              <a:rPr kumimoji="0" lang="cs-CZ" altLang="cs-CZ" sz="2000" b="0" i="0" u="none" strike="noStrike" cap="none" normalizeH="0" baseline="0" dirty="0">
                <a:ln>
                  <a:noFill/>
                </a:ln>
                <a:solidFill>
                  <a:srgbClr val="000000"/>
                </a:solidFill>
                <a:effectLst/>
                <a:latin typeface="+mn-lt"/>
              </a:rPr>
              <a:t> je rovnoběžný se závěsy okna a míří nahoru (</a:t>
            </a:r>
            <a:r>
              <a:rPr lang="cs-CZ" sz="2000" dirty="0">
                <a:latin typeface="+mn-lt"/>
              </a:rPr>
              <a:t>vychází přímo vzhůru z roviny obrázku, tj. před nákresnu</a:t>
            </a:r>
            <a:r>
              <a:rPr kumimoji="0" lang="cs-CZ" altLang="cs-CZ" sz="2000" b="0" i="0" u="none" strike="noStrike" cap="none" normalizeH="0" baseline="0" dirty="0">
                <a:ln>
                  <a:noFill/>
                </a:ln>
                <a:solidFill>
                  <a:srgbClr val="000000"/>
                </a:solidFill>
                <a:effectLst/>
                <a:latin typeface="+mn-lt"/>
              </a:rPr>
              <a:t>). Jeho velikost je </a:t>
            </a:r>
            <a:r>
              <a:rPr kumimoji="0" lang="cs-CZ" altLang="cs-CZ" sz="2000" b="0" i="1" u="none" strike="noStrike" cap="none" normalizeH="0" baseline="0" dirty="0">
                <a:ln>
                  <a:noFill/>
                </a:ln>
                <a:solidFill>
                  <a:srgbClr val="000000"/>
                </a:solidFill>
                <a:effectLst/>
                <a:latin typeface="+mn-lt"/>
              </a:rPr>
              <a:t>r</a:t>
            </a:r>
            <a:r>
              <a:rPr kumimoji="0" lang="cs-CZ" altLang="cs-CZ" sz="2000" b="0" i="0" u="none" strike="noStrike" cap="none" normalizeH="0" baseline="0" dirty="0">
                <a:ln>
                  <a:noFill/>
                </a:ln>
                <a:solidFill>
                  <a:srgbClr val="000000"/>
                </a:solidFill>
                <a:effectLst/>
                <a:latin typeface="+mn-lt"/>
              </a:rPr>
              <a:t> . </a:t>
            </a:r>
            <a:r>
              <a:rPr kumimoji="0" lang="cs-CZ" altLang="cs-CZ" sz="2000" b="0" i="1" u="none" strike="noStrike" cap="none" normalizeH="0" baseline="0" dirty="0">
                <a:ln>
                  <a:noFill/>
                </a:ln>
                <a:solidFill>
                  <a:srgbClr val="000000"/>
                </a:solidFill>
                <a:effectLst/>
                <a:latin typeface="+mn-lt"/>
              </a:rPr>
              <a:t>F</a:t>
            </a:r>
            <a:r>
              <a:rPr kumimoji="0" lang="cs-CZ" altLang="cs-CZ" sz="2000" b="0" i="0" u="none" strike="noStrike" cap="none" normalizeH="0" baseline="0" dirty="0">
                <a:ln>
                  <a:noFill/>
                </a:ln>
                <a:solidFill>
                  <a:srgbClr val="000000"/>
                </a:solidFill>
                <a:effectLst/>
                <a:latin typeface="+mn-lt"/>
              </a:rPr>
              <a:t> . sin</a:t>
            </a:r>
            <a:r>
              <a:rPr kumimoji="0" lang="cs-CZ" altLang="cs-CZ" sz="2000" b="0" i="1" u="none" strike="noStrike" cap="none" normalizeH="0" baseline="0" dirty="0">
                <a:ln>
                  <a:noFill/>
                </a:ln>
                <a:solidFill>
                  <a:srgbClr val="000000"/>
                </a:solidFill>
                <a:effectLst/>
                <a:latin typeface="+mn-lt"/>
              </a:rPr>
              <a:t> φ</a:t>
            </a:r>
            <a:r>
              <a:rPr kumimoji="0" lang="cs-CZ" altLang="cs-CZ" sz="2000" b="0" i="0" u="none" strike="noStrike" cap="none" normalizeH="0" baseline="0" dirty="0">
                <a:ln>
                  <a:noFill/>
                </a:ln>
                <a:solidFill>
                  <a:srgbClr val="000000"/>
                </a:solidFill>
                <a:effectLst/>
                <a:latin typeface="+mn-lt"/>
              </a:rPr>
              <a:t>, kde </a:t>
            </a:r>
            <a:r>
              <a:rPr kumimoji="0" lang="cs-CZ" altLang="cs-CZ" sz="2000" b="0" i="1" u="none" strike="noStrike" cap="none" normalizeH="0" baseline="0" dirty="0">
                <a:ln>
                  <a:noFill/>
                </a:ln>
                <a:solidFill>
                  <a:srgbClr val="000000"/>
                </a:solidFill>
                <a:effectLst/>
                <a:latin typeface="+mn-lt"/>
              </a:rPr>
              <a:t>φ</a:t>
            </a:r>
            <a:r>
              <a:rPr kumimoji="0" lang="cs-CZ" altLang="cs-CZ" sz="2000" b="0" i="0" u="none" strike="noStrike" cap="none" normalizeH="0" baseline="0" dirty="0">
                <a:ln>
                  <a:noFill/>
                </a:ln>
                <a:solidFill>
                  <a:srgbClr val="000000"/>
                </a:solidFill>
                <a:effectLst/>
                <a:latin typeface="+mn-lt"/>
              </a:rPr>
              <a:t> je úhel sevřený vektory. </a:t>
            </a:r>
            <a:endParaRPr kumimoji="0" lang="cs-CZ" altLang="cs-CZ" sz="2000" b="0" i="0" u="none" strike="noStrike" cap="none" normalizeH="0" baseline="0" dirty="0">
              <a:ln>
                <a:noFill/>
              </a:ln>
              <a:solidFill>
                <a:schemeClr val="tx1"/>
              </a:solidFill>
              <a:effectLst/>
              <a:latin typeface="+mn-lt"/>
            </a:endParaRPr>
          </a:p>
        </p:txBody>
      </p:sp>
      <p:sp>
        <p:nvSpPr>
          <p:cNvPr id="4" name="Rectangle 5">
            <a:extLst>
              <a:ext uri="{FF2B5EF4-FFF2-40B4-BE49-F238E27FC236}">
                <a16:creationId xmlns:a16="http://schemas.microsoft.com/office/drawing/2014/main" id="{C11DAF17-27C9-4EB3-A4DC-9C74B07E0122}"/>
              </a:ext>
            </a:extLst>
          </p:cNvPr>
          <p:cNvSpPr>
            <a:spLocks noChangeArrowheads="1"/>
          </p:cNvSpPr>
          <p:nvPr/>
        </p:nvSpPr>
        <p:spPr bwMode="auto">
          <a:xfrm>
            <a:off x="273205" y="2360374"/>
            <a:ext cx="57751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Pokud vektory </a:t>
            </a:r>
            <a:r>
              <a:rPr kumimoji="0" lang="cs-CZ" altLang="cs-CZ" sz="2000" b="1" i="0" u="none" strike="noStrike" cap="none" normalizeH="0" baseline="0" dirty="0">
                <a:ln>
                  <a:noFill/>
                </a:ln>
                <a:solidFill>
                  <a:srgbClr val="000000"/>
                </a:solidFill>
                <a:effectLst/>
                <a:latin typeface="+mn-lt"/>
              </a:rPr>
              <a:t>r</a:t>
            </a:r>
            <a:r>
              <a:rPr kumimoji="0" lang="cs-CZ" altLang="cs-CZ" sz="2000" b="0" i="0" u="none" strike="noStrike" cap="none" normalizeH="0" baseline="0" dirty="0">
                <a:ln>
                  <a:noFill/>
                </a:ln>
                <a:solidFill>
                  <a:srgbClr val="000000"/>
                </a:solidFill>
                <a:effectLst/>
                <a:latin typeface="+mn-lt"/>
              </a:rPr>
              <a:t> a </a:t>
            </a:r>
            <a:r>
              <a:rPr kumimoji="0" lang="cs-CZ" altLang="cs-CZ" sz="2000" b="1" i="0" u="none" strike="noStrike" cap="none" normalizeH="0" baseline="0" dirty="0">
                <a:ln>
                  <a:noFill/>
                </a:ln>
                <a:solidFill>
                  <a:srgbClr val="000000"/>
                </a:solidFill>
                <a:effectLst/>
                <a:latin typeface="+mn-lt"/>
              </a:rPr>
              <a:t>F</a:t>
            </a:r>
            <a:r>
              <a:rPr kumimoji="0" lang="cs-CZ" altLang="cs-CZ" sz="2000" b="0" i="0" u="none" strike="noStrike" cap="none" normalizeH="0" baseline="0" dirty="0">
                <a:ln>
                  <a:noFill/>
                </a:ln>
                <a:solidFill>
                  <a:srgbClr val="000000"/>
                </a:solidFill>
                <a:effectLst/>
                <a:latin typeface="+mn-lt"/>
              </a:rPr>
              <a:t> svírají obecný úhel </a:t>
            </a:r>
            <a:r>
              <a:rPr kumimoji="0" lang="cs-CZ" altLang="cs-CZ" sz="2000" b="0" i="1" u="none" strike="noStrike" cap="none" normalizeH="0" baseline="0" dirty="0">
                <a:ln>
                  <a:noFill/>
                </a:ln>
                <a:solidFill>
                  <a:srgbClr val="000000"/>
                </a:solidFill>
                <a:effectLst/>
                <a:latin typeface="+mn-lt"/>
              </a:rPr>
              <a:t>φ</a:t>
            </a:r>
            <a:r>
              <a:rPr kumimoji="0" lang="cs-CZ" altLang="cs-CZ" sz="2000" b="0" i="0" u="none" strike="noStrike" cap="none" normalizeH="0" baseline="0" dirty="0">
                <a:ln>
                  <a:noFill/>
                </a:ln>
                <a:solidFill>
                  <a:srgbClr val="000000"/>
                </a:solidFill>
                <a:effectLst/>
                <a:latin typeface="+mn-lt"/>
              </a:rPr>
              <a:t>, je velikost momentu síly rovna:</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M = </a:t>
            </a:r>
            <a:r>
              <a:rPr kumimoji="0" lang="cs-CZ" altLang="cs-CZ" sz="2000" b="0" i="1" u="none" strike="noStrike" cap="none" normalizeH="0" baseline="0" dirty="0">
                <a:ln>
                  <a:noFill/>
                </a:ln>
                <a:solidFill>
                  <a:srgbClr val="000000"/>
                </a:solidFill>
                <a:effectLst/>
                <a:latin typeface="+mn-lt"/>
              </a:rPr>
              <a:t>r</a:t>
            </a:r>
            <a:r>
              <a:rPr kumimoji="0" lang="cs-CZ" altLang="cs-CZ" sz="2000" b="0" i="0" u="none" strike="noStrike" cap="none" normalizeH="0" baseline="0" dirty="0">
                <a:ln>
                  <a:noFill/>
                </a:ln>
                <a:solidFill>
                  <a:srgbClr val="000000"/>
                </a:solidFill>
                <a:effectLst/>
                <a:latin typeface="+mn-lt"/>
              </a:rPr>
              <a:t> . </a:t>
            </a:r>
            <a:r>
              <a:rPr kumimoji="0" lang="cs-CZ" altLang="cs-CZ" sz="2000" b="0" i="1" u="none" strike="noStrike" cap="none" normalizeH="0" baseline="0" dirty="0">
                <a:ln>
                  <a:noFill/>
                </a:ln>
                <a:solidFill>
                  <a:srgbClr val="000000"/>
                </a:solidFill>
                <a:effectLst/>
                <a:latin typeface="+mn-lt"/>
              </a:rPr>
              <a:t>F</a:t>
            </a:r>
            <a:r>
              <a:rPr kumimoji="0" lang="cs-CZ" altLang="cs-CZ" sz="2000" b="0" i="0" u="none" strike="noStrike" cap="none" normalizeH="0" baseline="0" dirty="0">
                <a:ln>
                  <a:noFill/>
                </a:ln>
                <a:solidFill>
                  <a:srgbClr val="000000"/>
                </a:solidFill>
                <a:effectLst/>
                <a:latin typeface="+mn-lt"/>
              </a:rPr>
              <a:t> . sin</a:t>
            </a:r>
            <a:r>
              <a:rPr kumimoji="0" lang="cs-CZ" altLang="cs-CZ" sz="2000" b="0" i="1" u="none" strike="noStrike" cap="none" normalizeH="0" baseline="0" dirty="0">
                <a:ln>
                  <a:noFill/>
                </a:ln>
                <a:solidFill>
                  <a:srgbClr val="000000"/>
                </a:solidFill>
                <a:effectLst/>
                <a:latin typeface="+mn-lt"/>
              </a:rPr>
              <a:t> φ</a:t>
            </a:r>
            <a:endParaRPr kumimoji="0" lang="cs-CZ" altLang="cs-CZ"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V případě, že jsou vektory </a:t>
            </a:r>
            <a:r>
              <a:rPr kumimoji="0" lang="cs-CZ" altLang="cs-CZ" sz="2000" b="1" i="0" u="none" strike="noStrike" cap="none" normalizeH="0" baseline="0" dirty="0">
                <a:ln>
                  <a:noFill/>
                </a:ln>
                <a:solidFill>
                  <a:srgbClr val="000000"/>
                </a:solidFill>
                <a:effectLst/>
                <a:latin typeface="+mn-lt"/>
              </a:rPr>
              <a:t>r</a:t>
            </a:r>
            <a:r>
              <a:rPr lang="cs-CZ" altLang="cs-CZ" sz="2000" dirty="0">
                <a:solidFill>
                  <a:srgbClr val="000000"/>
                </a:solidFill>
                <a:latin typeface="+mn-lt"/>
              </a:rPr>
              <a:t> </a:t>
            </a:r>
            <a:r>
              <a:rPr kumimoji="0" lang="cs-CZ" altLang="cs-CZ" sz="2000" b="0" i="0" u="none" strike="noStrike" cap="none" normalizeH="0" baseline="0" dirty="0">
                <a:ln>
                  <a:noFill/>
                </a:ln>
                <a:solidFill>
                  <a:srgbClr val="000000"/>
                </a:solidFill>
                <a:effectLst/>
                <a:latin typeface="+mn-lt"/>
              </a:rPr>
              <a:t>a </a:t>
            </a:r>
            <a:r>
              <a:rPr kumimoji="0" lang="cs-CZ" altLang="cs-CZ" sz="2000" b="1" i="0" u="none" strike="noStrike" cap="none" normalizeH="0" baseline="0" dirty="0">
                <a:ln>
                  <a:noFill/>
                </a:ln>
                <a:solidFill>
                  <a:srgbClr val="000000"/>
                </a:solidFill>
                <a:effectLst/>
                <a:latin typeface="+mn-lt"/>
              </a:rPr>
              <a:t>F</a:t>
            </a:r>
            <a:r>
              <a:rPr kumimoji="0" lang="cs-CZ" altLang="cs-CZ" sz="2000" b="0" i="0" u="none" strike="noStrike" cap="none" normalizeH="0" baseline="0" dirty="0">
                <a:ln>
                  <a:noFill/>
                </a:ln>
                <a:solidFill>
                  <a:srgbClr val="000000"/>
                </a:solidFill>
                <a:effectLst/>
                <a:latin typeface="+mn-lt"/>
              </a:rPr>
              <a:t> kolmé, je sin</a:t>
            </a:r>
            <a:r>
              <a:rPr kumimoji="0" lang="cs-CZ" altLang="cs-CZ" sz="2000" b="0" i="1" u="none" strike="noStrike" cap="none" normalizeH="0" baseline="0" dirty="0">
                <a:ln>
                  <a:noFill/>
                </a:ln>
                <a:solidFill>
                  <a:srgbClr val="000000"/>
                </a:solidFill>
                <a:effectLst/>
                <a:latin typeface="+mn-lt"/>
              </a:rPr>
              <a:t> φ</a:t>
            </a:r>
            <a:r>
              <a:rPr kumimoji="0" lang="cs-CZ" altLang="cs-CZ" sz="2000" b="0" i="0" u="none" strike="noStrike" cap="none" normalizeH="0" baseline="0" dirty="0">
                <a:ln>
                  <a:noFill/>
                </a:ln>
                <a:solidFill>
                  <a:srgbClr val="000000"/>
                </a:solidFill>
                <a:effectLst/>
                <a:latin typeface="+mn-lt"/>
              </a:rPr>
              <a:t> = 1,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a pro velikost momentu síly platí:</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rPr>
              <a:t>M = </a:t>
            </a:r>
            <a:r>
              <a:rPr kumimoji="0" lang="cs-CZ" altLang="cs-CZ" sz="2000" b="0" i="1" u="none" strike="noStrike" cap="none" normalizeH="0" baseline="0" dirty="0">
                <a:ln>
                  <a:noFill/>
                </a:ln>
                <a:solidFill>
                  <a:srgbClr val="000000"/>
                </a:solidFill>
                <a:effectLst/>
                <a:latin typeface="+mn-lt"/>
              </a:rPr>
              <a:t>r</a:t>
            </a:r>
            <a:r>
              <a:rPr kumimoji="0" lang="cs-CZ" altLang="cs-CZ" sz="2000" b="0" i="0" u="none" strike="noStrike" cap="none" normalizeH="0" baseline="0" dirty="0">
                <a:ln>
                  <a:noFill/>
                </a:ln>
                <a:solidFill>
                  <a:srgbClr val="000000"/>
                </a:solidFill>
                <a:effectLst/>
                <a:latin typeface="+mn-lt"/>
              </a:rPr>
              <a:t> . </a:t>
            </a:r>
            <a:r>
              <a:rPr kumimoji="0" lang="cs-CZ" altLang="cs-CZ" sz="2000" b="0" i="1" u="none" strike="noStrike" cap="none" normalizeH="0" baseline="0" dirty="0">
                <a:ln>
                  <a:noFill/>
                </a:ln>
                <a:solidFill>
                  <a:srgbClr val="000000"/>
                </a:solidFill>
                <a:effectLst/>
                <a:latin typeface="+mn-lt"/>
              </a:rPr>
              <a:t>F</a:t>
            </a:r>
            <a:endParaRPr kumimoji="0" lang="cs-CZ" altLang="cs-CZ" sz="2000" b="0" i="1" u="none" strike="noStrike" cap="none" normalizeH="0" baseline="0" dirty="0">
              <a:ln>
                <a:noFill/>
              </a:ln>
              <a:solidFill>
                <a:schemeClr val="tx1"/>
              </a:solidFill>
              <a:effectLst/>
              <a:latin typeface="+mn-lt"/>
            </a:endParaRPr>
          </a:p>
        </p:txBody>
      </p:sp>
      <p:pic>
        <p:nvPicPr>
          <p:cNvPr id="6" name="Obrázek 5">
            <a:extLst>
              <a:ext uri="{FF2B5EF4-FFF2-40B4-BE49-F238E27FC236}">
                <a16:creationId xmlns:a16="http://schemas.microsoft.com/office/drawing/2014/main" id="{3DB48284-2D8F-4763-9053-F277DD984129}"/>
              </a:ext>
            </a:extLst>
          </p:cNvPr>
          <p:cNvPicPr>
            <a:picLocks noChangeAspect="1"/>
          </p:cNvPicPr>
          <p:nvPr/>
        </p:nvPicPr>
        <p:blipFill>
          <a:blip r:embed="rId2"/>
          <a:stretch>
            <a:fillRect/>
          </a:stretch>
        </p:blipFill>
        <p:spPr>
          <a:xfrm>
            <a:off x="6127595" y="94785"/>
            <a:ext cx="2828925" cy="3771900"/>
          </a:xfrm>
          <a:prstGeom prst="rect">
            <a:avLst/>
          </a:prstGeom>
        </p:spPr>
      </p:pic>
      <p:sp>
        <p:nvSpPr>
          <p:cNvPr id="7" name="TextovéPole 6">
            <a:extLst>
              <a:ext uri="{FF2B5EF4-FFF2-40B4-BE49-F238E27FC236}">
                <a16:creationId xmlns:a16="http://schemas.microsoft.com/office/drawing/2014/main" id="{B9552A1A-AF3B-4AD7-BA73-11F283F16DD2}"/>
              </a:ext>
            </a:extLst>
          </p:cNvPr>
          <p:cNvSpPr txBox="1"/>
          <p:nvPr/>
        </p:nvSpPr>
        <p:spPr>
          <a:xfrm>
            <a:off x="409575" y="365636"/>
            <a:ext cx="1072730" cy="461665"/>
          </a:xfrm>
          <a:prstGeom prst="rect">
            <a:avLst/>
          </a:prstGeom>
          <a:noFill/>
        </p:spPr>
        <p:txBody>
          <a:bodyPr wrap="none" rtlCol="0">
            <a:spAutoFit/>
          </a:bodyPr>
          <a:lstStyle/>
          <a:p>
            <a:r>
              <a:rPr lang="cs-CZ" sz="2400" b="1" dirty="0"/>
              <a:t>Příklad</a:t>
            </a:r>
          </a:p>
        </p:txBody>
      </p:sp>
      <p:pic>
        <p:nvPicPr>
          <p:cNvPr id="5" name="Picture 8" descr="Right Hand Rule for Vector Product | Electrical engineering, Math, Education">
            <a:extLst>
              <a:ext uri="{FF2B5EF4-FFF2-40B4-BE49-F238E27FC236}">
                <a16:creationId xmlns:a16="http://schemas.microsoft.com/office/drawing/2014/main" id="{360DE7FA-F7F5-496E-8AD2-F6EF67394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429000"/>
            <a:ext cx="1809750" cy="192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48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See the source image">
            <a:extLst>
              <a:ext uri="{FF2B5EF4-FFF2-40B4-BE49-F238E27FC236}">
                <a16:creationId xmlns:a16="http://schemas.microsoft.com/office/drawing/2014/main" id="{6DA4D22B-82D7-4CC9-925B-01F4EB0C1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4" y="4180046"/>
            <a:ext cx="2670175" cy="2403158"/>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descr="See the source image">
            <a:extLst>
              <a:ext uri="{FF2B5EF4-FFF2-40B4-BE49-F238E27FC236}">
                <a16:creationId xmlns:a16="http://schemas.microsoft.com/office/drawing/2014/main" id="{08DFD298-1960-475C-96A3-76C257682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45" y="3871912"/>
            <a:ext cx="5460605"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19B4546B-B411-4CF2-B345-0B5D0790D774}"/>
              </a:ext>
            </a:extLst>
          </p:cNvPr>
          <p:cNvSpPr txBox="1"/>
          <p:nvPr/>
        </p:nvSpPr>
        <p:spPr>
          <a:xfrm>
            <a:off x="330199" y="419100"/>
            <a:ext cx="2264018" cy="461665"/>
          </a:xfrm>
          <a:prstGeom prst="rect">
            <a:avLst/>
          </a:prstGeom>
          <a:noFill/>
        </p:spPr>
        <p:txBody>
          <a:bodyPr wrap="none" rtlCol="0">
            <a:spAutoFit/>
          </a:bodyPr>
          <a:lstStyle/>
          <a:p>
            <a:r>
              <a:rPr lang="cs-CZ" sz="2400" b="1" dirty="0"/>
              <a:t>Polohový vektor</a:t>
            </a:r>
          </a:p>
        </p:txBody>
      </p:sp>
      <p:sp>
        <p:nvSpPr>
          <p:cNvPr id="6" name="TextovéPole 5">
            <a:extLst>
              <a:ext uri="{FF2B5EF4-FFF2-40B4-BE49-F238E27FC236}">
                <a16:creationId xmlns:a16="http://schemas.microsoft.com/office/drawing/2014/main" id="{3277FC61-0F44-46B1-8E04-C8BFFD2564D6}"/>
              </a:ext>
            </a:extLst>
          </p:cNvPr>
          <p:cNvSpPr txBox="1"/>
          <p:nvPr/>
        </p:nvSpPr>
        <p:spPr>
          <a:xfrm>
            <a:off x="355599" y="1046738"/>
            <a:ext cx="8432801" cy="3108543"/>
          </a:xfrm>
          <a:prstGeom prst="rect">
            <a:avLst/>
          </a:prstGeom>
          <a:noFill/>
        </p:spPr>
        <p:txBody>
          <a:bodyPr wrap="square" rtlCol="0">
            <a:spAutoFit/>
          </a:bodyPr>
          <a:lstStyle/>
          <a:p>
            <a:r>
              <a:rPr lang="cs-CZ" sz="2000" dirty="0"/>
              <a:t>Polohu hmotného bodu vzhledem ke zvolené vztažné soustavě také určujeme pomocí polohového vektoru </a:t>
            </a:r>
            <a:r>
              <a:rPr lang="cs-CZ" sz="2000" b="1" dirty="0"/>
              <a:t>r</a:t>
            </a:r>
            <a:r>
              <a:rPr lang="cs-CZ" sz="2000" dirty="0"/>
              <a:t>. Polohový vektor znázorňujeme jako orientovanou úsečku, jejíž počáteční bod leží v počátku souřadnicové soustavy a koncový bod v uvažovaném hmotném bodu. </a:t>
            </a:r>
          </a:p>
          <a:p>
            <a:r>
              <a:rPr lang="cs-CZ" sz="2000" dirty="0"/>
              <a:t>Souřadnice polohového vektoru jsou totožné se souřadnicemi hmotného bodu.</a:t>
            </a:r>
          </a:p>
          <a:p>
            <a:endParaRPr lang="cs-CZ" sz="800" dirty="0"/>
          </a:p>
          <a:p>
            <a:r>
              <a:rPr lang="cs-CZ" sz="2000" b="1" dirty="0"/>
              <a:t>Velikost polohového vektoru </a:t>
            </a:r>
            <a:r>
              <a:rPr lang="cs-CZ" sz="2000" i="1" dirty="0"/>
              <a:t>r</a:t>
            </a:r>
            <a:r>
              <a:rPr lang="cs-CZ" sz="2000" dirty="0"/>
              <a:t> se rovná vzdálenosti hmotného bodu od počátku soustavy souřadnic.</a:t>
            </a:r>
          </a:p>
          <a:p>
            <a:endParaRPr lang="cs-CZ" sz="800" dirty="0"/>
          </a:p>
          <a:p>
            <a:r>
              <a:rPr lang="cs-CZ" sz="2000" b="1" dirty="0"/>
              <a:t>Směr polohového vektoru </a:t>
            </a:r>
            <a:r>
              <a:rPr lang="cs-CZ" sz="2000" dirty="0"/>
              <a:t>určují úhly, které polohový vektor svírá s osami souřadného systému.</a:t>
            </a:r>
          </a:p>
        </p:txBody>
      </p:sp>
    </p:spTree>
    <p:extLst>
      <p:ext uri="{BB962C8B-B14F-4D97-AF65-F5344CB8AC3E}">
        <p14:creationId xmlns:p14="http://schemas.microsoft.com/office/powerpoint/2010/main" val="3338103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CFBA79B-004F-4A99-BC8B-0585343110BB}"/>
              </a:ext>
            </a:extLst>
          </p:cNvPr>
          <p:cNvPicPr>
            <a:picLocks noChangeAspect="1"/>
          </p:cNvPicPr>
          <p:nvPr/>
        </p:nvPicPr>
        <p:blipFill>
          <a:blip r:embed="rId2"/>
          <a:stretch>
            <a:fillRect/>
          </a:stretch>
        </p:blipFill>
        <p:spPr>
          <a:xfrm>
            <a:off x="1145925" y="1263645"/>
            <a:ext cx="6707460" cy="3984630"/>
          </a:xfrm>
          <a:prstGeom prst="rect">
            <a:avLst/>
          </a:prstGeom>
        </p:spPr>
      </p:pic>
      <p:sp>
        <p:nvSpPr>
          <p:cNvPr id="2" name="TextovéPole 1">
            <a:extLst>
              <a:ext uri="{FF2B5EF4-FFF2-40B4-BE49-F238E27FC236}">
                <a16:creationId xmlns:a16="http://schemas.microsoft.com/office/drawing/2014/main" id="{7DAA289B-253A-4D32-81DB-C9B6D735606D}"/>
              </a:ext>
            </a:extLst>
          </p:cNvPr>
          <p:cNvSpPr txBox="1"/>
          <p:nvPr/>
        </p:nvSpPr>
        <p:spPr>
          <a:xfrm>
            <a:off x="485774" y="426328"/>
            <a:ext cx="3295651" cy="461665"/>
          </a:xfrm>
          <a:prstGeom prst="rect">
            <a:avLst/>
          </a:prstGeom>
          <a:noFill/>
        </p:spPr>
        <p:txBody>
          <a:bodyPr wrap="square" rtlCol="0">
            <a:spAutoFit/>
          </a:bodyPr>
          <a:lstStyle/>
          <a:p>
            <a:r>
              <a:rPr lang="en-US" sz="2400" b="1" dirty="0" err="1"/>
              <a:t>Polohov</a:t>
            </a:r>
            <a:r>
              <a:rPr lang="cs-CZ" sz="2400" b="1" dirty="0"/>
              <a:t>ý vektor</a:t>
            </a:r>
          </a:p>
        </p:txBody>
      </p:sp>
      <p:sp>
        <p:nvSpPr>
          <p:cNvPr id="3" name="TextovéPole 2">
            <a:extLst>
              <a:ext uri="{FF2B5EF4-FFF2-40B4-BE49-F238E27FC236}">
                <a16:creationId xmlns:a16="http://schemas.microsoft.com/office/drawing/2014/main" id="{327B334C-E769-48CC-808D-9F6F9085518B}"/>
              </a:ext>
            </a:extLst>
          </p:cNvPr>
          <p:cNvSpPr txBox="1"/>
          <p:nvPr/>
        </p:nvSpPr>
        <p:spPr>
          <a:xfrm>
            <a:off x="278605" y="5394300"/>
            <a:ext cx="8796339" cy="400110"/>
          </a:xfrm>
          <a:prstGeom prst="rect">
            <a:avLst/>
          </a:prstGeom>
          <a:noFill/>
        </p:spPr>
        <p:txBody>
          <a:bodyPr wrap="square" rtlCol="0">
            <a:spAutoFit/>
          </a:bodyPr>
          <a:lstStyle/>
          <a:p>
            <a:r>
              <a:rPr lang="en-US" sz="2000" dirty="0"/>
              <a:t>(= </a:t>
            </a:r>
            <a:r>
              <a:rPr lang="en-US" sz="2000" dirty="0" err="1"/>
              <a:t>rozklad</a:t>
            </a:r>
            <a:r>
              <a:rPr lang="en-US" sz="2000" dirty="0"/>
              <a:t> </a:t>
            </a:r>
            <a:r>
              <a:rPr lang="en-US" sz="2000" dirty="0" err="1"/>
              <a:t>poloho</a:t>
            </a:r>
            <a:r>
              <a:rPr lang="cs-CZ" sz="2000" dirty="0" err="1"/>
              <a:t>vé</a:t>
            </a:r>
            <a:r>
              <a:rPr lang="en-US" sz="2000" dirty="0"/>
              <a:t>ho </a:t>
            </a:r>
            <a:r>
              <a:rPr lang="en-US" sz="2000" dirty="0" err="1"/>
              <a:t>vektoru</a:t>
            </a:r>
            <a:r>
              <a:rPr lang="en-US" sz="2000" dirty="0"/>
              <a:t> do </a:t>
            </a:r>
            <a:r>
              <a:rPr lang="en-US" sz="2000" dirty="0" err="1"/>
              <a:t>sm</a:t>
            </a:r>
            <a:r>
              <a:rPr lang="cs-CZ" sz="2000" dirty="0"/>
              <a:t>ě</a:t>
            </a:r>
            <a:r>
              <a:rPr lang="en-US" sz="2000" dirty="0"/>
              <a:t>r</a:t>
            </a:r>
            <a:r>
              <a:rPr lang="cs-CZ" sz="2000" dirty="0"/>
              <a:t>ů</a:t>
            </a:r>
            <a:r>
              <a:rPr lang="en-US" sz="2000" dirty="0"/>
              <a:t> </a:t>
            </a:r>
            <a:r>
              <a:rPr lang="en-US" sz="2000" dirty="0" err="1"/>
              <a:t>os</a:t>
            </a:r>
            <a:r>
              <a:rPr lang="en-US" sz="2000" dirty="0"/>
              <a:t> </a:t>
            </a:r>
            <a:r>
              <a:rPr lang="cs-CZ" sz="2000" u="sng" dirty="0"/>
              <a:t>kartézské</a:t>
            </a:r>
            <a:r>
              <a:rPr lang="cs-CZ" sz="2000" dirty="0"/>
              <a:t> soustavy </a:t>
            </a:r>
            <a:r>
              <a:rPr lang="en-US" sz="2000" dirty="0"/>
              <a:t>sou</a:t>
            </a:r>
            <a:r>
              <a:rPr lang="cs-CZ" sz="2000" dirty="0"/>
              <a:t>ř</a:t>
            </a:r>
            <a:r>
              <a:rPr lang="en-US" sz="2000" dirty="0" err="1"/>
              <a:t>adnic</a:t>
            </a:r>
            <a:r>
              <a:rPr lang="en-US" sz="2000" dirty="0"/>
              <a:t>)</a:t>
            </a:r>
            <a:endParaRPr lang="cs-CZ" sz="2000" dirty="0"/>
          </a:p>
        </p:txBody>
      </p:sp>
      <p:sp>
        <p:nvSpPr>
          <p:cNvPr id="4" name="TextovéPole 3">
            <a:extLst>
              <a:ext uri="{FF2B5EF4-FFF2-40B4-BE49-F238E27FC236}">
                <a16:creationId xmlns:a16="http://schemas.microsoft.com/office/drawing/2014/main" id="{7BE8E976-BB93-4A75-B9B7-A5BA107D7FEA}"/>
              </a:ext>
            </a:extLst>
          </p:cNvPr>
          <p:cNvSpPr txBox="1"/>
          <p:nvPr/>
        </p:nvSpPr>
        <p:spPr>
          <a:xfrm>
            <a:off x="278605" y="6151756"/>
            <a:ext cx="8124826" cy="400110"/>
          </a:xfrm>
          <a:prstGeom prst="rect">
            <a:avLst/>
          </a:prstGeom>
          <a:noFill/>
        </p:spPr>
        <p:txBody>
          <a:bodyPr wrap="square" rtlCol="0">
            <a:spAutoFit/>
          </a:bodyPr>
          <a:lstStyle/>
          <a:p>
            <a:r>
              <a:rPr lang="cs-CZ" sz="2000" dirty="0"/>
              <a:t>Polohový vektor lze popsat i </a:t>
            </a:r>
            <a:r>
              <a:rPr lang="cs-CZ" sz="2000" u="sng" dirty="0"/>
              <a:t>cylindrickými</a:t>
            </a:r>
            <a:r>
              <a:rPr lang="cs-CZ" sz="2000" dirty="0"/>
              <a:t> a </a:t>
            </a:r>
            <a:r>
              <a:rPr lang="cs-CZ" sz="2000" u="sng" dirty="0"/>
              <a:t>sférickými</a:t>
            </a:r>
            <a:r>
              <a:rPr lang="cs-CZ" sz="2000" dirty="0"/>
              <a:t> souřadnicemi. </a:t>
            </a:r>
          </a:p>
        </p:txBody>
      </p:sp>
    </p:spTree>
    <p:extLst>
      <p:ext uri="{BB962C8B-B14F-4D97-AF65-F5344CB8AC3E}">
        <p14:creationId xmlns:p14="http://schemas.microsoft.com/office/powerpoint/2010/main" val="1058034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6FBB9-7AEB-40DA-BCC8-8030BFC296D5}"/>
              </a:ext>
            </a:extLst>
          </p:cNvPr>
          <p:cNvSpPr>
            <a:spLocks noGrp="1"/>
          </p:cNvSpPr>
          <p:nvPr>
            <p:ph type="title"/>
          </p:nvPr>
        </p:nvSpPr>
        <p:spPr>
          <a:xfrm>
            <a:off x="379000" y="169964"/>
            <a:ext cx="7886700" cy="549274"/>
          </a:xfrm>
        </p:spPr>
        <p:txBody>
          <a:bodyPr>
            <a:normAutofit/>
          </a:bodyPr>
          <a:lstStyle/>
          <a:p>
            <a:r>
              <a:rPr lang="cs-CZ" sz="2400" b="1" dirty="0">
                <a:latin typeface="+mn-lt"/>
              </a:rPr>
              <a:t>Trajektorie hmotného bodu</a:t>
            </a:r>
          </a:p>
        </p:txBody>
      </p:sp>
      <p:pic>
        <p:nvPicPr>
          <p:cNvPr id="36866" name="Picture 2">
            <a:extLst>
              <a:ext uri="{FF2B5EF4-FFF2-40B4-BE49-F238E27FC236}">
                <a16:creationId xmlns:a16="http://schemas.microsoft.com/office/drawing/2014/main" id="{A781B727-E73D-4FDA-B500-709C72854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436" y="3532897"/>
            <a:ext cx="4513005" cy="29305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2946DFB2-9BC2-49EE-9760-861F86D42989}"/>
              </a:ext>
            </a:extLst>
          </p:cNvPr>
          <p:cNvSpPr>
            <a:spLocks noChangeArrowheads="1"/>
          </p:cNvSpPr>
          <p:nvPr/>
        </p:nvSpPr>
        <p:spPr bwMode="auto">
          <a:xfrm>
            <a:off x="159775" y="733348"/>
            <a:ext cx="8662988"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rgbClr val="333333"/>
                </a:solidFill>
                <a:effectLst/>
                <a:latin typeface="+mn-lt"/>
                <a:cs typeface="Times New Roman" panose="02020603050405020304" pitchFamily="18" charset="0"/>
              </a:rPr>
              <a:t>Trajektorii</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lze definovat jako </a:t>
            </a:r>
            <a:r>
              <a:rPr kumimoji="0" lang="cs-CZ" altLang="cs-CZ" sz="2000" b="0" i="0" u="sng" strike="noStrike" cap="none" normalizeH="0" baseline="0" dirty="0">
                <a:ln>
                  <a:noFill/>
                </a:ln>
                <a:solidFill>
                  <a:srgbClr val="333333"/>
                </a:solidFill>
                <a:effectLst/>
                <a:latin typeface="+mn-lt"/>
                <a:cs typeface="Times New Roman" panose="02020603050405020304" pitchFamily="18" charset="0"/>
              </a:rPr>
              <a:t>spojnici všech poloh, kterými prochází koncový bod polohového vektoru</a:t>
            </a:r>
            <a:r>
              <a:rPr kumimoji="0" lang="cs-CZ" altLang="cs-CZ" sz="2000" b="0" i="0" strike="noStrike" cap="none" normalizeH="0" baseline="0" dirty="0">
                <a:ln>
                  <a:noFill/>
                </a:ln>
                <a:solidFill>
                  <a:srgbClr val="333333"/>
                </a:solidFill>
                <a:effectLst/>
                <a:latin typeface="+mn-lt"/>
                <a:cs typeface="Times New Roman" panose="02020603050405020304" pitchFamily="18" charset="0"/>
              </a:rPr>
              <a:t> </a:t>
            </a:r>
            <a:r>
              <a:rPr lang="cs-CZ" altLang="cs-CZ" sz="2000" b="1" dirty="0">
                <a:latin typeface="+mn-lt"/>
                <a:cs typeface="Times New Roman" panose="02020603050405020304" pitchFamily="18" charset="0"/>
              </a:rPr>
              <a:t>r</a:t>
            </a:r>
            <a:r>
              <a:rPr lang="cs-CZ" altLang="cs-CZ" sz="2000" dirty="0">
                <a:latin typeface="+mn-lt"/>
                <a:cs typeface="Times New Roman" panose="02020603050405020304" pitchFamily="18" charset="0"/>
              </a:rPr>
              <a:t>:</a:t>
            </a:r>
            <a:r>
              <a:rPr lang="cs-CZ" altLang="cs-CZ" sz="2000" b="1" dirty="0">
                <a:latin typeface="+mn-lt"/>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cs-CZ" altLang="cs-CZ" sz="2000" b="1" dirty="0">
                <a:latin typeface="+mn-lt"/>
                <a:cs typeface="Times New Roman" panose="02020603050405020304" pitchFamily="18" charset="0"/>
              </a:rPr>
              <a:t>r </a:t>
            </a:r>
            <a:r>
              <a:rPr lang="cs-CZ" altLang="cs-CZ" sz="2000" dirty="0">
                <a:latin typeface="+mn-lt"/>
                <a:cs typeface="Times New Roman" panose="02020603050405020304" pitchFamily="18" charset="0"/>
              </a:rPr>
              <a:t>= </a:t>
            </a:r>
            <a:r>
              <a:rPr lang="cs-CZ" altLang="cs-CZ" sz="2000" b="1" dirty="0">
                <a:latin typeface="+mn-lt"/>
                <a:cs typeface="Times New Roman" panose="02020603050405020304" pitchFamily="18" charset="0"/>
              </a:rPr>
              <a:t>r</a:t>
            </a:r>
            <a:r>
              <a:rPr lang="cs-CZ" altLang="cs-CZ" sz="2000" dirty="0">
                <a:latin typeface="+mn-lt"/>
                <a:cs typeface="Times New Roman" panose="02020603050405020304" pitchFamily="18" charset="0"/>
              </a:rPr>
              <a:t>(t)</a:t>
            </a:r>
            <a:endParaRPr kumimoji="0" lang="cs-CZ" altLang="cs-CZ" sz="2000" b="0" i="0" u="none" strike="noStrike" cap="none" normalizeH="0" baseline="0" dirty="0">
              <a:ln>
                <a:noFill/>
              </a:ln>
              <a:solidFill>
                <a:srgbClr val="333333"/>
              </a:solidFill>
              <a:effectLst/>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Je to </a:t>
            </a:r>
            <a:r>
              <a:rPr lang="cs-CZ" sz="2000" b="0" i="0" dirty="0">
                <a:solidFill>
                  <a:srgbClr val="333333"/>
                </a:solidFill>
                <a:effectLst/>
                <a:latin typeface="+mn-lt"/>
              </a:rPr>
              <a:t>souvislá geometrická čára v  prostoru (resp. v rovině nebo v přímce), kterou opisuje hmotný bod při svém pohybu v daném časovém intervalu. Trajektorií může být přímka, anebo křivka (kružnice, elipsa, spirála apod.).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2000" u="none" strike="noStrike" cap="none" normalizeH="0" baseline="0" dirty="0">
              <a:ln>
                <a:noFill/>
              </a:ln>
              <a:solidFill>
                <a:srgbClr val="333333"/>
              </a:solidFill>
              <a:latin typeface="+mn-lt"/>
            </a:endParaRPr>
          </a:p>
          <a:p>
            <a:pPr algn="just" defTabSz="914400"/>
            <a:r>
              <a:rPr lang="sk-SK" altLang="cs-CZ" sz="2000" u="sng" dirty="0" err="1">
                <a:latin typeface="+mn-lt"/>
              </a:rPr>
              <a:t>Trajektorie</a:t>
            </a:r>
            <a:r>
              <a:rPr lang="sk-SK" altLang="cs-CZ" sz="2000" u="sng" dirty="0">
                <a:latin typeface="+mn-lt"/>
              </a:rPr>
              <a:t> </a:t>
            </a:r>
            <a:r>
              <a:rPr lang="sk-SK" altLang="cs-CZ" sz="2000" u="sng" dirty="0" err="1">
                <a:latin typeface="+mn-lt"/>
              </a:rPr>
              <a:t>není</a:t>
            </a:r>
            <a:r>
              <a:rPr lang="sk-SK" altLang="cs-CZ" sz="2000" u="sng" dirty="0">
                <a:latin typeface="+mn-lt"/>
              </a:rPr>
              <a:t> </a:t>
            </a:r>
            <a:r>
              <a:rPr lang="sk-SK" altLang="cs-CZ" sz="2000" u="sng" dirty="0" err="1">
                <a:latin typeface="+mn-lt"/>
              </a:rPr>
              <a:t>fyzikální</a:t>
            </a:r>
            <a:r>
              <a:rPr lang="sk-SK" altLang="cs-CZ" sz="2000" u="sng" dirty="0">
                <a:latin typeface="+mn-lt"/>
              </a:rPr>
              <a:t> veličina </a:t>
            </a:r>
            <a:r>
              <a:rPr lang="en-US" altLang="cs-CZ" sz="2000" u="sng" dirty="0">
                <a:latin typeface="+mn-lt"/>
              </a:rPr>
              <a:t>(</a:t>
            </a:r>
            <a:r>
              <a:rPr lang="sk-SK" altLang="cs-CZ" sz="2000" u="sng" dirty="0">
                <a:latin typeface="+mn-lt"/>
              </a:rPr>
              <a:t>nemá jednotku</a:t>
            </a:r>
            <a:r>
              <a:rPr lang="en-US" altLang="cs-CZ" sz="2000" u="sng" dirty="0">
                <a:latin typeface="+mn-lt"/>
              </a:rPr>
              <a:t>)</a:t>
            </a:r>
            <a:r>
              <a:rPr lang="cs-CZ" altLang="cs-CZ" sz="2000" u="sng" dirty="0">
                <a:latin typeface="+mn-lt"/>
              </a:rPr>
              <a:t>.</a:t>
            </a:r>
            <a:endParaRPr lang="cs-CZ" sz="2000" u="sng" dirty="0">
              <a:latin typeface="+mn-lt"/>
            </a:endParaRPr>
          </a:p>
        </p:txBody>
      </p:sp>
      <p:pic>
        <p:nvPicPr>
          <p:cNvPr id="6" name="Picture 2" descr="X04 Trajektorie pohybu - směr nahoru">
            <a:extLst>
              <a:ext uri="{FF2B5EF4-FFF2-40B4-BE49-F238E27FC236}">
                <a16:creationId xmlns:a16="http://schemas.microsoft.com/office/drawing/2014/main" id="{CCC95498-BB19-40E2-A1A6-07ECEA641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59" y="3553704"/>
            <a:ext cx="1915185" cy="290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352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CBA605BE-7207-4EA5-9642-B305D60E43F5}"/>
              </a:ext>
            </a:extLst>
          </p:cNvPr>
          <p:cNvPicPr>
            <a:picLocks noChangeAspect="1"/>
          </p:cNvPicPr>
          <p:nvPr/>
        </p:nvPicPr>
        <p:blipFill>
          <a:blip r:embed="rId2"/>
          <a:stretch>
            <a:fillRect/>
          </a:stretch>
        </p:blipFill>
        <p:spPr>
          <a:xfrm>
            <a:off x="1812156" y="1751499"/>
            <a:ext cx="6407118" cy="4277826"/>
          </a:xfrm>
          <a:prstGeom prst="rect">
            <a:avLst/>
          </a:prstGeom>
        </p:spPr>
      </p:pic>
      <p:sp>
        <p:nvSpPr>
          <p:cNvPr id="3" name="TextovéPole 2">
            <a:extLst>
              <a:ext uri="{FF2B5EF4-FFF2-40B4-BE49-F238E27FC236}">
                <a16:creationId xmlns:a16="http://schemas.microsoft.com/office/drawing/2014/main" id="{B75123FC-C09C-4099-8B31-F3B828F910CB}"/>
              </a:ext>
            </a:extLst>
          </p:cNvPr>
          <p:cNvSpPr txBox="1"/>
          <p:nvPr/>
        </p:nvSpPr>
        <p:spPr>
          <a:xfrm>
            <a:off x="255983" y="289292"/>
            <a:ext cx="8632032" cy="1631216"/>
          </a:xfrm>
          <a:prstGeom prst="rect">
            <a:avLst/>
          </a:prstGeom>
          <a:noFill/>
        </p:spPr>
        <p:txBody>
          <a:bodyPr wrap="square">
            <a:spAutoFit/>
          </a:bodyPr>
          <a:lstStyle/>
          <a:p>
            <a:pPr algn="just"/>
            <a:r>
              <a:rPr kumimoji="0" lang="cs-CZ" altLang="cs-CZ" sz="2000" b="1" i="0" u="none" strike="noStrike" cap="none" normalizeH="0" baseline="0" dirty="0">
                <a:ln>
                  <a:noFill/>
                </a:ln>
                <a:solidFill>
                  <a:srgbClr val="333333"/>
                </a:solidFill>
                <a:effectLst/>
                <a:latin typeface="+mn-lt"/>
                <a:cs typeface="Times New Roman" panose="02020603050405020304" pitchFamily="18" charset="0"/>
              </a:rPr>
              <a:t>Posunutí</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a:t>
            </a:r>
            <a:r>
              <a:rPr kumimoji="0" lang="el-GR" altLang="cs-CZ" sz="2000" b="0" i="0" u="none" strike="noStrike" cap="none" normalizeH="0" baseline="0" dirty="0">
                <a:ln>
                  <a:noFill/>
                </a:ln>
                <a:solidFill>
                  <a:srgbClr val="333333"/>
                </a:solidFill>
                <a:effectLst/>
                <a:latin typeface="+mn-lt"/>
                <a:cs typeface="Times New Roman" panose="02020603050405020304" pitchFamily="18" charset="0"/>
              </a:rPr>
              <a:t>Δ</a:t>
            </a:r>
            <a:r>
              <a:rPr kumimoji="0" lang="cs-CZ" altLang="cs-CZ" sz="2000" b="1" i="0" u="none" strike="noStrike" cap="none" normalizeH="0" baseline="0" dirty="0">
                <a:ln>
                  <a:noFill/>
                </a:ln>
                <a:solidFill>
                  <a:srgbClr val="333333"/>
                </a:solidFill>
                <a:effectLst/>
                <a:latin typeface="+mn-lt"/>
                <a:cs typeface="Times New Roman" panose="02020603050405020304" pitchFamily="18" charset="0"/>
              </a:rPr>
              <a:t>r</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je vektor, který vyjadřuje </a:t>
            </a:r>
            <a:r>
              <a:rPr kumimoji="0" lang="cs-CZ" altLang="cs-CZ" sz="2000" i="0" u="sng" strike="noStrike" cap="none" normalizeH="0" baseline="0" dirty="0">
                <a:ln>
                  <a:noFill/>
                </a:ln>
                <a:solidFill>
                  <a:srgbClr val="333333"/>
                </a:solidFill>
                <a:effectLst/>
                <a:latin typeface="+mn-lt"/>
                <a:cs typeface="Times New Roman" panose="02020603050405020304" pitchFamily="18" charset="0"/>
              </a:rPr>
              <a:t>změnu polohového vektoru za určitý čas</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pohybu hmotného bodu. Posunutí je dáno pouze počátečním a koncovým bodem pohybu hmotného bodu (těžiště tělesa) jakožto spojnice bodů „start-cíl“ pohybu, a to bez ohledu na absolvovanou dráhu a trajektorii daného pohybu za čas pohybu.</a:t>
            </a:r>
            <a:r>
              <a:rPr kumimoji="0" lang="cs-CZ" altLang="cs-CZ" sz="2000" b="0" i="0" u="none" strike="noStrike" cap="none" normalizeH="0" baseline="0" dirty="0">
                <a:ln>
                  <a:noFill/>
                </a:ln>
                <a:solidFill>
                  <a:schemeClr val="tx1"/>
                </a:solidFill>
                <a:effectLst/>
                <a:latin typeface="+mn-lt"/>
              </a:rPr>
              <a:t> </a:t>
            </a:r>
            <a:endParaRPr lang="cs-CZ" sz="2000" dirty="0"/>
          </a:p>
        </p:txBody>
      </p:sp>
    </p:spTree>
    <p:extLst>
      <p:ext uri="{BB962C8B-B14F-4D97-AF65-F5344CB8AC3E}">
        <p14:creationId xmlns:p14="http://schemas.microsoft.com/office/powerpoint/2010/main" val="971703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EF32647-F282-481F-A61F-29A092C9330F}"/>
              </a:ext>
            </a:extLst>
          </p:cNvPr>
          <p:cNvSpPr>
            <a:spLocks noChangeArrowheads="1"/>
          </p:cNvSpPr>
          <p:nvPr/>
        </p:nvSpPr>
        <p:spPr bwMode="auto">
          <a:xfrm>
            <a:off x="207169" y="157996"/>
            <a:ext cx="8729664"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rgbClr val="333333"/>
                </a:solidFill>
                <a:effectLst/>
                <a:latin typeface="+mn-lt"/>
                <a:cs typeface="Times New Roman" panose="02020603050405020304" pitchFamily="18" charset="0"/>
              </a:rPr>
              <a:t>Dráha hmotného bodu </a:t>
            </a:r>
            <a:r>
              <a:rPr kumimoji="0" lang="cs-CZ" altLang="cs-CZ" sz="2000" b="1" i="1" u="none" strike="noStrike" cap="none" normalizeH="0" baseline="0" dirty="0">
                <a:ln>
                  <a:noFill/>
                </a:ln>
                <a:solidFill>
                  <a:srgbClr val="333333"/>
                </a:solidFill>
                <a:effectLst/>
                <a:latin typeface="+mn-lt"/>
                <a:cs typeface="Times New Roman" panose="02020603050405020304" pitchFamily="18" charset="0"/>
              </a:rPr>
              <a:t>s</a:t>
            </a:r>
            <a:r>
              <a:rPr kumimoji="0" lang="cs-CZ" altLang="cs-CZ" sz="2000" b="1" i="0" u="none" strike="noStrike" cap="none" normalizeH="0" baseline="0" dirty="0">
                <a:ln>
                  <a:noFill/>
                </a:ln>
                <a:solidFill>
                  <a:srgbClr val="333333"/>
                </a:solidFill>
                <a:effectLst/>
                <a:latin typeface="+mn-lt"/>
                <a:cs typeface="Times New Roman" panose="02020603050405020304" pitchFamily="18" charset="0"/>
              </a:rPr>
              <a:t>  </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je </a:t>
            </a:r>
            <a:r>
              <a:rPr kumimoji="0" lang="cs-CZ" altLang="cs-CZ" sz="2000" b="0" i="0" u="sng" strike="noStrike" cap="none" normalizeH="0" baseline="0" dirty="0">
                <a:ln>
                  <a:noFill/>
                </a:ln>
                <a:solidFill>
                  <a:srgbClr val="333333"/>
                </a:solidFill>
                <a:effectLst/>
                <a:latin typeface="+mn-lt"/>
                <a:cs typeface="Times New Roman" panose="02020603050405020304" pitchFamily="18" charset="0"/>
              </a:rPr>
              <a:t>délka trajektorie</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tj. skalární fyzikální veličina, jejíž velikost se při pohybu v čase mění, tj. s = s(t).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Jde tedy pouze o </a:t>
            </a:r>
            <a:r>
              <a:rPr kumimoji="0" lang="cs-CZ" altLang="cs-CZ" sz="2000" b="0" i="0" u="sng" strike="noStrike" cap="none" normalizeH="0" baseline="0" dirty="0">
                <a:ln>
                  <a:noFill/>
                </a:ln>
                <a:solidFill>
                  <a:srgbClr val="333333"/>
                </a:solidFill>
                <a:effectLst/>
                <a:latin typeface="+mn-lt"/>
                <a:cs typeface="Times New Roman" panose="02020603050405020304" pitchFamily="18" charset="0"/>
              </a:rPr>
              <a:t>vzdálenost, kterou hmotný bod (resp</a:t>
            </a:r>
            <a:r>
              <a:rPr lang="cs-CZ" altLang="cs-CZ" sz="2000" u="sng" dirty="0">
                <a:solidFill>
                  <a:srgbClr val="333333"/>
                </a:solidFill>
                <a:latin typeface="+mn-lt"/>
                <a:cs typeface="Times New Roman" panose="02020603050405020304" pitchFamily="18" charset="0"/>
              </a:rPr>
              <a:t>. </a:t>
            </a:r>
            <a:r>
              <a:rPr kumimoji="0" lang="cs-CZ" altLang="cs-CZ" sz="2000" b="0" i="0" u="sng" strike="noStrike" cap="none" normalizeH="0" baseline="0" dirty="0">
                <a:ln>
                  <a:noFill/>
                </a:ln>
                <a:solidFill>
                  <a:srgbClr val="333333"/>
                </a:solidFill>
                <a:effectLst/>
                <a:latin typeface="+mn-lt"/>
                <a:cs typeface="Times New Roman" panose="02020603050405020304" pitchFamily="18" charset="0"/>
              </a:rPr>
              <a:t>těžiště tělesa) opíše za určitou dobu</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značí se obvykle </a:t>
            </a:r>
            <a:r>
              <a:rPr kumimoji="0" lang="cs-CZ" altLang="cs-CZ" sz="2000" b="0" i="1" u="none" strike="noStrike" cap="none" normalizeH="0" baseline="0" dirty="0">
                <a:ln>
                  <a:noFill/>
                </a:ln>
                <a:solidFill>
                  <a:srgbClr val="333333"/>
                </a:solidFill>
                <a:effectLst/>
                <a:latin typeface="+mn-lt"/>
                <a:cs typeface="Times New Roman" panose="02020603050405020304" pitchFamily="18" charset="0"/>
              </a:rPr>
              <a:t>s, </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případně dráha jako vzdálenost  </a:t>
            </a:r>
            <a:r>
              <a:rPr kumimoji="0" lang="cs-CZ" altLang="cs-CZ" sz="2000" b="0" i="1" u="none" strike="noStrike" cap="none" normalizeH="0" baseline="0" dirty="0">
                <a:ln>
                  <a:noFill/>
                </a:ln>
                <a:solidFill>
                  <a:srgbClr val="333333"/>
                </a:solidFill>
                <a:effectLst/>
                <a:latin typeface="+mn-lt"/>
                <a:cs typeface="Times New Roman" panose="02020603050405020304" pitchFamily="18" charset="0"/>
              </a:rPr>
              <a:t>d</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nebo délka</a:t>
            </a:r>
            <a:r>
              <a:rPr kumimoji="0" lang="cs-CZ" altLang="cs-CZ" sz="2000" b="0" i="1" u="none" strike="noStrike" cap="none" normalizeH="0" baseline="0" dirty="0">
                <a:ln>
                  <a:noFill/>
                </a:ln>
                <a:solidFill>
                  <a:srgbClr val="333333"/>
                </a:solidFill>
                <a:effectLst/>
                <a:latin typeface="+mn-lt"/>
                <a:cs typeface="Times New Roman" panose="02020603050405020304" pitchFamily="18" charset="0"/>
              </a:rPr>
              <a:t> l</a:t>
            </a:r>
            <a:r>
              <a:rPr kumimoji="0" lang="cs-CZ" altLang="cs-CZ" sz="2000" b="0" i="0" u="none" strike="noStrike" cap="none" normalizeH="0" baseline="0" dirty="0">
                <a:ln>
                  <a:noFill/>
                </a:ln>
                <a:solidFill>
                  <a:srgbClr val="333333"/>
                </a:solidFill>
                <a:effectLst/>
                <a:latin typeface="+mn-lt"/>
                <a:cs typeface="Times New Roman" panose="02020603050405020304" pitchFamily="18" charset="0"/>
              </a:rPr>
              <a:t>. Dráha se měří se v soustavě SI v metrech, případně v dekadických násobcích nebo dílech metru.</a:t>
            </a:r>
            <a:r>
              <a:rPr kumimoji="0" lang="cs-CZ" altLang="cs-CZ" sz="2000" b="0" i="0" u="none" strike="noStrike" cap="none" normalizeH="0" baseline="0" dirty="0">
                <a:ln>
                  <a:noFill/>
                </a:ln>
                <a:solidFill>
                  <a:schemeClr val="tx1"/>
                </a:solidFill>
                <a:effectLst/>
                <a:latin typeface="+mn-lt"/>
              </a:rPr>
              <a:t> </a:t>
            </a:r>
          </a:p>
        </p:txBody>
      </p:sp>
      <p:sp>
        <p:nvSpPr>
          <p:cNvPr id="8" name="TextovéPole 7">
            <a:extLst>
              <a:ext uri="{FF2B5EF4-FFF2-40B4-BE49-F238E27FC236}">
                <a16:creationId xmlns:a16="http://schemas.microsoft.com/office/drawing/2014/main" id="{EAAD8CDE-1639-465B-958F-46E4464ED8F0}"/>
              </a:ext>
            </a:extLst>
          </p:cNvPr>
          <p:cNvSpPr txBox="1"/>
          <p:nvPr/>
        </p:nvSpPr>
        <p:spPr>
          <a:xfrm>
            <a:off x="207169" y="4791075"/>
            <a:ext cx="8729664" cy="707886"/>
          </a:xfrm>
          <a:prstGeom prst="rect">
            <a:avLst/>
          </a:prstGeom>
          <a:noFill/>
        </p:spPr>
        <p:txBody>
          <a:bodyPr wrap="square" rtlCol="0">
            <a:spAutoFit/>
          </a:bodyPr>
          <a:lstStyle/>
          <a:p>
            <a:pPr algn="just"/>
            <a:r>
              <a:rPr lang="cs-CZ" sz="2000" dirty="0">
                <a:solidFill>
                  <a:srgbClr val="FF0000"/>
                </a:solidFill>
              </a:rPr>
              <a:t>V některých, zejm. starších učebnicích může výraz „dráha“ označovat trajektorii a výraz „délka  dráhy“ dráhu.</a:t>
            </a:r>
          </a:p>
        </p:txBody>
      </p:sp>
      <p:pic>
        <p:nvPicPr>
          <p:cNvPr id="279554" name="Picture 2" descr="Rovnoměrný pohyb po kružnici - rovnoměrný pohyb po kružnici">
            <a:extLst>
              <a:ext uri="{FF2B5EF4-FFF2-40B4-BE49-F238E27FC236}">
                <a16:creationId xmlns:a16="http://schemas.microsoft.com/office/drawing/2014/main" id="{232361AA-F0CD-4C37-BB24-3D9617972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481" y="2203667"/>
            <a:ext cx="4716037"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31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254FA34-3C0D-4D73-8A15-B64D93A69681}"/>
              </a:ext>
            </a:extLst>
          </p:cNvPr>
          <p:cNvPicPr>
            <a:picLocks noChangeAspect="1"/>
          </p:cNvPicPr>
          <p:nvPr/>
        </p:nvPicPr>
        <p:blipFill>
          <a:blip r:embed="rId2"/>
          <a:stretch>
            <a:fillRect/>
          </a:stretch>
        </p:blipFill>
        <p:spPr>
          <a:xfrm>
            <a:off x="438149" y="652820"/>
            <a:ext cx="5155151" cy="2859881"/>
          </a:xfrm>
          <a:prstGeom prst="rect">
            <a:avLst/>
          </a:prstGeom>
        </p:spPr>
      </p:pic>
      <p:sp>
        <p:nvSpPr>
          <p:cNvPr id="7" name="TextovéPole 6">
            <a:extLst>
              <a:ext uri="{FF2B5EF4-FFF2-40B4-BE49-F238E27FC236}">
                <a16:creationId xmlns:a16="http://schemas.microsoft.com/office/drawing/2014/main" id="{3B83B27F-3A7F-400E-8BD0-1781A17727F8}"/>
              </a:ext>
            </a:extLst>
          </p:cNvPr>
          <p:cNvSpPr txBox="1"/>
          <p:nvPr/>
        </p:nvSpPr>
        <p:spPr>
          <a:xfrm>
            <a:off x="314323" y="252710"/>
            <a:ext cx="8229602" cy="400110"/>
          </a:xfrm>
          <a:prstGeom prst="rect">
            <a:avLst/>
          </a:prstGeom>
          <a:noFill/>
        </p:spPr>
        <p:txBody>
          <a:bodyPr wrap="square">
            <a:spAutoFit/>
          </a:bodyPr>
          <a:lstStyle/>
          <a:p>
            <a:r>
              <a:rPr lang="cs-CZ" sz="2000" b="0" i="0" dirty="0">
                <a:solidFill>
                  <a:srgbClr val="333333"/>
                </a:solidFill>
                <a:effectLst/>
                <a:latin typeface="+mn-lt"/>
              </a:rPr>
              <a:t>Specifický tvar trajektorie nám pak umožňuje pohyby kvalitativně klasifikovat:</a:t>
            </a:r>
            <a:endParaRPr lang="cs-CZ" sz="2000" dirty="0"/>
          </a:p>
        </p:txBody>
      </p:sp>
      <p:sp>
        <p:nvSpPr>
          <p:cNvPr id="9" name="TextovéPole 8">
            <a:extLst>
              <a:ext uri="{FF2B5EF4-FFF2-40B4-BE49-F238E27FC236}">
                <a16:creationId xmlns:a16="http://schemas.microsoft.com/office/drawing/2014/main" id="{DFD2ECA7-EA44-4A8B-B4CB-42527F95F6D5}"/>
              </a:ext>
            </a:extLst>
          </p:cNvPr>
          <p:cNvSpPr txBox="1"/>
          <p:nvPr/>
        </p:nvSpPr>
        <p:spPr>
          <a:xfrm>
            <a:off x="138112" y="3612980"/>
            <a:ext cx="8582024" cy="1015663"/>
          </a:xfrm>
          <a:prstGeom prst="rect">
            <a:avLst/>
          </a:prstGeom>
          <a:noFill/>
        </p:spPr>
        <p:txBody>
          <a:bodyPr wrap="square">
            <a:spAutoFit/>
          </a:bodyPr>
          <a:lstStyle/>
          <a:p>
            <a:pPr algn="just"/>
            <a:r>
              <a:rPr lang="cs-CZ" sz="2000" b="0" i="0" u="sng" dirty="0">
                <a:solidFill>
                  <a:srgbClr val="333333"/>
                </a:solidFill>
                <a:effectLst/>
                <a:latin typeface="+mn-lt"/>
              </a:rPr>
              <a:t>Tvar trajektorie je závislý na volbě vztažné soustavy</a:t>
            </a:r>
            <a:r>
              <a:rPr lang="cs-CZ" sz="2000" b="0" i="0" dirty="0">
                <a:solidFill>
                  <a:srgbClr val="333333"/>
                </a:solidFill>
                <a:effectLst/>
                <a:latin typeface="+mn-lt"/>
              </a:rPr>
              <a:t>. Tentýž pohyb může být vzhledem k jedné vztažné soustavě přímočarý, vzhledem k jiné vztažné soustavě křivočarý.  </a:t>
            </a:r>
            <a:endParaRPr lang="cs-CZ" sz="2000" dirty="0"/>
          </a:p>
        </p:txBody>
      </p:sp>
      <p:sp>
        <p:nvSpPr>
          <p:cNvPr id="10" name="TextovéPole 9">
            <a:extLst>
              <a:ext uri="{FF2B5EF4-FFF2-40B4-BE49-F238E27FC236}">
                <a16:creationId xmlns:a16="http://schemas.microsoft.com/office/drawing/2014/main" id="{33C3430D-3A69-458D-8191-76A77682CABE}"/>
              </a:ext>
            </a:extLst>
          </p:cNvPr>
          <p:cNvSpPr txBox="1"/>
          <p:nvPr/>
        </p:nvSpPr>
        <p:spPr>
          <a:xfrm flipH="1">
            <a:off x="138112" y="5399069"/>
            <a:ext cx="8905874" cy="1323439"/>
          </a:xfrm>
          <a:prstGeom prst="rect">
            <a:avLst/>
          </a:prstGeom>
          <a:noFill/>
        </p:spPr>
        <p:txBody>
          <a:bodyPr wrap="square" rtlCol="0">
            <a:spAutoFit/>
          </a:bodyPr>
          <a:lstStyle/>
          <a:p>
            <a:pPr algn="just"/>
            <a:r>
              <a:rPr lang="cs-CZ" sz="2000" dirty="0"/>
              <a:t>Volně padající míček ve vagonu jedoucím po přímé trati stálou rychlostí se ve vztažné soustavě pevně spojené s vagonem pohybuje po přímce (volný pád), zatímco ve vztažné soustavě spojené se Zemí opisuje parabolu (složený pohyb vodorovný vrh).</a:t>
            </a:r>
          </a:p>
        </p:txBody>
      </p:sp>
      <p:sp>
        <p:nvSpPr>
          <p:cNvPr id="3" name="TextovéPole 2">
            <a:extLst>
              <a:ext uri="{FF2B5EF4-FFF2-40B4-BE49-F238E27FC236}">
                <a16:creationId xmlns:a16="http://schemas.microsoft.com/office/drawing/2014/main" id="{8EB3DFFF-848F-4D69-91F3-904941E91BC9}"/>
              </a:ext>
            </a:extLst>
          </p:cNvPr>
          <p:cNvSpPr txBox="1"/>
          <p:nvPr/>
        </p:nvSpPr>
        <p:spPr>
          <a:xfrm>
            <a:off x="119063" y="4937404"/>
            <a:ext cx="1072730" cy="461665"/>
          </a:xfrm>
          <a:prstGeom prst="rect">
            <a:avLst/>
          </a:prstGeom>
          <a:noFill/>
        </p:spPr>
        <p:txBody>
          <a:bodyPr wrap="none" rtlCol="0">
            <a:spAutoFit/>
          </a:bodyPr>
          <a:lstStyle/>
          <a:p>
            <a:r>
              <a:rPr lang="cs-CZ" sz="2400" b="1" dirty="0"/>
              <a:t>Příklad</a:t>
            </a:r>
          </a:p>
        </p:txBody>
      </p:sp>
    </p:spTree>
    <p:extLst>
      <p:ext uri="{BB962C8B-B14F-4D97-AF65-F5344CB8AC3E}">
        <p14:creationId xmlns:p14="http://schemas.microsoft.com/office/powerpoint/2010/main" val="3868853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THEMATICA TUTORIAL, Part 1.1: Cycloids">
            <a:extLst>
              <a:ext uri="{FF2B5EF4-FFF2-40B4-BE49-F238E27FC236}">
                <a16:creationId xmlns:a16="http://schemas.microsoft.com/office/drawing/2014/main" id="{91E3C99D-6715-4081-8A68-55FD2E943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73" y="3490183"/>
            <a:ext cx="491319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Uhlová rýchlosť - Wikiwand">
            <a:extLst>
              <a:ext uri="{FF2B5EF4-FFF2-40B4-BE49-F238E27FC236}">
                <a16:creationId xmlns:a16="http://schemas.microsoft.com/office/drawing/2014/main" id="{4D6A5716-1D85-4E94-9766-AE06023A1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04694" y="3965680"/>
            <a:ext cx="1358256" cy="124289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9CBC6E51-6A09-4CB3-AB21-A1EC16007665}"/>
              </a:ext>
            </a:extLst>
          </p:cNvPr>
          <p:cNvPicPr>
            <a:picLocks noChangeAspect="1"/>
          </p:cNvPicPr>
          <p:nvPr/>
        </p:nvPicPr>
        <p:blipFill>
          <a:blip r:embed="rId4"/>
          <a:stretch>
            <a:fillRect/>
          </a:stretch>
        </p:blipFill>
        <p:spPr>
          <a:xfrm>
            <a:off x="3207976" y="1158294"/>
            <a:ext cx="2724585" cy="2809876"/>
          </a:xfrm>
          <a:prstGeom prst="rect">
            <a:avLst/>
          </a:prstGeom>
        </p:spPr>
      </p:pic>
      <p:sp>
        <p:nvSpPr>
          <p:cNvPr id="11" name="TextovéPole 10">
            <a:extLst>
              <a:ext uri="{FF2B5EF4-FFF2-40B4-BE49-F238E27FC236}">
                <a16:creationId xmlns:a16="http://schemas.microsoft.com/office/drawing/2014/main" id="{54455887-3E46-4A5B-BEBE-9A1BC2757562}"/>
              </a:ext>
            </a:extLst>
          </p:cNvPr>
          <p:cNvSpPr txBox="1"/>
          <p:nvPr/>
        </p:nvSpPr>
        <p:spPr>
          <a:xfrm>
            <a:off x="532503" y="3244334"/>
            <a:ext cx="973343" cy="369332"/>
          </a:xfrm>
          <a:prstGeom prst="rect">
            <a:avLst/>
          </a:prstGeom>
          <a:noFill/>
        </p:spPr>
        <p:txBody>
          <a:bodyPr wrap="none" rtlCol="0">
            <a:spAutoFit/>
          </a:bodyPr>
          <a:lstStyle/>
          <a:p>
            <a:r>
              <a:rPr lang="cs-CZ" b="1" dirty="0"/>
              <a:t>cykloida</a:t>
            </a:r>
          </a:p>
        </p:txBody>
      </p:sp>
      <p:sp>
        <p:nvSpPr>
          <p:cNvPr id="13" name="TextovéPole 12">
            <a:extLst>
              <a:ext uri="{FF2B5EF4-FFF2-40B4-BE49-F238E27FC236}">
                <a16:creationId xmlns:a16="http://schemas.microsoft.com/office/drawing/2014/main" id="{C24EF9DE-572E-4B14-AAAB-0F45B96D8596}"/>
              </a:ext>
            </a:extLst>
          </p:cNvPr>
          <p:cNvSpPr txBox="1"/>
          <p:nvPr/>
        </p:nvSpPr>
        <p:spPr>
          <a:xfrm>
            <a:off x="7141864" y="3282873"/>
            <a:ext cx="982961" cy="369332"/>
          </a:xfrm>
          <a:prstGeom prst="rect">
            <a:avLst/>
          </a:prstGeom>
          <a:noFill/>
        </p:spPr>
        <p:txBody>
          <a:bodyPr wrap="none" rtlCol="0">
            <a:spAutoFit/>
          </a:bodyPr>
          <a:lstStyle/>
          <a:p>
            <a:r>
              <a:rPr lang="cs-CZ" b="1" dirty="0"/>
              <a:t>kružnice</a:t>
            </a:r>
          </a:p>
        </p:txBody>
      </p:sp>
      <p:sp>
        <p:nvSpPr>
          <p:cNvPr id="15" name="TextovéPole 14">
            <a:extLst>
              <a:ext uri="{FF2B5EF4-FFF2-40B4-BE49-F238E27FC236}">
                <a16:creationId xmlns:a16="http://schemas.microsoft.com/office/drawing/2014/main" id="{E1333920-F77A-4C03-8A24-1CB5B4A3B154}"/>
              </a:ext>
            </a:extLst>
          </p:cNvPr>
          <p:cNvSpPr txBox="1"/>
          <p:nvPr/>
        </p:nvSpPr>
        <p:spPr>
          <a:xfrm>
            <a:off x="6118651" y="1343881"/>
            <a:ext cx="2724585" cy="1938992"/>
          </a:xfrm>
          <a:prstGeom prst="rect">
            <a:avLst/>
          </a:prstGeom>
          <a:noFill/>
        </p:spPr>
        <p:txBody>
          <a:bodyPr wrap="square" rtlCol="0">
            <a:spAutoFit/>
          </a:bodyPr>
          <a:lstStyle/>
          <a:p>
            <a:r>
              <a:rPr lang="cs-CZ" sz="2000" dirty="0"/>
              <a:t>Cyklista je vůči bicyklu v klidu a vůči chodci v pohybu. Z pohledu cyklisty </a:t>
            </a:r>
            <a:r>
              <a:rPr lang="cs-CZ" sz="2000" u="sng" dirty="0"/>
              <a:t>bod na obvodu kola</a:t>
            </a:r>
            <a:r>
              <a:rPr lang="cs-CZ" sz="2000" dirty="0"/>
              <a:t> bicyklu opisuje </a:t>
            </a:r>
            <a:r>
              <a:rPr lang="cs-CZ" sz="2000" u="sng" dirty="0"/>
              <a:t>kružnici</a:t>
            </a:r>
            <a:r>
              <a:rPr lang="cs-CZ" sz="2000" dirty="0"/>
              <a:t>.</a:t>
            </a:r>
          </a:p>
        </p:txBody>
      </p:sp>
      <p:sp>
        <p:nvSpPr>
          <p:cNvPr id="17" name="TextovéPole 16">
            <a:extLst>
              <a:ext uri="{FF2B5EF4-FFF2-40B4-BE49-F238E27FC236}">
                <a16:creationId xmlns:a16="http://schemas.microsoft.com/office/drawing/2014/main" id="{9D4781F3-3BA6-4399-8FED-C7E75CE86C93}"/>
              </a:ext>
            </a:extLst>
          </p:cNvPr>
          <p:cNvSpPr txBox="1"/>
          <p:nvPr/>
        </p:nvSpPr>
        <p:spPr>
          <a:xfrm>
            <a:off x="221699" y="1261105"/>
            <a:ext cx="2724585" cy="1631216"/>
          </a:xfrm>
          <a:prstGeom prst="rect">
            <a:avLst/>
          </a:prstGeom>
          <a:noFill/>
        </p:spPr>
        <p:txBody>
          <a:bodyPr wrap="square" rtlCol="0">
            <a:spAutoFit/>
          </a:bodyPr>
          <a:lstStyle/>
          <a:p>
            <a:r>
              <a:rPr lang="cs-CZ" sz="2000" dirty="0"/>
              <a:t>Cyklista i bicykl jsou vůči chodci v pohybu. Z pohledu chodce </a:t>
            </a:r>
            <a:r>
              <a:rPr lang="cs-CZ" sz="2000" u="sng" dirty="0"/>
              <a:t>bod na obvodu kola</a:t>
            </a:r>
            <a:r>
              <a:rPr lang="cs-CZ" sz="2000" dirty="0"/>
              <a:t> bicyklu opisuje </a:t>
            </a:r>
            <a:r>
              <a:rPr lang="cs-CZ" sz="2000" u="sng" dirty="0"/>
              <a:t>cykloidu</a:t>
            </a:r>
            <a:r>
              <a:rPr lang="cs-CZ" sz="2000" dirty="0"/>
              <a:t>.</a:t>
            </a:r>
          </a:p>
        </p:txBody>
      </p:sp>
      <p:sp>
        <p:nvSpPr>
          <p:cNvPr id="4" name="TextovéPole 3">
            <a:extLst>
              <a:ext uri="{FF2B5EF4-FFF2-40B4-BE49-F238E27FC236}">
                <a16:creationId xmlns:a16="http://schemas.microsoft.com/office/drawing/2014/main" id="{2DA3194B-1BE6-49D8-AC8E-7FEE2E47DC6A}"/>
              </a:ext>
            </a:extLst>
          </p:cNvPr>
          <p:cNvSpPr txBox="1"/>
          <p:nvPr/>
        </p:nvSpPr>
        <p:spPr>
          <a:xfrm>
            <a:off x="394819" y="390525"/>
            <a:ext cx="1072730" cy="461665"/>
          </a:xfrm>
          <a:prstGeom prst="rect">
            <a:avLst/>
          </a:prstGeom>
          <a:noFill/>
        </p:spPr>
        <p:txBody>
          <a:bodyPr wrap="none" rtlCol="0">
            <a:spAutoFit/>
          </a:bodyPr>
          <a:lstStyle/>
          <a:p>
            <a:r>
              <a:rPr lang="cs-CZ" sz="2400" b="1" dirty="0"/>
              <a:t>Příklad</a:t>
            </a:r>
          </a:p>
        </p:txBody>
      </p:sp>
      <p:sp>
        <p:nvSpPr>
          <p:cNvPr id="14" name="TextovéPole 13">
            <a:extLst>
              <a:ext uri="{FF2B5EF4-FFF2-40B4-BE49-F238E27FC236}">
                <a16:creationId xmlns:a16="http://schemas.microsoft.com/office/drawing/2014/main" id="{D3617899-4783-45CB-8146-D267BB6F320E}"/>
              </a:ext>
            </a:extLst>
          </p:cNvPr>
          <p:cNvSpPr txBox="1"/>
          <p:nvPr/>
        </p:nvSpPr>
        <p:spPr>
          <a:xfrm>
            <a:off x="1095375" y="5530314"/>
            <a:ext cx="2609850" cy="369332"/>
          </a:xfrm>
          <a:prstGeom prst="rect">
            <a:avLst/>
          </a:prstGeom>
          <a:noFill/>
        </p:spPr>
        <p:txBody>
          <a:bodyPr wrap="square">
            <a:spAutoFit/>
          </a:bodyPr>
          <a:lstStyle/>
          <a:p>
            <a:r>
              <a:rPr lang="cs-CZ" sz="1800" b="0" i="0" dirty="0">
                <a:solidFill>
                  <a:srgbClr val="333333"/>
                </a:solidFill>
                <a:effectLst/>
              </a:rPr>
              <a:t>rotační + translační pohyb</a:t>
            </a:r>
            <a:endParaRPr lang="cs-CZ" dirty="0"/>
          </a:p>
        </p:txBody>
      </p:sp>
      <p:sp>
        <p:nvSpPr>
          <p:cNvPr id="8" name="TextovéPole 7">
            <a:extLst>
              <a:ext uri="{FF2B5EF4-FFF2-40B4-BE49-F238E27FC236}">
                <a16:creationId xmlns:a16="http://schemas.microsoft.com/office/drawing/2014/main" id="{409A8894-F03C-4D3B-9EE9-B070BBB2F13A}"/>
              </a:ext>
            </a:extLst>
          </p:cNvPr>
          <p:cNvSpPr txBox="1"/>
          <p:nvPr/>
        </p:nvSpPr>
        <p:spPr>
          <a:xfrm>
            <a:off x="7141863" y="5372060"/>
            <a:ext cx="1780437" cy="369332"/>
          </a:xfrm>
          <a:prstGeom prst="rect">
            <a:avLst/>
          </a:prstGeom>
          <a:noFill/>
        </p:spPr>
        <p:txBody>
          <a:bodyPr wrap="square">
            <a:spAutoFit/>
          </a:bodyPr>
          <a:lstStyle/>
          <a:p>
            <a:r>
              <a:rPr lang="cs-CZ" sz="1800" b="0" i="0" dirty="0">
                <a:solidFill>
                  <a:srgbClr val="333333"/>
                </a:solidFill>
                <a:effectLst/>
              </a:rPr>
              <a:t>rotační pohyb</a:t>
            </a:r>
            <a:endParaRPr lang="cs-CZ" dirty="0"/>
          </a:p>
        </p:txBody>
      </p:sp>
    </p:spTree>
    <p:extLst>
      <p:ext uri="{BB962C8B-B14F-4D97-AF65-F5344CB8AC3E}">
        <p14:creationId xmlns:p14="http://schemas.microsoft.com/office/powerpoint/2010/main" val="497880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AEDC7-E8EE-4311-BD21-243183FDE07F}"/>
              </a:ext>
            </a:extLst>
          </p:cNvPr>
          <p:cNvSpPr>
            <a:spLocks noGrp="1"/>
          </p:cNvSpPr>
          <p:nvPr>
            <p:ph type="title"/>
          </p:nvPr>
        </p:nvSpPr>
        <p:spPr>
          <a:xfrm>
            <a:off x="149077" y="605075"/>
            <a:ext cx="7886700" cy="406399"/>
          </a:xfrm>
        </p:spPr>
        <p:txBody>
          <a:bodyPr>
            <a:noAutofit/>
          </a:bodyPr>
          <a:lstStyle/>
          <a:p>
            <a:r>
              <a:rPr lang="cs-CZ" sz="2400" b="1" dirty="0">
                <a:latin typeface="+mn-lt"/>
              </a:rPr>
              <a:t>Derivace</a:t>
            </a:r>
          </a:p>
        </p:txBody>
      </p:sp>
      <p:pic>
        <p:nvPicPr>
          <p:cNvPr id="3" name="Picture 2">
            <a:extLst>
              <a:ext uri="{FF2B5EF4-FFF2-40B4-BE49-F238E27FC236}">
                <a16:creationId xmlns:a16="http://schemas.microsoft.com/office/drawing/2014/main" id="{D3ADE7CA-0CEE-402E-AEA0-B77992D3B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756" y="262227"/>
            <a:ext cx="3759558" cy="2366673"/>
          </a:xfrm>
          <a:prstGeom prst="rect">
            <a:avLst/>
          </a:prstGeom>
          <a:noFill/>
          <a:extLst>
            <a:ext uri="{909E8E84-426E-40DD-AFC4-6F175D3DCCD1}">
              <a14:hiddenFill xmlns:a14="http://schemas.microsoft.com/office/drawing/2010/main">
                <a:solidFill>
                  <a:srgbClr val="FFFFFF"/>
                </a:solidFill>
              </a14:hiddenFill>
            </a:ext>
          </a:extLst>
        </p:spPr>
      </p:pic>
      <p:pic>
        <p:nvPicPr>
          <p:cNvPr id="221186" name="Picture 2">
            <a:extLst>
              <a:ext uri="{FF2B5EF4-FFF2-40B4-BE49-F238E27FC236}">
                <a16:creationId xmlns:a16="http://schemas.microsoft.com/office/drawing/2014/main" id="{C5B6AFED-1144-4687-9027-C2FBE7B1E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00891"/>
            <a:ext cx="41529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221188" name="Picture 4">
            <a:extLst>
              <a:ext uri="{FF2B5EF4-FFF2-40B4-BE49-F238E27FC236}">
                <a16:creationId xmlns:a16="http://schemas.microsoft.com/office/drawing/2014/main" id="{C9BBDE4B-3DA6-436A-8C9B-FF08B1AFF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173" y="3790950"/>
            <a:ext cx="4003377" cy="2447925"/>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a:extLst>
              <a:ext uri="{FF2B5EF4-FFF2-40B4-BE49-F238E27FC236}">
                <a16:creationId xmlns:a16="http://schemas.microsoft.com/office/drawing/2014/main" id="{9ED4FD40-66FB-43E6-A62C-E266313760FC}"/>
              </a:ext>
            </a:extLst>
          </p:cNvPr>
          <p:cNvSpPr txBox="1">
            <a:spLocks/>
          </p:cNvSpPr>
          <p:nvPr/>
        </p:nvSpPr>
        <p:spPr>
          <a:xfrm>
            <a:off x="323478" y="4295578"/>
            <a:ext cx="7886700" cy="406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400" b="1" dirty="0">
                <a:latin typeface="+mn-lt"/>
              </a:rPr>
              <a:t>Diferenciál</a:t>
            </a:r>
          </a:p>
        </p:txBody>
      </p:sp>
      <p:sp>
        <p:nvSpPr>
          <p:cNvPr id="6" name="Rectangle 5">
            <a:extLst>
              <a:ext uri="{FF2B5EF4-FFF2-40B4-BE49-F238E27FC236}">
                <a16:creationId xmlns:a16="http://schemas.microsoft.com/office/drawing/2014/main" id="{D492C0A8-2C6E-4A5E-BDA6-31D48B9091B0}"/>
              </a:ext>
            </a:extLst>
          </p:cNvPr>
          <p:cNvSpPr>
            <a:spLocks noChangeArrowheads="1"/>
          </p:cNvSpPr>
          <p:nvPr/>
        </p:nvSpPr>
        <p:spPr bwMode="auto">
          <a:xfrm>
            <a:off x="304800" y="4849476"/>
            <a:ext cx="41780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Diferenciál je přírůstek bodu tečny ke grafu funkce </a:t>
            </a:r>
            <a:r>
              <a:rPr kumimoji="0" lang="cs-CZ" altLang="cs-CZ" sz="2000" b="0" i="1" u="none" strike="noStrike" cap="none" normalizeH="0" baseline="0" dirty="0">
                <a:ln>
                  <a:noFill/>
                </a:ln>
                <a:solidFill>
                  <a:srgbClr val="000000"/>
                </a:solidFill>
                <a:effectLst/>
                <a:latin typeface="+mn-lt"/>
                <a:cs typeface="Times New Roman" panose="02020603050405020304" pitchFamily="18" charset="0"/>
              </a:rPr>
              <a:t>f</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v bodě [x</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0</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,y</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0</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a:t>
            </a:r>
            <a:endParaRPr lang="cs-CZ" altLang="cs-CZ"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8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a:t>
            </a:r>
            <a:r>
              <a:rPr kumimoji="0" lang="cs-CZ" altLang="cs-CZ" sz="2000" b="0" i="0" u="none" strike="noStrike" cap="none" normalizeH="0" baseline="0" dirty="0" err="1">
                <a:ln>
                  <a:noFill/>
                </a:ln>
                <a:solidFill>
                  <a:srgbClr val="000000"/>
                </a:solidFill>
                <a:effectLst/>
                <a:latin typeface="+mn-lt"/>
                <a:cs typeface="Times New Roman" panose="02020603050405020304" pitchFamily="18" charset="0"/>
              </a:rPr>
              <a:t>dy</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 </a:t>
            </a:r>
            <a:r>
              <a:rPr kumimoji="0" lang="cs-CZ" altLang="cs-CZ" sz="2000" b="0" i="1" u="none" strike="noStrike" cap="none" normalizeH="0" baseline="0" dirty="0">
                <a:ln>
                  <a:noFill/>
                </a:ln>
                <a:solidFill>
                  <a:srgbClr val="000000"/>
                </a:solidFill>
                <a:effectLst/>
                <a:latin typeface="+mn-lt"/>
                <a:cs typeface="Times New Roman" panose="02020603050405020304" pitchFamily="18" charset="0"/>
              </a:rPr>
              <a:t>f</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(x</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0</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+h) - </a:t>
            </a:r>
            <a:r>
              <a:rPr kumimoji="0" lang="cs-CZ" altLang="cs-CZ" sz="2000" b="0" i="1" u="none" strike="noStrike" cap="none" normalizeH="0" baseline="0" dirty="0">
                <a:ln>
                  <a:noFill/>
                </a:ln>
                <a:solidFill>
                  <a:srgbClr val="000000"/>
                </a:solidFill>
                <a:effectLst/>
                <a:latin typeface="+mn-lt"/>
                <a:cs typeface="Times New Roman" panose="02020603050405020304" pitchFamily="18" charset="0"/>
              </a:rPr>
              <a:t>f</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(x</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0</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 </a:t>
            </a:r>
            <a:r>
              <a:rPr kumimoji="0" lang="cs-CZ" altLang="cs-CZ" sz="2000" b="0" i="0" u="none" strike="noStrike" cap="none" normalizeH="0" baseline="0" dirty="0" err="1">
                <a:ln>
                  <a:noFill/>
                </a:ln>
                <a:solidFill>
                  <a:srgbClr val="000000"/>
                </a:solidFill>
                <a:effectLst/>
                <a:latin typeface="+mn-lt"/>
                <a:cs typeface="Times New Roman" panose="02020603050405020304" pitchFamily="18" charset="0"/>
              </a:rPr>
              <a:t>A.h</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800" b="0" i="0" u="none" strike="noStrike" cap="none" normalizeH="0" baseline="0" dirty="0">
              <a:ln>
                <a:noFill/>
              </a:ln>
              <a:solidFill>
                <a:srgbClr val="000000"/>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kde A = </a:t>
            </a:r>
            <a:r>
              <a:rPr kumimoji="0" lang="cs-CZ" altLang="cs-CZ" sz="2000" b="0" i="1" u="none" strike="noStrike" cap="none" normalizeH="0" baseline="0" dirty="0">
                <a:ln>
                  <a:noFill/>
                </a:ln>
                <a:solidFill>
                  <a:srgbClr val="000000"/>
                </a:solidFill>
                <a:effectLst/>
                <a:latin typeface="+mn-lt"/>
                <a:cs typeface="Times New Roman" panose="02020603050405020304" pitchFamily="18" charset="0"/>
              </a:rPr>
              <a:t>f’</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(x</a:t>
            </a:r>
            <a:r>
              <a:rPr kumimoji="0" lang="cs-CZ" altLang="cs-CZ" sz="2000" b="0" i="0" u="none" strike="noStrike" cap="none" normalizeH="0" baseline="-30000" dirty="0">
                <a:ln>
                  <a:noFill/>
                </a:ln>
                <a:solidFill>
                  <a:srgbClr val="000000"/>
                </a:solidFill>
                <a:effectLst/>
                <a:latin typeface="+mn-lt"/>
                <a:cs typeface="Times New Roman" panose="02020603050405020304" pitchFamily="18" charset="0"/>
              </a:rPr>
              <a:t>0</a:t>
            </a:r>
            <a:r>
              <a:rPr kumimoji="0" lang="cs-CZ" altLang="cs-CZ" sz="2000" b="0" i="0" u="none" strike="noStrike" cap="none" normalizeH="0" baseline="0" dirty="0">
                <a:ln>
                  <a:noFill/>
                </a:ln>
                <a:solidFill>
                  <a:srgbClr val="000000"/>
                </a:solidFill>
                <a:effectLst/>
                <a:latin typeface="+mn-lt"/>
                <a:cs typeface="Times New Roman" panose="02020603050405020304" pitchFamily="18" charset="0"/>
              </a:rPr>
              <a:t>) =        a h = </a:t>
            </a:r>
            <a:r>
              <a:rPr kumimoji="0" lang="cs-CZ" altLang="cs-CZ" sz="2000" b="0" i="0" u="none" strike="noStrike" cap="none" normalizeH="0" baseline="0" dirty="0" err="1">
                <a:ln>
                  <a:noFill/>
                </a:ln>
                <a:solidFill>
                  <a:srgbClr val="000000"/>
                </a:solidFill>
                <a:effectLst/>
                <a:latin typeface="+mn-lt"/>
                <a:cs typeface="Times New Roman" panose="02020603050405020304" pitchFamily="18" charset="0"/>
              </a:rPr>
              <a:t>dx</a:t>
            </a:r>
            <a:endParaRPr kumimoji="0" lang="cs-CZ" altLang="cs-CZ" sz="2000" b="0" i="0" u="none" strike="noStrike" cap="none" normalizeH="0" baseline="0" dirty="0">
              <a:ln>
                <a:noFill/>
              </a:ln>
              <a:solidFill>
                <a:schemeClr val="tx1"/>
              </a:solidFill>
              <a:effectLst/>
              <a:latin typeface="+mn-lt"/>
            </a:endParaRPr>
          </a:p>
        </p:txBody>
      </p:sp>
      <p:pic>
        <p:nvPicPr>
          <p:cNvPr id="221191" name="Picture 7">
            <a:extLst>
              <a:ext uri="{FF2B5EF4-FFF2-40B4-BE49-F238E27FC236}">
                <a16:creationId xmlns:a16="http://schemas.microsoft.com/office/drawing/2014/main" id="{8E92C751-7629-47FE-81F7-15DD3131E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322" y="5965739"/>
            <a:ext cx="333032" cy="510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FD860941-17D4-4F96-A717-72B7D1E0B086}"/>
              </a:ext>
            </a:extLst>
          </p:cNvPr>
          <p:cNvSpPr txBox="1"/>
          <p:nvPr/>
        </p:nvSpPr>
        <p:spPr>
          <a:xfrm>
            <a:off x="202904" y="2570051"/>
            <a:ext cx="4861000" cy="1015663"/>
          </a:xfrm>
          <a:prstGeom prst="rect">
            <a:avLst/>
          </a:prstGeom>
          <a:noFill/>
        </p:spPr>
        <p:txBody>
          <a:bodyPr wrap="square">
            <a:spAutoFit/>
          </a:bodyPr>
          <a:lstStyle/>
          <a:p>
            <a:r>
              <a:rPr lang="cs-CZ" sz="2000" b="0" i="0" dirty="0">
                <a:solidFill>
                  <a:srgbClr val="252525"/>
                </a:solidFill>
                <a:effectLst/>
              </a:rPr>
              <a:t>Pokud derivace funkce y=f(x) v bodě x</a:t>
            </a:r>
            <a:r>
              <a:rPr lang="cs-CZ" sz="2000" b="0" i="0" baseline="-25000" dirty="0">
                <a:solidFill>
                  <a:srgbClr val="252525"/>
                </a:solidFill>
                <a:effectLst/>
              </a:rPr>
              <a:t>0</a:t>
            </a:r>
            <a:r>
              <a:rPr lang="cs-CZ" sz="2000" b="0" i="0" dirty="0">
                <a:solidFill>
                  <a:srgbClr val="252525"/>
                </a:solidFill>
                <a:effectLst/>
              </a:rPr>
              <a:t> existuje, říkáme, že funkce f je v bodě x</a:t>
            </a:r>
            <a:r>
              <a:rPr lang="cs-CZ" sz="2000" b="0" i="0" baseline="-25000" dirty="0">
                <a:solidFill>
                  <a:srgbClr val="252525"/>
                </a:solidFill>
                <a:effectLst/>
              </a:rPr>
              <a:t>0</a:t>
            </a:r>
            <a:r>
              <a:rPr lang="cs-CZ" sz="2000" b="0" i="0" dirty="0">
                <a:solidFill>
                  <a:srgbClr val="252525"/>
                </a:solidFill>
                <a:effectLst/>
              </a:rPr>
              <a:t> </a:t>
            </a:r>
            <a:r>
              <a:rPr lang="cs-CZ" sz="2000" b="1" i="0" u="sng" dirty="0">
                <a:solidFill>
                  <a:srgbClr val="000000"/>
                </a:solidFill>
                <a:effectLst/>
              </a:rPr>
              <a:t>diferencovatelná</a:t>
            </a:r>
            <a:r>
              <a:rPr lang="cs-CZ" sz="2000" b="0" i="0" dirty="0">
                <a:solidFill>
                  <a:srgbClr val="252525"/>
                </a:solidFill>
                <a:effectLst/>
              </a:rPr>
              <a:t>.</a:t>
            </a:r>
            <a:endParaRPr lang="cs-CZ" sz="2000" dirty="0"/>
          </a:p>
        </p:txBody>
      </p:sp>
      <p:sp>
        <p:nvSpPr>
          <p:cNvPr id="15" name="TextovéPole 14">
            <a:extLst>
              <a:ext uri="{FF2B5EF4-FFF2-40B4-BE49-F238E27FC236}">
                <a16:creationId xmlns:a16="http://schemas.microsoft.com/office/drawing/2014/main" id="{60992C1E-06C7-48FE-9822-51394729E47E}"/>
              </a:ext>
            </a:extLst>
          </p:cNvPr>
          <p:cNvSpPr txBox="1"/>
          <p:nvPr/>
        </p:nvSpPr>
        <p:spPr>
          <a:xfrm>
            <a:off x="149077" y="1114092"/>
            <a:ext cx="4741506" cy="707886"/>
          </a:xfrm>
          <a:prstGeom prst="rect">
            <a:avLst/>
          </a:prstGeom>
          <a:noFill/>
        </p:spPr>
        <p:txBody>
          <a:bodyPr wrap="square">
            <a:spAutoFit/>
          </a:bodyPr>
          <a:lstStyle/>
          <a:p>
            <a:r>
              <a:rPr lang="cs-CZ" sz="2000" b="0" i="0" dirty="0">
                <a:solidFill>
                  <a:srgbClr val="000000"/>
                </a:solidFill>
                <a:effectLst/>
              </a:rPr>
              <a:t>   Derivace je směrnice tečny ke grafu dané funkce v daném bodě.</a:t>
            </a:r>
            <a:endParaRPr lang="cs-CZ" sz="2000" dirty="0"/>
          </a:p>
        </p:txBody>
      </p:sp>
    </p:spTree>
    <p:extLst>
      <p:ext uri="{BB962C8B-B14F-4D97-AF65-F5344CB8AC3E}">
        <p14:creationId xmlns:p14="http://schemas.microsoft.com/office/powerpoint/2010/main" val="322943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3237C74-665B-42F7-9319-908F8C4C31EF}"/>
              </a:ext>
            </a:extLst>
          </p:cNvPr>
          <p:cNvSpPr txBox="1"/>
          <p:nvPr/>
        </p:nvSpPr>
        <p:spPr>
          <a:xfrm>
            <a:off x="271462" y="166210"/>
            <a:ext cx="8705850" cy="3262432"/>
          </a:xfrm>
          <a:prstGeom prst="rect">
            <a:avLst/>
          </a:prstGeom>
          <a:noFill/>
        </p:spPr>
        <p:txBody>
          <a:bodyPr wrap="square">
            <a:spAutoFit/>
          </a:bodyPr>
          <a:lstStyle/>
          <a:p>
            <a:r>
              <a:rPr lang="cs-CZ" sz="3200" b="1" dirty="0"/>
              <a:t>Mezinárodní soustava jednotek </a:t>
            </a:r>
            <a:endParaRPr lang="en-US" sz="3200" b="1" dirty="0"/>
          </a:p>
          <a:p>
            <a:endParaRPr lang="en-US" dirty="0"/>
          </a:p>
          <a:p>
            <a:r>
              <a:rPr lang="en-US" dirty="0"/>
              <a:t>  </a:t>
            </a:r>
            <a:r>
              <a:rPr lang="cs-CZ" sz="2400" dirty="0"/>
              <a:t>Mezinárodní soustavu jednotek tvoří tyto skupiny jednotek:</a:t>
            </a:r>
            <a:endParaRPr lang="en-US" sz="2400" dirty="0"/>
          </a:p>
          <a:p>
            <a:r>
              <a:rPr lang="cs-CZ" dirty="0"/>
              <a:t> </a:t>
            </a:r>
            <a:endParaRPr lang="en-US" dirty="0"/>
          </a:p>
          <a:p>
            <a:endParaRPr lang="cs-CZ" sz="2400" b="1" dirty="0"/>
          </a:p>
          <a:p>
            <a:r>
              <a:rPr lang="cs-CZ" sz="2400" b="1" dirty="0"/>
              <a:t>Základní jednotky (a veličiny) </a:t>
            </a:r>
            <a:endParaRPr lang="en-US" sz="2400" b="1" dirty="0"/>
          </a:p>
          <a:p>
            <a:endParaRPr lang="en-US" dirty="0"/>
          </a:p>
          <a:p>
            <a:pPr algn="just"/>
            <a:r>
              <a:rPr lang="cs-CZ" sz="2400" dirty="0"/>
              <a:t>Definují se přírodním dějem. </a:t>
            </a:r>
            <a:endParaRPr lang="en-US" sz="2400" dirty="0"/>
          </a:p>
          <a:p>
            <a:pPr algn="just"/>
            <a:r>
              <a:rPr lang="cs-CZ" sz="2400" dirty="0"/>
              <a:t>Jde o 7 jednotek a veličin. </a:t>
            </a:r>
          </a:p>
        </p:txBody>
      </p:sp>
      <p:sp>
        <p:nvSpPr>
          <p:cNvPr id="7" name="TextovéPole 6">
            <a:extLst>
              <a:ext uri="{FF2B5EF4-FFF2-40B4-BE49-F238E27FC236}">
                <a16:creationId xmlns:a16="http://schemas.microsoft.com/office/drawing/2014/main" id="{E0983C77-FC27-47D4-9F26-4A67D1D2E3D5}"/>
              </a:ext>
            </a:extLst>
          </p:cNvPr>
          <p:cNvSpPr txBox="1"/>
          <p:nvPr/>
        </p:nvSpPr>
        <p:spPr>
          <a:xfrm>
            <a:off x="211931" y="3944542"/>
            <a:ext cx="8824912" cy="2585323"/>
          </a:xfrm>
          <a:prstGeom prst="rect">
            <a:avLst/>
          </a:prstGeom>
          <a:noFill/>
        </p:spPr>
        <p:txBody>
          <a:bodyPr wrap="square">
            <a:spAutoFit/>
          </a:bodyPr>
          <a:lstStyle/>
          <a:p>
            <a:r>
              <a:rPr lang="cs-CZ" sz="2400" b="1" dirty="0"/>
              <a:t>Odvozené jednotky </a:t>
            </a:r>
            <a:endParaRPr lang="en-US" sz="2400" b="1" dirty="0"/>
          </a:p>
          <a:p>
            <a:endParaRPr lang="en-US" dirty="0"/>
          </a:p>
          <a:p>
            <a:r>
              <a:rPr lang="en-US" dirty="0"/>
              <a:t>   </a:t>
            </a:r>
            <a:r>
              <a:rPr lang="cs-CZ" sz="2400" dirty="0"/>
              <a:t>Odvozují se ze základních jednotek pomocí definičních vztahů odpovídajících fyzikálních veličin: </a:t>
            </a:r>
          </a:p>
          <a:p>
            <a:r>
              <a:rPr lang="cs-CZ" sz="2400" dirty="0"/>
              <a:t>		</a:t>
            </a:r>
            <a:r>
              <a:rPr lang="cs-CZ" sz="2400" dirty="0" err="1"/>
              <a:t>m.s</a:t>
            </a:r>
            <a:r>
              <a:rPr lang="en-US" sz="2400" baseline="30000" dirty="0"/>
              <a:t>-1</a:t>
            </a:r>
            <a:r>
              <a:rPr lang="cs-CZ" sz="2400" dirty="0"/>
              <a:t>, </a:t>
            </a:r>
            <a:r>
              <a:rPr lang="cs-CZ" sz="2400" dirty="0" err="1"/>
              <a:t>kg.m</a:t>
            </a:r>
            <a:r>
              <a:rPr lang="en-US" sz="2400" baseline="30000" dirty="0"/>
              <a:t>-3</a:t>
            </a:r>
            <a:r>
              <a:rPr lang="cs-CZ" sz="2400" dirty="0"/>
              <a:t> , … </a:t>
            </a:r>
            <a:endParaRPr lang="en-US" sz="2400" dirty="0"/>
          </a:p>
          <a:p>
            <a:r>
              <a:rPr lang="en-US" sz="2400" dirty="0"/>
              <a:t>   </a:t>
            </a:r>
            <a:r>
              <a:rPr lang="cs-CZ" sz="2400" dirty="0"/>
              <a:t>Některé z nich mají své názvy podle význačných</a:t>
            </a:r>
            <a:r>
              <a:rPr lang="en-US" sz="2400" dirty="0"/>
              <a:t> </a:t>
            </a:r>
            <a:r>
              <a:rPr lang="cs-CZ" sz="2400" dirty="0"/>
              <a:t> fyziků</a:t>
            </a:r>
            <a:r>
              <a:rPr lang="en-US" sz="2400" dirty="0"/>
              <a:t>: </a:t>
            </a:r>
            <a:endParaRPr lang="cs-CZ" sz="2400" dirty="0"/>
          </a:p>
          <a:p>
            <a:r>
              <a:rPr lang="cs-CZ" sz="2400" dirty="0"/>
              <a:t>		např. N </a:t>
            </a:r>
            <a:r>
              <a:rPr lang="en-US" sz="2400" dirty="0"/>
              <a:t>= </a:t>
            </a:r>
            <a:r>
              <a:rPr lang="cs-CZ" sz="2400" dirty="0" err="1"/>
              <a:t>kg.m.s</a:t>
            </a:r>
            <a:r>
              <a:rPr lang="en-US" sz="2400" baseline="30000" dirty="0"/>
              <a:t>-2</a:t>
            </a:r>
            <a:r>
              <a:rPr lang="en-US" sz="2400" dirty="0"/>
              <a:t> </a:t>
            </a:r>
            <a:r>
              <a:rPr lang="cs-CZ" sz="2400" dirty="0"/>
              <a:t>(newton), </a:t>
            </a:r>
            <a:r>
              <a:rPr lang="en-US" sz="2400" dirty="0"/>
              <a:t> </a:t>
            </a:r>
            <a:r>
              <a:rPr lang="cs-CZ" sz="2400" dirty="0"/>
              <a:t>J</a:t>
            </a:r>
            <a:r>
              <a:rPr lang="en-US" sz="2400" dirty="0"/>
              <a:t> =</a:t>
            </a:r>
            <a:r>
              <a:rPr lang="cs-CZ" sz="2400" dirty="0"/>
              <a:t> </a:t>
            </a:r>
            <a:r>
              <a:rPr lang="cs-CZ" sz="2400" dirty="0" err="1"/>
              <a:t>kg.m</a:t>
            </a:r>
            <a:r>
              <a:rPr lang="en-US" sz="2400" baseline="30000" dirty="0"/>
              <a:t>2</a:t>
            </a:r>
            <a:r>
              <a:rPr lang="cs-CZ" sz="2400" dirty="0"/>
              <a:t>.s</a:t>
            </a:r>
            <a:r>
              <a:rPr lang="en-US" sz="2400" baseline="30000" dirty="0"/>
              <a:t>-2</a:t>
            </a:r>
            <a:r>
              <a:rPr lang="cs-CZ" sz="2400" dirty="0"/>
              <a:t> (joule), … </a:t>
            </a:r>
            <a:endParaRPr lang="en-US" sz="2400" dirty="0"/>
          </a:p>
        </p:txBody>
      </p:sp>
      <p:pic>
        <p:nvPicPr>
          <p:cNvPr id="10" name="Obrázek 9">
            <a:extLst>
              <a:ext uri="{FF2B5EF4-FFF2-40B4-BE49-F238E27FC236}">
                <a16:creationId xmlns:a16="http://schemas.microsoft.com/office/drawing/2014/main" id="{E1E061B4-786A-4BF8-BA3E-8C170E849F68}"/>
              </a:ext>
            </a:extLst>
          </p:cNvPr>
          <p:cNvPicPr>
            <a:picLocks noChangeAspect="1"/>
          </p:cNvPicPr>
          <p:nvPr/>
        </p:nvPicPr>
        <p:blipFill>
          <a:blip r:embed="rId3"/>
          <a:stretch>
            <a:fillRect/>
          </a:stretch>
        </p:blipFill>
        <p:spPr>
          <a:xfrm>
            <a:off x="4197935" y="1356755"/>
            <a:ext cx="4541253" cy="3113405"/>
          </a:xfrm>
          <a:prstGeom prst="rect">
            <a:avLst/>
          </a:prstGeom>
        </p:spPr>
      </p:pic>
    </p:spTree>
    <p:extLst>
      <p:ext uri="{BB962C8B-B14F-4D97-AF65-F5344CB8AC3E}">
        <p14:creationId xmlns:p14="http://schemas.microsoft.com/office/powerpoint/2010/main" val="4210248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a:extLst>
              <a:ext uri="{FF2B5EF4-FFF2-40B4-BE49-F238E27FC236}">
                <a16:creationId xmlns:a16="http://schemas.microsoft.com/office/drawing/2014/main" id="{EBA51B4F-4C05-4D7E-B353-E68022E2D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13" y="1477648"/>
            <a:ext cx="7045182" cy="1789427"/>
          </a:xfrm>
          <a:prstGeom prst="rect">
            <a:avLst/>
          </a:prstGeom>
          <a:noFill/>
          <a:extLst>
            <a:ext uri="{909E8E84-426E-40DD-AFC4-6F175D3DCCD1}">
              <a14:hiddenFill xmlns:a14="http://schemas.microsoft.com/office/drawing/2010/main">
                <a:solidFill>
                  <a:srgbClr val="FFFFFF"/>
                </a:solidFill>
              </a14:hiddenFill>
            </a:ext>
          </a:extLst>
        </p:spPr>
      </p:pic>
      <p:pic>
        <p:nvPicPr>
          <p:cNvPr id="222214" name="Picture 6" descr="Definice derivace - velký obrázek">
            <a:extLst>
              <a:ext uri="{FF2B5EF4-FFF2-40B4-BE49-F238E27FC236}">
                <a16:creationId xmlns:a16="http://schemas.microsoft.com/office/drawing/2014/main" id="{47F335C5-710F-4F99-95AD-E26CB0F33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612" y="3930439"/>
            <a:ext cx="33147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22216" name="Picture 8" descr="Definice derivace - velký obrázek">
            <a:extLst>
              <a:ext uri="{FF2B5EF4-FFF2-40B4-BE49-F238E27FC236}">
                <a16:creationId xmlns:a16="http://schemas.microsoft.com/office/drawing/2014/main" id="{5243821E-EB68-4CE3-9103-E6B25FCF4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13" y="4117552"/>
            <a:ext cx="2889156" cy="2098887"/>
          </a:xfrm>
          <a:prstGeom prst="rect">
            <a:avLst/>
          </a:prstGeom>
          <a:noFill/>
          <a:extLst>
            <a:ext uri="{909E8E84-426E-40DD-AFC4-6F175D3DCCD1}">
              <a14:hiddenFill xmlns:a14="http://schemas.microsoft.com/office/drawing/2010/main">
                <a:solidFill>
                  <a:srgbClr val="FFFFFF"/>
                </a:solidFill>
              </a14:hiddenFill>
            </a:ext>
          </a:extLst>
        </p:spPr>
      </p:pic>
      <p:sp>
        <p:nvSpPr>
          <p:cNvPr id="4" name="Šipka: doprava 3">
            <a:extLst>
              <a:ext uri="{FF2B5EF4-FFF2-40B4-BE49-F238E27FC236}">
                <a16:creationId xmlns:a16="http://schemas.microsoft.com/office/drawing/2014/main" id="{E7AAB30E-D7A7-4315-B4EA-1A1A3E63FA11}"/>
              </a:ext>
            </a:extLst>
          </p:cNvPr>
          <p:cNvSpPr/>
          <p:nvPr/>
        </p:nvSpPr>
        <p:spPr>
          <a:xfrm>
            <a:off x="4082796" y="499554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4FD1642B-7281-4BFA-91CB-DC16EFC06D4D}"/>
              </a:ext>
            </a:extLst>
          </p:cNvPr>
          <p:cNvSpPr txBox="1"/>
          <p:nvPr/>
        </p:nvSpPr>
        <p:spPr>
          <a:xfrm>
            <a:off x="489204" y="419223"/>
            <a:ext cx="4572000" cy="461665"/>
          </a:xfrm>
          <a:prstGeom prst="rect">
            <a:avLst/>
          </a:prstGeom>
          <a:noFill/>
        </p:spPr>
        <p:txBody>
          <a:bodyPr wrap="square">
            <a:spAutoFit/>
          </a:bodyPr>
          <a:lstStyle/>
          <a:p>
            <a:r>
              <a:rPr lang="cs-CZ" sz="2400" b="1" dirty="0">
                <a:latin typeface="+mn-lt"/>
              </a:rPr>
              <a:t>Derivace</a:t>
            </a:r>
            <a:endParaRPr lang="cs-CZ" sz="2400" dirty="0"/>
          </a:p>
        </p:txBody>
      </p:sp>
    </p:spTree>
    <p:extLst>
      <p:ext uri="{BB962C8B-B14F-4D97-AF65-F5344CB8AC3E}">
        <p14:creationId xmlns:p14="http://schemas.microsoft.com/office/powerpoint/2010/main" val="1170112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797545-AD35-451B-9626-6798EAC575A2}"/>
              </a:ext>
            </a:extLst>
          </p:cNvPr>
          <p:cNvSpPr>
            <a:spLocks noGrp="1"/>
          </p:cNvSpPr>
          <p:nvPr>
            <p:ph type="title"/>
          </p:nvPr>
        </p:nvSpPr>
        <p:spPr>
          <a:xfrm>
            <a:off x="168965" y="251019"/>
            <a:ext cx="7886700" cy="511174"/>
          </a:xfrm>
        </p:spPr>
        <p:txBody>
          <a:bodyPr>
            <a:normAutofit/>
          </a:bodyPr>
          <a:lstStyle/>
          <a:p>
            <a:r>
              <a:rPr lang="cs-CZ" sz="2400" b="1" dirty="0">
                <a:latin typeface="+mn-lt"/>
              </a:rPr>
              <a:t>Tečna a normála křivky</a:t>
            </a:r>
          </a:p>
        </p:txBody>
      </p:sp>
      <p:sp>
        <p:nvSpPr>
          <p:cNvPr id="5" name="TextovéPole 4">
            <a:extLst>
              <a:ext uri="{FF2B5EF4-FFF2-40B4-BE49-F238E27FC236}">
                <a16:creationId xmlns:a16="http://schemas.microsoft.com/office/drawing/2014/main" id="{3CF2660C-4B24-48C5-86F6-974BE12F593F}"/>
              </a:ext>
            </a:extLst>
          </p:cNvPr>
          <p:cNvSpPr txBox="1"/>
          <p:nvPr/>
        </p:nvSpPr>
        <p:spPr>
          <a:xfrm>
            <a:off x="168965" y="897968"/>
            <a:ext cx="6127060" cy="2862322"/>
          </a:xfrm>
          <a:prstGeom prst="rect">
            <a:avLst/>
          </a:prstGeom>
          <a:noFill/>
        </p:spPr>
        <p:txBody>
          <a:bodyPr wrap="square">
            <a:spAutoFit/>
          </a:bodyPr>
          <a:lstStyle/>
          <a:p>
            <a:pPr algn="just"/>
            <a:r>
              <a:rPr lang="cs-CZ" sz="2000" b="1" i="0" dirty="0">
                <a:solidFill>
                  <a:srgbClr val="000000"/>
                </a:solidFill>
                <a:effectLst/>
              </a:rPr>
              <a:t>Tečnu</a:t>
            </a:r>
            <a:r>
              <a:rPr lang="cs-CZ" sz="2000" b="0" i="0" dirty="0">
                <a:solidFill>
                  <a:srgbClr val="000000"/>
                </a:solidFill>
                <a:effectLst/>
              </a:rPr>
              <a:t> můžeme definovat jako přímku, která má s křivkou </a:t>
            </a:r>
            <a:r>
              <a:rPr lang="cs-CZ" sz="2000" b="0" i="0" u="sng" dirty="0">
                <a:solidFill>
                  <a:srgbClr val="000000"/>
                </a:solidFill>
                <a:effectLst/>
              </a:rPr>
              <a:t>jeden společný bod dotyku</a:t>
            </a:r>
            <a:r>
              <a:rPr lang="cs-CZ" sz="2000" b="0" i="0" dirty="0">
                <a:solidFill>
                  <a:srgbClr val="000000"/>
                </a:solidFill>
                <a:effectLst/>
              </a:rPr>
              <a:t>. Na rozdíl od průsečíku, leží všechny okolní body křivky v polorovině, která je určena přímkou. Pokud je křivka grafem nějaké funkce, pak první derivace funkce je směrnice tečny.</a:t>
            </a:r>
          </a:p>
          <a:p>
            <a:pPr algn="just"/>
            <a:r>
              <a:rPr kumimoji="0" lang="cs-CZ" altLang="cs-CZ" sz="2000" b="1" i="0" u="none" strike="noStrike" cap="none" normalizeH="0" baseline="0" dirty="0">
                <a:ln>
                  <a:noFill/>
                </a:ln>
                <a:solidFill>
                  <a:srgbClr val="000000"/>
                </a:solidFill>
                <a:effectLst/>
                <a:cs typeface="Times New Roman" panose="02020603050405020304" pitchFamily="18" charset="0"/>
              </a:rPr>
              <a:t>Tečný vektor</a:t>
            </a:r>
            <a:r>
              <a:rPr kumimoji="0" lang="cs-CZ" altLang="cs-CZ" sz="2000" b="0" i="0" u="none" strike="noStrike" cap="none" normalizeH="0" baseline="0" dirty="0">
                <a:ln>
                  <a:noFill/>
                </a:ln>
                <a:solidFill>
                  <a:srgbClr val="000000"/>
                </a:solidFill>
                <a:effectLst/>
                <a:cs typeface="Times New Roman" panose="02020603050405020304" pitchFamily="18" charset="0"/>
              </a:rPr>
              <a:t>, je vektor tečny křivky, jejíž body jsou určeny polohovým vektorem </a:t>
            </a:r>
            <a:r>
              <a:rPr kumimoji="0" lang="cs-CZ" altLang="cs-CZ" sz="2000" b="1" i="1" u="none" strike="noStrike" cap="none" normalizeH="0" baseline="0" dirty="0">
                <a:ln>
                  <a:noFill/>
                </a:ln>
                <a:solidFill>
                  <a:srgbClr val="000000"/>
                </a:solidFill>
                <a:effectLst/>
                <a:cs typeface="Times New Roman" panose="02020603050405020304" pitchFamily="18" charset="0"/>
              </a:rPr>
              <a:t>r</a:t>
            </a:r>
            <a:r>
              <a:rPr kumimoji="0" lang="cs-CZ" altLang="cs-CZ" sz="2000" b="0" i="1" u="none" strike="noStrike" cap="none" normalizeH="0" baseline="0" dirty="0">
                <a:ln>
                  <a:noFill/>
                </a:ln>
                <a:solidFill>
                  <a:srgbClr val="000000"/>
                </a:solidFill>
                <a:effectLst/>
                <a:cs typeface="Times New Roman" panose="02020603050405020304" pitchFamily="18" charset="0"/>
              </a:rPr>
              <a:t> = </a:t>
            </a:r>
            <a:r>
              <a:rPr kumimoji="0" lang="cs-CZ" altLang="cs-CZ" sz="2000" b="1" i="1" u="none" strike="noStrike" cap="none" normalizeH="0" baseline="0" dirty="0">
                <a:ln>
                  <a:noFill/>
                </a:ln>
                <a:solidFill>
                  <a:srgbClr val="000000"/>
                </a:solidFill>
                <a:effectLst/>
                <a:cs typeface="Times New Roman" panose="02020603050405020304" pitchFamily="18" charset="0"/>
              </a:rPr>
              <a:t>r</a:t>
            </a:r>
            <a:r>
              <a:rPr kumimoji="0" lang="cs-CZ" altLang="cs-CZ" sz="2000" b="0" i="1" u="none" strike="noStrike" cap="none" normalizeH="0" baseline="0" dirty="0">
                <a:ln>
                  <a:noFill/>
                </a:ln>
                <a:solidFill>
                  <a:srgbClr val="000000"/>
                </a:solidFill>
                <a:effectLst/>
                <a:cs typeface="Times New Roman" panose="02020603050405020304" pitchFamily="18" charset="0"/>
              </a:rPr>
              <a:t>(t)</a:t>
            </a:r>
            <a:r>
              <a:rPr kumimoji="0" lang="cs-CZ" altLang="cs-CZ" sz="2000" b="0" i="0" u="none" strike="noStrike" cap="none" normalizeH="0" baseline="0" dirty="0">
                <a:ln>
                  <a:noFill/>
                </a:ln>
                <a:solidFill>
                  <a:srgbClr val="000000"/>
                </a:solidFill>
                <a:effectLst/>
                <a:cs typeface="Times New Roman" panose="02020603050405020304" pitchFamily="18" charset="0"/>
              </a:rPr>
              <a:t>, která prochází bodem </a:t>
            </a:r>
            <a:r>
              <a:rPr kumimoji="0" lang="cs-CZ" altLang="cs-CZ" sz="2000" b="0" i="1" u="none" strike="noStrike" cap="none" normalizeH="0" baseline="0" dirty="0">
                <a:ln>
                  <a:noFill/>
                </a:ln>
                <a:solidFill>
                  <a:srgbClr val="000000"/>
                </a:solidFill>
                <a:effectLst/>
                <a:cs typeface="Times New Roman" panose="02020603050405020304" pitchFamily="18" charset="0"/>
              </a:rPr>
              <a:t>r</a:t>
            </a:r>
            <a:r>
              <a:rPr kumimoji="0" lang="cs-CZ" altLang="cs-CZ" sz="2000" b="0" i="1" u="none" strike="noStrike" cap="none" normalizeH="0" baseline="-30000" dirty="0">
                <a:ln>
                  <a:noFill/>
                </a:ln>
                <a:solidFill>
                  <a:srgbClr val="000000"/>
                </a:solidFill>
                <a:effectLst/>
                <a:cs typeface="Times New Roman" panose="02020603050405020304" pitchFamily="18" charset="0"/>
              </a:rPr>
              <a:t>0</a:t>
            </a:r>
            <a:r>
              <a:rPr kumimoji="0" lang="cs-CZ" altLang="cs-CZ" sz="2000" b="0" i="1" u="none" strike="noStrike" cap="none" normalizeH="0" baseline="0" dirty="0">
                <a:ln>
                  <a:noFill/>
                </a:ln>
                <a:solidFill>
                  <a:srgbClr val="000000"/>
                </a:solidFill>
                <a:effectLst/>
                <a:cs typeface="Times New Roman" panose="02020603050405020304" pitchFamily="18" charset="0"/>
              </a:rPr>
              <a:t>= [x</a:t>
            </a:r>
            <a:r>
              <a:rPr kumimoji="0" lang="cs-CZ" altLang="cs-CZ" sz="2000" b="0" i="1" u="none" strike="noStrike" cap="none" normalizeH="0" baseline="-30000" dirty="0">
                <a:ln>
                  <a:noFill/>
                </a:ln>
                <a:solidFill>
                  <a:srgbClr val="000000"/>
                </a:solidFill>
                <a:effectLst/>
                <a:cs typeface="Times New Roman" panose="02020603050405020304" pitchFamily="18" charset="0"/>
              </a:rPr>
              <a:t>0</a:t>
            </a:r>
            <a:r>
              <a:rPr kumimoji="0" lang="cs-CZ" altLang="cs-CZ" sz="2000" b="0" i="1" u="none" strike="noStrike" cap="none" normalizeH="0" baseline="0" dirty="0">
                <a:ln>
                  <a:noFill/>
                </a:ln>
                <a:solidFill>
                  <a:srgbClr val="000000"/>
                </a:solidFill>
                <a:effectLst/>
                <a:cs typeface="Times New Roman" panose="02020603050405020304" pitchFamily="18" charset="0"/>
              </a:rPr>
              <a:t>, y</a:t>
            </a:r>
            <a:r>
              <a:rPr kumimoji="0" lang="cs-CZ" altLang="cs-CZ" sz="2000" b="0" i="1" u="none" strike="noStrike" cap="none" normalizeH="0" baseline="-30000" dirty="0">
                <a:ln>
                  <a:noFill/>
                </a:ln>
                <a:solidFill>
                  <a:srgbClr val="000000"/>
                </a:solidFill>
                <a:effectLst/>
                <a:cs typeface="Times New Roman" panose="02020603050405020304" pitchFamily="18" charset="0"/>
              </a:rPr>
              <a:t>0, </a:t>
            </a:r>
            <a:r>
              <a:rPr kumimoji="0" lang="cs-CZ" altLang="cs-CZ" sz="2000" b="0" i="1" u="none" strike="noStrike" cap="none" normalizeH="0" baseline="0" dirty="0">
                <a:ln>
                  <a:noFill/>
                </a:ln>
                <a:solidFill>
                  <a:srgbClr val="000000"/>
                </a:solidFill>
                <a:effectLst/>
                <a:cs typeface="Times New Roman" panose="02020603050405020304" pitchFamily="18" charset="0"/>
              </a:rPr>
              <a:t>z</a:t>
            </a:r>
            <a:r>
              <a:rPr kumimoji="0" lang="cs-CZ" altLang="cs-CZ" sz="2000" b="0" i="1" u="none" strike="noStrike" cap="none" normalizeH="0" baseline="-30000" dirty="0">
                <a:ln>
                  <a:noFill/>
                </a:ln>
                <a:solidFill>
                  <a:srgbClr val="000000"/>
                </a:solidFill>
                <a:effectLst/>
                <a:cs typeface="Times New Roman" panose="02020603050405020304" pitchFamily="18" charset="0"/>
              </a:rPr>
              <a:t>0</a:t>
            </a:r>
            <a:r>
              <a:rPr kumimoji="0" lang="cs-CZ" altLang="cs-CZ" sz="2000" b="0" i="1" u="none" strike="noStrike" cap="none" normalizeH="0" baseline="0" dirty="0">
                <a:ln>
                  <a:noFill/>
                </a:ln>
                <a:solidFill>
                  <a:srgbClr val="000000"/>
                </a:solidFill>
                <a:effectLst/>
                <a:cs typeface="Times New Roman" panose="02020603050405020304" pitchFamily="18" charset="0"/>
              </a:rPr>
              <a:t>]</a:t>
            </a:r>
            <a:r>
              <a:rPr kumimoji="0" lang="cs-CZ" altLang="cs-CZ" sz="2000" b="0" i="0" u="none" strike="noStrike" cap="none" normalizeH="0" baseline="0" dirty="0">
                <a:ln>
                  <a:noFill/>
                </a:ln>
                <a:solidFill>
                  <a:srgbClr val="000000"/>
                </a:solidFill>
                <a:effectLst/>
                <a:cs typeface="Times New Roman" panose="02020603050405020304" pitchFamily="18" charset="0"/>
              </a:rPr>
              <a:t> dané křivky, tedy bodem, v němž má </a:t>
            </a:r>
            <a:r>
              <a:rPr kumimoji="0" lang="cs-CZ" altLang="cs-CZ" sz="2000" b="0" i="1" u="none" strike="noStrike" cap="none" normalizeH="0" baseline="0" dirty="0">
                <a:ln>
                  <a:noFill/>
                </a:ln>
                <a:solidFill>
                  <a:srgbClr val="000000"/>
                </a:solidFill>
                <a:effectLst/>
                <a:cs typeface="Times New Roman" panose="02020603050405020304" pitchFamily="18" charset="0"/>
              </a:rPr>
              <a:t>t = t</a:t>
            </a:r>
            <a:r>
              <a:rPr kumimoji="0" lang="cs-CZ" altLang="cs-CZ" sz="2000" b="0" i="1" u="none" strike="noStrike" cap="none" normalizeH="0" baseline="-30000" dirty="0">
                <a:ln>
                  <a:noFill/>
                </a:ln>
                <a:solidFill>
                  <a:srgbClr val="000000"/>
                </a:solidFill>
                <a:effectLst/>
                <a:cs typeface="Times New Roman" panose="02020603050405020304" pitchFamily="18" charset="0"/>
              </a:rPr>
              <a:t>0</a:t>
            </a:r>
            <a:r>
              <a:rPr kumimoji="0" lang="cs-CZ" altLang="cs-CZ" sz="2000" b="0" i="0" u="none" strike="noStrike" cap="none" normalizeH="0" baseline="0" dirty="0">
                <a:ln>
                  <a:noFill/>
                </a:ln>
                <a:solidFill>
                  <a:srgbClr val="000000"/>
                </a:solidFill>
                <a:effectLst/>
                <a:cs typeface="Times New Roman" panose="02020603050405020304" pitchFamily="18" charset="0"/>
              </a:rPr>
              <a:t> směr určený vektorem</a:t>
            </a:r>
            <a:endParaRPr lang="cs-CZ" sz="2000" dirty="0"/>
          </a:p>
        </p:txBody>
      </p:sp>
      <p:pic>
        <p:nvPicPr>
          <p:cNvPr id="260098" name="Picture 2" descr="obrázek tečny">
            <a:extLst>
              <a:ext uri="{FF2B5EF4-FFF2-40B4-BE49-F238E27FC236}">
                <a16:creationId xmlns:a16="http://schemas.microsoft.com/office/drawing/2014/main" id="{F5872F01-2116-4900-9CD5-B7DF35B75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332564"/>
            <a:ext cx="2634929" cy="2558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47573583-4E6E-4760-8AAB-7516074C68D5}"/>
              </a:ext>
            </a:extLst>
          </p:cNvPr>
          <p:cNvSpPr>
            <a:spLocks noChangeArrowheads="1"/>
          </p:cNvSpPr>
          <p:nvPr/>
        </p:nvSpPr>
        <p:spPr bwMode="auto">
          <a:xfrm>
            <a:off x="295275" y="4540063"/>
            <a:ext cx="7105650"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dirty="0">
                <a:ln>
                  <a:noFill/>
                </a:ln>
                <a:solidFill>
                  <a:schemeClr val="tx1"/>
                </a:solidFill>
                <a:effectLst/>
              </a:rPr>
            </a:b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cs-CZ" altLang="cs-CZ" sz="3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260100" name="Picture 4" descr="tečný vektor">
            <a:extLst>
              <a:ext uri="{FF2B5EF4-FFF2-40B4-BE49-F238E27FC236}">
                <a16:creationId xmlns:a16="http://schemas.microsoft.com/office/drawing/2014/main" id="{458D3ABE-07B7-4496-BF1F-C0AD02A65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515" y="3558764"/>
            <a:ext cx="2926660" cy="5744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EC4546D7-FB0F-4832-9445-E5CF64D843B7}"/>
              </a:ext>
            </a:extLst>
          </p:cNvPr>
          <p:cNvSpPr txBox="1"/>
          <p:nvPr/>
        </p:nvSpPr>
        <p:spPr>
          <a:xfrm>
            <a:off x="168964" y="4272618"/>
            <a:ext cx="6536635" cy="1631216"/>
          </a:xfrm>
          <a:prstGeom prst="rect">
            <a:avLst/>
          </a:prstGeom>
          <a:noFill/>
        </p:spPr>
        <p:txBody>
          <a:bodyPr wrap="square">
            <a:spAutoFit/>
          </a:bodyPr>
          <a:lstStyle/>
          <a:p>
            <a:r>
              <a:rPr lang="cs-CZ" sz="2000" b="0" i="0" dirty="0">
                <a:solidFill>
                  <a:srgbClr val="000000"/>
                </a:solidFill>
                <a:effectLst/>
              </a:rPr>
              <a:t>Všechny přímky, které prochází daným bodem křivky </a:t>
            </a:r>
            <a:r>
              <a:rPr lang="cs-CZ" sz="2000" b="0" i="1" dirty="0">
                <a:solidFill>
                  <a:srgbClr val="000000"/>
                </a:solidFill>
                <a:effectLst/>
              </a:rPr>
              <a:t>r = r(s)</a:t>
            </a:r>
            <a:r>
              <a:rPr lang="cs-CZ" sz="2000" b="0" i="0" dirty="0">
                <a:solidFill>
                  <a:srgbClr val="000000"/>
                </a:solidFill>
                <a:effectLst/>
              </a:rPr>
              <a:t>,kde </a:t>
            </a:r>
            <a:r>
              <a:rPr lang="cs-CZ" sz="2000" b="0" i="1" dirty="0">
                <a:solidFill>
                  <a:srgbClr val="000000"/>
                </a:solidFill>
                <a:effectLst/>
              </a:rPr>
              <a:t>s</a:t>
            </a:r>
            <a:r>
              <a:rPr lang="cs-CZ" sz="2000" b="0" i="0" dirty="0">
                <a:solidFill>
                  <a:srgbClr val="000000"/>
                </a:solidFill>
                <a:effectLst/>
              </a:rPr>
              <a:t> je oblouk křivky, a jsou kolmé na tečný vektor </a:t>
            </a:r>
            <a:r>
              <a:rPr lang="cs-CZ" sz="2000" b="0" i="1" dirty="0">
                <a:solidFill>
                  <a:srgbClr val="000000"/>
                </a:solidFill>
                <a:effectLst/>
              </a:rPr>
              <a:t>t</a:t>
            </a:r>
            <a:r>
              <a:rPr lang="cs-CZ" sz="2000" b="0" i="0" dirty="0">
                <a:solidFill>
                  <a:srgbClr val="000000"/>
                </a:solidFill>
                <a:effectLst/>
              </a:rPr>
              <a:t> v tomto bodě, se označují jako </a:t>
            </a:r>
            <a:r>
              <a:rPr lang="cs-CZ" sz="2000" b="1" i="0" dirty="0">
                <a:solidFill>
                  <a:srgbClr val="000000"/>
                </a:solidFill>
                <a:effectLst/>
              </a:rPr>
              <a:t>normály</a:t>
            </a:r>
            <a:r>
              <a:rPr lang="cs-CZ" sz="2000" b="0" i="0" dirty="0">
                <a:solidFill>
                  <a:srgbClr val="000000"/>
                </a:solidFill>
                <a:effectLst/>
              </a:rPr>
              <a:t> křivky v daném bodě.</a:t>
            </a:r>
          </a:p>
          <a:p>
            <a:r>
              <a:rPr lang="cs-CZ" sz="2000" b="0" i="0" dirty="0">
                <a:solidFill>
                  <a:srgbClr val="000000"/>
                </a:solidFill>
                <a:effectLst/>
              </a:rPr>
              <a:t>Jednotkový vektor </a:t>
            </a:r>
            <a:r>
              <a:rPr lang="cs-CZ" sz="2000" b="0" i="1" dirty="0">
                <a:solidFill>
                  <a:srgbClr val="000000"/>
                </a:solidFill>
                <a:effectLst/>
              </a:rPr>
              <a:t>n</a:t>
            </a:r>
            <a:r>
              <a:rPr lang="cs-CZ" sz="2000" b="0" i="0" dirty="0">
                <a:solidFill>
                  <a:srgbClr val="000000"/>
                </a:solidFill>
                <a:effectLst/>
              </a:rPr>
              <a:t>, který má stejný směr jako vektor </a:t>
            </a:r>
            <a:r>
              <a:rPr lang="cs-CZ" sz="2000" b="0" i="1" dirty="0" err="1">
                <a:solidFill>
                  <a:srgbClr val="000000"/>
                </a:solidFill>
                <a:effectLst/>
              </a:rPr>
              <a:t>dt</a:t>
            </a:r>
            <a:r>
              <a:rPr lang="cs-CZ" sz="2000" b="0" i="1" dirty="0">
                <a:solidFill>
                  <a:srgbClr val="000000"/>
                </a:solidFill>
                <a:effectLst/>
              </a:rPr>
              <a:t> / </a:t>
            </a:r>
            <a:r>
              <a:rPr lang="cs-CZ" sz="2000" b="0" i="1" dirty="0" err="1">
                <a:solidFill>
                  <a:srgbClr val="000000"/>
                </a:solidFill>
                <a:effectLst/>
              </a:rPr>
              <a:t>ds</a:t>
            </a:r>
            <a:r>
              <a:rPr lang="cs-CZ" sz="2000" b="0" i="0" dirty="0">
                <a:solidFill>
                  <a:srgbClr val="000000"/>
                </a:solidFill>
                <a:effectLst/>
              </a:rPr>
              <a:t>, se nazývá jednotkový vektor hlavní normály.</a:t>
            </a:r>
            <a:endParaRPr lang="cs-CZ" sz="2000" dirty="0"/>
          </a:p>
        </p:txBody>
      </p:sp>
      <p:pic>
        <p:nvPicPr>
          <p:cNvPr id="260102" name="Picture 6" descr="obrázek normály">
            <a:extLst>
              <a:ext uri="{FF2B5EF4-FFF2-40B4-BE49-F238E27FC236}">
                <a16:creationId xmlns:a16="http://schemas.microsoft.com/office/drawing/2014/main" id="{83105897-8F13-4C11-8106-1CBF6C401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340" y="2924336"/>
            <a:ext cx="2847975" cy="228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2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368484B7-F3FF-45AC-9C79-FB4EBDE6145D}"/>
              </a:ext>
            </a:extLst>
          </p:cNvPr>
          <p:cNvSpPr txBox="1"/>
          <p:nvPr/>
        </p:nvSpPr>
        <p:spPr>
          <a:xfrm>
            <a:off x="276225" y="4474934"/>
            <a:ext cx="5553076" cy="1938992"/>
          </a:xfrm>
          <a:prstGeom prst="rect">
            <a:avLst/>
          </a:prstGeom>
          <a:noFill/>
        </p:spPr>
        <p:txBody>
          <a:bodyPr wrap="square">
            <a:spAutoFit/>
          </a:bodyPr>
          <a:lstStyle/>
          <a:p>
            <a:pPr algn="just"/>
            <a:r>
              <a:rPr lang="cs-CZ" sz="2000" b="1" i="0" dirty="0">
                <a:effectLst/>
              </a:rPr>
              <a:t>Oskulační kružnice </a:t>
            </a:r>
            <a:r>
              <a:rPr lang="cs-CZ" sz="2000" b="0" i="0" dirty="0">
                <a:effectLst/>
              </a:rPr>
              <a:t>rovinné křivky v určitém bodě je kružnice, která tímto bodem prochází, </a:t>
            </a:r>
            <a:r>
              <a:rPr lang="cs-CZ" sz="2000" b="0" i="0" u="sng" dirty="0">
                <a:effectLst/>
              </a:rPr>
              <a:t>má zde s danou rovinnou křivkou společnou první derivaci a rovněž i druhou derivaci</a:t>
            </a:r>
            <a:r>
              <a:rPr lang="cs-CZ" sz="2000" b="0" i="0" dirty="0">
                <a:effectLst/>
              </a:rPr>
              <a:t>. Poloměr oskulační kružnice rovinné křivky v určitém bodě se nazývá </a:t>
            </a:r>
            <a:r>
              <a:rPr lang="cs-CZ" sz="2000" b="1" i="0" dirty="0">
                <a:effectLst/>
              </a:rPr>
              <a:t>poloměr křivosti</a:t>
            </a:r>
            <a:r>
              <a:rPr lang="cs-CZ" sz="2000" b="0" i="0" dirty="0">
                <a:effectLst/>
              </a:rPr>
              <a:t>.</a:t>
            </a:r>
            <a:endParaRPr lang="cs-CZ" sz="2000" dirty="0"/>
          </a:p>
        </p:txBody>
      </p:sp>
      <p:sp>
        <p:nvSpPr>
          <p:cNvPr id="7" name="TextovéPole 6">
            <a:extLst>
              <a:ext uri="{FF2B5EF4-FFF2-40B4-BE49-F238E27FC236}">
                <a16:creationId xmlns:a16="http://schemas.microsoft.com/office/drawing/2014/main" id="{091A6416-528A-42F6-9AE9-BD5812DE63F6}"/>
              </a:ext>
            </a:extLst>
          </p:cNvPr>
          <p:cNvSpPr txBox="1"/>
          <p:nvPr/>
        </p:nvSpPr>
        <p:spPr>
          <a:xfrm>
            <a:off x="352425" y="331272"/>
            <a:ext cx="4572000" cy="461665"/>
          </a:xfrm>
          <a:prstGeom prst="rect">
            <a:avLst/>
          </a:prstGeom>
          <a:noFill/>
        </p:spPr>
        <p:txBody>
          <a:bodyPr wrap="square">
            <a:spAutoFit/>
          </a:bodyPr>
          <a:lstStyle/>
          <a:p>
            <a:r>
              <a:rPr lang="cs-CZ" sz="2400" b="1" i="0" dirty="0">
                <a:effectLst/>
              </a:rPr>
              <a:t>Oskulační kružnice </a:t>
            </a:r>
            <a:endParaRPr lang="cs-CZ" sz="2400" dirty="0"/>
          </a:p>
        </p:txBody>
      </p:sp>
      <p:pic>
        <p:nvPicPr>
          <p:cNvPr id="261122" name="Picture 2">
            <a:extLst>
              <a:ext uri="{FF2B5EF4-FFF2-40B4-BE49-F238E27FC236}">
                <a16:creationId xmlns:a16="http://schemas.microsoft.com/office/drawing/2014/main" id="{421073F1-6DF6-451D-BA23-48F23C47C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3" y="694680"/>
            <a:ext cx="2547938" cy="262864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110D802B-EA30-4D1E-B703-254CCFE52EB2}"/>
              </a:ext>
            </a:extLst>
          </p:cNvPr>
          <p:cNvPicPr>
            <a:picLocks noChangeAspect="1"/>
          </p:cNvPicPr>
          <p:nvPr/>
        </p:nvPicPr>
        <p:blipFill>
          <a:blip r:embed="rId3"/>
          <a:stretch>
            <a:fillRect/>
          </a:stretch>
        </p:blipFill>
        <p:spPr>
          <a:xfrm>
            <a:off x="6448425" y="3943350"/>
            <a:ext cx="2305050" cy="2705100"/>
          </a:xfrm>
          <a:prstGeom prst="rect">
            <a:avLst/>
          </a:prstGeom>
        </p:spPr>
      </p:pic>
      <p:pic>
        <p:nvPicPr>
          <p:cNvPr id="261124" name="Picture 4">
            <a:extLst>
              <a:ext uri="{FF2B5EF4-FFF2-40B4-BE49-F238E27FC236}">
                <a16:creationId xmlns:a16="http://schemas.microsoft.com/office/drawing/2014/main" id="{9E0574FA-ED12-4A77-B168-8F029FB47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7" y="3157162"/>
            <a:ext cx="1681163" cy="9405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8F2DEF6D-9C24-4520-9B5E-D27F712BFEC7}"/>
              </a:ext>
            </a:extLst>
          </p:cNvPr>
          <p:cNvSpPr txBox="1"/>
          <p:nvPr/>
        </p:nvSpPr>
        <p:spPr>
          <a:xfrm>
            <a:off x="209551" y="983814"/>
            <a:ext cx="5915024" cy="2246769"/>
          </a:xfrm>
          <a:prstGeom prst="rect">
            <a:avLst/>
          </a:prstGeom>
          <a:noFill/>
        </p:spPr>
        <p:txBody>
          <a:bodyPr wrap="square">
            <a:spAutoFit/>
          </a:bodyPr>
          <a:lstStyle/>
          <a:p>
            <a:pPr algn="just"/>
            <a:r>
              <a:rPr lang="cs-CZ" sz="2000" b="0" i="0" dirty="0">
                <a:effectLst/>
              </a:rPr>
              <a:t> </a:t>
            </a:r>
            <a:r>
              <a:rPr lang="cs-CZ" sz="2000" b="1" i="0" dirty="0">
                <a:effectLst/>
              </a:rPr>
              <a:t>Křivost křivky</a:t>
            </a:r>
            <a:r>
              <a:rPr lang="cs-CZ" sz="2000" b="0" i="0" dirty="0">
                <a:effectLst/>
              </a:rPr>
              <a:t> </a:t>
            </a:r>
            <a:r>
              <a:rPr lang="cs-CZ" sz="2000" b="0" i="1" dirty="0">
                <a:effectLst/>
              </a:rPr>
              <a:t>k</a:t>
            </a:r>
            <a:r>
              <a:rPr lang="cs-CZ" sz="2000" b="0" i="0" dirty="0">
                <a:effectLst/>
              </a:rPr>
              <a:t> je funkcí jejího parametru t. V daném bodu určuje míru vychýlení křivky od tečny. Je-li křivka parametrizována obloukem, pak je </a:t>
            </a:r>
            <a:r>
              <a:rPr lang="cs-CZ" sz="2000" b="0" i="0" u="sng" dirty="0">
                <a:effectLst/>
              </a:rPr>
              <a:t>křivost přímo rovna velikosti vektoru druhé derivace</a:t>
            </a:r>
            <a:r>
              <a:rPr lang="cs-CZ" sz="2000" b="0" i="0" dirty="0">
                <a:effectLst/>
              </a:rPr>
              <a:t>. Převrácená hodnota křivosti 1/</a:t>
            </a:r>
            <a:r>
              <a:rPr lang="cs-CZ" sz="2000" b="0" i="1" dirty="0">
                <a:effectLst/>
              </a:rPr>
              <a:t>k</a:t>
            </a:r>
            <a:r>
              <a:rPr lang="cs-CZ" sz="2000" b="0" i="0" dirty="0">
                <a:effectLst/>
              </a:rPr>
              <a:t> určuje </a:t>
            </a:r>
            <a:r>
              <a:rPr lang="cs-CZ" sz="2000" b="1" i="0" dirty="0">
                <a:effectLst/>
              </a:rPr>
              <a:t>poloměr křivosti </a:t>
            </a:r>
            <a:r>
              <a:rPr lang="cs-CZ" sz="2000" b="0" i="0" dirty="0">
                <a:effectLst/>
              </a:rPr>
              <a:t>křivky v daném bodě, tj. poloměr </a:t>
            </a:r>
            <a:r>
              <a:rPr lang="cs-CZ" sz="2000" b="1" i="0" dirty="0">
                <a:effectLst/>
              </a:rPr>
              <a:t>oskulační kružnice</a:t>
            </a:r>
            <a:r>
              <a:rPr lang="cs-CZ" sz="2000" b="0" i="0" dirty="0">
                <a:effectLst/>
              </a:rPr>
              <a:t> sestrojené ke křivce v daném bodě.</a:t>
            </a:r>
          </a:p>
        </p:txBody>
      </p:sp>
    </p:spTree>
    <p:extLst>
      <p:ext uri="{BB962C8B-B14F-4D97-AF65-F5344CB8AC3E}">
        <p14:creationId xmlns:p14="http://schemas.microsoft.com/office/powerpoint/2010/main" val="1953541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5DCEBE9-6DE5-4A2B-82D1-5F95D5A19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3762884"/>
            <a:ext cx="6110288" cy="2059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54432D78-5946-41BE-8C95-EC0718DEC5E5}"/>
              </a:ext>
            </a:extLst>
          </p:cNvPr>
          <p:cNvSpPr txBox="1"/>
          <p:nvPr/>
        </p:nvSpPr>
        <p:spPr>
          <a:xfrm>
            <a:off x="238125" y="320046"/>
            <a:ext cx="8734425" cy="3600986"/>
          </a:xfrm>
          <a:prstGeom prst="rect">
            <a:avLst/>
          </a:prstGeom>
          <a:noFill/>
        </p:spPr>
        <p:txBody>
          <a:bodyPr wrap="square">
            <a:spAutoFit/>
          </a:bodyPr>
          <a:lstStyle/>
          <a:p>
            <a:pPr algn="just"/>
            <a:r>
              <a:rPr lang="cs-CZ" sz="2000" b="1" dirty="0"/>
              <a:t>Spojitá funkce </a:t>
            </a:r>
            <a:r>
              <a:rPr lang="cs-CZ" sz="2000" dirty="0"/>
              <a:t>je taková matematická funkce, jejíž hodnoty se mění plynule, tedy při dostatečně malé změně hodnoty x se hodnota f(x) změní libovolně málo. Intuitivní (ne zcela přesná) představa spojité funkce spočívá ve funkci, jejíž graf lze nakreslit jedním tahem, aniž by se tužka zvedla z papíru. Funkce, která není spojitá, se označuje jako </a:t>
            </a:r>
            <a:r>
              <a:rPr lang="cs-CZ" sz="2000" b="1" dirty="0"/>
              <a:t>nespojitá</a:t>
            </a:r>
            <a:r>
              <a:rPr lang="cs-CZ" sz="2000" dirty="0"/>
              <a:t>.</a:t>
            </a:r>
          </a:p>
          <a:p>
            <a:pPr algn="just"/>
            <a:endParaRPr lang="cs-CZ" sz="800" dirty="0"/>
          </a:p>
          <a:p>
            <a:pPr algn="just"/>
            <a:r>
              <a:rPr lang="cs-CZ" sz="2000" b="1" dirty="0"/>
              <a:t>Diferencovatelná funkce </a:t>
            </a:r>
            <a:r>
              <a:rPr lang="cs-CZ" sz="2000" dirty="0"/>
              <a:t>je funkce, jejíž derivace existuje v každém bodě její domény: pokud x</a:t>
            </a:r>
            <a:r>
              <a:rPr lang="cs-CZ" sz="2000" baseline="-25000" dirty="0"/>
              <a:t>0</a:t>
            </a:r>
            <a:r>
              <a:rPr lang="cs-CZ" sz="2000" dirty="0"/>
              <a:t> je vnitřní bod v doméně funkce f(x), pak se říká, že f(x) je diferencovatelné na x</a:t>
            </a:r>
            <a:r>
              <a:rPr lang="cs-CZ" sz="2000" baseline="-25000" dirty="0"/>
              <a:t>0</a:t>
            </a:r>
            <a:r>
              <a:rPr lang="cs-CZ" sz="2000" dirty="0"/>
              <a:t>, pokud existuje derivace f′(x</a:t>
            </a:r>
            <a:r>
              <a:rPr lang="cs-CZ" sz="2000" baseline="-25000" dirty="0"/>
              <a:t>0</a:t>
            </a:r>
            <a:r>
              <a:rPr lang="cs-CZ" sz="2000" dirty="0"/>
              <a:t>). V důsledku toho graf diferencovatelné funkce musí mít tečny (ne vertikální !) v každém bodu ve svém oboru, průběh funkce je poměrně hladký a nemůže obsahovat žádné přerušení, úhel nebo hrot.</a:t>
            </a:r>
          </a:p>
        </p:txBody>
      </p:sp>
      <p:sp>
        <p:nvSpPr>
          <p:cNvPr id="8" name="TextovéPole 7">
            <a:extLst>
              <a:ext uri="{FF2B5EF4-FFF2-40B4-BE49-F238E27FC236}">
                <a16:creationId xmlns:a16="http://schemas.microsoft.com/office/drawing/2014/main" id="{1535F16D-6E6E-4BC0-B3EE-A363181800C7}"/>
              </a:ext>
            </a:extLst>
          </p:cNvPr>
          <p:cNvSpPr txBox="1"/>
          <p:nvPr/>
        </p:nvSpPr>
        <p:spPr>
          <a:xfrm>
            <a:off x="457199" y="6239560"/>
            <a:ext cx="6181725" cy="400110"/>
          </a:xfrm>
          <a:prstGeom prst="rect">
            <a:avLst/>
          </a:prstGeom>
          <a:noFill/>
        </p:spPr>
        <p:txBody>
          <a:bodyPr wrap="square">
            <a:spAutoFit/>
          </a:bodyPr>
          <a:lstStyle/>
          <a:p>
            <a:r>
              <a:rPr lang="cs-CZ" sz="2000" i="0" dirty="0">
                <a:solidFill>
                  <a:srgbClr val="333333"/>
                </a:solidFill>
                <a:effectLst/>
              </a:rPr>
              <a:t>Křivka je </a:t>
            </a:r>
            <a:r>
              <a:rPr lang="cs-CZ" sz="2000" b="1" i="0" dirty="0">
                <a:solidFill>
                  <a:srgbClr val="333333"/>
                </a:solidFill>
                <a:effectLst/>
              </a:rPr>
              <a:t>hladká</a:t>
            </a:r>
            <a:r>
              <a:rPr lang="cs-CZ" sz="2000" i="0" dirty="0">
                <a:solidFill>
                  <a:srgbClr val="333333"/>
                </a:solidFill>
                <a:effectLst/>
              </a:rPr>
              <a:t> tehdy a jen tehdy, má-li spojitou derivaci.</a:t>
            </a:r>
            <a:endParaRPr lang="cs-CZ" sz="2000" dirty="0"/>
          </a:p>
        </p:txBody>
      </p:sp>
    </p:spTree>
    <p:extLst>
      <p:ext uri="{BB962C8B-B14F-4D97-AF65-F5344CB8AC3E}">
        <p14:creationId xmlns:p14="http://schemas.microsoft.com/office/powerpoint/2010/main" val="478169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8DE527F-C9D4-4EA1-956D-36AD986AD0CF}"/>
              </a:ext>
            </a:extLst>
          </p:cNvPr>
          <p:cNvPicPr>
            <a:picLocks noChangeAspect="1"/>
          </p:cNvPicPr>
          <p:nvPr/>
        </p:nvPicPr>
        <p:blipFill>
          <a:blip r:embed="rId2"/>
          <a:stretch>
            <a:fillRect/>
          </a:stretch>
        </p:blipFill>
        <p:spPr>
          <a:xfrm>
            <a:off x="819150" y="937835"/>
            <a:ext cx="7681613" cy="5543688"/>
          </a:xfrm>
          <a:prstGeom prst="rect">
            <a:avLst/>
          </a:prstGeom>
        </p:spPr>
      </p:pic>
      <p:sp>
        <p:nvSpPr>
          <p:cNvPr id="8" name="TextovéPole 7">
            <a:extLst>
              <a:ext uri="{FF2B5EF4-FFF2-40B4-BE49-F238E27FC236}">
                <a16:creationId xmlns:a16="http://schemas.microsoft.com/office/drawing/2014/main" id="{3A0970E8-39DC-4785-9D47-4D47EE0FB35C}"/>
              </a:ext>
            </a:extLst>
          </p:cNvPr>
          <p:cNvSpPr txBox="1"/>
          <p:nvPr/>
        </p:nvSpPr>
        <p:spPr>
          <a:xfrm>
            <a:off x="219075" y="186035"/>
            <a:ext cx="8686799" cy="400110"/>
          </a:xfrm>
          <a:prstGeom prst="rect">
            <a:avLst/>
          </a:prstGeom>
          <a:noFill/>
        </p:spPr>
        <p:txBody>
          <a:bodyPr wrap="square">
            <a:spAutoFit/>
          </a:bodyPr>
          <a:lstStyle/>
          <a:p>
            <a:r>
              <a:rPr lang="cs-CZ" sz="2000" i="0" dirty="0">
                <a:solidFill>
                  <a:srgbClr val="333333"/>
                </a:solidFill>
                <a:effectLst/>
              </a:rPr>
              <a:t>Pokud je derivace spojitá, původní (nederivovaná) funkce byla hladká.</a:t>
            </a:r>
            <a:endParaRPr lang="cs-CZ" sz="2000" dirty="0"/>
          </a:p>
        </p:txBody>
      </p:sp>
    </p:spTree>
    <p:extLst>
      <p:ext uri="{BB962C8B-B14F-4D97-AF65-F5344CB8AC3E}">
        <p14:creationId xmlns:p14="http://schemas.microsoft.com/office/powerpoint/2010/main" val="3889144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A64651-F4ED-4A7B-9554-7C4FDEA1D4F2}"/>
              </a:ext>
            </a:extLst>
          </p:cNvPr>
          <p:cNvSpPr>
            <a:spLocks noGrp="1"/>
          </p:cNvSpPr>
          <p:nvPr>
            <p:ph type="title"/>
          </p:nvPr>
        </p:nvSpPr>
        <p:spPr>
          <a:xfrm>
            <a:off x="5648323" y="3604310"/>
            <a:ext cx="3467099" cy="463549"/>
          </a:xfrm>
        </p:spPr>
        <p:txBody>
          <a:bodyPr>
            <a:noAutofit/>
          </a:bodyPr>
          <a:lstStyle/>
          <a:p>
            <a:pPr algn="ctr"/>
            <a:r>
              <a:rPr lang="en-US" sz="2400" b="1" i="1" dirty="0" err="1">
                <a:latin typeface="+mn-lt"/>
              </a:rPr>
              <a:t>Kochova</a:t>
            </a:r>
            <a:r>
              <a:rPr lang="en-US" sz="2400" b="1" i="1" dirty="0">
                <a:latin typeface="+mn-lt"/>
              </a:rPr>
              <a:t> k</a:t>
            </a:r>
            <a:r>
              <a:rPr lang="cs-CZ" sz="2400" b="1" i="1" dirty="0">
                <a:latin typeface="+mn-lt"/>
              </a:rPr>
              <a:t>ř</a:t>
            </a:r>
            <a:r>
              <a:rPr lang="en-US" sz="2400" b="1" i="1" dirty="0" err="1">
                <a:latin typeface="+mn-lt"/>
              </a:rPr>
              <a:t>ivka</a:t>
            </a:r>
            <a:endParaRPr lang="cs-CZ" sz="2400" b="1" i="1" dirty="0">
              <a:latin typeface="+mn-lt"/>
            </a:endParaRPr>
          </a:p>
        </p:txBody>
      </p:sp>
      <p:pic>
        <p:nvPicPr>
          <p:cNvPr id="6146" name="Picture 2" descr="See the source image">
            <a:extLst>
              <a:ext uri="{FF2B5EF4-FFF2-40B4-BE49-F238E27FC236}">
                <a16:creationId xmlns:a16="http://schemas.microsoft.com/office/drawing/2014/main" id="{7837ADF7-B858-44BC-A048-D0D45F917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553" y="4135072"/>
            <a:ext cx="2478779" cy="25447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8B693D5-DACB-4F5B-ADBC-7B08AFBC1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55" y="3174410"/>
            <a:ext cx="5700297" cy="3620943"/>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EFC24769-EAE2-4763-B065-82EDA53EA92D}"/>
              </a:ext>
            </a:extLst>
          </p:cNvPr>
          <p:cNvSpPr txBox="1">
            <a:spLocks/>
          </p:cNvSpPr>
          <p:nvPr/>
        </p:nvSpPr>
        <p:spPr>
          <a:xfrm>
            <a:off x="709867" y="1611829"/>
            <a:ext cx="4286250" cy="4890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i="1" dirty="0" err="1">
                <a:latin typeface="+mn-lt"/>
              </a:rPr>
              <a:t>Weierstrassova</a:t>
            </a:r>
            <a:r>
              <a:rPr lang="en-US" sz="2400" b="1" i="1" dirty="0">
                <a:latin typeface="+mn-lt"/>
              </a:rPr>
              <a:t> </a:t>
            </a:r>
            <a:r>
              <a:rPr lang="en-US" sz="2400" b="1" i="1" dirty="0" err="1">
                <a:latin typeface="+mn-lt"/>
              </a:rPr>
              <a:t>funkce</a:t>
            </a:r>
            <a:endParaRPr lang="cs-CZ" sz="2400" b="1" i="1" dirty="0">
              <a:latin typeface="+mn-lt"/>
            </a:endParaRPr>
          </a:p>
        </p:txBody>
      </p:sp>
      <p:pic>
        <p:nvPicPr>
          <p:cNvPr id="1032" name="Picture 8" descr="See the source image">
            <a:extLst>
              <a:ext uri="{FF2B5EF4-FFF2-40B4-BE49-F238E27FC236}">
                <a16:creationId xmlns:a16="http://schemas.microsoft.com/office/drawing/2014/main" id="{43325FD5-CC87-4488-A95B-4726F9289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029" y="2247058"/>
            <a:ext cx="2747523" cy="5896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99858FDA-693F-433C-B8E4-5EF15102B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052" y="742863"/>
            <a:ext cx="3515783" cy="2345796"/>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a:extLst>
              <a:ext uri="{FF2B5EF4-FFF2-40B4-BE49-F238E27FC236}">
                <a16:creationId xmlns:a16="http://schemas.microsoft.com/office/drawing/2014/main" id="{0F624A5E-2BBC-45E0-BBD8-5505A4D94C49}"/>
              </a:ext>
            </a:extLst>
          </p:cNvPr>
          <p:cNvSpPr txBox="1">
            <a:spLocks/>
          </p:cNvSpPr>
          <p:nvPr/>
        </p:nvSpPr>
        <p:spPr>
          <a:xfrm>
            <a:off x="5656710" y="178175"/>
            <a:ext cx="3467099" cy="463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i="1" dirty="0" err="1">
                <a:latin typeface="+mn-lt"/>
              </a:rPr>
              <a:t>Peanova</a:t>
            </a:r>
            <a:r>
              <a:rPr lang="en-US" sz="2400" b="1" i="1" dirty="0">
                <a:latin typeface="+mn-lt"/>
              </a:rPr>
              <a:t> k</a:t>
            </a:r>
            <a:r>
              <a:rPr lang="cs-CZ" sz="2400" b="1" i="1" dirty="0">
                <a:latin typeface="+mn-lt"/>
              </a:rPr>
              <a:t>ř</a:t>
            </a:r>
            <a:r>
              <a:rPr lang="en-US" sz="2400" b="1" i="1" dirty="0" err="1">
                <a:latin typeface="+mn-lt"/>
              </a:rPr>
              <a:t>ivka</a:t>
            </a:r>
            <a:endParaRPr lang="cs-CZ" sz="2400" b="1" i="1" dirty="0">
              <a:latin typeface="+mn-lt"/>
            </a:endParaRPr>
          </a:p>
        </p:txBody>
      </p:sp>
      <p:sp>
        <p:nvSpPr>
          <p:cNvPr id="4" name="TextovéPole 3">
            <a:extLst>
              <a:ext uri="{FF2B5EF4-FFF2-40B4-BE49-F238E27FC236}">
                <a16:creationId xmlns:a16="http://schemas.microsoft.com/office/drawing/2014/main" id="{77AD0291-4916-48D3-9806-81C8CC713726}"/>
              </a:ext>
            </a:extLst>
          </p:cNvPr>
          <p:cNvSpPr txBox="1"/>
          <p:nvPr/>
        </p:nvSpPr>
        <p:spPr>
          <a:xfrm>
            <a:off x="283256" y="226225"/>
            <a:ext cx="4465070" cy="830997"/>
          </a:xfrm>
          <a:prstGeom prst="rect">
            <a:avLst/>
          </a:prstGeom>
          <a:noFill/>
        </p:spPr>
        <p:txBody>
          <a:bodyPr wrap="square" rtlCol="0">
            <a:spAutoFit/>
          </a:bodyPr>
          <a:lstStyle/>
          <a:p>
            <a:r>
              <a:rPr lang="en-US" sz="2400" dirty="0" err="1">
                <a:solidFill>
                  <a:srgbClr val="0070C0"/>
                </a:solidFill>
              </a:rPr>
              <a:t>Spojit</a:t>
            </a:r>
            <a:r>
              <a:rPr lang="cs-CZ" sz="2400" dirty="0">
                <a:solidFill>
                  <a:srgbClr val="0070C0"/>
                </a:solidFill>
              </a:rPr>
              <a:t>é křivky nemající v žádném svém bodě derivaci.</a:t>
            </a:r>
          </a:p>
        </p:txBody>
      </p:sp>
    </p:spTree>
    <p:extLst>
      <p:ext uri="{BB962C8B-B14F-4D97-AF65-F5344CB8AC3E}">
        <p14:creationId xmlns:p14="http://schemas.microsoft.com/office/powerpoint/2010/main" val="3428277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84A03AFA-BA1A-4425-903E-0D078ACADBC2}"/>
              </a:ext>
            </a:extLst>
          </p:cNvPr>
          <p:cNvSpPr>
            <a:spLocks noGrp="1" noChangeArrowheads="1"/>
          </p:cNvSpPr>
          <p:nvPr>
            <p:ph type="title"/>
          </p:nvPr>
        </p:nvSpPr>
        <p:spPr>
          <a:xfrm>
            <a:off x="250825" y="365126"/>
            <a:ext cx="8569325" cy="463549"/>
          </a:xfrm>
        </p:spPr>
        <p:txBody>
          <a:bodyPr>
            <a:normAutofit/>
          </a:bodyPr>
          <a:lstStyle/>
          <a:p>
            <a:r>
              <a:rPr lang="cs-CZ" altLang="cs-CZ" sz="2400" b="1" dirty="0">
                <a:latin typeface="+mn-lt"/>
              </a:rPr>
              <a:t>Vektorová funkce skalárního argumentu</a:t>
            </a:r>
          </a:p>
        </p:txBody>
      </p:sp>
      <p:sp>
        <p:nvSpPr>
          <p:cNvPr id="92165" name="Text Box 5">
            <a:extLst>
              <a:ext uri="{FF2B5EF4-FFF2-40B4-BE49-F238E27FC236}">
                <a16:creationId xmlns:a16="http://schemas.microsoft.com/office/drawing/2014/main" id="{0E7EF42F-610F-4583-85EB-79DFDA187CE4}"/>
              </a:ext>
            </a:extLst>
          </p:cNvPr>
          <p:cNvSpPr txBox="1">
            <a:spLocks noChangeArrowheads="1"/>
          </p:cNvSpPr>
          <p:nvPr/>
        </p:nvSpPr>
        <p:spPr bwMode="auto">
          <a:xfrm>
            <a:off x="250824" y="1089022"/>
            <a:ext cx="8569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cs-CZ" altLang="cs-CZ" sz="2000" dirty="0"/>
              <a:t>Když každému číslu z daného intervalu I  přiřadíme vektor </a:t>
            </a:r>
            <a:r>
              <a:rPr lang="cs-CZ" altLang="cs-CZ" sz="2000" b="1" dirty="0"/>
              <a:t>v</a:t>
            </a:r>
            <a:r>
              <a:rPr lang="cs-CZ" altLang="cs-CZ" sz="2000" i="1" dirty="0"/>
              <a:t>, </a:t>
            </a:r>
            <a:r>
              <a:rPr lang="cs-CZ" altLang="cs-CZ" sz="2000" dirty="0"/>
              <a:t>říkáme, že na intervalu je definována vektorová funkce skalárního argumentu, kterou zapisujeme jako  </a:t>
            </a:r>
            <a:r>
              <a:rPr lang="cs-CZ" altLang="cs-CZ" sz="2000" b="1" dirty="0"/>
              <a:t>v</a:t>
            </a:r>
            <a:r>
              <a:rPr lang="cs-CZ" altLang="cs-CZ" sz="2000" i="1" dirty="0"/>
              <a:t>(t).</a:t>
            </a:r>
          </a:p>
        </p:txBody>
      </p:sp>
      <p:sp>
        <p:nvSpPr>
          <p:cNvPr id="92166" name="Line 6">
            <a:extLst>
              <a:ext uri="{FF2B5EF4-FFF2-40B4-BE49-F238E27FC236}">
                <a16:creationId xmlns:a16="http://schemas.microsoft.com/office/drawing/2014/main" id="{D4DB1930-A085-4D67-8E6F-1FA73D151FBF}"/>
              </a:ext>
            </a:extLst>
          </p:cNvPr>
          <p:cNvSpPr>
            <a:spLocks noChangeShapeType="1"/>
          </p:cNvSpPr>
          <p:nvPr/>
        </p:nvSpPr>
        <p:spPr bwMode="auto">
          <a:xfrm>
            <a:off x="6989548" y="2090433"/>
            <a:ext cx="287337"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167" name="Line 7">
            <a:extLst>
              <a:ext uri="{FF2B5EF4-FFF2-40B4-BE49-F238E27FC236}">
                <a16:creationId xmlns:a16="http://schemas.microsoft.com/office/drawing/2014/main" id="{5D19E340-0FDE-4EC9-AE92-893D1EBCB58D}"/>
              </a:ext>
            </a:extLst>
          </p:cNvPr>
          <p:cNvSpPr>
            <a:spLocks noChangeShapeType="1"/>
          </p:cNvSpPr>
          <p:nvPr/>
        </p:nvSpPr>
        <p:spPr bwMode="auto">
          <a:xfrm>
            <a:off x="4589391" y="2225371"/>
            <a:ext cx="217487"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168" name="Rectangle 8">
            <a:extLst>
              <a:ext uri="{FF2B5EF4-FFF2-40B4-BE49-F238E27FC236}">
                <a16:creationId xmlns:a16="http://schemas.microsoft.com/office/drawing/2014/main" id="{20AF08E8-AB56-4C75-9599-0A820D8ECF10}"/>
              </a:ext>
            </a:extLst>
          </p:cNvPr>
          <p:cNvSpPr>
            <a:spLocks noChangeArrowheads="1"/>
          </p:cNvSpPr>
          <p:nvPr/>
        </p:nvSpPr>
        <p:spPr bwMode="auto">
          <a:xfrm>
            <a:off x="4589391" y="1922331"/>
            <a:ext cx="3924300" cy="188870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169" name="Freeform 9">
            <a:extLst>
              <a:ext uri="{FF2B5EF4-FFF2-40B4-BE49-F238E27FC236}">
                <a16:creationId xmlns:a16="http://schemas.microsoft.com/office/drawing/2014/main" id="{05840CEA-A7ED-48A0-9FAF-269AE219E0FA}"/>
              </a:ext>
            </a:extLst>
          </p:cNvPr>
          <p:cNvSpPr>
            <a:spLocks/>
          </p:cNvSpPr>
          <p:nvPr/>
        </p:nvSpPr>
        <p:spPr bwMode="auto">
          <a:xfrm>
            <a:off x="6283252" y="2171147"/>
            <a:ext cx="1750872" cy="1511300"/>
          </a:xfrm>
          <a:custGeom>
            <a:avLst/>
            <a:gdLst>
              <a:gd name="T0" fmla="*/ 0 w 1112"/>
              <a:gd name="T1" fmla="*/ 0 h 952"/>
              <a:gd name="T2" fmla="*/ 953 w 1112"/>
              <a:gd name="T3" fmla="*/ 499 h 952"/>
              <a:gd name="T4" fmla="*/ 953 w 1112"/>
              <a:gd name="T5" fmla="*/ 952 h 952"/>
            </a:gdLst>
            <a:ahLst/>
            <a:cxnLst>
              <a:cxn ang="0">
                <a:pos x="T0" y="T1"/>
              </a:cxn>
              <a:cxn ang="0">
                <a:pos x="T2" y="T3"/>
              </a:cxn>
              <a:cxn ang="0">
                <a:pos x="T4" y="T5"/>
              </a:cxn>
            </a:cxnLst>
            <a:rect l="0" t="0" r="r" b="b"/>
            <a:pathLst>
              <a:path w="1112" h="952">
                <a:moveTo>
                  <a:pt x="0" y="0"/>
                </a:moveTo>
                <a:cubicBezTo>
                  <a:pt x="397" y="170"/>
                  <a:pt x="794" y="340"/>
                  <a:pt x="953" y="499"/>
                </a:cubicBezTo>
                <a:cubicBezTo>
                  <a:pt x="1112" y="658"/>
                  <a:pt x="1032" y="805"/>
                  <a:pt x="953" y="952"/>
                </a:cubicBezTo>
              </a:path>
            </a:pathLst>
          </a:custGeom>
          <a:noFill/>
          <a:ln w="190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170" name="Line 10">
            <a:extLst>
              <a:ext uri="{FF2B5EF4-FFF2-40B4-BE49-F238E27FC236}">
                <a16:creationId xmlns:a16="http://schemas.microsoft.com/office/drawing/2014/main" id="{5544B644-5138-4C53-ADF1-DB20192DFA68}"/>
              </a:ext>
            </a:extLst>
          </p:cNvPr>
          <p:cNvSpPr>
            <a:spLocks noChangeShapeType="1"/>
          </p:cNvSpPr>
          <p:nvPr/>
        </p:nvSpPr>
        <p:spPr bwMode="auto">
          <a:xfrm flipV="1">
            <a:off x="4914827" y="2458483"/>
            <a:ext cx="1999647" cy="576263"/>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171" name="Line 11">
            <a:extLst>
              <a:ext uri="{FF2B5EF4-FFF2-40B4-BE49-F238E27FC236}">
                <a16:creationId xmlns:a16="http://schemas.microsoft.com/office/drawing/2014/main" id="{1E1A9B3D-A1A9-4AA6-885C-8D5910E23B22}"/>
              </a:ext>
            </a:extLst>
          </p:cNvPr>
          <p:cNvSpPr>
            <a:spLocks noChangeShapeType="1"/>
          </p:cNvSpPr>
          <p:nvPr/>
        </p:nvSpPr>
        <p:spPr bwMode="auto">
          <a:xfrm>
            <a:off x="4914828" y="2890284"/>
            <a:ext cx="72428"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172" name="Text Box 12">
            <a:extLst>
              <a:ext uri="{FF2B5EF4-FFF2-40B4-BE49-F238E27FC236}">
                <a16:creationId xmlns:a16="http://schemas.microsoft.com/office/drawing/2014/main" id="{1FCC9C26-1719-4847-85E8-16F0AA13C1FA}"/>
              </a:ext>
            </a:extLst>
          </p:cNvPr>
          <p:cNvSpPr txBox="1">
            <a:spLocks noChangeArrowheads="1"/>
          </p:cNvSpPr>
          <p:nvPr/>
        </p:nvSpPr>
        <p:spPr bwMode="auto">
          <a:xfrm>
            <a:off x="5203752" y="2171147"/>
            <a:ext cx="9273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b="1" dirty="0">
                <a:solidFill>
                  <a:srgbClr val="000000"/>
                </a:solidFill>
              </a:rPr>
              <a:t>V</a:t>
            </a:r>
            <a:r>
              <a:rPr lang="cs-CZ" altLang="cs-CZ" dirty="0">
                <a:solidFill>
                  <a:srgbClr val="000000"/>
                </a:solidFill>
              </a:rPr>
              <a:t>(t)</a:t>
            </a:r>
          </a:p>
        </p:txBody>
      </p:sp>
      <p:sp>
        <p:nvSpPr>
          <p:cNvPr id="92173" name="Line 13">
            <a:extLst>
              <a:ext uri="{FF2B5EF4-FFF2-40B4-BE49-F238E27FC236}">
                <a16:creationId xmlns:a16="http://schemas.microsoft.com/office/drawing/2014/main" id="{34AB6B91-9507-4C55-B719-6A8985A06F58}"/>
              </a:ext>
            </a:extLst>
          </p:cNvPr>
          <p:cNvSpPr>
            <a:spLocks noChangeShapeType="1"/>
          </p:cNvSpPr>
          <p:nvPr/>
        </p:nvSpPr>
        <p:spPr bwMode="auto">
          <a:xfrm>
            <a:off x="5346628" y="2171147"/>
            <a:ext cx="14328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a:extLst>
              <a:ext uri="{FF2B5EF4-FFF2-40B4-BE49-F238E27FC236}">
                <a16:creationId xmlns:a16="http://schemas.microsoft.com/office/drawing/2014/main" id="{57675EC6-ED37-4FF6-9328-17D2FF635362}"/>
              </a:ext>
            </a:extLst>
          </p:cNvPr>
          <p:cNvSpPr txBox="1"/>
          <p:nvPr/>
        </p:nvSpPr>
        <p:spPr>
          <a:xfrm>
            <a:off x="227874" y="2540169"/>
            <a:ext cx="4128947" cy="1015663"/>
          </a:xfrm>
          <a:prstGeom prst="rect">
            <a:avLst/>
          </a:prstGeom>
          <a:noFill/>
        </p:spPr>
        <p:txBody>
          <a:bodyPr wrap="square">
            <a:spAutoFit/>
          </a:bodyPr>
          <a:lstStyle/>
          <a:p>
            <a:pPr algn="just">
              <a:spcBef>
                <a:spcPct val="50000"/>
              </a:spcBef>
            </a:pPr>
            <a:r>
              <a:rPr lang="cs-CZ" altLang="cs-CZ" sz="2000" dirty="0"/>
              <a:t>Vektory můžeme při znázornění vynést z jednoho bodu, jak je to znázorněno na obrázku.</a:t>
            </a:r>
          </a:p>
        </p:txBody>
      </p:sp>
      <p:sp>
        <p:nvSpPr>
          <p:cNvPr id="3" name="Text Box 4">
            <a:extLst>
              <a:ext uri="{FF2B5EF4-FFF2-40B4-BE49-F238E27FC236}">
                <a16:creationId xmlns:a16="http://schemas.microsoft.com/office/drawing/2014/main" id="{854DE3EC-504E-4702-B690-9EF727853DD0}"/>
              </a:ext>
            </a:extLst>
          </p:cNvPr>
          <p:cNvSpPr txBox="1">
            <a:spLocks noChangeArrowheads="1"/>
          </p:cNvSpPr>
          <p:nvPr/>
        </p:nvSpPr>
        <p:spPr bwMode="auto">
          <a:xfrm>
            <a:off x="227874" y="3987633"/>
            <a:ext cx="88234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cs-CZ" altLang="cs-CZ" sz="2000" dirty="0"/>
              <a:t>Souřadnice takového vektoru jsou obyčejnými reálnými funkcemi téže proměnné. Pojem limity a spojitosti tak můžeme snadno přenést na vektorové funkce. Vektorová funkce </a:t>
            </a:r>
            <a:r>
              <a:rPr lang="cs-CZ" altLang="cs-CZ" sz="2000" b="1" dirty="0"/>
              <a:t>v</a:t>
            </a:r>
            <a:r>
              <a:rPr lang="cs-CZ" altLang="cs-CZ" sz="2000" i="1" dirty="0"/>
              <a:t>(t)  </a:t>
            </a:r>
            <a:r>
              <a:rPr lang="cs-CZ" altLang="cs-CZ" sz="2000" dirty="0"/>
              <a:t>má v bodě </a:t>
            </a:r>
            <a:r>
              <a:rPr lang="cs-CZ" altLang="cs-CZ" sz="2000" i="1" dirty="0"/>
              <a:t>t</a:t>
            </a:r>
            <a:r>
              <a:rPr lang="cs-CZ" altLang="cs-CZ" sz="2000" i="1" baseline="-25000" dirty="0"/>
              <a:t>0</a:t>
            </a:r>
            <a:r>
              <a:rPr lang="cs-CZ" altLang="cs-CZ" sz="2000" i="1" dirty="0"/>
              <a:t> </a:t>
            </a:r>
            <a:r>
              <a:rPr lang="cs-CZ" altLang="cs-CZ" sz="2000" dirty="0"/>
              <a:t>limitu </a:t>
            </a:r>
            <a:r>
              <a:rPr lang="cs-CZ" altLang="cs-CZ" sz="2000" b="1" dirty="0"/>
              <a:t>b</a:t>
            </a:r>
            <a:r>
              <a:rPr lang="cs-CZ" altLang="cs-CZ" sz="2000" i="1" dirty="0"/>
              <a:t> , </a:t>
            </a:r>
            <a:r>
              <a:rPr lang="cs-CZ" altLang="cs-CZ" sz="2000" dirty="0"/>
              <a:t>když mají limitu souřadnice a platí:</a:t>
            </a:r>
          </a:p>
        </p:txBody>
      </p:sp>
      <p:pic>
        <p:nvPicPr>
          <p:cNvPr id="4" name="Obrázek 3">
            <a:extLst>
              <a:ext uri="{FF2B5EF4-FFF2-40B4-BE49-F238E27FC236}">
                <a16:creationId xmlns:a16="http://schemas.microsoft.com/office/drawing/2014/main" id="{8556D77F-4A80-4331-B00A-B0088D74C8DB}"/>
              </a:ext>
            </a:extLst>
          </p:cNvPr>
          <p:cNvPicPr>
            <a:picLocks noChangeAspect="1"/>
          </p:cNvPicPr>
          <p:nvPr/>
        </p:nvPicPr>
        <p:blipFill>
          <a:blip r:embed="rId2"/>
          <a:stretch>
            <a:fillRect/>
          </a:stretch>
        </p:blipFill>
        <p:spPr>
          <a:xfrm>
            <a:off x="1884941" y="5263643"/>
            <a:ext cx="5248275" cy="573618"/>
          </a:xfrm>
          <a:prstGeom prst="rect">
            <a:avLst/>
          </a:prstGeom>
        </p:spPr>
      </p:pic>
      <p:sp>
        <p:nvSpPr>
          <p:cNvPr id="5" name="Text Box 8">
            <a:extLst>
              <a:ext uri="{FF2B5EF4-FFF2-40B4-BE49-F238E27FC236}">
                <a16:creationId xmlns:a16="http://schemas.microsoft.com/office/drawing/2014/main" id="{1615E1B8-19AF-4B5E-A950-4C1195182B80}"/>
              </a:ext>
            </a:extLst>
          </p:cNvPr>
          <p:cNvSpPr txBox="1">
            <a:spLocks noChangeArrowheads="1"/>
          </p:cNvSpPr>
          <p:nvPr/>
        </p:nvSpPr>
        <p:spPr bwMode="auto">
          <a:xfrm>
            <a:off x="227874" y="6123542"/>
            <a:ext cx="83541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Podobně definujeme spojitost vektorové funkce.</a:t>
            </a:r>
          </a:p>
        </p:txBody>
      </p:sp>
    </p:spTree>
    <p:extLst>
      <p:ext uri="{BB962C8B-B14F-4D97-AF65-F5344CB8AC3E}">
        <p14:creationId xmlns:p14="http://schemas.microsoft.com/office/powerpoint/2010/main" val="2246883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DEC4217F-9AC4-4B54-8BB6-AA830A2E72E1}"/>
              </a:ext>
            </a:extLst>
          </p:cNvPr>
          <p:cNvSpPr>
            <a:spLocks noGrp="1" noChangeArrowheads="1"/>
          </p:cNvSpPr>
          <p:nvPr>
            <p:ph type="title"/>
          </p:nvPr>
        </p:nvSpPr>
        <p:spPr>
          <a:xfrm>
            <a:off x="505112" y="379412"/>
            <a:ext cx="7886700" cy="482599"/>
          </a:xfrm>
        </p:spPr>
        <p:txBody>
          <a:bodyPr>
            <a:normAutofit/>
          </a:bodyPr>
          <a:lstStyle/>
          <a:p>
            <a:r>
              <a:rPr lang="cs-CZ" altLang="cs-CZ" sz="2400" b="1" dirty="0">
                <a:latin typeface="+mn-lt"/>
              </a:rPr>
              <a:t>Derivace vektoru podle skalárního argumentu</a:t>
            </a:r>
          </a:p>
        </p:txBody>
      </p:sp>
      <p:sp>
        <p:nvSpPr>
          <p:cNvPr id="95237" name="Rectangle 5">
            <a:extLst>
              <a:ext uri="{FF2B5EF4-FFF2-40B4-BE49-F238E27FC236}">
                <a16:creationId xmlns:a16="http://schemas.microsoft.com/office/drawing/2014/main" id="{12C166E6-4CF0-476F-9284-BB6DEA37E11A}"/>
              </a:ext>
            </a:extLst>
          </p:cNvPr>
          <p:cNvSpPr>
            <a:spLocks noChangeArrowheads="1"/>
          </p:cNvSpPr>
          <p:nvPr/>
        </p:nvSpPr>
        <p:spPr bwMode="auto">
          <a:xfrm>
            <a:off x="4705350" y="1458118"/>
            <a:ext cx="3895725" cy="238918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cs-CZ"/>
          </a:p>
        </p:txBody>
      </p:sp>
      <p:sp>
        <p:nvSpPr>
          <p:cNvPr id="95240" name="Arc 8">
            <a:extLst>
              <a:ext uri="{FF2B5EF4-FFF2-40B4-BE49-F238E27FC236}">
                <a16:creationId xmlns:a16="http://schemas.microsoft.com/office/drawing/2014/main" id="{D94B691B-521A-4B7B-81E2-0D74ADA69705}"/>
              </a:ext>
            </a:extLst>
          </p:cNvPr>
          <p:cNvSpPr>
            <a:spLocks/>
          </p:cNvSpPr>
          <p:nvPr/>
        </p:nvSpPr>
        <p:spPr bwMode="auto">
          <a:xfrm>
            <a:off x="5608638" y="1589881"/>
            <a:ext cx="2881312" cy="2159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5241" name="Line 9">
            <a:extLst>
              <a:ext uri="{FF2B5EF4-FFF2-40B4-BE49-F238E27FC236}">
                <a16:creationId xmlns:a16="http://schemas.microsoft.com/office/drawing/2014/main" id="{7D3F3152-DA1C-4F4D-A436-0D8B9A5D1AA9}"/>
              </a:ext>
            </a:extLst>
          </p:cNvPr>
          <p:cNvSpPr>
            <a:spLocks noChangeShapeType="1"/>
          </p:cNvSpPr>
          <p:nvPr/>
        </p:nvSpPr>
        <p:spPr bwMode="auto">
          <a:xfrm flipV="1">
            <a:off x="5105400" y="1805781"/>
            <a:ext cx="1655763" cy="1485899"/>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5242" name="Line 10">
            <a:extLst>
              <a:ext uri="{FF2B5EF4-FFF2-40B4-BE49-F238E27FC236}">
                <a16:creationId xmlns:a16="http://schemas.microsoft.com/office/drawing/2014/main" id="{AF96E2C7-2451-4E60-A54B-45A0508035D6}"/>
              </a:ext>
            </a:extLst>
          </p:cNvPr>
          <p:cNvSpPr>
            <a:spLocks noChangeShapeType="1"/>
          </p:cNvSpPr>
          <p:nvPr/>
        </p:nvSpPr>
        <p:spPr bwMode="auto">
          <a:xfrm flipV="1">
            <a:off x="5105400" y="2669381"/>
            <a:ext cx="3024188" cy="622299"/>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5243" name="Text Box 11">
            <a:extLst>
              <a:ext uri="{FF2B5EF4-FFF2-40B4-BE49-F238E27FC236}">
                <a16:creationId xmlns:a16="http://schemas.microsoft.com/office/drawing/2014/main" id="{43C037BC-C89B-4F10-8FF1-46809D05B79E}"/>
              </a:ext>
            </a:extLst>
          </p:cNvPr>
          <p:cNvSpPr txBox="1">
            <a:spLocks noChangeArrowheads="1"/>
          </p:cNvSpPr>
          <p:nvPr/>
        </p:nvSpPr>
        <p:spPr bwMode="auto">
          <a:xfrm>
            <a:off x="5059898" y="2369668"/>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i="1" dirty="0">
                <a:solidFill>
                  <a:srgbClr val="000000"/>
                </a:solidFill>
              </a:rPr>
              <a:t>a(t)</a:t>
            </a:r>
          </a:p>
        </p:txBody>
      </p:sp>
      <p:sp>
        <p:nvSpPr>
          <p:cNvPr id="95244" name="Text Box 12">
            <a:extLst>
              <a:ext uri="{FF2B5EF4-FFF2-40B4-BE49-F238E27FC236}">
                <a16:creationId xmlns:a16="http://schemas.microsoft.com/office/drawing/2014/main" id="{53BED3F0-86C5-4DCC-9DF8-21C148E0383A}"/>
              </a:ext>
            </a:extLst>
          </p:cNvPr>
          <p:cNvSpPr txBox="1">
            <a:spLocks noChangeArrowheads="1"/>
          </p:cNvSpPr>
          <p:nvPr/>
        </p:nvSpPr>
        <p:spPr bwMode="auto">
          <a:xfrm>
            <a:off x="5608638" y="3390106"/>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i="1" dirty="0">
                <a:solidFill>
                  <a:srgbClr val="000000"/>
                </a:solidFill>
              </a:rPr>
              <a:t>a(t+</a:t>
            </a:r>
            <a:r>
              <a:rPr lang="el-GR" altLang="cs-CZ" i="1" dirty="0">
                <a:solidFill>
                  <a:srgbClr val="000000"/>
                </a:solidFill>
                <a:cs typeface="Arial" panose="020B0604020202020204" pitchFamily="34" charset="0"/>
              </a:rPr>
              <a:t>Δ</a:t>
            </a:r>
            <a:r>
              <a:rPr lang="cs-CZ" altLang="cs-CZ" i="1" dirty="0">
                <a:solidFill>
                  <a:srgbClr val="000000"/>
                </a:solidFill>
                <a:cs typeface="Arial" panose="020B0604020202020204" pitchFamily="34" charset="0"/>
              </a:rPr>
              <a:t>t)</a:t>
            </a:r>
            <a:endParaRPr lang="el-GR" altLang="cs-CZ" i="1" dirty="0">
              <a:solidFill>
                <a:srgbClr val="000000"/>
              </a:solidFill>
              <a:cs typeface="Arial" panose="020B0604020202020204" pitchFamily="34" charset="0"/>
            </a:endParaRPr>
          </a:p>
        </p:txBody>
      </p:sp>
      <p:sp>
        <p:nvSpPr>
          <p:cNvPr id="95245" name="Line 13">
            <a:extLst>
              <a:ext uri="{FF2B5EF4-FFF2-40B4-BE49-F238E27FC236}">
                <a16:creationId xmlns:a16="http://schemas.microsoft.com/office/drawing/2014/main" id="{4E260287-973E-48E5-A847-6118C4EEFBAB}"/>
              </a:ext>
            </a:extLst>
          </p:cNvPr>
          <p:cNvSpPr>
            <a:spLocks noChangeShapeType="1"/>
          </p:cNvSpPr>
          <p:nvPr/>
        </p:nvSpPr>
        <p:spPr bwMode="auto">
          <a:xfrm>
            <a:off x="5176838" y="2385935"/>
            <a:ext cx="2889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5247" name="Line 15">
            <a:extLst>
              <a:ext uri="{FF2B5EF4-FFF2-40B4-BE49-F238E27FC236}">
                <a16:creationId xmlns:a16="http://schemas.microsoft.com/office/drawing/2014/main" id="{6CFF9312-7293-4BD4-90D3-A03F2248FD1C}"/>
              </a:ext>
            </a:extLst>
          </p:cNvPr>
          <p:cNvSpPr>
            <a:spLocks noChangeShapeType="1"/>
          </p:cNvSpPr>
          <p:nvPr/>
        </p:nvSpPr>
        <p:spPr bwMode="auto">
          <a:xfrm>
            <a:off x="5680868" y="3461543"/>
            <a:ext cx="2889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5248" name="Line 16">
            <a:extLst>
              <a:ext uri="{FF2B5EF4-FFF2-40B4-BE49-F238E27FC236}">
                <a16:creationId xmlns:a16="http://schemas.microsoft.com/office/drawing/2014/main" id="{509893BE-A2F5-4510-B138-548A7B9BE881}"/>
              </a:ext>
            </a:extLst>
          </p:cNvPr>
          <p:cNvSpPr>
            <a:spLocks noChangeShapeType="1"/>
          </p:cNvSpPr>
          <p:nvPr/>
        </p:nvSpPr>
        <p:spPr bwMode="auto">
          <a:xfrm>
            <a:off x="6761163" y="1805781"/>
            <a:ext cx="1368425" cy="86360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5251" name="Text Box 19">
            <a:extLst>
              <a:ext uri="{FF2B5EF4-FFF2-40B4-BE49-F238E27FC236}">
                <a16:creationId xmlns:a16="http://schemas.microsoft.com/office/drawing/2014/main" id="{D53E0D70-0EDB-43B9-9FEA-80D65851550C}"/>
              </a:ext>
            </a:extLst>
          </p:cNvPr>
          <p:cNvSpPr txBox="1">
            <a:spLocks noChangeArrowheads="1"/>
          </p:cNvSpPr>
          <p:nvPr/>
        </p:nvSpPr>
        <p:spPr bwMode="auto">
          <a:xfrm>
            <a:off x="7429787" y="1648618"/>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cs-CZ" dirty="0">
                <a:solidFill>
                  <a:srgbClr val="000000"/>
                </a:solidFill>
                <a:cs typeface="Arial" panose="020B0604020202020204" pitchFamily="34" charset="0"/>
              </a:rPr>
              <a:t>Δ</a:t>
            </a:r>
            <a:r>
              <a:rPr lang="cs-CZ" altLang="cs-CZ" i="1" dirty="0">
                <a:solidFill>
                  <a:srgbClr val="000000"/>
                </a:solidFill>
                <a:cs typeface="Arial" panose="020B0604020202020204" pitchFamily="34" charset="0"/>
              </a:rPr>
              <a:t>a</a:t>
            </a:r>
            <a:endParaRPr lang="el-GR" altLang="cs-CZ" dirty="0">
              <a:solidFill>
                <a:srgbClr val="000000"/>
              </a:solidFill>
              <a:cs typeface="Arial" panose="020B0604020202020204" pitchFamily="34" charset="0"/>
            </a:endParaRPr>
          </a:p>
        </p:txBody>
      </p:sp>
      <p:sp>
        <p:nvSpPr>
          <p:cNvPr id="95253" name="Line 21">
            <a:extLst>
              <a:ext uri="{FF2B5EF4-FFF2-40B4-BE49-F238E27FC236}">
                <a16:creationId xmlns:a16="http://schemas.microsoft.com/office/drawing/2014/main" id="{349F3DB0-81FD-4EDA-B47B-E1440D1F9FC2}"/>
              </a:ext>
            </a:extLst>
          </p:cNvPr>
          <p:cNvSpPr>
            <a:spLocks noChangeShapeType="1"/>
          </p:cNvSpPr>
          <p:nvPr/>
        </p:nvSpPr>
        <p:spPr bwMode="auto">
          <a:xfrm>
            <a:off x="7445374" y="1672575"/>
            <a:ext cx="28733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5254" name="Line 22">
            <a:extLst>
              <a:ext uri="{FF2B5EF4-FFF2-40B4-BE49-F238E27FC236}">
                <a16:creationId xmlns:a16="http://schemas.microsoft.com/office/drawing/2014/main" id="{7B2D43E3-6CEB-4EF3-B9A5-3E15E5476F16}"/>
              </a:ext>
            </a:extLst>
          </p:cNvPr>
          <p:cNvSpPr>
            <a:spLocks noChangeShapeType="1"/>
          </p:cNvSpPr>
          <p:nvPr/>
        </p:nvSpPr>
        <p:spPr bwMode="auto">
          <a:xfrm>
            <a:off x="5032375" y="3172618"/>
            <a:ext cx="144463" cy="2174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95255" name="Object 23">
            <a:extLst>
              <a:ext uri="{FF2B5EF4-FFF2-40B4-BE49-F238E27FC236}">
                <a16:creationId xmlns:a16="http://schemas.microsoft.com/office/drawing/2014/main" id="{036A5D92-71C3-48A0-8401-62B8CA5B6AC9}"/>
              </a:ext>
            </a:extLst>
          </p:cNvPr>
          <p:cNvGraphicFramePr>
            <a:graphicFrameLocks noChangeAspect="1"/>
          </p:cNvGraphicFramePr>
          <p:nvPr>
            <p:extLst>
              <p:ext uri="{D42A27DB-BD31-4B8C-83A1-F6EECF244321}">
                <p14:modId xmlns:p14="http://schemas.microsoft.com/office/powerpoint/2010/main" val="2181987395"/>
              </p:ext>
            </p:extLst>
          </p:nvPr>
        </p:nvGraphicFramePr>
        <p:xfrm>
          <a:off x="1203364" y="1898180"/>
          <a:ext cx="1974875" cy="942975"/>
        </p:xfrm>
        <a:graphic>
          <a:graphicData uri="http://schemas.openxmlformats.org/presentationml/2006/ole">
            <mc:AlternateContent xmlns:mc="http://schemas.openxmlformats.org/markup-compatibility/2006">
              <mc:Choice xmlns:v="urn:schemas-microsoft-com:vml" Requires="v">
                <p:oleObj name="Equation" r:id="rId2" imgW="825480" imgH="393480" progId="Equation.DSMT4">
                  <p:embed/>
                </p:oleObj>
              </mc:Choice>
              <mc:Fallback>
                <p:oleObj name="Equation" r:id="rId2" imgW="825480" imgH="393480" progId="Equation.DSMT4">
                  <p:embed/>
                  <p:pic>
                    <p:nvPicPr>
                      <p:cNvPr id="95255" name="Object 23">
                        <a:extLst>
                          <a:ext uri="{FF2B5EF4-FFF2-40B4-BE49-F238E27FC236}">
                            <a16:creationId xmlns:a16="http://schemas.microsoft.com/office/drawing/2014/main" id="{036A5D92-71C3-48A0-8401-62B8CA5B6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64" y="1898180"/>
                        <a:ext cx="1974875" cy="942975"/>
                      </a:xfrm>
                      <a:prstGeom prst="rect">
                        <a:avLst/>
                      </a:prstGeom>
                      <a:noFill/>
                      <a:ln>
                        <a:noFill/>
                      </a:ln>
                      <a:effectLst/>
                    </p:spPr>
                  </p:pic>
                </p:oleObj>
              </mc:Fallback>
            </mc:AlternateContent>
          </a:graphicData>
        </a:graphic>
      </p:graphicFrame>
      <p:pic>
        <p:nvPicPr>
          <p:cNvPr id="5" name="Obrázek 4">
            <a:extLst>
              <a:ext uri="{FF2B5EF4-FFF2-40B4-BE49-F238E27FC236}">
                <a16:creationId xmlns:a16="http://schemas.microsoft.com/office/drawing/2014/main" id="{B3719D00-2128-449B-B212-DAF62B9A5EB8}"/>
              </a:ext>
            </a:extLst>
          </p:cNvPr>
          <p:cNvPicPr>
            <a:picLocks noChangeAspect="1"/>
          </p:cNvPicPr>
          <p:nvPr/>
        </p:nvPicPr>
        <p:blipFill>
          <a:blip r:embed="rId4"/>
          <a:stretch>
            <a:fillRect/>
          </a:stretch>
        </p:blipFill>
        <p:spPr>
          <a:xfrm>
            <a:off x="4448462" y="4293395"/>
            <a:ext cx="2831780" cy="2359817"/>
          </a:xfrm>
          <a:prstGeom prst="rect">
            <a:avLst/>
          </a:prstGeom>
        </p:spPr>
      </p:pic>
      <p:sp>
        <p:nvSpPr>
          <p:cNvPr id="20" name="Rectangle 4">
            <a:extLst>
              <a:ext uri="{FF2B5EF4-FFF2-40B4-BE49-F238E27FC236}">
                <a16:creationId xmlns:a16="http://schemas.microsoft.com/office/drawing/2014/main" id="{A7EB2223-56B0-4AB3-8647-C8E6C75D961E}"/>
              </a:ext>
            </a:extLst>
          </p:cNvPr>
          <p:cNvSpPr txBox="1">
            <a:spLocks noChangeArrowheads="1"/>
          </p:cNvSpPr>
          <p:nvPr/>
        </p:nvSpPr>
        <p:spPr>
          <a:xfrm>
            <a:off x="505112" y="4784727"/>
            <a:ext cx="2724150" cy="4540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cs-CZ" sz="2400" dirty="0">
                <a:latin typeface="+mn-lt"/>
              </a:rPr>
              <a:t>Vlastnosti derivace:</a:t>
            </a:r>
          </a:p>
        </p:txBody>
      </p:sp>
    </p:spTree>
    <p:extLst>
      <p:ext uri="{BB962C8B-B14F-4D97-AF65-F5344CB8AC3E}">
        <p14:creationId xmlns:p14="http://schemas.microsoft.com/office/powerpoint/2010/main" val="919193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B0A4679-3928-44D6-80F5-E3DBAE2413E9}"/>
              </a:ext>
            </a:extLst>
          </p:cNvPr>
          <p:cNvSpPr>
            <a:spLocks noGrp="1" noChangeArrowheads="1"/>
          </p:cNvSpPr>
          <p:nvPr>
            <p:ph type="title"/>
          </p:nvPr>
        </p:nvSpPr>
        <p:spPr>
          <a:xfrm>
            <a:off x="250825" y="243727"/>
            <a:ext cx="7886700" cy="620355"/>
          </a:xfrm>
        </p:spPr>
        <p:txBody>
          <a:bodyPr>
            <a:normAutofit/>
          </a:bodyPr>
          <a:lstStyle/>
          <a:p>
            <a:r>
              <a:rPr lang="cs-CZ" altLang="cs-CZ" sz="2400" b="1" dirty="0">
                <a:latin typeface="+mn-lt"/>
              </a:rPr>
              <a:t>Rovnice tečny k prostorové křivce </a:t>
            </a:r>
          </a:p>
        </p:txBody>
      </p:sp>
      <p:sp>
        <p:nvSpPr>
          <p:cNvPr id="101379" name="Text Box 3">
            <a:extLst>
              <a:ext uri="{FF2B5EF4-FFF2-40B4-BE49-F238E27FC236}">
                <a16:creationId xmlns:a16="http://schemas.microsoft.com/office/drawing/2014/main" id="{8BFE7C76-1188-4A78-95DC-F2A51763CAC0}"/>
              </a:ext>
            </a:extLst>
          </p:cNvPr>
          <p:cNvSpPr txBox="1">
            <a:spLocks noChangeArrowheads="1"/>
          </p:cNvSpPr>
          <p:nvPr/>
        </p:nvSpPr>
        <p:spPr bwMode="auto">
          <a:xfrm>
            <a:off x="140604" y="1109897"/>
            <a:ext cx="442475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cs-CZ" altLang="cs-CZ" sz="2000" dirty="0"/>
              <a:t>Na křivce zvolíme pevný bod A, tečnu sestrojíme v bodě P. polohu libovolného bodu křivky můžeme určit jeho </a:t>
            </a:r>
            <a:r>
              <a:rPr lang="cs-CZ" altLang="cs-CZ" sz="2000" b="1" dirty="0"/>
              <a:t>radiusvektorem</a:t>
            </a:r>
            <a:r>
              <a:rPr lang="cs-CZ" altLang="cs-CZ" sz="2000" dirty="0"/>
              <a:t> nebo jeho </a:t>
            </a:r>
            <a:r>
              <a:rPr lang="cs-CZ" altLang="cs-CZ" sz="2000" b="1" dirty="0"/>
              <a:t>vzdáleností</a:t>
            </a:r>
            <a:r>
              <a:rPr lang="cs-CZ" altLang="cs-CZ" sz="2000" dirty="0"/>
              <a:t> </a:t>
            </a:r>
            <a:r>
              <a:rPr lang="cs-CZ" altLang="cs-CZ" sz="2000" i="1" dirty="0"/>
              <a:t>s</a:t>
            </a:r>
            <a:r>
              <a:rPr lang="cs-CZ" altLang="cs-CZ" sz="2000" dirty="0"/>
              <a:t> od bodu A, měřenou na křivce. Radiusvektor je potom funkcí </a:t>
            </a:r>
            <a:r>
              <a:rPr lang="cs-CZ" altLang="cs-CZ" sz="2000" i="1" dirty="0"/>
              <a:t>s. </a:t>
            </a:r>
            <a:r>
              <a:rPr lang="cs-CZ" altLang="cs-CZ" sz="2000" dirty="0"/>
              <a:t>Tento parametr se nazývá přirozeným parametrem křivky </a:t>
            </a:r>
            <a:r>
              <a:rPr lang="cs-CZ" altLang="cs-CZ" sz="2000" i="1" dirty="0"/>
              <a:t>r = r(s)  .</a:t>
            </a:r>
            <a:endParaRPr lang="cs-CZ" altLang="cs-CZ" sz="2000" dirty="0"/>
          </a:p>
        </p:txBody>
      </p:sp>
      <p:sp>
        <p:nvSpPr>
          <p:cNvPr id="101383" name="Arc 7">
            <a:extLst>
              <a:ext uri="{FF2B5EF4-FFF2-40B4-BE49-F238E27FC236}">
                <a16:creationId xmlns:a16="http://schemas.microsoft.com/office/drawing/2014/main" id="{27DB6E4D-97D4-4FFA-A16E-647E95DCFCF8}"/>
              </a:ext>
            </a:extLst>
          </p:cNvPr>
          <p:cNvSpPr>
            <a:spLocks/>
          </p:cNvSpPr>
          <p:nvPr/>
        </p:nvSpPr>
        <p:spPr bwMode="auto">
          <a:xfrm>
            <a:off x="6185628" y="5012127"/>
            <a:ext cx="1548671" cy="13489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1384" name="Line 8">
            <a:extLst>
              <a:ext uri="{FF2B5EF4-FFF2-40B4-BE49-F238E27FC236}">
                <a16:creationId xmlns:a16="http://schemas.microsoft.com/office/drawing/2014/main" id="{10AD13B4-6043-417E-AE1D-1464C66FAC1C}"/>
              </a:ext>
            </a:extLst>
          </p:cNvPr>
          <p:cNvSpPr>
            <a:spLocks noChangeShapeType="1"/>
          </p:cNvSpPr>
          <p:nvPr/>
        </p:nvSpPr>
        <p:spPr bwMode="auto">
          <a:xfrm>
            <a:off x="5911642" y="4235134"/>
            <a:ext cx="2892633" cy="235775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85" name="Line 9">
            <a:extLst>
              <a:ext uri="{FF2B5EF4-FFF2-40B4-BE49-F238E27FC236}">
                <a16:creationId xmlns:a16="http://schemas.microsoft.com/office/drawing/2014/main" id="{49B18D0E-A205-47F6-81BF-B5F503DB612C}"/>
              </a:ext>
            </a:extLst>
          </p:cNvPr>
          <p:cNvSpPr>
            <a:spLocks noChangeShapeType="1"/>
          </p:cNvSpPr>
          <p:nvPr/>
        </p:nvSpPr>
        <p:spPr bwMode="auto">
          <a:xfrm flipH="1">
            <a:off x="7192963" y="5292403"/>
            <a:ext cx="0" cy="4159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86" name="Line 10">
            <a:extLst>
              <a:ext uri="{FF2B5EF4-FFF2-40B4-BE49-F238E27FC236}">
                <a16:creationId xmlns:a16="http://schemas.microsoft.com/office/drawing/2014/main" id="{D159C2A8-C4BB-4AEF-A5E0-FD2C41846FC2}"/>
              </a:ext>
            </a:extLst>
          </p:cNvPr>
          <p:cNvSpPr>
            <a:spLocks noChangeShapeType="1"/>
          </p:cNvSpPr>
          <p:nvPr/>
        </p:nvSpPr>
        <p:spPr bwMode="auto">
          <a:xfrm flipV="1">
            <a:off x="5094001" y="5375866"/>
            <a:ext cx="2144999" cy="842374"/>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87" name="Text Box 11">
            <a:extLst>
              <a:ext uri="{FF2B5EF4-FFF2-40B4-BE49-F238E27FC236}">
                <a16:creationId xmlns:a16="http://schemas.microsoft.com/office/drawing/2014/main" id="{1B2DE89E-6883-4862-9ADF-7E6C9CCA4102}"/>
              </a:ext>
            </a:extLst>
          </p:cNvPr>
          <p:cNvSpPr txBox="1">
            <a:spLocks noChangeArrowheads="1"/>
          </p:cNvSpPr>
          <p:nvPr/>
        </p:nvSpPr>
        <p:spPr bwMode="auto">
          <a:xfrm>
            <a:off x="7221055" y="4937879"/>
            <a:ext cx="547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dirty="0">
                <a:solidFill>
                  <a:srgbClr val="000000"/>
                </a:solidFill>
              </a:rPr>
              <a:t>P</a:t>
            </a:r>
          </a:p>
        </p:txBody>
      </p:sp>
      <p:sp>
        <p:nvSpPr>
          <p:cNvPr id="101388" name="Text Box 12">
            <a:extLst>
              <a:ext uri="{FF2B5EF4-FFF2-40B4-BE49-F238E27FC236}">
                <a16:creationId xmlns:a16="http://schemas.microsoft.com/office/drawing/2014/main" id="{0496C0FD-F684-4A0A-AAA2-5D738EDD63FD}"/>
              </a:ext>
            </a:extLst>
          </p:cNvPr>
          <p:cNvSpPr txBox="1">
            <a:spLocks noChangeArrowheads="1"/>
          </p:cNvSpPr>
          <p:nvPr/>
        </p:nvSpPr>
        <p:spPr bwMode="auto">
          <a:xfrm>
            <a:off x="5711461" y="5363329"/>
            <a:ext cx="673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i="1">
                <a:solidFill>
                  <a:srgbClr val="000000"/>
                </a:solidFill>
              </a:rPr>
              <a:t>r</a:t>
            </a:r>
            <a:r>
              <a:rPr lang="cs-CZ" altLang="cs-CZ" i="1" baseline="-25000">
                <a:solidFill>
                  <a:srgbClr val="000000"/>
                </a:solidFill>
              </a:rPr>
              <a:t>P</a:t>
            </a:r>
            <a:endParaRPr lang="cs-CZ" altLang="cs-CZ" i="1">
              <a:solidFill>
                <a:srgbClr val="000000"/>
              </a:solidFill>
            </a:endParaRPr>
          </a:p>
        </p:txBody>
      </p:sp>
      <p:sp>
        <p:nvSpPr>
          <p:cNvPr id="101389" name="Line 13">
            <a:extLst>
              <a:ext uri="{FF2B5EF4-FFF2-40B4-BE49-F238E27FC236}">
                <a16:creationId xmlns:a16="http://schemas.microsoft.com/office/drawing/2014/main" id="{EBDED993-2426-4E3C-BE94-C244825930E3}"/>
              </a:ext>
            </a:extLst>
          </p:cNvPr>
          <p:cNvSpPr>
            <a:spLocks noChangeShapeType="1"/>
          </p:cNvSpPr>
          <p:nvPr/>
        </p:nvSpPr>
        <p:spPr bwMode="auto">
          <a:xfrm>
            <a:off x="5726347" y="5424490"/>
            <a:ext cx="25217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90" name="Line 14">
            <a:extLst>
              <a:ext uri="{FF2B5EF4-FFF2-40B4-BE49-F238E27FC236}">
                <a16:creationId xmlns:a16="http://schemas.microsoft.com/office/drawing/2014/main" id="{8408101F-6F86-4BCD-812D-DCE8F76B260A}"/>
              </a:ext>
            </a:extLst>
          </p:cNvPr>
          <p:cNvSpPr>
            <a:spLocks noChangeShapeType="1"/>
          </p:cNvSpPr>
          <p:nvPr/>
        </p:nvSpPr>
        <p:spPr bwMode="auto">
          <a:xfrm>
            <a:off x="5195444" y="6204125"/>
            <a:ext cx="3364355" cy="21096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91" name="Line 15">
            <a:extLst>
              <a:ext uri="{FF2B5EF4-FFF2-40B4-BE49-F238E27FC236}">
                <a16:creationId xmlns:a16="http://schemas.microsoft.com/office/drawing/2014/main" id="{F7C35BB0-8B79-414F-A2B3-14AD7A299082}"/>
              </a:ext>
            </a:extLst>
          </p:cNvPr>
          <p:cNvSpPr>
            <a:spLocks noChangeShapeType="1"/>
          </p:cNvSpPr>
          <p:nvPr/>
        </p:nvSpPr>
        <p:spPr bwMode="auto">
          <a:xfrm>
            <a:off x="7231375" y="5321323"/>
            <a:ext cx="547375" cy="463529"/>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92" name="Text Box 16">
            <a:extLst>
              <a:ext uri="{FF2B5EF4-FFF2-40B4-BE49-F238E27FC236}">
                <a16:creationId xmlns:a16="http://schemas.microsoft.com/office/drawing/2014/main" id="{ABC17F53-6264-45B6-A99F-CC3B4FDDFB93}"/>
              </a:ext>
            </a:extLst>
          </p:cNvPr>
          <p:cNvSpPr txBox="1">
            <a:spLocks noChangeArrowheads="1"/>
          </p:cNvSpPr>
          <p:nvPr/>
        </p:nvSpPr>
        <p:spPr bwMode="auto">
          <a:xfrm>
            <a:off x="7588717" y="5139491"/>
            <a:ext cx="5043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i="1">
                <a:solidFill>
                  <a:srgbClr val="000000"/>
                </a:solidFill>
              </a:rPr>
              <a:t>t</a:t>
            </a:r>
            <a:r>
              <a:rPr lang="cs-CZ" altLang="cs-CZ" i="1" baseline="30000">
                <a:solidFill>
                  <a:srgbClr val="000000"/>
                </a:solidFill>
              </a:rPr>
              <a:t>0</a:t>
            </a:r>
            <a:endParaRPr lang="cs-CZ" altLang="cs-CZ" i="1">
              <a:solidFill>
                <a:srgbClr val="000000"/>
              </a:solidFill>
            </a:endParaRPr>
          </a:p>
        </p:txBody>
      </p:sp>
      <p:sp>
        <p:nvSpPr>
          <p:cNvPr id="101393" name="Line 17">
            <a:extLst>
              <a:ext uri="{FF2B5EF4-FFF2-40B4-BE49-F238E27FC236}">
                <a16:creationId xmlns:a16="http://schemas.microsoft.com/office/drawing/2014/main" id="{18304364-6877-4238-91AB-666BD592FCA7}"/>
              </a:ext>
            </a:extLst>
          </p:cNvPr>
          <p:cNvSpPr>
            <a:spLocks noChangeShapeType="1"/>
          </p:cNvSpPr>
          <p:nvPr/>
        </p:nvSpPr>
        <p:spPr bwMode="auto">
          <a:xfrm>
            <a:off x="7617060" y="5167315"/>
            <a:ext cx="25217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94" name="Text Box 18">
            <a:extLst>
              <a:ext uri="{FF2B5EF4-FFF2-40B4-BE49-F238E27FC236}">
                <a16:creationId xmlns:a16="http://schemas.microsoft.com/office/drawing/2014/main" id="{410DD675-FBA4-43B7-B67D-8E68F6DC3887}"/>
              </a:ext>
            </a:extLst>
          </p:cNvPr>
          <p:cNvSpPr txBox="1">
            <a:spLocks noChangeArrowheads="1"/>
          </p:cNvSpPr>
          <p:nvPr/>
        </p:nvSpPr>
        <p:spPr bwMode="auto">
          <a:xfrm>
            <a:off x="6203950" y="6324603"/>
            <a:ext cx="71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i="1">
                <a:solidFill>
                  <a:srgbClr val="000000"/>
                </a:solidFill>
              </a:rPr>
              <a:t>r</a:t>
            </a:r>
          </a:p>
        </p:txBody>
      </p:sp>
      <p:sp>
        <p:nvSpPr>
          <p:cNvPr id="101395" name="Line 19">
            <a:extLst>
              <a:ext uri="{FF2B5EF4-FFF2-40B4-BE49-F238E27FC236}">
                <a16:creationId xmlns:a16="http://schemas.microsoft.com/office/drawing/2014/main" id="{FEB51729-41BF-40E5-A10E-363817770567}"/>
              </a:ext>
            </a:extLst>
          </p:cNvPr>
          <p:cNvSpPr>
            <a:spLocks noChangeShapeType="1"/>
          </p:cNvSpPr>
          <p:nvPr/>
        </p:nvSpPr>
        <p:spPr bwMode="auto">
          <a:xfrm>
            <a:off x="6227580" y="6415090"/>
            <a:ext cx="33673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396" name="Text Box 20">
            <a:extLst>
              <a:ext uri="{FF2B5EF4-FFF2-40B4-BE49-F238E27FC236}">
                <a16:creationId xmlns:a16="http://schemas.microsoft.com/office/drawing/2014/main" id="{8C13B63E-27A8-4CA8-9308-9FEBCA7E27BC}"/>
              </a:ext>
            </a:extLst>
          </p:cNvPr>
          <p:cNvSpPr txBox="1">
            <a:spLocks noChangeArrowheads="1"/>
          </p:cNvSpPr>
          <p:nvPr/>
        </p:nvSpPr>
        <p:spPr bwMode="auto">
          <a:xfrm>
            <a:off x="59531" y="5032719"/>
            <a:ext cx="38139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i="1" dirty="0">
                <a:solidFill>
                  <a:srgbClr val="000000"/>
                </a:solidFill>
              </a:rPr>
              <a:t>t</a:t>
            </a:r>
            <a:r>
              <a:rPr lang="cs-CZ" altLang="cs-CZ" i="1" baseline="30000" dirty="0">
                <a:solidFill>
                  <a:srgbClr val="000000"/>
                </a:solidFill>
              </a:rPr>
              <a:t>0 </a:t>
            </a:r>
            <a:r>
              <a:rPr lang="cs-CZ" altLang="cs-CZ" dirty="0">
                <a:solidFill>
                  <a:srgbClr val="000000"/>
                </a:solidFill>
              </a:rPr>
              <a:t>je jednotkový vektor ve směru tečny.</a:t>
            </a:r>
            <a:endParaRPr lang="cs-CZ" altLang="cs-CZ" i="1" dirty="0">
              <a:solidFill>
                <a:srgbClr val="000000"/>
              </a:solidFill>
            </a:endParaRPr>
          </a:p>
        </p:txBody>
      </p:sp>
      <p:graphicFrame>
        <p:nvGraphicFramePr>
          <p:cNvPr id="101399" name="Object 23">
            <a:extLst>
              <a:ext uri="{FF2B5EF4-FFF2-40B4-BE49-F238E27FC236}">
                <a16:creationId xmlns:a16="http://schemas.microsoft.com/office/drawing/2014/main" id="{1D9C0710-DA81-4F3B-9B76-1F9775523D7D}"/>
              </a:ext>
            </a:extLst>
          </p:cNvPr>
          <p:cNvGraphicFramePr>
            <a:graphicFrameLocks noChangeAspect="1"/>
          </p:cNvGraphicFramePr>
          <p:nvPr>
            <p:extLst>
              <p:ext uri="{D42A27DB-BD31-4B8C-83A1-F6EECF244321}">
                <p14:modId xmlns:p14="http://schemas.microsoft.com/office/powerpoint/2010/main" val="709587237"/>
              </p:ext>
            </p:extLst>
          </p:nvPr>
        </p:nvGraphicFramePr>
        <p:xfrm>
          <a:off x="1579563" y="3787420"/>
          <a:ext cx="1246981" cy="1016834"/>
        </p:xfrm>
        <a:graphic>
          <a:graphicData uri="http://schemas.openxmlformats.org/presentationml/2006/ole">
            <mc:AlternateContent xmlns:mc="http://schemas.openxmlformats.org/markup-compatibility/2006">
              <mc:Choice xmlns:v="urn:schemas-microsoft-com:vml" Requires="v">
                <p:oleObj name="Equation" r:id="rId2" imgW="482400" imgH="393480" progId="Equation.DSMT4">
                  <p:embed/>
                </p:oleObj>
              </mc:Choice>
              <mc:Fallback>
                <p:oleObj name="Equation" r:id="rId2" imgW="482400" imgH="393480" progId="Equation.DSMT4">
                  <p:embed/>
                  <p:pic>
                    <p:nvPicPr>
                      <p:cNvPr id="101399" name="Object 23">
                        <a:extLst>
                          <a:ext uri="{FF2B5EF4-FFF2-40B4-BE49-F238E27FC236}">
                            <a16:creationId xmlns:a16="http://schemas.microsoft.com/office/drawing/2014/main" id="{1D9C0710-DA81-4F3B-9B76-1F9775523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3787420"/>
                        <a:ext cx="1246981" cy="1016834"/>
                      </a:xfrm>
                      <a:prstGeom prst="rect">
                        <a:avLst/>
                      </a:prstGeom>
                      <a:noFill/>
                      <a:ln>
                        <a:noFill/>
                      </a:ln>
                      <a:effectLst/>
                    </p:spPr>
                  </p:pic>
                </p:oleObj>
              </mc:Fallback>
            </mc:AlternateContent>
          </a:graphicData>
        </a:graphic>
      </p:graphicFrame>
      <p:sp>
        <p:nvSpPr>
          <p:cNvPr id="101400" name="Text Box 24">
            <a:extLst>
              <a:ext uri="{FF2B5EF4-FFF2-40B4-BE49-F238E27FC236}">
                <a16:creationId xmlns:a16="http://schemas.microsoft.com/office/drawing/2014/main" id="{A2EF026E-C29F-438B-9CB9-5EA9262987CF}"/>
              </a:ext>
            </a:extLst>
          </p:cNvPr>
          <p:cNvSpPr txBox="1">
            <a:spLocks noChangeArrowheads="1"/>
          </p:cNvSpPr>
          <p:nvPr/>
        </p:nvSpPr>
        <p:spPr bwMode="auto">
          <a:xfrm>
            <a:off x="160338" y="5347993"/>
            <a:ext cx="4411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solidFill>
                  <a:srgbClr val="000000"/>
                </a:solidFill>
              </a:rPr>
              <a:t>Rovnice tečny bude:</a:t>
            </a:r>
          </a:p>
        </p:txBody>
      </p:sp>
      <p:graphicFrame>
        <p:nvGraphicFramePr>
          <p:cNvPr id="101401" name="Object 25">
            <a:extLst>
              <a:ext uri="{FF2B5EF4-FFF2-40B4-BE49-F238E27FC236}">
                <a16:creationId xmlns:a16="http://schemas.microsoft.com/office/drawing/2014/main" id="{DA88EFA2-AB9C-4830-9998-8E5C2E017354}"/>
              </a:ext>
            </a:extLst>
          </p:cNvPr>
          <p:cNvGraphicFramePr>
            <a:graphicFrameLocks noChangeAspect="1"/>
          </p:cNvGraphicFramePr>
          <p:nvPr>
            <p:extLst>
              <p:ext uri="{D42A27DB-BD31-4B8C-83A1-F6EECF244321}">
                <p14:modId xmlns:p14="http://schemas.microsoft.com/office/powerpoint/2010/main" val="968456162"/>
              </p:ext>
            </p:extLst>
          </p:nvPr>
        </p:nvGraphicFramePr>
        <p:xfrm>
          <a:off x="909762" y="5976568"/>
          <a:ext cx="2586585" cy="662983"/>
        </p:xfrm>
        <a:graphic>
          <a:graphicData uri="http://schemas.openxmlformats.org/presentationml/2006/ole">
            <mc:AlternateContent xmlns:mc="http://schemas.openxmlformats.org/markup-compatibility/2006">
              <mc:Choice xmlns:v="urn:schemas-microsoft-com:vml" Requires="v">
                <p:oleObj name="Equation" r:id="rId4" imgW="939600" imgH="241200" progId="Equation.DSMT4">
                  <p:embed/>
                </p:oleObj>
              </mc:Choice>
              <mc:Fallback>
                <p:oleObj name="Equation" r:id="rId4" imgW="939600" imgH="241200" progId="Equation.DSMT4">
                  <p:embed/>
                  <p:pic>
                    <p:nvPicPr>
                      <p:cNvPr id="101401" name="Object 25">
                        <a:extLst>
                          <a:ext uri="{FF2B5EF4-FFF2-40B4-BE49-F238E27FC236}">
                            <a16:creationId xmlns:a16="http://schemas.microsoft.com/office/drawing/2014/main" id="{DA88EFA2-AB9C-4830-9998-8E5C2E017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762" y="5976568"/>
                        <a:ext cx="2586585" cy="662983"/>
                      </a:xfrm>
                      <a:prstGeom prst="rect">
                        <a:avLst/>
                      </a:prstGeom>
                      <a:noFill/>
                      <a:ln>
                        <a:noFill/>
                      </a:ln>
                      <a:effectLst/>
                    </p:spPr>
                  </p:pic>
                </p:oleObj>
              </mc:Fallback>
            </mc:AlternateContent>
          </a:graphicData>
        </a:graphic>
      </p:graphicFrame>
      <p:sp>
        <p:nvSpPr>
          <p:cNvPr id="3" name="Arc 8">
            <a:extLst>
              <a:ext uri="{FF2B5EF4-FFF2-40B4-BE49-F238E27FC236}">
                <a16:creationId xmlns:a16="http://schemas.microsoft.com/office/drawing/2014/main" id="{54102CBC-D816-4D25-889E-47A644730389}"/>
              </a:ext>
            </a:extLst>
          </p:cNvPr>
          <p:cNvSpPr>
            <a:spLocks/>
          </p:cNvSpPr>
          <p:nvPr/>
        </p:nvSpPr>
        <p:spPr bwMode="auto">
          <a:xfrm>
            <a:off x="5846763" y="1295399"/>
            <a:ext cx="2881312" cy="2159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 name="Line 9">
            <a:extLst>
              <a:ext uri="{FF2B5EF4-FFF2-40B4-BE49-F238E27FC236}">
                <a16:creationId xmlns:a16="http://schemas.microsoft.com/office/drawing/2014/main" id="{5DC656A2-9CF9-4C50-8B18-D86F48201B3C}"/>
              </a:ext>
            </a:extLst>
          </p:cNvPr>
          <p:cNvSpPr>
            <a:spLocks noChangeShapeType="1"/>
          </p:cNvSpPr>
          <p:nvPr/>
        </p:nvSpPr>
        <p:spPr bwMode="auto">
          <a:xfrm flipV="1">
            <a:off x="5127625" y="1511299"/>
            <a:ext cx="1871663" cy="1655762"/>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 name="Line 10">
            <a:extLst>
              <a:ext uri="{FF2B5EF4-FFF2-40B4-BE49-F238E27FC236}">
                <a16:creationId xmlns:a16="http://schemas.microsoft.com/office/drawing/2014/main" id="{02F41056-F26A-4A2D-A750-339AF7950246}"/>
              </a:ext>
            </a:extLst>
          </p:cNvPr>
          <p:cNvSpPr>
            <a:spLocks noChangeShapeType="1"/>
          </p:cNvSpPr>
          <p:nvPr/>
        </p:nvSpPr>
        <p:spPr bwMode="auto">
          <a:xfrm flipV="1">
            <a:off x="5127625" y="2374899"/>
            <a:ext cx="3240088" cy="64770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16">
            <a:extLst>
              <a:ext uri="{FF2B5EF4-FFF2-40B4-BE49-F238E27FC236}">
                <a16:creationId xmlns:a16="http://schemas.microsoft.com/office/drawing/2014/main" id="{B1C1B35D-0D03-46AF-90B3-C05F62B97813}"/>
              </a:ext>
            </a:extLst>
          </p:cNvPr>
          <p:cNvSpPr>
            <a:spLocks noChangeShapeType="1"/>
          </p:cNvSpPr>
          <p:nvPr/>
        </p:nvSpPr>
        <p:spPr bwMode="auto">
          <a:xfrm>
            <a:off x="6999288" y="1511299"/>
            <a:ext cx="1368425" cy="863600"/>
          </a:xfrm>
          <a:prstGeom prst="line">
            <a:avLst/>
          </a:prstGeom>
          <a:noFill/>
          <a:ln w="28575">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Text Box 19">
            <a:extLst>
              <a:ext uri="{FF2B5EF4-FFF2-40B4-BE49-F238E27FC236}">
                <a16:creationId xmlns:a16="http://schemas.microsoft.com/office/drawing/2014/main" id="{425ACD92-A335-4DDD-9660-1AB6D6940E40}"/>
              </a:ext>
            </a:extLst>
          </p:cNvPr>
          <p:cNvSpPr txBox="1">
            <a:spLocks noChangeArrowheads="1"/>
          </p:cNvSpPr>
          <p:nvPr/>
        </p:nvSpPr>
        <p:spPr bwMode="auto">
          <a:xfrm>
            <a:off x="7667912" y="1354136"/>
            <a:ext cx="10080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dirty="0">
                <a:solidFill>
                  <a:srgbClr val="000000"/>
                </a:solidFill>
                <a:cs typeface="Arial" panose="020B0604020202020204" pitchFamily="34" charset="0"/>
              </a:rPr>
              <a:t>s</a:t>
            </a:r>
            <a:endParaRPr lang="el-GR" altLang="cs-CZ" dirty="0">
              <a:solidFill>
                <a:srgbClr val="000000"/>
              </a:solidFill>
              <a:cs typeface="Arial" panose="020B0604020202020204" pitchFamily="34" charset="0"/>
            </a:endParaRPr>
          </a:p>
        </p:txBody>
      </p:sp>
      <p:sp>
        <p:nvSpPr>
          <p:cNvPr id="13" name="Line 22">
            <a:extLst>
              <a:ext uri="{FF2B5EF4-FFF2-40B4-BE49-F238E27FC236}">
                <a16:creationId xmlns:a16="http://schemas.microsoft.com/office/drawing/2014/main" id="{CAC8AE4A-3354-458F-AEB1-9B6EA8F326E9}"/>
              </a:ext>
            </a:extLst>
          </p:cNvPr>
          <p:cNvSpPr>
            <a:spLocks noChangeShapeType="1"/>
          </p:cNvSpPr>
          <p:nvPr/>
        </p:nvSpPr>
        <p:spPr bwMode="auto">
          <a:xfrm>
            <a:off x="5270500" y="2878136"/>
            <a:ext cx="144463" cy="2174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Text Box 12">
            <a:extLst>
              <a:ext uri="{FF2B5EF4-FFF2-40B4-BE49-F238E27FC236}">
                <a16:creationId xmlns:a16="http://schemas.microsoft.com/office/drawing/2014/main" id="{6BF23F6D-E96C-461D-A4ED-513872A34834}"/>
              </a:ext>
            </a:extLst>
          </p:cNvPr>
          <p:cNvSpPr txBox="1">
            <a:spLocks noChangeArrowheads="1"/>
          </p:cNvSpPr>
          <p:nvPr/>
        </p:nvSpPr>
        <p:spPr bwMode="auto">
          <a:xfrm>
            <a:off x="5890849" y="1758433"/>
            <a:ext cx="673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i="1">
                <a:solidFill>
                  <a:srgbClr val="000000"/>
                </a:solidFill>
              </a:rPr>
              <a:t>r</a:t>
            </a:r>
            <a:r>
              <a:rPr lang="cs-CZ" altLang="cs-CZ" i="1" baseline="-25000">
                <a:solidFill>
                  <a:srgbClr val="000000"/>
                </a:solidFill>
              </a:rPr>
              <a:t>P</a:t>
            </a:r>
            <a:endParaRPr lang="cs-CZ" altLang="cs-CZ" i="1">
              <a:solidFill>
                <a:srgbClr val="000000"/>
              </a:solidFill>
            </a:endParaRPr>
          </a:p>
        </p:txBody>
      </p:sp>
      <p:sp>
        <p:nvSpPr>
          <p:cNvPr id="15" name="Line 13">
            <a:extLst>
              <a:ext uri="{FF2B5EF4-FFF2-40B4-BE49-F238E27FC236}">
                <a16:creationId xmlns:a16="http://schemas.microsoft.com/office/drawing/2014/main" id="{0FF2CF6E-8436-4460-B2E7-C5337A42CB81}"/>
              </a:ext>
            </a:extLst>
          </p:cNvPr>
          <p:cNvSpPr>
            <a:spLocks noChangeShapeType="1"/>
          </p:cNvSpPr>
          <p:nvPr/>
        </p:nvSpPr>
        <p:spPr bwMode="auto">
          <a:xfrm>
            <a:off x="5905735" y="1819594"/>
            <a:ext cx="25217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6" name="Text Box 11">
            <a:extLst>
              <a:ext uri="{FF2B5EF4-FFF2-40B4-BE49-F238E27FC236}">
                <a16:creationId xmlns:a16="http://schemas.microsoft.com/office/drawing/2014/main" id="{9CA32D67-636C-431B-8B24-E3AB9C1EF0F7}"/>
              </a:ext>
            </a:extLst>
          </p:cNvPr>
          <p:cNvSpPr txBox="1">
            <a:spLocks noChangeArrowheads="1"/>
          </p:cNvSpPr>
          <p:nvPr/>
        </p:nvSpPr>
        <p:spPr bwMode="auto">
          <a:xfrm>
            <a:off x="6904636" y="1063386"/>
            <a:ext cx="547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dirty="0">
                <a:solidFill>
                  <a:srgbClr val="000000"/>
                </a:solidFill>
              </a:rPr>
              <a:t>P</a:t>
            </a:r>
          </a:p>
        </p:txBody>
      </p:sp>
      <p:sp>
        <p:nvSpPr>
          <p:cNvPr id="17" name="Text Box 11">
            <a:extLst>
              <a:ext uri="{FF2B5EF4-FFF2-40B4-BE49-F238E27FC236}">
                <a16:creationId xmlns:a16="http://schemas.microsoft.com/office/drawing/2014/main" id="{61FC8223-1594-4E16-8D25-CBF3EE30DCFB}"/>
              </a:ext>
            </a:extLst>
          </p:cNvPr>
          <p:cNvSpPr txBox="1">
            <a:spLocks noChangeArrowheads="1"/>
          </p:cNvSpPr>
          <p:nvPr/>
        </p:nvSpPr>
        <p:spPr bwMode="auto">
          <a:xfrm>
            <a:off x="8398187" y="2045941"/>
            <a:ext cx="547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dirty="0">
                <a:solidFill>
                  <a:srgbClr val="000000"/>
                </a:solidFill>
              </a:rPr>
              <a:t>A</a:t>
            </a:r>
          </a:p>
        </p:txBody>
      </p:sp>
      <p:sp>
        <p:nvSpPr>
          <p:cNvPr id="18" name="Text Box 18">
            <a:extLst>
              <a:ext uri="{FF2B5EF4-FFF2-40B4-BE49-F238E27FC236}">
                <a16:creationId xmlns:a16="http://schemas.microsoft.com/office/drawing/2014/main" id="{C12795E5-5BB7-4B32-897F-3C8929C4836A}"/>
              </a:ext>
            </a:extLst>
          </p:cNvPr>
          <p:cNvSpPr txBox="1">
            <a:spLocks noChangeArrowheads="1"/>
          </p:cNvSpPr>
          <p:nvPr/>
        </p:nvSpPr>
        <p:spPr bwMode="auto">
          <a:xfrm>
            <a:off x="6311458" y="2820987"/>
            <a:ext cx="71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i="1">
                <a:solidFill>
                  <a:srgbClr val="000000"/>
                </a:solidFill>
              </a:rPr>
              <a:t>r</a:t>
            </a:r>
          </a:p>
        </p:txBody>
      </p:sp>
      <p:sp>
        <p:nvSpPr>
          <p:cNvPr id="19" name="Line 19">
            <a:extLst>
              <a:ext uri="{FF2B5EF4-FFF2-40B4-BE49-F238E27FC236}">
                <a16:creationId xmlns:a16="http://schemas.microsoft.com/office/drawing/2014/main" id="{5EF28A46-9A03-4F5D-B6D7-62B8BDBA5D22}"/>
              </a:ext>
            </a:extLst>
          </p:cNvPr>
          <p:cNvSpPr>
            <a:spLocks noChangeShapeType="1"/>
          </p:cNvSpPr>
          <p:nvPr/>
        </p:nvSpPr>
        <p:spPr bwMode="auto">
          <a:xfrm>
            <a:off x="6335088" y="2911474"/>
            <a:ext cx="33673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 name="TextovéPole 19">
            <a:extLst>
              <a:ext uri="{FF2B5EF4-FFF2-40B4-BE49-F238E27FC236}">
                <a16:creationId xmlns:a16="http://schemas.microsoft.com/office/drawing/2014/main" id="{258592EA-6147-417F-BD1C-4EBA63CB0691}"/>
              </a:ext>
            </a:extLst>
          </p:cNvPr>
          <p:cNvSpPr txBox="1"/>
          <p:nvPr/>
        </p:nvSpPr>
        <p:spPr>
          <a:xfrm>
            <a:off x="6421929" y="2938804"/>
            <a:ext cx="274434" cy="276999"/>
          </a:xfrm>
          <a:prstGeom prst="rect">
            <a:avLst/>
          </a:prstGeom>
          <a:noFill/>
        </p:spPr>
        <p:txBody>
          <a:bodyPr wrap="none" rtlCol="0">
            <a:spAutoFit/>
          </a:bodyPr>
          <a:lstStyle/>
          <a:p>
            <a:r>
              <a:rPr lang="cs-CZ" sz="1200" dirty="0"/>
              <a:t>A</a:t>
            </a:r>
          </a:p>
        </p:txBody>
      </p:sp>
    </p:spTree>
    <p:extLst>
      <p:ext uri="{BB962C8B-B14F-4D97-AF65-F5344CB8AC3E}">
        <p14:creationId xmlns:p14="http://schemas.microsoft.com/office/powerpoint/2010/main" val="3056604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AD73B6-99EC-4FB2-B7F5-51B082EBC9B5}"/>
              </a:ext>
            </a:extLst>
          </p:cNvPr>
          <p:cNvSpPr>
            <a:spLocks noGrp="1"/>
          </p:cNvSpPr>
          <p:nvPr>
            <p:ph type="title"/>
          </p:nvPr>
        </p:nvSpPr>
        <p:spPr>
          <a:xfrm>
            <a:off x="619125" y="252751"/>
            <a:ext cx="1352550" cy="434974"/>
          </a:xfrm>
        </p:spPr>
        <p:txBody>
          <a:bodyPr>
            <a:normAutofit/>
          </a:bodyPr>
          <a:lstStyle/>
          <a:p>
            <a:r>
              <a:rPr lang="cs-CZ" sz="2400" b="1" dirty="0">
                <a:latin typeface="+mn-lt"/>
              </a:rPr>
              <a:t>Integrál</a:t>
            </a:r>
          </a:p>
        </p:txBody>
      </p:sp>
      <p:sp>
        <p:nvSpPr>
          <p:cNvPr id="5" name="TextovéPole 4">
            <a:extLst>
              <a:ext uri="{FF2B5EF4-FFF2-40B4-BE49-F238E27FC236}">
                <a16:creationId xmlns:a16="http://schemas.microsoft.com/office/drawing/2014/main" id="{6FB79BD1-7150-49E7-AB16-CBE90BD4A279}"/>
              </a:ext>
            </a:extLst>
          </p:cNvPr>
          <p:cNvSpPr txBox="1"/>
          <p:nvPr/>
        </p:nvSpPr>
        <p:spPr>
          <a:xfrm>
            <a:off x="195262" y="878562"/>
            <a:ext cx="8743951" cy="5509200"/>
          </a:xfrm>
          <a:prstGeom prst="rect">
            <a:avLst/>
          </a:prstGeom>
          <a:noFill/>
        </p:spPr>
        <p:txBody>
          <a:bodyPr wrap="square">
            <a:spAutoFit/>
          </a:bodyPr>
          <a:lstStyle/>
          <a:p>
            <a:pPr algn="just"/>
            <a:r>
              <a:rPr lang="cs-CZ" sz="2000" b="0" i="0" dirty="0">
                <a:solidFill>
                  <a:srgbClr val="000000"/>
                </a:solidFill>
                <a:effectLst/>
              </a:rPr>
              <a:t>Proces integrování funkce je opačný k procesu derivování funkce. Pojem integrálu je zobecněním pojmů jako plocha, objem, součet či suma.</a:t>
            </a:r>
          </a:p>
          <a:p>
            <a:pPr algn="just"/>
            <a:endParaRPr lang="cs-CZ" sz="2000" dirty="0">
              <a:solidFill>
                <a:srgbClr val="000000"/>
              </a:solidFill>
            </a:endParaRPr>
          </a:p>
          <a:p>
            <a:pPr algn="just"/>
            <a:endParaRPr lang="cs-CZ" sz="2000" dirty="0">
              <a:solidFill>
                <a:srgbClr val="000000"/>
              </a:solidFill>
            </a:endParaRPr>
          </a:p>
          <a:p>
            <a:pPr algn="just"/>
            <a:r>
              <a:rPr lang="cs-CZ" sz="2400" b="1" i="0" dirty="0">
                <a:solidFill>
                  <a:srgbClr val="000000"/>
                </a:solidFill>
                <a:effectLst/>
              </a:rPr>
              <a:t>Neurčitý integrál</a:t>
            </a:r>
          </a:p>
          <a:p>
            <a:pPr algn="just"/>
            <a:endParaRPr lang="cs-CZ" sz="800" dirty="0">
              <a:solidFill>
                <a:srgbClr val="000000"/>
              </a:solidFill>
            </a:endParaRPr>
          </a:p>
          <a:p>
            <a:pPr algn="just"/>
            <a:r>
              <a:rPr lang="cs-CZ" sz="2000" b="1" dirty="0"/>
              <a:t>   Primitivní funkce </a:t>
            </a:r>
            <a:r>
              <a:rPr lang="cs-CZ" sz="2000" dirty="0"/>
              <a:t>k funkci f(</a:t>
            </a:r>
            <a:r>
              <a:rPr lang="cs-CZ" sz="2000" i="1" dirty="0"/>
              <a:t>x</a:t>
            </a:r>
            <a:r>
              <a:rPr lang="cs-CZ" sz="2000" dirty="0"/>
              <a:t>) na intervalu (a, b) je taková funkce F(</a:t>
            </a:r>
            <a:r>
              <a:rPr lang="cs-CZ" sz="2000" i="1" dirty="0"/>
              <a:t>x</a:t>
            </a:r>
            <a:r>
              <a:rPr lang="cs-CZ" sz="2000" dirty="0"/>
              <a:t>), že pro každé </a:t>
            </a:r>
            <a:r>
              <a:rPr lang="cs-CZ" sz="2000" i="1" dirty="0"/>
              <a:t>x</a:t>
            </a:r>
            <a:r>
              <a:rPr lang="cs-CZ" sz="2000" dirty="0"/>
              <a:t> ∈ (a, b) je F‘(x) = f(</a:t>
            </a:r>
            <a:r>
              <a:rPr lang="cs-CZ" sz="2000" i="1" dirty="0"/>
              <a:t>x</a:t>
            </a:r>
            <a:r>
              <a:rPr lang="cs-CZ" sz="2000" dirty="0"/>
              <a:t>). Procesu hledání primitivní funkce se často říká </a:t>
            </a:r>
            <a:r>
              <a:rPr lang="cs-CZ" sz="2000" b="1" dirty="0"/>
              <a:t>integrování</a:t>
            </a:r>
            <a:r>
              <a:rPr lang="cs-CZ" sz="2000" dirty="0"/>
              <a:t> (integrace), jelikož primitivní funkce se používá při určování obsahu plochy pod křivkou (integrálu) podle základní věty integrálního počtu.</a:t>
            </a:r>
          </a:p>
          <a:p>
            <a:pPr algn="just"/>
            <a:r>
              <a:rPr lang="cs-CZ" sz="2000" dirty="0"/>
              <a:t>   Ke každé funkci f(x) spojité na (a, b) existuje v (a, b) primitivní funkce. Je jich dokonce </a:t>
            </a:r>
            <a:r>
              <a:rPr lang="cs-CZ" sz="2000" u="sng" dirty="0"/>
              <a:t>nekonečně mnoho</a:t>
            </a:r>
            <a:r>
              <a:rPr lang="cs-CZ" sz="2000" dirty="0"/>
              <a:t>. Je-li F(x) jedna z nich, pak všechny ostatní mají tvar </a:t>
            </a:r>
            <a:r>
              <a:rPr lang="cs-CZ" sz="2000" u="sng" dirty="0"/>
              <a:t>F(x) + C</a:t>
            </a:r>
            <a:r>
              <a:rPr lang="cs-CZ" sz="2000" dirty="0"/>
              <a:t>, kde C je integrační konstanta, která je libovolná. </a:t>
            </a:r>
          </a:p>
          <a:p>
            <a:pPr algn="just"/>
            <a:endParaRPr lang="cs-CZ" sz="2000" dirty="0"/>
          </a:p>
          <a:p>
            <a:pPr algn="just"/>
            <a:r>
              <a:rPr lang="cs-CZ" sz="2000" dirty="0"/>
              <a:t>Používáme formální zápis</a:t>
            </a:r>
          </a:p>
          <a:p>
            <a:pPr algn="ctr"/>
            <a:r>
              <a:rPr lang="cs-CZ" sz="2000" dirty="0"/>
              <a:t> ʃ f(x).</a:t>
            </a:r>
            <a:r>
              <a:rPr lang="cs-CZ" sz="2000" dirty="0" err="1"/>
              <a:t>dx</a:t>
            </a:r>
            <a:r>
              <a:rPr lang="cs-CZ" sz="2000" dirty="0"/>
              <a:t> = F(x) + C, </a:t>
            </a:r>
          </a:p>
          <a:p>
            <a:pPr algn="just"/>
            <a:r>
              <a:rPr lang="cs-CZ" sz="2000" dirty="0"/>
              <a:t>ʃ f(x) </a:t>
            </a:r>
            <a:r>
              <a:rPr lang="cs-CZ" sz="2000" dirty="0" err="1"/>
              <a:t>dx</a:t>
            </a:r>
            <a:r>
              <a:rPr lang="cs-CZ" sz="2000" dirty="0"/>
              <a:t> znamená množinu všech primitivních funkcí k funkce f(x) a nazývá se neurčitý integrál funkce f(x).</a:t>
            </a:r>
          </a:p>
        </p:txBody>
      </p:sp>
      <p:pic>
        <p:nvPicPr>
          <p:cNvPr id="231433" name="Picture 9" descr="\hspace{11mm} \displaystyle\int\limits_a^b k\cdot f(x)\,\mathrm{d}x">
            <a:extLst>
              <a:ext uri="{FF2B5EF4-FFF2-40B4-BE49-F238E27FC236}">
                <a16:creationId xmlns:a16="http://schemas.microsoft.com/office/drawing/2014/main" id="{4033E674-240B-4EFD-9C48-465885D63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8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E4F54-62CC-4947-8F36-4ADF9640CA2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6B63366-54A0-4A7B-81F2-CE9C3F155047}"/>
              </a:ext>
            </a:extLst>
          </p:cNvPr>
          <p:cNvSpPr>
            <a:spLocks noGrp="1"/>
          </p:cNvSpPr>
          <p:nvPr>
            <p:ph idx="1"/>
          </p:nvPr>
        </p:nvSpPr>
        <p:spPr/>
        <p:txBody>
          <a:bodyPr/>
          <a:lstStyle/>
          <a:p>
            <a:endParaRPr lang="cs-CZ"/>
          </a:p>
        </p:txBody>
      </p:sp>
      <p:pic>
        <p:nvPicPr>
          <p:cNvPr id="122882" name="Picture 2" descr="See the source image">
            <a:extLst>
              <a:ext uri="{FF2B5EF4-FFF2-40B4-BE49-F238E27FC236}">
                <a16:creationId xmlns:a16="http://schemas.microsoft.com/office/drawing/2014/main" id="{32232CC1-F18D-4151-BBD4-990729605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42899"/>
            <a:ext cx="8058150" cy="60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618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See the source image">
            <a:extLst>
              <a:ext uri="{FF2B5EF4-FFF2-40B4-BE49-F238E27FC236}">
                <a16:creationId xmlns:a16="http://schemas.microsoft.com/office/drawing/2014/main" id="{42435351-F8DA-46B5-81F1-BC8B89359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30" y="962025"/>
            <a:ext cx="7178640" cy="5653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84FC64E-029A-46F0-B310-0EC1941B46BB}"/>
              </a:ext>
            </a:extLst>
          </p:cNvPr>
          <p:cNvSpPr txBox="1"/>
          <p:nvPr/>
        </p:nvSpPr>
        <p:spPr>
          <a:xfrm>
            <a:off x="137011" y="108652"/>
            <a:ext cx="2339038" cy="461665"/>
          </a:xfrm>
          <a:prstGeom prst="rect">
            <a:avLst/>
          </a:prstGeom>
          <a:noFill/>
        </p:spPr>
        <p:txBody>
          <a:bodyPr wrap="none" rtlCol="0">
            <a:spAutoFit/>
          </a:bodyPr>
          <a:lstStyle/>
          <a:p>
            <a:r>
              <a:rPr lang="cs-CZ" sz="2400" b="1" dirty="0"/>
              <a:t>Integrační vzorce</a:t>
            </a:r>
          </a:p>
        </p:txBody>
      </p:sp>
    </p:spTree>
    <p:extLst>
      <p:ext uri="{BB962C8B-B14F-4D97-AF65-F5344CB8AC3E}">
        <p14:creationId xmlns:p14="http://schemas.microsoft.com/office/powerpoint/2010/main" val="1104730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4897B03C-2FE1-4407-80A4-FAC7CC763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84" y="3818395"/>
            <a:ext cx="3267075" cy="2943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See the source image">
            <a:extLst>
              <a:ext uri="{FF2B5EF4-FFF2-40B4-BE49-F238E27FC236}">
                <a16:creationId xmlns:a16="http://schemas.microsoft.com/office/drawing/2014/main" id="{0AD24D11-4670-43CE-8158-EFB9E01F4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57" y="3818395"/>
            <a:ext cx="3803744" cy="2895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C2F73CDC-B821-499B-9FFD-018EB38AA4F4}"/>
              </a:ext>
            </a:extLst>
          </p:cNvPr>
          <p:cNvSpPr txBox="1"/>
          <p:nvPr/>
        </p:nvSpPr>
        <p:spPr>
          <a:xfrm>
            <a:off x="180975" y="302910"/>
            <a:ext cx="8686800" cy="3524042"/>
          </a:xfrm>
          <a:prstGeom prst="rect">
            <a:avLst/>
          </a:prstGeom>
          <a:noFill/>
        </p:spPr>
        <p:txBody>
          <a:bodyPr wrap="square">
            <a:spAutoFit/>
          </a:bodyPr>
          <a:lstStyle/>
          <a:p>
            <a:pPr algn="just"/>
            <a:r>
              <a:rPr lang="cs-CZ" sz="2400" b="1" i="0" dirty="0">
                <a:solidFill>
                  <a:srgbClr val="000000"/>
                </a:solidFill>
                <a:effectLst/>
              </a:rPr>
              <a:t>Určitý integrál</a:t>
            </a:r>
          </a:p>
          <a:p>
            <a:pPr algn="just"/>
            <a:endParaRPr lang="cs-CZ" sz="700" dirty="0">
              <a:solidFill>
                <a:srgbClr val="000000"/>
              </a:solidFill>
            </a:endParaRPr>
          </a:p>
          <a:p>
            <a:pPr algn="just">
              <a:defRPr/>
            </a:pPr>
            <a:r>
              <a:rPr lang="cs-CZ" sz="1800" b="1" dirty="0"/>
              <a:t> </a:t>
            </a:r>
          </a:p>
          <a:p>
            <a:pPr algn="just">
              <a:defRPr/>
            </a:pPr>
            <a:r>
              <a:rPr lang="cs-CZ" sz="2000" dirty="0">
                <a:cs typeface="Times New Roman" pitchFamily="18" charset="0"/>
              </a:rPr>
              <a:t>Určitý integrál nezáporné funkce </a:t>
            </a:r>
            <a:r>
              <a:rPr lang="cs-CZ" sz="2000" i="1" dirty="0">
                <a:cs typeface="Times New Roman" pitchFamily="18" charset="0"/>
              </a:rPr>
              <a:t>f</a:t>
            </a:r>
            <a:r>
              <a:rPr lang="cs-CZ" sz="2000" dirty="0">
                <a:cs typeface="Times New Roman" pitchFamily="18" charset="0"/>
              </a:rPr>
              <a:t>(</a:t>
            </a:r>
            <a:r>
              <a:rPr lang="cs-CZ" sz="2000" i="1" dirty="0">
                <a:cs typeface="Times New Roman" pitchFamily="18" charset="0"/>
              </a:rPr>
              <a:t>x</a:t>
            </a:r>
            <a:r>
              <a:rPr lang="cs-CZ" sz="2000" dirty="0">
                <a:cs typeface="Times New Roman" pitchFamily="18" charset="0"/>
              </a:rPr>
              <a:t>) mezi dvěma body </a:t>
            </a:r>
            <a:r>
              <a:rPr lang="cs-CZ" sz="2000" i="1" dirty="0">
                <a:cs typeface="Times New Roman" pitchFamily="18" charset="0"/>
              </a:rPr>
              <a:t>a</a:t>
            </a:r>
            <a:r>
              <a:rPr lang="cs-CZ" sz="2000" dirty="0">
                <a:cs typeface="Times New Roman" pitchFamily="18" charset="0"/>
              </a:rPr>
              <a:t>, </a:t>
            </a:r>
            <a:r>
              <a:rPr lang="cs-CZ" sz="2000" i="1" dirty="0">
                <a:cs typeface="Times New Roman" pitchFamily="18" charset="0"/>
              </a:rPr>
              <a:t>b</a:t>
            </a:r>
            <a:r>
              <a:rPr lang="cs-CZ" sz="2000" dirty="0">
                <a:cs typeface="Times New Roman" pitchFamily="18" charset="0"/>
              </a:rPr>
              <a:t> je roven ploše obrazce omezeného přímkami </a:t>
            </a:r>
            <a:r>
              <a:rPr lang="cs-CZ" sz="2000" i="1" dirty="0">
                <a:cs typeface="Times New Roman" pitchFamily="18" charset="0"/>
              </a:rPr>
              <a:t>x </a:t>
            </a:r>
            <a:r>
              <a:rPr lang="cs-CZ" sz="2000" dirty="0">
                <a:cs typeface="Times New Roman" pitchFamily="18" charset="0"/>
              </a:rPr>
              <a:t>= </a:t>
            </a:r>
            <a:r>
              <a:rPr lang="cs-CZ" sz="2000" i="1" dirty="0">
                <a:cs typeface="Times New Roman" pitchFamily="18" charset="0"/>
              </a:rPr>
              <a:t>a</a:t>
            </a:r>
            <a:r>
              <a:rPr lang="cs-CZ" sz="2000" dirty="0">
                <a:cs typeface="Times New Roman" pitchFamily="18" charset="0"/>
              </a:rPr>
              <a:t>, </a:t>
            </a:r>
            <a:r>
              <a:rPr lang="cs-CZ" sz="2000" i="1" dirty="0">
                <a:cs typeface="Times New Roman" pitchFamily="18" charset="0"/>
              </a:rPr>
              <a:t>x </a:t>
            </a:r>
            <a:r>
              <a:rPr lang="cs-CZ" sz="2000" dirty="0">
                <a:cs typeface="Times New Roman" pitchFamily="18" charset="0"/>
              </a:rPr>
              <a:t>= </a:t>
            </a:r>
            <a:r>
              <a:rPr lang="cs-CZ" sz="2000" i="1" dirty="0">
                <a:cs typeface="Times New Roman" pitchFamily="18" charset="0"/>
              </a:rPr>
              <a:t>b</a:t>
            </a:r>
            <a:r>
              <a:rPr lang="cs-CZ" sz="2000" dirty="0">
                <a:cs typeface="Times New Roman" pitchFamily="18" charset="0"/>
              </a:rPr>
              <a:t>, osou </a:t>
            </a:r>
            <a:r>
              <a:rPr lang="cs-CZ" sz="2000" i="1" dirty="0">
                <a:cs typeface="Times New Roman" pitchFamily="18" charset="0"/>
              </a:rPr>
              <a:t>x</a:t>
            </a:r>
            <a:r>
              <a:rPr lang="cs-CZ" sz="2000" dirty="0">
                <a:cs typeface="Times New Roman" pitchFamily="18" charset="0"/>
              </a:rPr>
              <a:t> a křivkou definovanou grafem funkce </a:t>
            </a:r>
            <a:r>
              <a:rPr lang="cs-CZ" sz="2000" i="1" dirty="0">
                <a:cs typeface="Times New Roman" pitchFamily="18" charset="0"/>
              </a:rPr>
              <a:t>f</a:t>
            </a:r>
            <a:r>
              <a:rPr lang="cs-CZ" sz="2000" dirty="0">
                <a:cs typeface="Times New Roman" pitchFamily="18" charset="0"/>
              </a:rPr>
              <a:t>(</a:t>
            </a:r>
            <a:r>
              <a:rPr lang="cs-CZ" sz="2000" i="1" dirty="0">
                <a:cs typeface="Times New Roman" pitchFamily="18" charset="0"/>
              </a:rPr>
              <a:t>x</a:t>
            </a:r>
            <a:r>
              <a:rPr lang="cs-CZ" sz="2000" dirty="0">
                <a:cs typeface="Times New Roman" pitchFamily="18" charset="0"/>
              </a:rPr>
              <a:t>). </a:t>
            </a:r>
            <a:r>
              <a:rPr lang="cs-CZ" altLang="cs-CZ" sz="2000" u="sng" dirty="0">
                <a:cs typeface="Times New Roman" panose="02020603050405020304" pitchFamily="18" charset="0"/>
              </a:rPr>
              <a:t>Určitý integrál </a:t>
            </a:r>
            <a:r>
              <a:rPr lang="cs-CZ" altLang="cs-CZ" sz="2000" dirty="0">
                <a:cs typeface="Times New Roman" panose="02020603050405020304" pitchFamily="18" charset="0"/>
              </a:rPr>
              <a:t>není funkce, ale </a:t>
            </a:r>
            <a:r>
              <a:rPr lang="cs-CZ" altLang="cs-CZ" sz="2000" u="sng" dirty="0">
                <a:cs typeface="Times New Roman" panose="02020603050405020304" pitchFamily="18" charset="0"/>
              </a:rPr>
              <a:t>číslo</a:t>
            </a:r>
            <a:r>
              <a:rPr lang="cs-CZ" altLang="cs-CZ" sz="2000" dirty="0">
                <a:cs typeface="Times New Roman" panose="02020603050405020304" pitchFamily="18" charset="0"/>
              </a:rPr>
              <a:t>.</a:t>
            </a:r>
          </a:p>
          <a:p>
            <a:pPr marL="0" indent="0" algn="just">
              <a:buFont typeface="Wingdings 2" panose="05020102010507070707" pitchFamily="18" charset="2"/>
              <a:buNone/>
              <a:defRPr/>
            </a:pPr>
            <a:endParaRPr lang="cs-CZ" sz="2000" dirty="0">
              <a:cs typeface="Times New Roman" pitchFamily="18" charset="0"/>
            </a:endParaRPr>
          </a:p>
          <a:p>
            <a:pPr algn="just"/>
            <a:endParaRPr lang="cs-CZ" sz="1800" b="1" dirty="0"/>
          </a:p>
          <a:p>
            <a:pPr algn="just"/>
            <a:endParaRPr lang="cs-CZ" b="1" dirty="0"/>
          </a:p>
          <a:p>
            <a:pPr algn="just"/>
            <a:endParaRPr lang="cs-CZ" sz="1800" b="1" dirty="0"/>
          </a:p>
          <a:p>
            <a:pPr algn="just"/>
            <a:r>
              <a:rPr lang="cs-CZ" sz="2000" b="0" i="0" dirty="0">
                <a:solidFill>
                  <a:srgbClr val="202122"/>
                </a:solidFill>
                <a:effectLst/>
              </a:rPr>
              <a:t>Určitý integrál z funkce je roven </a:t>
            </a:r>
            <a:r>
              <a:rPr lang="cs-CZ" sz="2000" b="0" i="0" u="sng" dirty="0">
                <a:solidFill>
                  <a:srgbClr val="202122"/>
                </a:solidFill>
                <a:effectLst/>
              </a:rPr>
              <a:t>obsahu plochy ohraničené touto funkcí </a:t>
            </a:r>
            <a:r>
              <a:rPr lang="cs-CZ" sz="2000" b="0" i="0" dirty="0">
                <a:solidFill>
                  <a:srgbClr val="202122"/>
                </a:solidFill>
                <a:effectLst/>
              </a:rPr>
              <a:t>nebo </a:t>
            </a:r>
            <a:r>
              <a:rPr lang="cs-CZ" sz="2000" b="0" i="0" u="sng" dirty="0">
                <a:solidFill>
                  <a:srgbClr val="202122"/>
                </a:solidFill>
                <a:effectLst/>
              </a:rPr>
              <a:t>dráze uražené tělesem</a:t>
            </a:r>
            <a:r>
              <a:rPr lang="cs-CZ" sz="2000" b="0" i="0" dirty="0">
                <a:solidFill>
                  <a:srgbClr val="202122"/>
                </a:solidFill>
                <a:effectLst/>
              </a:rPr>
              <a:t>, jehož rychlost je popsána touto funkcí.</a:t>
            </a:r>
            <a:endParaRPr lang="cs-CZ" sz="2000" dirty="0"/>
          </a:p>
        </p:txBody>
      </p:sp>
      <p:pic>
        <p:nvPicPr>
          <p:cNvPr id="10" name="Obrázek 9">
            <a:extLst>
              <a:ext uri="{FF2B5EF4-FFF2-40B4-BE49-F238E27FC236}">
                <a16:creationId xmlns:a16="http://schemas.microsoft.com/office/drawing/2014/main" id="{0179CAB9-328F-47C4-8A3C-ED52B8760F31}"/>
              </a:ext>
            </a:extLst>
          </p:cNvPr>
          <p:cNvPicPr>
            <a:picLocks noChangeAspect="1"/>
          </p:cNvPicPr>
          <p:nvPr/>
        </p:nvPicPr>
        <p:blipFill>
          <a:blip r:embed="rId4"/>
          <a:stretch>
            <a:fillRect/>
          </a:stretch>
        </p:blipFill>
        <p:spPr>
          <a:xfrm>
            <a:off x="3343977" y="2106475"/>
            <a:ext cx="1178765" cy="1003300"/>
          </a:xfrm>
          <a:prstGeom prst="rect">
            <a:avLst/>
          </a:prstGeom>
        </p:spPr>
      </p:pic>
      <p:sp>
        <p:nvSpPr>
          <p:cNvPr id="15" name="TextovéPole 14">
            <a:extLst>
              <a:ext uri="{FF2B5EF4-FFF2-40B4-BE49-F238E27FC236}">
                <a16:creationId xmlns:a16="http://schemas.microsoft.com/office/drawing/2014/main" id="{BBFDE571-3D26-47ED-BCF3-A0F15021EDE7}"/>
              </a:ext>
            </a:extLst>
          </p:cNvPr>
          <p:cNvSpPr txBox="1"/>
          <p:nvPr/>
        </p:nvSpPr>
        <p:spPr>
          <a:xfrm>
            <a:off x="5043488" y="2064931"/>
            <a:ext cx="3700462" cy="923330"/>
          </a:xfrm>
          <a:prstGeom prst="rect">
            <a:avLst/>
          </a:prstGeom>
          <a:noFill/>
        </p:spPr>
        <p:txBody>
          <a:bodyPr wrap="square">
            <a:spAutoFit/>
          </a:bodyPr>
          <a:lstStyle/>
          <a:p>
            <a:pPr marL="0" indent="0">
              <a:buFont typeface="Wingdings 2" pitchFamily="18" charset="2"/>
              <a:buNone/>
              <a:defRPr/>
            </a:pPr>
            <a:r>
              <a:rPr lang="cs-CZ" sz="1800" dirty="0">
                <a:solidFill>
                  <a:schemeClr val="tx2"/>
                </a:solidFill>
                <a:cs typeface="Times New Roman" pitchFamily="18" charset="0"/>
              </a:rPr>
              <a:t>(Určitý) integrál funkce </a:t>
            </a:r>
            <a:r>
              <a:rPr lang="cs-CZ" sz="1800" i="1" dirty="0">
                <a:solidFill>
                  <a:schemeClr val="tx2"/>
                </a:solidFill>
                <a:cs typeface="Times New Roman" pitchFamily="18" charset="0"/>
              </a:rPr>
              <a:t>f</a:t>
            </a:r>
            <a:r>
              <a:rPr lang="cs-CZ" sz="1800" dirty="0">
                <a:solidFill>
                  <a:schemeClr val="tx2"/>
                </a:solidFill>
                <a:cs typeface="Times New Roman" pitchFamily="18" charset="0"/>
              </a:rPr>
              <a:t>(</a:t>
            </a:r>
            <a:r>
              <a:rPr lang="cs-CZ" sz="1800" i="1" dirty="0">
                <a:solidFill>
                  <a:schemeClr val="tx2"/>
                </a:solidFill>
                <a:cs typeface="Times New Roman" pitchFamily="18" charset="0"/>
              </a:rPr>
              <a:t>x</a:t>
            </a:r>
            <a:r>
              <a:rPr lang="cs-CZ" sz="1800" dirty="0">
                <a:solidFill>
                  <a:schemeClr val="tx2"/>
                </a:solidFill>
                <a:cs typeface="Times New Roman" pitchFamily="18" charset="0"/>
              </a:rPr>
              <a:t>) od </a:t>
            </a:r>
            <a:r>
              <a:rPr lang="cs-CZ" sz="1800" i="1" dirty="0">
                <a:solidFill>
                  <a:schemeClr val="tx2"/>
                </a:solidFill>
                <a:cs typeface="Times New Roman" pitchFamily="18" charset="0"/>
              </a:rPr>
              <a:t>a</a:t>
            </a:r>
            <a:r>
              <a:rPr lang="cs-CZ" sz="1800" dirty="0">
                <a:solidFill>
                  <a:schemeClr val="tx2"/>
                </a:solidFill>
                <a:cs typeface="Times New Roman" pitchFamily="18" charset="0"/>
              </a:rPr>
              <a:t> do </a:t>
            </a:r>
            <a:r>
              <a:rPr lang="cs-CZ" sz="1800" i="1" dirty="0">
                <a:solidFill>
                  <a:schemeClr val="tx2"/>
                </a:solidFill>
                <a:cs typeface="Times New Roman" pitchFamily="18" charset="0"/>
              </a:rPr>
              <a:t>b</a:t>
            </a:r>
            <a:r>
              <a:rPr lang="cs-CZ" sz="1800" dirty="0">
                <a:solidFill>
                  <a:schemeClr val="tx2"/>
                </a:solidFill>
                <a:cs typeface="Times New Roman" pitchFamily="18" charset="0"/>
              </a:rPr>
              <a:t>. </a:t>
            </a:r>
          </a:p>
          <a:p>
            <a:pPr marL="0" indent="0">
              <a:spcBef>
                <a:spcPts val="0"/>
              </a:spcBef>
              <a:buFont typeface="Wingdings 2" pitchFamily="18" charset="2"/>
              <a:buNone/>
              <a:defRPr/>
            </a:pPr>
            <a:r>
              <a:rPr lang="cs-CZ" sz="1800" b="1" i="1" dirty="0">
                <a:solidFill>
                  <a:schemeClr val="tx2"/>
                </a:solidFill>
                <a:cs typeface="Times New Roman" pitchFamily="18" charset="0"/>
              </a:rPr>
              <a:t>a</a:t>
            </a:r>
            <a:r>
              <a:rPr lang="cs-CZ" sz="1800" dirty="0">
                <a:solidFill>
                  <a:schemeClr val="tx2"/>
                </a:solidFill>
                <a:cs typeface="Times New Roman" pitchFamily="18" charset="0"/>
              </a:rPr>
              <a:t> je </a:t>
            </a:r>
            <a:r>
              <a:rPr lang="cs-CZ" sz="1800" b="1" dirty="0">
                <a:solidFill>
                  <a:schemeClr val="tx2">
                    <a:lumMod val="60000"/>
                    <a:lumOff val="40000"/>
                  </a:schemeClr>
                </a:solidFill>
                <a:cs typeface="Times New Roman" pitchFamily="18" charset="0"/>
              </a:rPr>
              <a:t>DOLNÍ MEZ</a:t>
            </a:r>
            <a:r>
              <a:rPr lang="cs-CZ" sz="1800" dirty="0">
                <a:solidFill>
                  <a:schemeClr val="tx2"/>
                </a:solidFill>
                <a:cs typeface="Times New Roman" pitchFamily="18" charset="0"/>
              </a:rPr>
              <a:t>,</a:t>
            </a:r>
            <a:r>
              <a:rPr lang="cs-CZ" sz="1800" b="1" dirty="0">
                <a:solidFill>
                  <a:schemeClr val="tx2"/>
                </a:solidFill>
                <a:cs typeface="Times New Roman" pitchFamily="18" charset="0"/>
              </a:rPr>
              <a:t> </a:t>
            </a:r>
          </a:p>
          <a:p>
            <a:pPr marL="0" indent="0">
              <a:spcBef>
                <a:spcPts val="0"/>
              </a:spcBef>
              <a:buFont typeface="Wingdings 2" pitchFamily="18" charset="2"/>
              <a:buNone/>
              <a:defRPr/>
            </a:pPr>
            <a:r>
              <a:rPr lang="cs-CZ" sz="1800" b="1" i="1" dirty="0">
                <a:solidFill>
                  <a:schemeClr val="tx2"/>
                </a:solidFill>
                <a:cs typeface="Times New Roman" pitchFamily="18" charset="0"/>
              </a:rPr>
              <a:t>b</a:t>
            </a:r>
            <a:r>
              <a:rPr lang="cs-CZ" sz="1800" b="1" dirty="0">
                <a:solidFill>
                  <a:schemeClr val="tx2"/>
                </a:solidFill>
                <a:cs typeface="Times New Roman" pitchFamily="18" charset="0"/>
              </a:rPr>
              <a:t> </a:t>
            </a:r>
            <a:r>
              <a:rPr lang="cs-CZ" sz="1800" dirty="0">
                <a:solidFill>
                  <a:schemeClr val="tx2"/>
                </a:solidFill>
                <a:cs typeface="Times New Roman" pitchFamily="18" charset="0"/>
              </a:rPr>
              <a:t>je </a:t>
            </a:r>
            <a:r>
              <a:rPr lang="cs-CZ" sz="1800" b="1" dirty="0">
                <a:solidFill>
                  <a:schemeClr val="tx2">
                    <a:lumMod val="60000"/>
                    <a:lumOff val="40000"/>
                  </a:schemeClr>
                </a:solidFill>
                <a:cs typeface="Times New Roman" pitchFamily="18" charset="0"/>
              </a:rPr>
              <a:t>HORNÍ MEZ </a:t>
            </a:r>
            <a:r>
              <a:rPr lang="cs-CZ" sz="1800" dirty="0">
                <a:solidFill>
                  <a:schemeClr val="tx2"/>
                </a:solidFill>
                <a:cs typeface="Times New Roman" pitchFamily="18" charset="0"/>
              </a:rPr>
              <a:t>integrálu.</a:t>
            </a:r>
            <a:endParaRPr lang="cs-CZ" dirty="0"/>
          </a:p>
        </p:txBody>
      </p:sp>
    </p:spTree>
    <p:extLst>
      <p:ext uri="{BB962C8B-B14F-4D97-AF65-F5344CB8AC3E}">
        <p14:creationId xmlns:p14="http://schemas.microsoft.com/office/powerpoint/2010/main" val="4005841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A93378C-2F7B-472F-BDC4-9B88F8CC4418}"/>
              </a:ext>
            </a:extLst>
          </p:cNvPr>
          <p:cNvSpPr>
            <a:spLocks noGrp="1"/>
          </p:cNvSpPr>
          <p:nvPr>
            <p:ph idx="1"/>
          </p:nvPr>
        </p:nvSpPr>
        <p:spPr>
          <a:xfrm>
            <a:off x="552450" y="773060"/>
            <a:ext cx="5976938" cy="503238"/>
          </a:xfrm>
        </p:spPr>
        <p:txBody>
          <a:bodyPr>
            <a:normAutofit/>
          </a:bodyPr>
          <a:lstStyle/>
          <a:p>
            <a:pPr marL="0" indent="0">
              <a:buNone/>
            </a:pPr>
            <a:r>
              <a:rPr lang="cs-CZ" altLang="cs-CZ" sz="2000" dirty="0">
                <a:cs typeface="Times New Roman" panose="02020603050405020304" pitchFamily="18" charset="0"/>
              </a:rPr>
              <a:t>Určitý integrál budeme počítat podle vzorce:</a:t>
            </a:r>
          </a:p>
        </p:txBody>
      </p:sp>
      <p:graphicFrame>
        <p:nvGraphicFramePr>
          <p:cNvPr id="5" name="Objekt 4">
            <a:extLst>
              <a:ext uri="{FF2B5EF4-FFF2-40B4-BE49-F238E27FC236}">
                <a16:creationId xmlns:a16="http://schemas.microsoft.com/office/drawing/2014/main" id="{5AB03C04-BA0C-4C5E-90BF-2AEF36981913}"/>
              </a:ext>
            </a:extLst>
          </p:cNvPr>
          <p:cNvGraphicFramePr>
            <a:graphicFrameLocks noChangeAspect="1"/>
          </p:cNvGraphicFramePr>
          <p:nvPr>
            <p:extLst>
              <p:ext uri="{D42A27DB-BD31-4B8C-83A1-F6EECF244321}">
                <p14:modId xmlns:p14="http://schemas.microsoft.com/office/powerpoint/2010/main" val="1482715657"/>
              </p:ext>
            </p:extLst>
          </p:nvPr>
        </p:nvGraphicFramePr>
        <p:xfrm>
          <a:off x="2676524" y="1154626"/>
          <a:ext cx="3646313" cy="854774"/>
        </p:xfrm>
        <a:graphic>
          <a:graphicData uri="http://schemas.openxmlformats.org/presentationml/2006/ole">
            <mc:AlternateContent xmlns:mc="http://schemas.openxmlformats.org/markup-compatibility/2006">
              <mc:Choice xmlns:v="urn:schemas-microsoft-com:vml" Requires="v">
                <p:oleObj name="Rovnice" r:id="rId2" imgW="2057400" imgH="482600" progId="Equation.3">
                  <p:embed/>
                </p:oleObj>
              </mc:Choice>
              <mc:Fallback>
                <p:oleObj name="Rovnice" r:id="rId2" imgW="2057400" imgH="482600" progId="Equation.3">
                  <p:embed/>
                  <p:pic>
                    <p:nvPicPr>
                      <p:cNvPr id="5" name="Objekt 4">
                        <a:extLst>
                          <a:ext uri="{FF2B5EF4-FFF2-40B4-BE49-F238E27FC236}">
                            <a16:creationId xmlns:a16="http://schemas.microsoft.com/office/drawing/2014/main" id="{5AB03C04-BA0C-4C5E-90BF-2AEF36981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4" y="1154626"/>
                        <a:ext cx="3646313" cy="854774"/>
                      </a:xfrm>
                      <a:prstGeom prst="rect">
                        <a:avLst/>
                      </a:prstGeom>
                      <a:solidFill>
                        <a:srgbClr val="C6D9F1"/>
                      </a:solidFill>
                      <a:ln w="9525">
                        <a:solidFill>
                          <a:schemeClr val="accent1"/>
                        </a:solidFill>
                        <a:miter lim="800000"/>
                        <a:headEnd/>
                        <a:tailEnd/>
                      </a:ln>
                    </p:spPr>
                  </p:pic>
                </p:oleObj>
              </mc:Fallback>
            </mc:AlternateContent>
          </a:graphicData>
        </a:graphic>
      </p:graphicFrame>
      <p:sp>
        <p:nvSpPr>
          <p:cNvPr id="6" name="Zástupný symbol pro obsah 2">
            <a:extLst>
              <a:ext uri="{FF2B5EF4-FFF2-40B4-BE49-F238E27FC236}">
                <a16:creationId xmlns:a16="http://schemas.microsoft.com/office/drawing/2014/main" id="{1BEB53D4-2B86-4C3F-9093-BB0CA4F8702E}"/>
              </a:ext>
            </a:extLst>
          </p:cNvPr>
          <p:cNvSpPr txBox="1">
            <a:spLocks/>
          </p:cNvSpPr>
          <p:nvPr/>
        </p:nvSpPr>
        <p:spPr bwMode="auto">
          <a:xfrm>
            <a:off x="88900" y="2098029"/>
            <a:ext cx="86677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chemeClr val="tx2"/>
              </a:buClr>
              <a:buSzPct val="73000"/>
              <a:buFont typeface="Wingdings 2" panose="05020102010507070707" pitchFamily="18" charset="2"/>
              <a:buNone/>
            </a:pPr>
            <a:r>
              <a:rPr lang="cs-CZ" altLang="cs-CZ" sz="2000" dirty="0">
                <a:latin typeface="+mn-lt"/>
                <a:cs typeface="Times New Roman" panose="02020603050405020304" pitchFamily="18" charset="0"/>
              </a:rPr>
              <a:t>Funkce </a:t>
            </a:r>
            <a:r>
              <a:rPr lang="cs-CZ" altLang="cs-CZ" sz="2000" i="1" dirty="0">
                <a:latin typeface="+mn-lt"/>
                <a:cs typeface="Times New Roman" panose="02020603050405020304" pitchFamily="18" charset="0"/>
              </a:rPr>
              <a:t>F</a:t>
            </a:r>
            <a:r>
              <a:rPr lang="cs-CZ" altLang="cs-CZ" sz="2000" dirty="0">
                <a:latin typeface="+mn-lt"/>
                <a:cs typeface="Times New Roman" panose="02020603050405020304" pitchFamily="18" charset="0"/>
              </a:rPr>
              <a:t>(</a:t>
            </a:r>
            <a:r>
              <a:rPr lang="cs-CZ" altLang="cs-CZ" sz="2000" i="1" dirty="0">
                <a:latin typeface="+mn-lt"/>
                <a:cs typeface="Times New Roman" panose="02020603050405020304" pitchFamily="18" charset="0"/>
              </a:rPr>
              <a:t>x</a:t>
            </a:r>
            <a:r>
              <a:rPr lang="cs-CZ" altLang="cs-CZ" sz="2000" dirty="0">
                <a:latin typeface="+mn-lt"/>
                <a:cs typeface="Times New Roman" panose="02020603050405020304" pitchFamily="18" charset="0"/>
              </a:rPr>
              <a:t>) je integrál (primitivní funkce) k </a:t>
            </a:r>
            <a:r>
              <a:rPr lang="cs-CZ" altLang="cs-CZ" sz="2000" i="1" dirty="0">
                <a:latin typeface="+mn-lt"/>
                <a:cs typeface="Times New Roman" panose="02020603050405020304" pitchFamily="18" charset="0"/>
              </a:rPr>
              <a:t>f</a:t>
            </a:r>
            <a:r>
              <a:rPr lang="cs-CZ" altLang="cs-CZ" sz="2000" dirty="0">
                <a:latin typeface="+mn-lt"/>
                <a:cs typeface="Times New Roman" panose="02020603050405020304" pitchFamily="18" charset="0"/>
              </a:rPr>
              <a:t>(</a:t>
            </a:r>
            <a:r>
              <a:rPr lang="cs-CZ" altLang="cs-CZ" sz="2000" i="1" dirty="0">
                <a:latin typeface="+mn-lt"/>
                <a:cs typeface="Times New Roman" panose="02020603050405020304" pitchFamily="18" charset="0"/>
              </a:rPr>
              <a:t>x</a:t>
            </a:r>
            <a:r>
              <a:rPr lang="cs-CZ" altLang="cs-CZ" sz="2000" dirty="0">
                <a:latin typeface="+mn-lt"/>
                <a:cs typeface="Times New Roman" panose="02020603050405020304" pitchFamily="18" charset="0"/>
              </a:rPr>
              <a:t>).</a:t>
            </a:r>
          </a:p>
          <a:p>
            <a:pPr>
              <a:spcBef>
                <a:spcPts val="600"/>
              </a:spcBef>
              <a:buClr>
                <a:schemeClr val="tx2"/>
              </a:buClr>
              <a:buSzPct val="73000"/>
              <a:buFont typeface="Wingdings 2" panose="05020102010507070707" pitchFamily="18" charset="2"/>
              <a:buNone/>
            </a:pPr>
            <a:endParaRPr lang="cs-CZ" altLang="cs-CZ" sz="2000" dirty="0">
              <a:latin typeface="+mn-lt"/>
              <a:cs typeface="Times New Roman" panose="02020603050405020304" pitchFamily="18" charset="0"/>
            </a:endParaRPr>
          </a:p>
          <a:p>
            <a:pPr>
              <a:spcBef>
                <a:spcPts val="600"/>
              </a:spcBef>
              <a:buClr>
                <a:schemeClr val="tx2"/>
              </a:buClr>
              <a:buSzPct val="73000"/>
              <a:buFont typeface="Wingdings 2" panose="05020102010507070707" pitchFamily="18" charset="2"/>
              <a:buNone/>
            </a:pPr>
            <a:r>
              <a:rPr lang="cs-CZ" altLang="cs-CZ" sz="2000" dirty="0">
                <a:latin typeface="+mn-lt"/>
                <a:cs typeface="Times New Roman" panose="02020603050405020304" pitchFamily="18" charset="0"/>
              </a:rPr>
              <a:t>Při výpočtu integrujeme funkci </a:t>
            </a:r>
            <a:r>
              <a:rPr lang="cs-CZ" altLang="cs-CZ" sz="2000" i="1" dirty="0">
                <a:latin typeface="+mn-lt"/>
                <a:cs typeface="Times New Roman" panose="02020603050405020304" pitchFamily="18" charset="0"/>
              </a:rPr>
              <a:t>f</a:t>
            </a:r>
            <a:r>
              <a:rPr lang="cs-CZ" altLang="cs-CZ" sz="2000" dirty="0">
                <a:latin typeface="+mn-lt"/>
                <a:cs typeface="Times New Roman" panose="02020603050405020304" pitchFamily="18" charset="0"/>
              </a:rPr>
              <a:t>(</a:t>
            </a:r>
            <a:r>
              <a:rPr lang="cs-CZ" altLang="cs-CZ" sz="2000" i="1" dirty="0">
                <a:latin typeface="+mn-lt"/>
                <a:cs typeface="Times New Roman" panose="02020603050405020304" pitchFamily="18" charset="0"/>
              </a:rPr>
              <a:t>x</a:t>
            </a:r>
            <a:r>
              <a:rPr lang="cs-CZ" altLang="cs-CZ" sz="2000" dirty="0">
                <a:latin typeface="+mn-lt"/>
                <a:cs typeface="Times New Roman" panose="02020603050405020304" pitchFamily="18" charset="0"/>
              </a:rPr>
              <a:t>) a odečteme od sebe funkční hodnoty v horní (</a:t>
            </a:r>
            <a:r>
              <a:rPr lang="cs-CZ" altLang="cs-CZ" sz="2000" i="1" dirty="0">
                <a:latin typeface="+mn-lt"/>
                <a:cs typeface="Times New Roman" panose="02020603050405020304" pitchFamily="18" charset="0"/>
              </a:rPr>
              <a:t>b</a:t>
            </a:r>
            <a:r>
              <a:rPr lang="cs-CZ" altLang="cs-CZ" sz="2000" dirty="0">
                <a:latin typeface="+mn-lt"/>
                <a:cs typeface="Times New Roman" panose="02020603050405020304" pitchFamily="18" charset="0"/>
              </a:rPr>
              <a:t>) a dolní (</a:t>
            </a:r>
            <a:r>
              <a:rPr lang="cs-CZ" altLang="cs-CZ" sz="2000" i="1" dirty="0">
                <a:latin typeface="+mn-lt"/>
                <a:cs typeface="Times New Roman" panose="02020603050405020304" pitchFamily="18" charset="0"/>
              </a:rPr>
              <a:t>a</a:t>
            </a:r>
            <a:r>
              <a:rPr lang="cs-CZ" altLang="cs-CZ" sz="2000" dirty="0">
                <a:latin typeface="+mn-lt"/>
                <a:cs typeface="Times New Roman" panose="02020603050405020304" pitchFamily="18" charset="0"/>
              </a:rPr>
              <a:t>) mezi.</a:t>
            </a:r>
          </a:p>
        </p:txBody>
      </p:sp>
      <p:graphicFrame>
        <p:nvGraphicFramePr>
          <p:cNvPr id="7" name="Objekt 6">
            <a:extLst>
              <a:ext uri="{FF2B5EF4-FFF2-40B4-BE49-F238E27FC236}">
                <a16:creationId xmlns:a16="http://schemas.microsoft.com/office/drawing/2014/main" id="{EBE01A4A-98EC-4721-A82B-0F987990AEBA}"/>
              </a:ext>
            </a:extLst>
          </p:cNvPr>
          <p:cNvGraphicFramePr>
            <a:graphicFrameLocks noChangeAspect="1"/>
          </p:cNvGraphicFramePr>
          <p:nvPr>
            <p:extLst>
              <p:ext uri="{D42A27DB-BD31-4B8C-83A1-F6EECF244321}">
                <p14:modId xmlns:p14="http://schemas.microsoft.com/office/powerpoint/2010/main" val="2988208636"/>
              </p:ext>
            </p:extLst>
          </p:nvPr>
        </p:nvGraphicFramePr>
        <p:xfrm>
          <a:off x="2837743" y="3310168"/>
          <a:ext cx="3237619" cy="804092"/>
        </p:xfrm>
        <a:graphic>
          <a:graphicData uri="http://schemas.openxmlformats.org/presentationml/2006/ole">
            <mc:AlternateContent xmlns:mc="http://schemas.openxmlformats.org/markup-compatibility/2006">
              <mc:Choice xmlns:v="urn:schemas-microsoft-com:vml" Requires="v">
                <p:oleObj name="Rovnice" r:id="rId4" imgW="1943100" imgH="482600" progId="Equation.3">
                  <p:embed/>
                </p:oleObj>
              </mc:Choice>
              <mc:Fallback>
                <p:oleObj name="Rovnice" r:id="rId4" imgW="1943100" imgH="482600" progId="Equation.3">
                  <p:embed/>
                  <p:pic>
                    <p:nvPicPr>
                      <p:cNvPr id="7" name="Objekt 6">
                        <a:extLst>
                          <a:ext uri="{FF2B5EF4-FFF2-40B4-BE49-F238E27FC236}">
                            <a16:creationId xmlns:a16="http://schemas.microsoft.com/office/drawing/2014/main" id="{EBE01A4A-98EC-4721-A82B-0F987990A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743" y="3310168"/>
                        <a:ext cx="3237619" cy="804092"/>
                      </a:xfrm>
                      <a:prstGeom prst="rect">
                        <a:avLst/>
                      </a:prstGeom>
                      <a:noFill/>
                      <a:ln>
                        <a:noFill/>
                      </a:ln>
                    </p:spPr>
                  </p:pic>
                </p:oleObj>
              </mc:Fallback>
            </mc:AlternateContent>
          </a:graphicData>
        </a:graphic>
      </p:graphicFrame>
      <p:sp>
        <p:nvSpPr>
          <p:cNvPr id="11" name="TextovéPole 10">
            <a:extLst>
              <a:ext uri="{FF2B5EF4-FFF2-40B4-BE49-F238E27FC236}">
                <a16:creationId xmlns:a16="http://schemas.microsoft.com/office/drawing/2014/main" id="{71794ED5-8153-42B5-A708-51E5E3594306}"/>
              </a:ext>
            </a:extLst>
          </p:cNvPr>
          <p:cNvSpPr txBox="1"/>
          <p:nvPr/>
        </p:nvSpPr>
        <p:spPr>
          <a:xfrm>
            <a:off x="259556" y="151104"/>
            <a:ext cx="4681536" cy="461665"/>
          </a:xfrm>
          <a:prstGeom prst="rect">
            <a:avLst/>
          </a:prstGeom>
          <a:noFill/>
        </p:spPr>
        <p:txBody>
          <a:bodyPr wrap="square">
            <a:spAutoFit/>
          </a:bodyPr>
          <a:lstStyle/>
          <a:p>
            <a:pPr algn="just"/>
            <a:r>
              <a:rPr lang="cs-CZ" sz="2400" b="1" i="0" dirty="0">
                <a:solidFill>
                  <a:srgbClr val="000000"/>
                </a:solidFill>
                <a:effectLst/>
              </a:rPr>
              <a:t>Určitý integrál</a:t>
            </a:r>
          </a:p>
        </p:txBody>
      </p:sp>
      <p:sp>
        <p:nvSpPr>
          <p:cNvPr id="12" name="Zástupný symbol pro obsah 2">
            <a:extLst>
              <a:ext uri="{FF2B5EF4-FFF2-40B4-BE49-F238E27FC236}">
                <a16:creationId xmlns:a16="http://schemas.microsoft.com/office/drawing/2014/main" id="{AA19DDF8-D0B9-4795-AD85-F842B878177E}"/>
              </a:ext>
            </a:extLst>
          </p:cNvPr>
          <p:cNvSpPr txBox="1">
            <a:spLocks/>
          </p:cNvSpPr>
          <p:nvPr/>
        </p:nvSpPr>
        <p:spPr bwMode="auto">
          <a:xfrm>
            <a:off x="88901" y="4234768"/>
            <a:ext cx="77422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chemeClr val="tx2"/>
              </a:buClr>
              <a:buSzPct val="73000"/>
              <a:buFont typeface="Wingdings 2" panose="05020102010507070707" pitchFamily="18" charset="2"/>
              <a:buNone/>
            </a:pPr>
            <a:r>
              <a:rPr lang="cs-CZ" altLang="cs-CZ" sz="2000" dirty="0">
                <a:latin typeface="+mn-lt"/>
                <a:cs typeface="Times New Roman" panose="02020603050405020304" pitchFamily="18" charset="0"/>
              </a:rPr>
              <a:t>Při </a:t>
            </a:r>
            <a:r>
              <a:rPr lang="cs-CZ" altLang="cs-CZ" sz="2000" b="1" dirty="0">
                <a:latin typeface="+mn-lt"/>
                <a:cs typeface="Times New Roman" panose="02020603050405020304" pitchFamily="18" charset="0"/>
              </a:rPr>
              <a:t>záměně mezí </a:t>
            </a:r>
            <a:r>
              <a:rPr lang="cs-CZ" altLang="cs-CZ" sz="2000" dirty="0">
                <a:latin typeface="+mn-lt"/>
                <a:cs typeface="Times New Roman" panose="02020603050405020304" pitchFamily="18" charset="0"/>
              </a:rPr>
              <a:t>se mění znaménko určitého integrálu.</a:t>
            </a:r>
          </a:p>
        </p:txBody>
      </p:sp>
      <p:graphicFrame>
        <p:nvGraphicFramePr>
          <p:cNvPr id="13" name="Objekt 12">
            <a:extLst>
              <a:ext uri="{FF2B5EF4-FFF2-40B4-BE49-F238E27FC236}">
                <a16:creationId xmlns:a16="http://schemas.microsoft.com/office/drawing/2014/main" id="{A766187F-8997-418D-BEAD-0D4FB9C0A5AB}"/>
              </a:ext>
            </a:extLst>
          </p:cNvPr>
          <p:cNvGraphicFramePr>
            <a:graphicFrameLocks noChangeAspect="1"/>
          </p:cNvGraphicFramePr>
          <p:nvPr>
            <p:extLst>
              <p:ext uri="{D42A27DB-BD31-4B8C-83A1-F6EECF244321}">
                <p14:modId xmlns:p14="http://schemas.microsoft.com/office/powerpoint/2010/main" val="940528646"/>
              </p:ext>
            </p:extLst>
          </p:nvPr>
        </p:nvGraphicFramePr>
        <p:xfrm>
          <a:off x="2804760" y="4571397"/>
          <a:ext cx="2310518" cy="836187"/>
        </p:xfrm>
        <a:graphic>
          <a:graphicData uri="http://schemas.openxmlformats.org/presentationml/2006/ole">
            <mc:AlternateContent xmlns:mc="http://schemas.openxmlformats.org/markup-compatibility/2006">
              <mc:Choice xmlns:v="urn:schemas-microsoft-com:vml" Requires="v">
                <p:oleObj name="Rovnice" r:id="rId6" imgW="1333500" imgH="482600" progId="Equation.3">
                  <p:embed/>
                </p:oleObj>
              </mc:Choice>
              <mc:Fallback>
                <p:oleObj name="Rovnice" r:id="rId6" imgW="1333500" imgH="482600" progId="Equation.3">
                  <p:embed/>
                  <p:pic>
                    <p:nvPicPr>
                      <p:cNvPr id="7" name="Objekt 6">
                        <a:extLst>
                          <a:ext uri="{FF2B5EF4-FFF2-40B4-BE49-F238E27FC236}">
                            <a16:creationId xmlns:a16="http://schemas.microsoft.com/office/drawing/2014/main" id="{2E33CF2A-FBDD-4BB5-B0B8-03044493A4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4760" y="4571397"/>
                        <a:ext cx="2310518" cy="836187"/>
                      </a:xfrm>
                      <a:prstGeom prst="rect">
                        <a:avLst/>
                      </a:prstGeom>
                      <a:noFill/>
                      <a:ln>
                        <a:noFill/>
                      </a:ln>
                    </p:spPr>
                  </p:pic>
                </p:oleObj>
              </mc:Fallback>
            </mc:AlternateContent>
          </a:graphicData>
        </a:graphic>
      </p:graphicFrame>
      <p:sp>
        <p:nvSpPr>
          <p:cNvPr id="16" name="Zástupný symbol pro obsah 2">
            <a:extLst>
              <a:ext uri="{FF2B5EF4-FFF2-40B4-BE49-F238E27FC236}">
                <a16:creationId xmlns:a16="http://schemas.microsoft.com/office/drawing/2014/main" id="{9C4BAB48-7C42-4643-A3B3-3395A2A1AE53}"/>
              </a:ext>
            </a:extLst>
          </p:cNvPr>
          <p:cNvSpPr txBox="1">
            <a:spLocks/>
          </p:cNvSpPr>
          <p:nvPr/>
        </p:nvSpPr>
        <p:spPr bwMode="auto">
          <a:xfrm>
            <a:off x="88900" y="5422477"/>
            <a:ext cx="77422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chemeClr val="tx2"/>
              </a:buClr>
              <a:buSzPct val="73000"/>
              <a:buFont typeface="Wingdings 2" panose="05020102010507070707" pitchFamily="18" charset="2"/>
              <a:buNone/>
            </a:pPr>
            <a:r>
              <a:rPr lang="cs-CZ" altLang="cs-CZ" sz="2000" dirty="0">
                <a:latin typeface="+mn-lt"/>
                <a:cs typeface="Times New Roman" panose="02020603050405020304" pitchFamily="18" charset="0"/>
              </a:rPr>
              <a:t>Pokud je číslo </a:t>
            </a:r>
            <a:r>
              <a:rPr lang="cs-CZ" altLang="cs-CZ" sz="2000" i="1" dirty="0">
                <a:latin typeface="+mn-lt"/>
                <a:cs typeface="Times New Roman" panose="02020603050405020304" pitchFamily="18" charset="0"/>
              </a:rPr>
              <a:t>c</a:t>
            </a:r>
            <a:r>
              <a:rPr lang="cs-CZ" altLang="cs-CZ" sz="2000" dirty="0">
                <a:latin typeface="+mn-lt"/>
                <a:cs typeface="Times New Roman" panose="02020603050405020304" pitchFamily="18" charset="0"/>
              </a:rPr>
              <a:t> z intervalu (</a:t>
            </a:r>
            <a:r>
              <a:rPr lang="cs-CZ" altLang="cs-CZ" sz="2000" i="1" dirty="0" err="1">
                <a:latin typeface="+mn-lt"/>
                <a:cs typeface="Times New Roman" panose="02020603050405020304" pitchFamily="18" charset="0"/>
              </a:rPr>
              <a:t>a</a:t>
            </a:r>
            <a:r>
              <a:rPr lang="cs-CZ" altLang="cs-CZ" sz="2000" dirty="0" err="1">
                <a:latin typeface="+mn-lt"/>
                <a:cs typeface="Times New Roman" panose="02020603050405020304" pitchFamily="18" charset="0"/>
              </a:rPr>
              <a:t>,</a:t>
            </a:r>
            <a:r>
              <a:rPr lang="cs-CZ" altLang="cs-CZ" sz="2000" i="1" dirty="0" err="1">
                <a:latin typeface="+mn-lt"/>
                <a:cs typeface="Times New Roman" panose="02020603050405020304" pitchFamily="18" charset="0"/>
              </a:rPr>
              <a:t>b</a:t>
            </a:r>
            <a:r>
              <a:rPr lang="cs-CZ" altLang="cs-CZ" sz="2000" dirty="0">
                <a:latin typeface="+mn-lt"/>
                <a:cs typeface="Times New Roman" panose="02020603050405020304" pitchFamily="18" charset="0"/>
              </a:rPr>
              <a:t>), platí:</a:t>
            </a:r>
          </a:p>
        </p:txBody>
      </p:sp>
      <p:graphicFrame>
        <p:nvGraphicFramePr>
          <p:cNvPr id="17" name="Objekt 16">
            <a:extLst>
              <a:ext uri="{FF2B5EF4-FFF2-40B4-BE49-F238E27FC236}">
                <a16:creationId xmlns:a16="http://schemas.microsoft.com/office/drawing/2014/main" id="{FD6164B1-9C21-41E9-9251-BAFF318026C9}"/>
              </a:ext>
            </a:extLst>
          </p:cNvPr>
          <p:cNvGraphicFramePr>
            <a:graphicFrameLocks noChangeAspect="1"/>
          </p:cNvGraphicFramePr>
          <p:nvPr>
            <p:extLst>
              <p:ext uri="{D42A27DB-BD31-4B8C-83A1-F6EECF244321}">
                <p14:modId xmlns:p14="http://schemas.microsoft.com/office/powerpoint/2010/main" val="1965450679"/>
              </p:ext>
            </p:extLst>
          </p:nvPr>
        </p:nvGraphicFramePr>
        <p:xfrm>
          <a:off x="2770187" y="5798368"/>
          <a:ext cx="3305175" cy="842068"/>
        </p:xfrm>
        <a:graphic>
          <a:graphicData uri="http://schemas.openxmlformats.org/presentationml/2006/ole">
            <mc:AlternateContent xmlns:mc="http://schemas.openxmlformats.org/markup-compatibility/2006">
              <mc:Choice xmlns:v="urn:schemas-microsoft-com:vml" Requires="v">
                <p:oleObj name="Rovnice" r:id="rId8" imgW="1892300" imgH="482600" progId="Equation.3">
                  <p:embed/>
                </p:oleObj>
              </mc:Choice>
              <mc:Fallback>
                <p:oleObj name="Rovnice" r:id="rId8" imgW="1892300" imgH="482600" progId="Equation.3">
                  <p:embed/>
                  <p:pic>
                    <p:nvPicPr>
                      <p:cNvPr id="8" name="Objekt 7">
                        <a:extLst>
                          <a:ext uri="{FF2B5EF4-FFF2-40B4-BE49-F238E27FC236}">
                            <a16:creationId xmlns:a16="http://schemas.microsoft.com/office/drawing/2014/main" id="{D624EE44-0771-4C83-8873-840C729438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0187" y="5798368"/>
                        <a:ext cx="3305175" cy="842068"/>
                      </a:xfrm>
                      <a:prstGeom prst="rect">
                        <a:avLst/>
                      </a:prstGeom>
                      <a:noFill/>
                      <a:ln>
                        <a:noFill/>
                      </a:ln>
                    </p:spPr>
                  </p:pic>
                </p:oleObj>
              </mc:Fallback>
            </mc:AlternateContent>
          </a:graphicData>
        </a:graphic>
      </p:graphicFrame>
      <p:grpSp>
        <p:nvGrpSpPr>
          <p:cNvPr id="18" name="Skupina 17">
            <a:extLst>
              <a:ext uri="{FF2B5EF4-FFF2-40B4-BE49-F238E27FC236}">
                <a16:creationId xmlns:a16="http://schemas.microsoft.com/office/drawing/2014/main" id="{4C2A2B94-FB6B-485B-B9B1-89A497E85CF0}"/>
              </a:ext>
            </a:extLst>
          </p:cNvPr>
          <p:cNvGrpSpPr>
            <a:grpSpLocks/>
          </p:cNvGrpSpPr>
          <p:nvPr/>
        </p:nvGrpSpPr>
        <p:grpSpPr bwMode="auto">
          <a:xfrm>
            <a:off x="6480703" y="4345487"/>
            <a:ext cx="2310518" cy="2153980"/>
            <a:chOff x="251520" y="3789040"/>
            <a:chExt cx="3096344" cy="2765921"/>
          </a:xfrm>
        </p:grpSpPr>
        <p:pic>
          <p:nvPicPr>
            <p:cNvPr id="19" name="Picture 4">
              <a:extLst>
                <a:ext uri="{FF2B5EF4-FFF2-40B4-BE49-F238E27FC236}">
                  <a16:creationId xmlns:a16="http://schemas.microsoft.com/office/drawing/2014/main" id="{D3C35AAE-C39D-49B6-BDF9-AE2B43373F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3789040"/>
              <a:ext cx="3096344" cy="272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Přímá spojnice 19">
              <a:extLst>
                <a:ext uri="{FF2B5EF4-FFF2-40B4-BE49-F238E27FC236}">
                  <a16:creationId xmlns:a16="http://schemas.microsoft.com/office/drawing/2014/main" id="{0B26F882-F1E3-4D92-8974-48E1462CE1EF}"/>
                </a:ext>
              </a:extLst>
            </p:cNvPr>
            <p:cNvCxnSpPr/>
            <p:nvPr/>
          </p:nvCxnSpPr>
          <p:spPr>
            <a:xfrm>
              <a:off x="1800485" y="4868734"/>
              <a:ext cx="0" cy="12972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ovéPole 12">
              <a:extLst>
                <a:ext uri="{FF2B5EF4-FFF2-40B4-BE49-F238E27FC236}">
                  <a16:creationId xmlns:a16="http://schemas.microsoft.com/office/drawing/2014/main" id="{3ACA7174-201E-4F86-95EB-004B161C09B3}"/>
                </a:ext>
              </a:extLst>
            </p:cNvPr>
            <p:cNvSpPr txBox="1">
              <a:spLocks noChangeArrowheads="1"/>
            </p:cNvSpPr>
            <p:nvPr/>
          </p:nvSpPr>
          <p:spPr bwMode="auto">
            <a:xfrm>
              <a:off x="1639231" y="6093296"/>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b="1" i="1">
                  <a:solidFill>
                    <a:schemeClr val="tx2"/>
                  </a:solidFill>
                </a:rPr>
                <a:t>c</a:t>
              </a: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E60D74F-A757-43EA-BE3B-D07B56B13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610" y="3620497"/>
            <a:ext cx="2246313" cy="299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a:extLst>
              <a:ext uri="{FF2B5EF4-FFF2-40B4-BE49-F238E27FC236}">
                <a16:creationId xmlns:a16="http://schemas.microsoft.com/office/drawing/2014/main" id="{900D0293-EEA4-4418-A4B0-1C3CDBBB364F}"/>
              </a:ext>
            </a:extLst>
          </p:cNvPr>
          <p:cNvSpPr txBox="1">
            <a:spLocks/>
          </p:cNvSpPr>
          <p:nvPr/>
        </p:nvSpPr>
        <p:spPr bwMode="auto">
          <a:xfrm>
            <a:off x="217586" y="4394567"/>
            <a:ext cx="656153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chemeClr val="tx2"/>
              </a:buClr>
              <a:buSzPct val="73000"/>
              <a:buFont typeface="Wingdings 2" panose="05020102010507070707" pitchFamily="18" charset="2"/>
              <a:buNone/>
            </a:pPr>
            <a:r>
              <a:rPr lang="cs-CZ" altLang="cs-CZ" sz="2000" b="1" dirty="0">
                <a:latin typeface="+mn-lt"/>
                <a:cs typeface="Times New Roman" panose="02020603050405020304" pitchFamily="18" charset="0"/>
              </a:rPr>
              <a:t>Objem rotačního tělesa</a:t>
            </a:r>
            <a:r>
              <a:rPr lang="cs-CZ" altLang="cs-CZ" sz="2000" dirty="0">
                <a:latin typeface="+mn-lt"/>
                <a:cs typeface="Times New Roman" panose="02020603050405020304" pitchFamily="18" charset="0"/>
              </a:rPr>
              <a:t>, které vznikne rotací křivky dané funkcí </a:t>
            </a:r>
            <a:r>
              <a:rPr lang="cs-CZ" altLang="cs-CZ" sz="2000" i="1" dirty="0">
                <a:latin typeface="+mn-lt"/>
                <a:cs typeface="Times New Roman" panose="02020603050405020304" pitchFamily="18" charset="0"/>
              </a:rPr>
              <a:t>f</a:t>
            </a:r>
            <a:r>
              <a:rPr lang="cs-CZ" altLang="cs-CZ" sz="2000" dirty="0">
                <a:latin typeface="+mn-lt"/>
                <a:cs typeface="Times New Roman" panose="02020603050405020304" pitchFamily="18" charset="0"/>
              </a:rPr>
              <a:t>(</a:t>
            </a:r>
            <a:r>
              <a:rPr lang="cs-CZ" altLang="cs-CZ" sz="2000" i="1" dirty="0">
                <a:latin typeface="+mn-lt"/>
                <a:cs typeface="Times New Roman" panose="02020603050405020304" pitchFamily="18" charset="0"/>
              </a:rPr>
              <a:t>x</a:t>
            </a:r>
            <a:r>
              <a:rPr lang="cs-CZ" altLang="cs-CZ" sz="2000" dirty="0">
                <a:latin typeface="+mn-lt"/>
                <a:cs typeface="Times New Roman" panose="02020603050405020304" pitchFamily="18" charset="0"/>
              </a:rPr>
              <a:t>) je možné určit využitím určitého integrálu:</a:t>
            </a:r>
          </a:p>
        </p:txBody>
      </p:sp>
      <p:graphicFrame>
        <p:nvGraphicFramePr>
          <p:cNvPr id="4" name="Objekt 3">
            <a:extLst>
              <a:ext uri="{FF2B5EF4-FFF2-40B4-BE49-F238E27FC236}">
                <a16:creationId xmlns:a16="http://schemas.microsoft.com/office/drawing/2014/main" id="{53825A8E-D4B3-4039-9F33-017EFDEF5E5E}"/>
              </a:ext>
            </a:extLst>
          </p:cNvPr>
          <p:cNvGraphicFramePr>
            <a:graphicFrameLocks noChangeAspect="1"/>
          </p:cNvGraphicFramePr>
          <p:nvPr>
            <p:extLst>
              <p:ext uri="{D42A27DB-BD31-4B8C-83A1-F6EECF244321}">
                <p14:modId xmlns:p14="http://schemas.microsoft.com/office/powerpoint/2010/main" val="4038210036"/>
              </p:ext>
            </p:extLst>
          </p:nvPr>
        </p:nvGraphicFramePr>
        <p:xfrm>
          <a:off x="2494761" y="5376362"/>
          <a:ext cx="2165943" cy="1042408"/>
        </p:xfrm>
        <a:graphic>
          <a:graphicData uri="http://schemas.openxmlformats.org/presentationml/2006/ole">
            <mc:AlternateContent xmlns:mc="http://schemas.openxmlformats.org/markup-compatibility/2006">
              <mc:Choice xmlns:v="urn:schemas-microsoft-com:vml" Requires="v">
                <p:oleObj name="Rovnice" r:id="rId3" imgW="1002865" imgH="482391" progId="Equation.3">
                  <p:embed/>
                </p:oleObj>
              </mc:Choice>
              <mc:Fallback>
                <p:oleObj name="Rovnice" r:id="rId3" imgW="1002865" imgH="482391" progId="Equation.3">
                  <p:embed/>
                  <p:pic>
                    <p:nvPicPr>
                      <p:cNvPr id="4" name="Objekt 3">
                        <a:extLst>
                          <a:ext uri="{FF2B5EF4-FFF2-40B4-BE49-F238E27FC236}">
                            <a16:creationId xmlns:a16="http://schemas.microsoft.com/office/drawing/2014/main" id="{53825A8E-D4B3-4039-9F33-017EFDEF5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761" y="5376362"/>
                        <a:ext cx="2165943" cy="1042408"/>
                      </a:xfrm>
                      <a:prstGeom prst="rect">
                        <a:avLst/>
                      </a:prstGeom>
                      <a:solidFill>
                        <a:srgbClr val="C6D9F1"/>
                      </a:solidFill>
                      <a:ln w="9525">
                        <a:solidFill>
                          <a:schemeClr val="accent1"/>
                        </a:solidFill>
                        <a:miter lim="800000"/>
                        <a:headEnd/>
                        <a:tailEnd/>
                      </a:ln>
                    </p:spPr>
                  </p:pic>
                </p:oleObj>
              </mc:Fallback>
            </mc:AlternateContent>
          </a:graphicData>
        </a:graphic>
      </p:graphicFrame>
      <p:sp>
        <p:nvSpPr>
          <p:cNvPr id="3" name="TextovéPole 2">
            <a:extLst>
              <a:ext uri="{FF2B5EF4-FFF2-40B4-BE49-F238E27FC236}">
                <a16:creationId xmlns:a16="http://schemas.microsoft.com/office/drawing/2014/main" id="{11BAF607-FB16-4920-AB45-4FEB2AA69BE0}"/>
              </a:ext>
            </a:extLst>
          </p:cNvPr>
          <p:cNvSpPr txBox="1"/>
          <p:nvPr/>
        </p:nvSpPr>
        <p:spPr>
          <a:xfrm>
            <a:off x="283369" y="251618"/>
            <a:ext cx="4681536" cy="461665"/>
          </a:xfrm>
          <a:prstGeom prst="rect">
            <a:avLst/>
          </a:prstGeom>
          <a:noFill/>
        </p:spPr>
        <p:txBody>
          <a:bodyPr wrap="square">
            <a:spAutoFit/>
          </a:bodyPr>
          <a:lstStyle/>
          <a:p>
            <a:pPr algn="just"/>
            <a:r>
              <a:rPr lang="cs-CZ" sz="2400" b="1" i="0" dirty="0">
                <a:solidFill>
                  <a:srgbClr val="000000"/>
                </a:solidFill>
                <a:effectLst/>
              </a:rPr>
              <a:t>Určitý integrál</a:t>
            </a:r>
          </a:p>
        </p:txBody>
      </p:sp>
      <p:graphicFrame>
        <p:nvGraphicFramePr>
          <p:cNvPr id="16" name="Objekt 15">
            <a:extLst>
              <a:ext uri="{FF2B5EF4-FFF2-40B4-BE49-F238E27FC236}">
                <a16:creationId xmlns:a16="http://schemas.microsoft.com/office/drawing/2014/main" id="{157544E9-EE6F-4670-97C8-894DE92DF119}"/>
              </a:ext>
            </a:extLst>
          </p:cNvPr>
          <p:cNvGraphicFramePr>
            <a:graphicFrameLocks noChangeAspect="1"/>
          </p:cNvGraphicFramePr>
          <p:nvPr>
            <p:extLst>
              <p:ext uri="{D42A27DB-BD31-4B8C-83A1-F6EECF244321}">
                <p14:modId xmlns:p14="http://schemas.microsoft.com/office/powerpoint/2010/main" val="2336738002"/>
              </p:ext>
            </p:extLst>
          </p:nvPr>
        </p:nvGraphicFramePr>
        <p:xfrm>
          <a:off x="2470943" y="2182298"/>
          <a:ext cx="2493962" cy="920037"/>
        </p:xfrm>
        <a:graphic>
          <a:graphicData uri="http://schemas.openxmlformats.org/presentationml/2006/ole">
            <mc:AlternateContent xmlns:mc="http://schemas.openxmlformats.org/markup-compatibility/2006">
              <mc:Choice xmlns:v="urn:schemas-microsoft-com:vml" Requires="v">
                <p:oleObj name="Rovnice" r:id="rId5" imgW="1307532" imgH="482391" progId="Equation.3">
                  <p:embed/>
                </p:oleObj>
              </mc:Choice>
              <mc:Fallback>
                <p:oleObj name="Rovnice" r:id="rId5" imgW="1307532" imgH="482391" progId="Equation.3">
                  <p:embed/>
                  <p:pic>
                    <p:nvPicPr>
                      <p:cNvPr id="7" name="Objekt 6">
                        <a:extLst>
                          <a:ext uri="{FF2B5EF4-FFF2-40B4-BE49-F238E27FC236}">
                            <a16:creationId xmlns:a16="http://schemas.microsoft.com/office/drawing/2014/main" id="{588B29C6-DE0E-4157-A939-3D9402924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943" y="2182298"/>
                        <a:ext cx="2493962" cy="920037"/>
                      </a:xfrm>
                      <a:prstGeom prst="rect">
                        <a:avLst/>
                      </a:prstGeom>
                      <a:solidFill>
                        <a:srgbClr val="C6D9F1"/>
                      </a:solidFill>
                      <a:ln w="9525">
                        <a:solidFill>
                          <a:schemeClr val="accent1"/>
                        </a:solidFill>
                        <a:miter lim="800000"/>
                        <a:headEnd/>
                        <a:tailEnd/>
                      </a:ln>
                    </p:spPr>
                  </p:pic>
                </p:oleObj>
              </mc:Fallback>
            </mc:AlternateContent>
          </a:graphicData>
        </a:graphic>
      </p:graphicFrame>
      <p:sp>
        <p:nvSpPr>
          <p:cNvPr id="17" name="Zástupný symbol pro obsah 2">
            <a:extLst>
              <a:ext uri="{FF2B5EF4-FFF2-40B4-BE49-F238E27FC236}">
                <a16:creationId xmlns:a16="http://schemas.microsoft.com/office/drawing/2014/main" id="{65A633BE-30A4-4984-A73E-531EAAF23E0D}"/>
              </a:ext>
            </a:extLst>
          </p:cNvPr>
          <p:cNvSpPr txBox="1">
            <a:spLocks/>
          </p:cNvSpPr>
          <p:nvPr/>
        </p:nvSpPr>
        <p:spPr bwMode="auto">
          <a:xfrm>
            <a:off x="217587" y="1172788"/>
            <a:ext cx="6354664"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Clr>
                <a:schemeClr val="tx2"/>
              </a:buClr>
              <a:buSzPct val="73000"/>
              <a:buFont typeface="Wingdings 2" panose="05020102010507070707" pitchFamily="18" charset="2"/>
              <a:buNone/>
            </a:pPr>
            <a:r>
              <a:rPr lang="cs-CZ" altLang="cs-CZ" sz="2000" b="1" dirty="0">
                <a:latin typeface="+mn-lt"/>
                <a:cs typeface="Times New Roman" panose="02020603050405020304" pitchFamily="18" charset="0"/>
              </a:rPr>
              <a:t>Obsah plochy </a:t>
            </a:r>
            <a:r>
              <a:rPr lang="cs-CZ" altLang="cs-CZ" sz="2000" i="1" dirty="0">
                <a:latin typeface="+mn-lt"/>
                <a:cs typeface="Times New Roman" panose="02020603050405020304" pitchFamily="18" charset="0"/>
              </a:rPr>
              <a:t>U </a:t>
            </a:r>
            <a:r>
              <a:rPr lang="cs-CZ" altLang="cs-CZ" sz="2000" b="1" dirty="0">
                <a:latin typeface="+mn-lt"/>
                <a:cs typeface="Times New Roman" panose="02020603050405020304" pitchFamily="18" charset="0"/>
              </a:rPr>
              <a:t>mezi dvěma křivkami</a:t>
            </a:r>
            <a:r>
              <a:rPr lang="cs-CZ" altLang="cs-CZ" sz="2000" dirty="0">
                <a:latin typeface="+mn-lt"/>
                <a:cs typeface="Times New Roman" panose="02020603050405020304" pitchFamily="18" charset="0"/>
              </a:rPr>
              <a:t> danými grafy funkcí </a:t>
            </a:r>
            <a:r>
              <a:rPr lang="cs-CZ" altLang="cs-CZ" sz="2000" i="1" dirty="0">
                <a:latin typeface="+mn-lt"/>
                <a:cs typeface="Times New Roman" panose="02020603050405020304" pitchFamily="18" charset="0"/>
              </a:rPr>
              <a:t>f</a:t>
            </a:r>
            <a:r>
              <a:rPr lang="cs-CZ" altLang="cs-CZ" sz="2000" dirty="0">
                <a:latin typeface="+mn-lt"/>
                <a:cs typeface="Times New Roman" panose="02020603050405020304" pitchFamily="18" charset="0"/>
              </a:rPr>
              <a:t>(</a:t>
            </a:r>
            <a:r>
              <a:rPr lang="cs-CZ" altLang="cs-CZ" sz="2000" i="1" dirty="0">
                <a:latin typeface="+mn-lt"/>
                <a:cs typeface="Times New Roman" panose="02020603050405020304" pitchFamily="18" charset="0"/>
              </a:rPr>
              <a:t>x</a:t>
            </a:r>
            <a:r>
              <a:rPr lang="cs-CZ" altLang="cs-CZ" sz="2000" dirty="0">
                <a:latin typeface="+mn-lt"/>
                <a:cs typeface="Times New Roman" panose="02020603050405020304" pitchFamily="18" charset="0"/>
              </a:rPr>
              <a:t>) a </a:t>
            </a:r>
            <a:r>
              <a:rPr lang="cs-CZ" altLang="cs-CZ" sz="2000" i="1" dirty="0">
                <a:latin typeface="+mn-lt"/>
                <a:cs typeface="Times New Roman" panose="02020603050405020304" pitchFamily="18" charset="0"/>
              </a:rPr>
              <a:t>g</a:t>
            </a:r>
            <a:r>
              <a:rPr lang="cs-CZ" altLang="cs-CZ" sz="2000" dirty="0">
                <a:latin typeface="+mn-lt"/>
                <a:cs typeface="Times New Roman" panose="02020603050405020304" pitchFamily="18" charset="0"/>
              </a:rPr>
              <a:t>(</a:t>
            </a:r>
            <a:r>
              <a:rPr lang="cs-CZ" altLang="cs-CZ" sz="2000" i="1" dirty="0">
                <a:latin typeface="+mn-lt"/>
                <a:cs typeface="Times New Roman" panose="02020603050405020304" pitchFamily="18" charset="0"/>
              </a:rPr>
              <a:t>x</a:t>
            </a:r>
            <a:r>
              <a:rPr lang="cs-CZ" altLang="cs-CZ" sz="2000" dirty="0">
                <a:latin typeface="+mn-lt"/>
                <a:cs typeface="Times New Roman" panose="02020603050405020304" pitchFamily="18" charset="0"/>
              </a:rPr>
              <a:t>) při využití určitého integrálu řešíme podle vztahu:</a:t>
            </a:r>
          </a:p>
        </p:txBody>
      </p:sp>
      <p:pic>
        <p:nvPicPr>
          <p:cNvPr id="18" name="Picture 2">
            <a:extLst>
              <a:ext uri="{FF2B5EF4-FFF2-40B4-BE49-F238E27FC236}">
                <a16:creationId xmlns:a16="http://schemas.microsoft.com/office/drawing/2014/main" id="{5917A5AC-5143-45B5-943F-E6BD60A9B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0101" y="1074839"/>
            <a:ext cx="2354162" cy="235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ovéPole 19">
            <a:extLst>
              <a:ext uri="{FF2B5EF4-FFF2-40B4-BE49-F238E27FC236}">
                <a16:creationId xmlns:a16="http://schemas.microsoft.com/office/drawing/2014/main" id="{8A103D28-215E-48A5-B2EF-0E19BF14ABAC}"/>
              </a:ext>
            </a:extLst>
          </p:cNvPr>
          <p:cNvSpPr txBox="1"/>
          <p:nvPr/>
        </p:nvSpPr>
        <p:spPr>
          <a:xfrm>
            <a:off x="238174" y="3234879"/>
            <a:ext cx="6470848" cy="646331"/>
          </a:xfrm>
          <a:prstGeom prst="rect">
            <a:avLst/>
          </a:prstGeom>
          <a:noFill/>
        </p:spPr>
        <p:txBody>
          <a:bodyPr wrap="square">
            <a:spAutoFit/>
          </a:bodyPr>
          <a:lstStyle/>
          <a:p>
            <a:pPr>
              <a:spcBef>
                <a:spcPts val="600"/>
              </a:spcBef>
              <a:buClr>
                <a:schemeClr val="tx2"/>
              </a:buClr>
              <a:buSzPct val="73000"/>
              <a:buFont typeface="Wingdings 2" panose="05020102010507070707" pitchFamily="18" charset="2"/>
              <a:buNone/>
            </a:pPr>
            <a:r>
              <a:rPr lang="cs-CZ" altLang="cs-CZ" dirty="0">
                <a:cs typeface="Times New Roman" panose="02020603050405020304" pitchFamily="18" charset="0"/>
              </a:rPr>
              <a:t>Pokud se grafy obou křivek protínají, nejsou většinou zadány meze, ty dopočítáme jako průsečíky grafů funkcí.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2C6D0F7-FA99-4607-834B-2371E497B8C8}"/>
              </a:ext>
            </a:extLst>
          </p:cNvPr>
          <p:cNvSpPr txBox="1"/>
          <p:nvPr/>
        </p:nvSpPr>
        <p:spPr>
          <a:xfrm>
            <a:off x="283369" y="251618"/>
            <a:ext cx="4681536" cy="461665"/>
          </a:xfrm>
          <a:prstGeom prst="rect">
            <a:avLst/>
          </a:prstGeom>
          <a:noFill/>
        </p:spPr>
        <p:txBody>
          <a:bodyPr wrap="square">
            <a:spAutoFit/>
          </a:bodyPr>
          <a:lstStyle/>
          <a:p>
            <a:pPr algn="just"/>
            <a:r>
              <a:rPr lang="cs-CZ" sz="2400" b="1" i="0" dirty="0">
                <a:solidFill>
                  <a:srgbClr val="000000"/>
                </a:solidFill>
                <a:effectLst/>
              </a:rPr>
              <a:t>Určitý integrál</a:t>
            </a:r>
          </a:p>
        </p:txBody>
      </p:sp>
      <p:pic>
        <p:nvPicPr>
          <p:cNvPr id="245762" name="Picture 2" descr="The Pythagorean Theorem is the key to the arc length formula.">
            <a:extLst>
              <a:ext uri="{FF2B5EF4-FFF2-40B4-BE49-F238E27FC236}">
                <a16:creationId xmlns:a16="http://schemas.microsoft.com/office/drawing/2014/main" id="{7AB39022-4DAB-41AE-BD56-23A87FC9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277" y="2414126"/>
            <a:ext cx="2865147" cy="1215679"/>
          </a:xfrm>
          <a:prstGeom prst="rect">
            <a:avLst/>
          </a:prstGeom>
          <a:noFill/>
          <a:extLst>
            <a:ext uri="{909E8E84-426E-40DD-AFC4-6F175D3DCCD1}">
              <a14:hiddenFill xmlns:a14="http://schemas.microsoft.com/office/drawing/2010/main">
                <a:solidFill>
                  <a:srgbClr val="FFFFFF"/>
                </a:solidFill>
              </a14:hiddenFill>
            </a:ext>
          </a:extLst>
        </p:spPr>
      </p:pic>
      <p:pic>
        <p:nvPicPr>
          <p:cNvPr id="245764" name="Picture 4" descr="See the source image">
            <a:extLst>
              <a:ext uri="{FF2B5EF4-FFF2-40B4-BE49-F238E27FC236}">
                <a16:creationId xmlns:a16="http://schemas.microsoft.com/office/drawing/2014/main" id="{09CCC4BD-839E-4760-B0EA-FFA7F4E31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126" y="2414126"/>
            <a:ext cx="2409825" cy="1355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C4343900-7A18-4D2D-92C7-60C90E5D3E6F}"/>
              </a:ext>
            </a:extLst>
          </p:cNvPr>
          <p:cNvSpPr txBox="1"/>
          <p:nvPr/>
        </p:nvSpPr>
        <p:spPr>
          <a:xfrm>
            <a:off x="377177" y="1067485"/>
            <a:ext cx="4572000" cy="400110"/>
          </a:xfrm>
          <a:prstGeom prst="rect">
            <a:avLst/>
          </a:prstGeom>
          <a:noFill/>
        </p:spPr>
        <p:txBody>
          <a:bodyPr wrap="square">
            <a:spAutoFit/>
          </a:bodyPr>
          <a:lstStyle/>
          <a:p>
            <a:r>
              <a:rPr lang="cs-CZ" altLang="cs-CZ" sz="2000" b="1" dirty="0">
                <a:latin typeface="+mn-lt"/>
                <a:cs typeface="Times New Roman" panose="02020603050405020304" pitchFamily="18" charset="0"/>
              </a:rPr>
              <a:t>Délka rovinné křivky</a:t>
            </a:r>
            <a:endParaRPr lang="cs-CZ" sz="2000" dirty="0"/>
          </a:p>
        </p:txBody>
      </p:sp>
      <p:pic>
        <p:nvPicPr>
          <p:cNvPr id="245768" name="Picture 8" descr="arc length between points">
            <a:extLst>
              <a:ext uri="{FF2B5EF4-FFF2-40B4-BE49-F238E27FC236}">
                <a16:creationId xmlns:a16="http://schemas.microsoft.com/office/drawing/2014/main" id="{F2A69B08-59DA-4109-94FF-2768FE2D8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880" y="131907"/>
            <a:ext cx="3113943" cy="20673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CDCC4DA0-4536-47E0-A9CB-C58388B66AE3}"/>
              </a:ext>
            </a:extLst>
          </p:cNvPr>
          <p:cNvSpPr txBox="1"/>
          <p:nvPr/>
        </p:nvSpPr>
        <p:spPr>
          <a:xfrm>
            <a:off x="267640" y="1792659"/>
            <a:ext cx="4856809" cy="1015663"/>
          </a:xfrm>
          <a:prstGeom prst="rect">
            <a:avLst/>
          </a:prstGeom>
          <a:noFill/>
        </p:spPr>
        <p:txBody>
          <a:bodyPr wrap="square">
            <a:spAutoFit/>
          </a:bodyPr>
          <a:lstStyle/>
          <a:p>
            <a:pPr algn="just"/>
            <a:r>
              <a:rPr lang="pt-BR" sz="2000" dirty="0"/>
              <a:t>Nechť je funkce f(x) definovaná na intervalu &lt;a</a:t>
            </a:r>
            <a:r>
              <a:rPr lang="cs-CZ" sz="2000" dirty="0"/>
              <a:t>,</a:t>
            </a:r>
            <a:r>
              <a:rPr lang="pt-BR" sz="2000" dirty="0"/>
              <a:t>b&gt; a má zde spojitou derivaci. Pak </a:t>
            </a:r>
            <a:r>
              <a:rPr lang="cs-CZ" sz="2000" dirty="0"/>
              <a:t>je </a:t>
            </a:r>
            <a:r>
              <a:rPr lang="pt-BR" sz="2000" dirty="0"/>
              <a:t>délka této křivky</a:t>
            </a:r>
            <a:endParaRPr lang="cs-CZ" sz="2000" dirty="0"/>
          </a:p>
        </p:txBody>
      </p:sp>
      <p:sp>
        <p:nvSpPr>
          <p:cNvPr id="13" name="TextovéPole 12">
            <a:extLst>
              <a:ext uri="{FF2B5EF4-FFF2-40B4-BE49-F238E27FC236}">
                <a16:creationId xmlns:a16="http://schemas.microsoft.com/office/drawing/2014/main" id="{049AE258-58A9-45A6-A174-8FFDB2FC0767}"/>
              </a:ext>
            </a:extLst>
          </p:cNvPr>
          <p:cNvSpPr txBox="1"/>
          <p:nvPr/>
        </p:nvSpPr>
        <p:spPr>
          <a:xfrm>
            <a:off x="171450" y="3850883"/>
            <a:ext cx="8801099" cy="707886"/>
          </a:xfrm>
          <a:prstGeom prst="rect">
            <a:avLst/>
          </a:prstGeom>
          <a:noFill/>
        </p:spPr>
        <p:txBody>
          <a:bodyPr wrap="square">
            <a:spAutoFit/>
          </a:bodyPr>
          <a:lstStyle/>
          <a:p>
            <a:pPr algn="just"/>
            <a:r>
              <a:rPr lang="cs-CZ" sz="2000" dirty="0"/>
              <a:t>Křivka nemusí být vždy zadána explicitní funkcí y = f(x) , může být dána rovněž parametrickými rovnicemi x = x</a:t>
            </a:r>
            <a:r>
              <a:rPr lang="el-GR" sz="2000" dirty="0"/>
              <a:t>(</a:t>
            </a:r>
            <a:r>
              <a:rPr lang="cs-CZ" sz="2000" dirty="0"/>
              <a:t>t), y =y</a:t>
            </a:r>
            <a:r>
              <a:rPr lang="el-GR" sz="2000" dirty="0"/>
              <a:t>(</a:t>
            </a:r>
            <a:r>
              <a:rPr lang="cs-CZ" sz="2000" dirty="0"/>
              <a:t>t</a:t>
            </a:r>
            <a:r>
              <a:rPr lang="el-GR" sz="2000" dirty="0"/>
              <a:t>), </a:t>
            </a:r>
            <a:r>
              <a:rPr lang="cs-CZ" sz="2000" dirty="0"/>
              <a:t>t ∈&lt; a</a:t>
            </a:r>
            <a:r>
              <a:rPr lang="el-GR" sz="2000" dirty="0"/>
              <a:t>, </a:t>
            </a:r>
            <a:r>
              <a:rPr lang="cs-CZ" sz="2000" dirty="0"/>
              <a:t>b</a:t>
            </a:r>
            <a:r>
              <a:rPr lang="el-GR" sz="2000" dirty="0"/>
              <a:t> &gt; . </a:t>
            </a:r>
            <a:endParaRPr lang="cs-CZ" sz="2000" dirty="0"/>
          </a:p>
        </p:txBody>
      </p:sp>
      <p:pic>
        <p:nvPicPr>
          <p:cNvPr id="245770" name="Picture 10" descr="See the source image">
            <a:extLst>
              <a:ext uri="{FF2B5EF4-FFF2-40B4-BE49-F238E27FC236}">
                <a16:creationId xmlns:a16="http://schemas.microsoft.com/office/drawing/2014/main" id="{CAC81ED7-0877-4695-B56B-3EC2353B6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942" y="4694182"/>
            <a:ext cx="4946114" cy="181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14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C18560-CE03-43EC-B826-5185FAAE4BD1}"/>
              </a:ext>
            </a:extLst>
          </p:cNvPr>
          <p:cNvSpPr txBox="1"/>
          <p:nvPr/>
        </p:nvSpPr>
        <p:spPr>
          <a:xfrm>
            <a:off x="276225" y="342900"/>
            <a:ext cx="4774833" cy="461665"/>
          </a:xfrm>
          <a:prstGeom prst="rect">
            <a:avLst/>
          </a:prstGeom>
          <a:noFill/>
        </p:spPr>
        <p:txBody>
          <a:bodyPr wrap="none" rtlCol="0">
            <a:spAutoFit/>
          </a:bodyPr>
          <a:lstStyle/>
          <a:p>
            <a:r>
              <a:rPr lang="cs-CZ" sz="2400" b="1" dirty="0"/>
              <a:t>Střední hodnota funkce na intervalu</a:t>
            </a:r>
          </a:p>
        </p:txBody>
      </p:sp>
      <p:pic>
        <p:nvPicPr>
          <p:cNvPr id="282628" name="Picture 4" descr="See the source image">
            <a:extLst>
              <a:ext uri="{FF2B5EF4-FFF2-40B4-BE49-F238E27FC236}">
                <a16:creationId xmlns:a16="http://schemas.microsoft.com/office/drawing/2014/main" id="{473BBCEA-F5FA-4E4C-8803-B5D908F23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78" y="2707942"/>
            <a:ext cx="3400425" cy="1912739"/>
          </a:xfrm>
          <a:prstGeom prst="rect">
            <a:avLst/>
          </a:prstGeom>
          <a:noFill/>
          <a:extLst>
            <a:ext uri="{909E8E84-426E-40DD-AFC4-6F175D3DCCD1}">
              <a14:hiddenFill xmlns:a14="http://schemas.microsoft.com/office/drawing/2010/main">
                <a:solidFill>
                  <a:srgbClr val="FFFFFF"/>
                </a:solidFill>
              </a14:hiddenFill>
            </a:ext>
          </a:extLst>
        </p:spPr>
      </p:pic>
      <p:pic>
        <p:nvPicPr>
          <p:cNvPr id="282630" name="Picture 6" descr="Visual of the average value theorem">
            <a:extLst>
              <a:ext uri="{FF2B5EF4-FFF2-40B4-BE49-F238E27FC236}">
                <a16:creationId xmlns:a16="http://schemas.microsoft.com/office/drawing/2014/main" id="{35981B96-B8BE-4EA8-8899-DCE763544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103" y="2765227"/>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1E36B1FF-BD1B-4740-8EBD-8F8CC3B85551}"/>
              </a:ext>
            </a:extLst>
          </p:cNvPr>
          <p:cNvSpPr txBox="1"/>
          <p:nvPr/>
        </p:nvSpPr>
        <p:spPr>
          <a:xfrm>
            <a:off x="885825" y="3053431"/>
            <a:ext cx="662361" cy="369332"/>
          </a:xfrm>
          <a:prstGeom prst="rect">
            <a:avLst/>
          </a:prstGeom>
          <a:noFill/>
        </p:spPr>
        <p:txBody>
          <a:bodyPr wrap="none" rtlCol="0">
            <a:spAutoFit/>
          </a:bodyPr>
          <a:lstStyle/>
          <a:p>
            <a:r>
              <a:rPr lang="cs-CZ" i="1" dirty="0"/>
              <a:t>f(</a:t>
            </a:r>
            <a:r>
              <a:rPr lang="cs-CZ" i="1" dirty="0">
                <a:solidFill>
                  <a:schemeClr val="accent2">
                    <a:lumMod val="75000"/>
                  </a:schemeClr>
                </a:solidFill>
              </a:rPr>
              <a:t>c</a:t>
            </a:r>
            <a:r>
              <a:rPr lang="cs-CZ" i="1" dirty="0"/>
              <a:t>)</a:t>
            </a:r>
            <a:r>
              <a:rPr lang="cs-CZ" dirty="0"/>
              <a:t> =</a:t>
            </a:r>
          </a:p>
        </p:txBody>
      </p:sp>
      <p:sp>
        <p:nvSpPr>
          <p:cNvPr id="4" name="TextovéPole 3">
            <a:extLst>
              <a:ext uri="{FF2B5EF4-FFF2-40B4-BE49-F238E27FC236}">
                <a16:creationId xmlns:a16="http://schemas.microsoft.com/office/drawing/2014/main" id="{581643D1-505B-4F1D-9460-E78C29F5EDFC}"/>
              </a:ext>
            </a:extLst>
          </p:cNvPr>
          <p:cNvSpPr txBox="1"/>
          <p:nvPr/>
        </p:nvSpPr>
        <p:spPr>
          <a:xfrm>
            <a:off x="276225" y="5684297"/>
            <a:ext cx="8553449" cy="707886"/>
          </a:xfrm>
          <a:prstGeom prst="rect">
            <a:avLst/>
          </a:prstGeom>
          <a:noFill/>
        </p:spPr>
        <p:txBody>
          <a:bodyPr wrap="square" rtlCol="0">
            <a:spAutoFit/>
          </a:bodyPr>
          <a:lstStyle/>
          <a:p>
            <a:r>
              <a:rPr lang="cs-CZ" sz="2000" dirty="0"/>
              <a:t>Např. pokud je </a:t>
            </a:r>
            <a:r>
              <a:rPr lang="cs-CZ" sz="2000" i="1" dirty="0"/>
              <a:t>f(x) </a:t>
            </a:r>
            <a:r>
              <a:rPr lang="cs-CZ" sz="2000" dirty="0"/>
              <a:t>funkce charakterizující rychlost, odpovídá </a:t>
            </a:r>
            <a:r>
              <a:rPr lang="cs-CZ" sz="2000" i="1" dirty="0"/>
              <a:t>f(</a:t>
            </a:r>
            <a:r>
              <a:rPr lang="cs-CZ" sz="2000" i="1" dirty="0">
                <a:solidFill>
                  <a:schemeClr val="accent2">
                    <a:lumMod val="75000"/>
                  </a:schemeClr>
                </a:solidFill>
              </a:rPr>
              <a:t>c</a:t>
            </a:r>
            <a:r>
              <a:rPr lang="cs-CZ" sz="2000" i="1" dirty="0"/>
              <a:t>) </a:t>
            </a:r>
            <a:r>
              <a:rPr lang="cs-CZ" sz="2000" dirty="0"/>
              <a:t>střední hodnotě rychlosti. </a:t>
            </a:r>
          </a:p>
        </p:txBody>
      </p:sp>
      <p:sp>
        <p:nvSpPr>
          <p:cNvPr id="5" name="TextovéPole 4">
            <a:extLst>
              <a:ext uri="{FF2B5EF4-FFF2-40B4-BE49-F238E27FC236}">
                <a16:creationId xmlns:a16="http://schemas.microsoft.com/office/drawing/2014/main" id="{7D71883E-B204-405B-845B-CB440662662C}"/>
              </a:ext>
            </a:extLst>
          </p:cNvPr>
          <p:cNvSpPr txBox="1"/>
          <p:nvPr/>
        </p:nvSpPr>
        <p:spPr>
          <a:xfrm>
            <a:off x="4810125" y="1469052"/>
            <a:ext cx="3814523" cy="1323439"/>
          </a:xfrm>
          <a:prstGeom prst="rect">
            <a:avLst/>
          </a:prstGeom>
          <a:noFill/>
        </p:spPr>
        <p:txBody>
          <a:bodyPr wrap="square" rtlCol="0">
            <a:spAutoFit/>
          </a:bodyPr>
          <a:lstStyle/>
          <a:p>
            <a:r>
              <a:rPr lang="cs-CZ" i="1" dirty="0"/>
              <a:t>f(</a:t>
            </a:r>
            <a:r>
              <a:rPr lang="cs-CZ" i="1" dirty="0">
                <a:solidFill>
                  <a:schemeClr val="accent2">
                    <a:lumMod val="75000"/>
                  </a:schemeClr>
                </a:solidFill>
              </a:rPr>
              <a:t>c</a:t>
            </a:r>
            <a:r>
              <a:rPr lang="cs-CZ" i="1" dirty="0"/>
              <a:t>)</a:t>
            </a:r>
            <a:r>
              <a:rPr lang="cs-CZ" dirty="0"/>
              <a:t> je střední hodnota funkce </a:t>
            </a:r>
            <a:r>
              <a:rPr lang="en-US" i="1" dirty="0"/>
              <a:t>f</a:t>
            </a:r>
            <a:r>
              <a:rPr lang="en-US" dirty="0"/>
              <a:t> </a:t>
            </a:r>
            <a:r>
              <a:rPr lang="cs-CZ" dirty="0"/>
              <a:t>na intervalu </a:t>
            </a:r>
            <a:r>
              <a:rPr lang="en-US" dirty="0"/>
              <a:t>[</a:t>
            </a:r>
            <a:r>
              <a:rPr lang="cs-CZ" dirty="0"/>
              <a:t>a, b</a:t>
            </a:r>
            <a:r>
              <a:rPr lang="en-US" dirty="0"/>
              <a:t>]</a:t>
            </a:r>
          </a:p>
          <a:p>
            <a:endParaRPr lang="en-US" sz="800" dirty="0"/>
          </a:p>
          <a:p>
            <a:r>
              <a:rPr lang="cs-CZ" i="1" dirty="0">
                <a:solidFill>
                  <a:schemeClr val="accent2">
                    <a:lumMod val="75000"/>
                  </a:schemeClr>
                </a:solidFill>
              </a:rPr>
              <a:t>c</a:t>
            </a:r>
            <a:r>
              <a:rPr lang="cs-CZ" dirty="0"/>
              <a:t> je</a:t>
            </a:r>
            <a:r>
              <a:rPr lang="en-US" dirty="0"/>
              <a:t> </a:t>
            </a:r>
            <a:r>
              <a:rPr lang="en-US" dirty="0" err="1"/>
              <a:t>hodnota</a:t>
            </a:r>
            <a:r>
              <a:rPr lang="en-US" dirty="0"/>
              <a:t> x, </a:t>
            </a:r>
            <a:r>
              <a:rPr lang="en-US" dirty="0" err="1"/>
              <a:t>odpov</a:t>
            </a:r>
            <a:r>
              <a:rPr lang="cs-CZ" dirty="0"/>
              <a:t>í</a:t>
            </a:r>
            <a:r>
              <a:rPr lang="en-US" dirty="0" err="1"/>
              <a:t>daj</a:t>
            </a:r>
            <a:r>
              <a:rPr lang="cs-CZ" dirty="0" err="1"/>
              <a:t>ící</a:t>
            </a:r>
            <a:r>
              <a:rPr lang="en-US" dirty="0"/>
              <a:t> </a:t>
            </a:r>
            <a:r>
              <a:rPr lang="cs-CZ" dirty="0"/>
              <a:t>střední hodnotě </a:t>
            </a:r>
            <a:r>
              <a:rPr lang="cs-CZ" i="1" dirty="0"/>
              <a:t>f(</a:t>
            </a:r>
            <a:r>
              <a:rPr lang="cs-CZ" i="1" dirty="0">
                <a:solidFill>
                  <a:schemeClr val="accent2">
                    <a:lumMod val="75000"/>
                  </a:schemeClr>
                </a:solidFill>
              </a:rPr>
              <a:t>c</a:t>
            </a:r>
            <a:r>
              <a:rPr lang="cs-CZ" i="1" dirty="0"/>
              <a:t>)</a:t>
            </a:r>
            <a:endParaRPr lang="cs-CZ" dirty="0"/>
          </a:p>
        </p:txBody>
      </p:sp>
      <p:sp>
        <p:nvSpPr>
          <p:cNvPr id="11" name="TextovéPole 10">
            <a:extLst>
              <a:ext uri="{FF2B5EF4-FFF2-40B4-BE49-F238E27FC236}">
                <a16:creationId xmlns:a16="http://schemas.microsoft.com/office/drawing/2014/main" id="{2FB524F2-A9D3-48A7-8FE3-6386BDF6CCB5}"/>
              </a:ext>
            </a:extLst>
          </p:cNvPr>
          <p:cNvSpPr txBox="1"/>
          <p:nvPr/>
        </p:nvSpPr>
        <p:spPr>
          <a:xfrm>
            <a:off x="419100" y="1469052"/>
            <a:ext cx="3814524" cy="1015663"/>
          </a:xfrm>
          <a:prstGeom prst="rect">
            <a:avLst/>
          </a:prstGeom>
          <a:noFill/>
        </p:spPr>
        <p:txBody>
          <a:bodyPr wrap="square">
            <a:spAutoFit/>
          </a:bodyPr>
          <a:lstStyle/>
          <a:p>
            <a:pPr algn="just"/>
            <a:r>
              <a:rPr lang="cs-CZ" sz="2000" dirty="0"/>
              <a:t>Nechť je funkce f(x) spojitá na intervalu &lt;a, b&gt; . Pak existuje číslo c</a:t>
            </a:r>
            <a:r>
              <a:rPr lang="el-GR" sz="2000" dirty="0"/>
              <a:t> ∈</a:t>
            </a:r>
            <a:r>
              <a:rPr lang="cs-CZ" sz="2000" dirty="0"/>
              <a:t> </a:t>
            </a:r>
            <a:r>
              <a:rPr lang="el-GR" sz="2000" dirty="0"/>
              <a:t>&lt; </a:t>
            </a:r>
            <a:r>
              <a:rPr lang="cs-CZ" sz="2000" dirty="0"/>
              <a:t>a b, &gt; takové, že platí </a:t>
            </a:r>
          </a:p>
        </p:txBody>
      </p:sp>
    </p:spTree>
    <p:extLst>
      <p:ext uri="{BB962C8B-B14F-4D97-AF65-F5344CB8AC3E}">
        <p14:creationId xmlns:p14="http://schemas.microsoft.com/office/powerpoint/2010/main" val="21421560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7F3DC8FE-74E9-4366-A747-120D5C7769C5}"/>
              </a:ext>
            </a:extLst>
          </p:cNvPr>
          <p:cNvSpPr>
            <a:spLocks noChangeArrowheads="1"/>
          </p:cNvSpPr>
          <p:nvPr/>
        </p:nvSpPr>
        <p:spPr bwMode="auto">
          <a:xfrm>
            <a:off x="95250" y="277101"/>
            <a:ext cx="8858249" cy="28180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rgbClr val="202122"/>
                </a:solidFill>
                <a:effectLst/>
                <a:latin typeface="+mn-lt"/>
                <a:cs typeface="Arial" panose="020B0604020202020204" pitchFamily="34" charset="0"/>
              </a:rPr>
              <a:t>Určitý integrál z rychlosti podle času je roven změně polohy</a:t>
            </a:r>
            <a:r>
              <a:rPr kumimoji="0" lang="cs-CZ" altLang="cs-CZ" sz="2000" b="0" i="0" u="none" strike="noStrike" cap="none" normalizeH="0" baseline="0" dirty="0">
                <a:ln>
                  <a:noFill/>
                </a:ln>
                <a:solidFill>
                  <a:srgbClr val="202122"/>
                </a:solidFill>
                <a:effectLst/>
                <a:latin typeface="+mn-lt"/>
                <a:cs typeface="Arial" panose="020B0604020202020204" pitchFamily="34" charset="0"/>
              </a:rPr>
              <a:t> během časového úseku od </a:t>
            </a:r>
            <a:r>
              <a:rPr kumimoji="0" lang="cs-CZ" altLang="cs-CZ" sz="2000" b="0" i="1" u="none" strike="noStrike" cap="none" normalizeH="0" baseline="0" dirty="0">
                <a:ln>
                  <a:noFill/>
                </a:ln>
                <a:solidFill>
                  <a:srgbClr val="202122"/>
                </a:solidFill>
                <a:effectLst/>
                <a:latin typeface="+mn-lt"/>
                <a:cs typeface="Arial" panose="020B0604020202020204" pitchFamily="34" charset="0"/>
              </a:rPr>
              <a:t>t</a:t>
            </a:r>
            <a:r>
              <a:rPr kumimoji="0" lang="cs-CZ" altLang="cs-CZ" sz="2000" b="0" i="1" u="none" strike="noStrike" cap="none" normalizeH="0" baseline="-30000" dirty="0">
                <a:ln>
                  <a:noFill/>
                </a:ln>
                <a:solidFill>
                  <a:srgbClr val="202122"/>
                </a:solidFill>
                <a:effectLst/>
                <a:latin typeface="+mn-lt"/>
                <a:cs typeface="Arial" panose="020B0604020202020204" pitchFamily="34" charset="0"/>
              </a:rPr>
              <a:t>1</a:t>
            </a:r>
            <a:r>
              <a:rPr kumimoji="0" lang="cs-CZ" altLang="cs-CZ" sz="2000" b="0" i="0" u="none" strike="noStrike" cap="none" normalizeH="0" baseline="0" dirty="0">
                <a:ln>
                  <a:noFill/>
                </a:ln>
                <a:solidFill>
                  <a:srgbClr val="202122"/>
                </a:solidFill>
                <a:effectLst/>
                <a:latin typeface="+mn-lt"/>
                <a:cs typeface="Arial" panose="020B0604020202020204" pitchFamily="34" charset="0"/>
              </a:rPr>
              <a:t> do </a:t>
            </a:r>
            <a:r>
              <a:rPr kumimoji="0" lang="cs-CZ" altLang="cs-CZ" sz="2000" b="0" i="1" u="none" strike="noStrike" cap="none" normalizeH="0" baseline="0" dirty="0">
                <a:ln>
                  <a:noFill/>
                </a:ln>
                <a:solidFill>
                  <a:srgbClr val="202122"/>
                </a:solidFill>
                <a:effectLst/>
                <a:latin typeface="+mn-lt"/>
                <a:cs typeface="Arial" panose="020B0604020202020204" pitchFamily="34" charset="0"/>
              </a:rPr>
              <a:t>t</a:t>
            </a:r>
            <a:r>
              <a:rPr kumimoji="0" lang="cs-CZ" altLang="cs-CZ" sz="2000" b="0" i="1" u="none" strike="noStrike" cap="none" normalizeH="0" baseline="-30000" dirty="0">
                <a:ln>
                  <a:noFill/>
                </a:ln>
                <a:solidFill>
                  <a:srgbClr val="202122"/>
                </a:solidFill>
                <a:effectLst/>
                <a:latin typeface="+mn-lt"/>
                <a:cs typeface="Arial" panose="020B0604020202020204" pitchFamily="34" charset="0"/>
              </a:rPr>
              <a:t>2</a:t>
            </a:r>
            <a:r>
              <a:rPr kumimoji="0" lang="cs-CZ" altLang="cs-CZ" sz="2000" b="0" i="0" u="none" strike="noStrike" cap="none" normalizeH="0" baseline="0" dirty="0">
                <a:ln>
                  <a:noFill/>
                </a:ln>
                <a:solidFill>
                  <a:srgbClr val="202122"/>
                </a:solidFill>
                <a:effectLst/>
                <a:latin typeface="+mn-lt"/>
                <a:cs typeface="Arial" panose="020B0604020202020204" pitchFamily="34" charset="0"/>
              </a:rPr>
              <a:t>. Pokud polohu v závislosti na čase označíme x(t), platí tedy</a:t>
            </a:r>
          </a:p>
          <a:p>
            <a:pPr marL="0" marR="0" lvl="0" indent="0" algn="l" defTabSz="914400" rtl="0" eaLnBrk="0" fontAlgn="base" latinLnBrk="0" hangingPunct="0">
              <a:lnSpc>
                <a:spcPct val="100000"/>
              </a:lnSpc>
              <a:spcBef>
                <a:spcPct val="0"/>
              </a:spcBef>
              <a:spcAft>
                <a:spcPct val="0"/>
              </a:spcAft>
              <a:buClrTx/>
              <a:buSzTx/>
              <a:buFontTx/>
              <a:buNone/>
              <a:tabLst/>
            </a:pPr>
            <a:endParaRPr lang="cs-CZ" altLang="cs-CZ" sz="2000" dirty="0">
              <a:solidFill>
                <a:srgbClr val="202122"/>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mn-lt"/>
            </a:endParaRPr>
          </a:p>
          <a:p>
            <a:pPr marL="1371600" marR="0" lvl="3" indent="-137160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202122"/>
                </a:solidFill>
                <a:effectLst/>
                <a:latin typeface="+mn-l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202122"/>
                </a:solidFill>
                <a:effectLst/>
                <a:latin typeface="+mn-lt"/>
                <a:cs typeface="Arial" panose="020B0604020202020204" pitchFamily="34" charset="0"/>
              </a:rPr>
              <a:t>Tento vzorec je zobecněním známého vztahu pro pohyb konstantní rychlostí</a:t>
            </a:r>
            <a:endParaRPr kumimoji="0" lang="cs-CZ" altLang="cs-CZ" sz="2000" b="0" i="0" u="none" strike="noStrike" cap="none" normalizeH="0" baseline="0" dirty="0">
              <a:ln>
                <a:noFill/>
              </a:ln>
              <a:solidFill>
                <a:schemeClr val="tx1"/>
              </a:solidFill>
              <a:effectLst/>
              <a:latin typeface="+mn-lt"/>
            </a:endParaRPr>
          </a:p>
          <a:p>
            <a:pPr marL="1371600" marR="0" lvl="3" indent="-13716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202122"/>
                </a:solidFill>
                <a:effectLst/>
                <a:latin typeface="+mn-l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rgbClr val="202122"/>
                </a:solidFill>
                <a:effectLst/>
                <a:latin typeface="+mn-lt"/>
                <a:cs typeface="Arial" panose="020B0604020202020204" pitchFamily="34" charset="0"/>
              </a:rPr>
              <a:t>Tyto vzorce se liší pouze v tom, že ten, který využívá integrál, lze použít i pro pohyb proměnlivou rychlostí.</a:t>
            </a:r>
            <a:endParaRPr kumimoji="0" lang="cs-CZ" altLang="cs-CZ" sz="2000" b="0" i="0" u="none" strike="noStrike" cap="none" normalizeH="0" baseline="0" dirty="0">
              <a:ln>
                <a:noFill/>
              </a:ln>
              <a:solidFill>
                <a:schemeClr val="tx1"/>
              </a:solidFill>
              <a:effectLst/>
              <a:latin typeface="+mn-lt"/>
            </a:endParaRPr>
          </a:p>
        </p:txBody>
      </p:sp>
      <p:sp>
        <p:nvSpPr>
          <p:cNvPr id="9" name="AutoShape 2" descr="{\displaystyle x(t)\,\!}">
            <a:extLst>
              <a:ext uri="{FF2B5EF4-FFF2-40B4-BE49-F238E27FC236}">
                <a16:creationId xmlns:a16="http://schemas.microsoft.com/office/drawing/2014/main" id="{0680501C-B63D-4C2D-9DF1-BAA0B141E144}"/>
              </a:ext>
            </a:extLst>
          </p:cNvPr>
          <p:cNvSpPr>
            <a:spLocks noChangeAspect="1" noChangeArrowheads="1"/>
          </p:cNvSpPr>
          <p:nvPr/>
        </p:nvSpPr>
        <p:spPr bwMode="auto">
          <a:xfrm>
            <a:off x="8477250" y="2620962"/>
            <a:ext cx="26733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3" descr="{\displaystyle x(t_{2})-x(t_{1})=\int \limits _{t_{1}}^{t_{2}}v(t)\,\mathrm {d} t\,\!}">
            <a:extLst>
              <a:ext uri="{FF2B5EF4-FFF2-40B4-BE49-F238E27FC236}">
                <a16:creationId xmlns:a16="http://schemas.microsoft.com/office/drawing/2014/main" id="{4B5F126F-A637-4641-AE13-3AB96177B973}"/>
              </a:ext>
            </a:extLst>
          </p:cNvPr>
          <p:cNvSpPr>
            <a:spLocks noChangeAspect="1" noChangeArrowheads="1"/>
          </p:cNvSpPr>
          <p:nvPr/>
        </p:nvSpPr>
        <p:spPr bwMode="auto">
          <a:xfrm>
            <a:off x="339725" y="2911475"/>
            <a:ext cx="26733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4" descr="{\displaystyle x(t_{2})-x(t_{1})=v\cdot (t_{2}-t_{1})\,\!}">
            <a:extLst>
              <a:ext uri="{FF2B5EF4-FFF2-40B4-BE49-F238E27FC236}">
                <a16:creationId xmlns:a16="http://schemas.microsoft.com/office/drawing/2014/main" id="{E2980FDB-B85D-4022-BA8E-6E920C7A21BA}"/>
              </a:ext>
            </a:extLst>
          </p:cNvPr>
          <p:cNvSpPr>
            <a:spLocks noChangeAspect="1" noChangeArrowheads="1"/>
          </p:cNvSpPr>
          <p:nvPr/>
        </p:nvSpPr>
        <p:spPr bwMode="auto">
          <a:xfrm>
            <a:off x="339725" y="3352800"/>
            <a:ext cx="26733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5" descr="{\displaystyle \triangle x=v\cdot \triangle t\,\!}">
            <a:extLst>
              <a:ext uri="{FF2B5EF4-FFF2-40B4-BE49-F238E27FC236}">
                <a16:creationId xmlns:a16="http://schemas.microsoft.com/office/drawing/2014/main" id="{A9952626-30A1-4DA7-B4FB-8DD7FC1A1860}"/>
              </a:ext>
            </a:extLst>
          </p:cNvPr>
          <p:cNvSpPr>
            <a:spLocks noChangeAspect="1" noChangeArrowheads="1"/>
          </p:cNvSpPr>
          <p:nvPr/>
        </p:nvSpPr>
        <p:spPr bwMode="auto">
          <a:xfrm>
            <a:off x="1149350" y="3352800"/>
            <a:ext cx="26733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7" descr="{\displaystyle x(t_{2})-x(t_{1})=\int \limits _{t_{1}}^{t_{2}}v(t)\,\mathrm {d} t\,\!}">
            <a:extLst>
              <a:ext uri="{FF2B5EF4-FFF2-40B4-BE49-F238E27FC236}">
                <a16:creationId xmlns:a16="http://schemas.microsoft.com/office/drawing/2014/main" id="{F9E48DC7-EB79-4880-BDB7-1E888B93B7C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5" name="Grafický objekt 14">
            <a:extLst>
              <a:ext uri="{FF2B5EF4-FFF2-40B4-BE49-F238E27FC236}">
                <a16:creationId xmlns:a16="http://schemas.microsoft.com/office/drawing/2014/main" id="{13080C8D-F49B-4892-8695-29CD9E663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3694" y="878095"/>
            <a:ext cx="2168944" cy="808038"/>
          </a:xfrm>
          <a:prstGeom prst="rect">
            <a:avLst/>
          </a:prstGeom>
        </p:spPr>
      </p:pic>
      <p:pic>
        <p:nvPicPr>
          <p:cNvPr id="17" name="Grafický objekt 16">
            <a:extLst>
              <a:ext uri="{FF2B5EF4-FFF2-40B4-BE49-F238E27FC236}">
                <a16:creationId xmlns:a16="http://schemas.microsoft.com/office/drawing/2014/main" id="{ACFE4329-C46B-4CE6-8376-580886B632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3017" y="2200819"/>
            <a:ext cx="2419850" cy="247816"/>
          </a:xfrm>
          <a:prstGeom prst="rect">
            <a:avLst/>
          </a:prstGeom>
        </p:spPr>
      </p:pic>
      <p:pic>
        <p:nvPicPr>
          <p:cNvPr id="19" name="Grafický objekt 18">
            <a:extLst>
              <a:ext uri="{FF2B5EF4-FFF2-40B4-BE49-F238E27FC236}">
                <a16:creationId xmlns:a16="http://schemas.microsoft.com/office/drawing/2014/main" id="{97980541-67A1-4E24-BDE1-AA13F46D34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3016" y="2176337"/>
            <a:ext cx="1252901" cy="214312"/>
          </a:xfrm>
          <a:prstGeom prst="rect">
            <a:avLst/>
          </a:prstGeom>
        </p:spPr>
      </p:pic>
      <p:sp>
        <p:nvSpPr>
          <p:cNvPr id="21" name="TextovéPole 20">
            <a:extLst>
              <a:ext uri="{FF2B5EF4-FFF2-40B4-BE49-F238E27FC236}">
                <a16:creationId xmlns:a16="http://schemas.microsoft.com/office/drawing/2014/main" id="{30A585A5-64F8-4C50-AE72-D92FEBDFA68D}"/>
              </a:ext>
            </a:extLst>
          </p:cNvPr>
          <p:cNvSpPr txBox="1"/>
          <p:nvPr/>
        </p:nvSpPr>
        <p:spPr>
          <a:xfrm>
            <a:off x="234552" y="4590640"/>
            <a:ext cx="8760618" cy="1938992"/>
          </a:xfrm>
          <a:prstGeom prst="rect">
            <a:avLst/>
          </a:prstGeom>
          <a:noFill/>
        </p:spPr>
        <p:txBody>
          <a:bodyPr wrap="square">
            <a:spAutoFit/>
          </a:bodyPr>
          <a:lstStyle/>
          <a:p>
            <a:pPr algn="just"/>
            <a:r>
              <a:rPr lang="cs-CZ" sz="2000" b="1" i="0" dirty="0">
                <a:solidFill>
                  <a:srgbClr val="202122"/>
                </a:solidFill>
                <a:effectLst/>
              </a:rPr>
              <a:t>Neurčitý integrál z rychlosti podle času je poloha.</a:t>
            </a:r>
            <a:r>
              <a:rPr lang="cs-CZ" sz="2000" b="0" i="0" dirty="0">
                <a:solidFill>
                  <a:srgbClr val="202122"/>
                </a:solidFill>
                <a:effectLst/>
              </a:rPr>
              <a:t> Argumentem integrálu je zde funkce představující závislost rychlosti na čase; výsledkem je množina primitivních funkcí, které představují závislost polohy na čase. Těchto funkcí je nekonečně mnoho, jedna pro každou možnou počáteční polohu objektu. (To odpovídá fyzikální realitě, že ze znalosti rychlosti lze spočítat polohu objektu v čase </a:t>
            </a:r>
            <a:r>
              <a:rPr lang="cs-CZ" sz="2000" b="0" i="1" dirty="0">
                <a:solidFill>
                  <a:srgbClr val="202122"/>
                </a:solidFill>
                <a:effectLst/>
              </a:rPr>
              <a:t>t</a:t>
            </a:r>
            <a:r>
              <a:rPr lang="cs-CZ" sz="2000" b="0" i="0" dirty="0">
                <a:solidFill>
                  <a:srgbClr val="202122"/>
                </a:solidFill>
                <a:effectLst/>
              </a:rPr>
              <a:t>, jen pokud známe jeho polohu v nějakém čase </a:t>
            </a:r>
            <a:r>
              <a:rPr lang="cs-CZ" sz="2000" b="0" i="1" dirty="0">
                <a:solidFill>
                  <a:srgbClr val="202122"/>
                </a:solidFill>
                <a:effectLst/>
              </a:rPr>
              <a:t>t</a:t>
            </a:r>
            <a:r>
              <a:rPr lang="cs-CZ" sz="2000" b="0" i="1" baseline="-25000" dirty="0">
                <a:solidFill>
                  <a:srgbClr val="202122"/>
                </a:solidFill>
                <a:effectLst/>
              </a:rPr>
              <a:t>0</a:t>
            </a:r>
            <a:r>
              <a:rPr lang="cs-CZ" sz="2000" b="0" i="0" dirty="0">
                <a:solidFill>
                  <a:srgbClr val="202122"/>
                </a:solidFill>
                <a:effectLst/>
              </a:rPr>
              <a:t> odpovídající integrační konstantě).</a:t>
            </a:r>
            <a:endParaRPr lang="cs-CZ" sz="2000" dirty="0"/>
          </a:p>
        </p:txBody>
      </p:sp>
      <p:sp>
        <p:nvSpPr>
          <p:cNvPr id="23" name="TextovéPole 22">
            <a:extLst>
              <a:ext uri="{FF2B5EF4-FFF2-40B4-BE49-F238E27FC236}">
                <a16:creationId xmlns:a16="http://schemas.microsoft.com/office/drawing/2014/main" id="{131C782D-0182-4ECD-9569-66A9E2E56D42}"/>
              </a:ext>
            </a:extLst>
          </p:cNvPr>
          <p:cNvSpPr txBox="1"/>
          <p:nvPr/>
        </p:nvSpPr>
        <p:spPr>
          <a:xfrm>
            <a:off x="276224" y="3276600"/>
            <a:ext cx="8677275" cy="923330"/>
          </a:xfrm>
          <a:prstGeom prst="rect">
            <a:avLst/>
          </a:prstGeom>
          <a:noFill/>
        </p:spPr>
        <p:txBody>
          <a:bodyPr wrap="square">
            <a:spAutoFit/>
          </a:bodyPr>
          <a:lstStyle/>
          <a:p>
            <a:pPr algn="just"/>
            <a:r>
              <a:rPr lang="cs-CZ" sz="1800" b="0" i="0" dirty="0">
                <a:solidFill>
                  <a:srgbClr val="202122"/>
                </a:solidFill>
                <a:effectLst/>
              </a:rPr>
              <a:t>Určitý integrál se využívá v řadě fyzikálních definic – například určitý integrál síly podle polohy je </a:t>
            </a:r>
            <a:r>
              <a:rPr lang="cs-CZ" sz="1800" b="0" i="0" u="sng" dirty="0">
                <a:solidFill>
                  <a:srgbClr val="202122"/>
                </a:solidFill>
                <a:effectLst/>
              </a:rPr>
              <a:t>vykonaná práce</a:t>
            </a:r>
            <a:r>
              <a:rPr lang="cs-CZ" sz="1800" b="0" i="0" dirty="0">
                <a:solidFill>
                  <a:srgbClr val="202122"/>
                </a:solidFill>
                <a:effectLst/>
              </a:rPr>
              <a:t>, určitý integrál ze zrychlení je </a:t>
            </a:r>
            <a:r>
              <a:rPr lang="cs-CZ" sz="1800" b="0" i="0" u="sng" dirty="0">
                <a:solidFill>
                  <a:srgbClr val="202122"/>
                </a:solidFill>
                <a:effectLst/>
              </a:rPr>
              <a:t>změna rychlosti</a:t>
            </a:r>
            <a:r>
              <a:rPr lang="cs-CZ" sz="1800" b="0" i="0" dirty="0">
                <a:solidFill>
                  <a:srgbClr val="202122"/>
                </a:solidFill>
                <a:effectLst/>
              </a:rPr>
              <a:t>, objemový integrál z hustoty je </a:t>
            </a:r>
            <a:r>
              <a:rPr lang="cs-CZ" sz="1800" b="0" i="0" u="sng" dirty="0">
                <a:solidFill>
                  <a:srgbClr val="202122"/>
                </a:solidFill>
                <a:effectLst/>
              </a:rPr>
              <a:t>hmotnost</a:t>
            </a:r>
            <a:r>
              <a:rPr lang="cs-CZ" sz="1800" b="0" i="0" dirty="0">
                <a:solidFill>
                  <a:srgbClr val="202122"/>
                </a:solidFill>
                <a:effectLst/>
              </a:rPr>
              <a:t> tělesa apod.</a:t>
            </a:r>
            <a:endParaRPr lang="cs-CZ" sz="1800" dirty="0"/>
          </a:p>
        </p:txBody>
      </p:sp>
    </p:spTree>
    <p:extLst>
      <p:ext uri="{BB962C8B-B14F-4D97-AF65-F5344CB8AC3E}">
        <p14:creationId xmlns:p14="http://schemas.microsoft.com/office/powerpoint/2010/main" val="1234652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D4FCB51E-28AE-4523-BEEE-74933240FA71}"/>
              </a:ext>
            </a:extLst>
          </p:cNvPr>
          <p:cNvSpPr txBox="1"/>
          <p:nvPr/>
        </p:nvSpPr>
        <p:spPr>
          <a:xfrm>
            <a:off x="223838" y="327363"/>
            <a:ext cx="8696324" cy="5878532"/>
          </a:xfrm>
          <a:prstGeom prst="rect">
            <a:avLst/>
          </a:prstGeom>
          <a:noFill/>
        </p:spPr>
        <p:txBody>
          <a:bodyPr wrap="square">
            <a:spAutoFit/>
          </a:bodyPr>
          <a:lstStyle/>
          <a:p>
            <a:r>
              <a:rPr lang="cs-CZ" sz="2400" b="1" dirty="0"/>
              <a:t>Příklad </a:t>
            </a:r>
          </a:p>
          <a:p>
            <a:endParaRPr lang="cs-CZ" sz="2000" dirty="0"/>
          </a:p>
          <a:p>
            <a:r>
              <a:rPr lang="cs-CZ" sz="2000" dirty="0"/>
              <a:t>Pokud se těleso pohybuje </a:t>
            </a:r>
            <a:r>
              <a:rPr lang="cs-CZ" sz="2000" b="1" dirty="0"/>
              <a:t>volným pádem</a:t>
            </a:r>
            <a:r>
              <a:rPr lang="cs-CZ" sz="2000" dirty="0"/>
              <a:t>, pak jeho rychlost je </a:t>
            </a:r>
          </a:p>
          <a:p>
            <a:endParaRPr lang="cs-CZ" sz="2000" dirty="0"/>
          </a:p>
          <a:p>
            <a:r>
              <a:rPr lang="cs-CZ" sz="2000" dirty="0"/>
              <a:t>kde  </a:t>
            </a:r>
            <a:r>
              <a:rPr lang="cs-CZ" sz="2000" b="1" dirty="0"/>
              <a:t>g</a:t>
            </a:r>
            <a:r>
              <a:rPr lang="cs-CZ" sz="2000" dirty="0"/>
              <a:t> je tíhové zrychlení a znaménko mínus vyjadřuje směr dolů. Pro polohu pak platí:</a:t>
            </a:r>
          </a:p>
          <a:p>
            <a:pPr algn="ctr"/>
            <a:endParaRPr lang="cs-CZ" sz="2000" dirty="0"/>
          </a:p>
          <a:p>
            <a:pPr algn="just"/>
            <a:r>
              <a:rPr lang="cs-CZ" sz="2000" dirty="0"/>
              <a:t>Číslo </a:t>
            </a:r>
            <a:r>
              <a:rPr lang="cs-CZ" sz="2000" i="1" dirty="0"/>
              <a:t>c</a:t>
            </a:r>
            <a:r>
              <a:rPr lang="cs-CZ" sz="2000" dirty="0"/>
              <a:t> se nazývá integrační konstanta, za níž dosazením různých hodnot dostaneme různé možné závislosti polohy na čase. Například funkce</a:t>
            </a:r>
          </a:p>
          <a:p>
            <a:pPr algn="just"/>
            <a:endParaRPr lang="cs-CZ" sz="800" dirty="0"/>
          </a:p>
          <a:p>
            <a:pPr algn="just"/>
            <a:endParaRPr lang="pl-PL" sz="800" b="0" i="0" dirty="0">
              <a:solidFill>
                <a:srgbClr val="202122"/>
              </a:solidFill>
              <a:effectLst/>
            </a:endParaRPr>
          </a:p>
          <a:p>
            <a:pPr algn="just"/>
            <a:endParaRPr lang="pl-PL" sz="800" dirty="0">
              <a:solidFill>
                <a:srgbClr val="202122"/>
              </a:solidFill>
            </a:endParaRPr>
          </a:p>
          <a:p>
            <a:pPr algn="just"/>
            <a:endParaRPr lang="pl-PL" sz="800" b="0" i="0" dirty="0">
              <a:solidFill>
                <a:srgbClr val="202122"/>
              </a:solidFill>
              <a:effectLst/>
            </a:endParaRPr>
          </a:p>
          <a:p>
            <a:pPr algn="just"/>
            <a:r>
              <a:rPr lang="pl-PL" sz="2000" b="0" i="0" dirty="0">
                <a:solidFill>
                  <a:srgbClr val="202122"/>
                </a:solidFill>
                <a:effectLst/>
              </a:rPr>
              <a:t>popisuje volný pád z výšky 50 metrů.</a:t>
            </a:r>
          </a:p>
          <a:p>
            <a:pPr algn="just"/>
            <a:endParaRPr lang="pl-PL" sz="2000" b="0" i="0" dirty="0">
              <a:solidFill>
                <a:srgbClr val="202122"/>
              </a:solidFill>
              <a:effectLst/>
            </a:endParaRPr>
          </a:p>
          <a:p>
            <a:pPr algn="just"/>
            <a:r>
              <a:rPr lang="cs-CZ" sz="2000" i="0" dirty="0">
                <a:solidFill>
                  <a:srgbClr val="202122"/>
                </a:solidFill>
                <a:effectLst/>
              </a:rPr>
              <a:t>Určitý integrál lze spočítat jako rozdíl dvou hodnot neurčitého integrálu. </a:t>
            </a:r>
            <a:r>
              <a:rPr lang="cs-CZ" sz="2000" b="0" i="0" dirty="0">
                <a:solidFill>
                  <a:srgbClr val="202122"/>
                </a:solidFill>
                <a:effectLst/>
              </a:rPr>
              <a:t>Například výpočet dráhy uražené mezi časem 3 sekundy a 5 sekund se spočte tak, že zvolíme libovolnou z primitivních funkcí (zde je nejpřirozenější volit                       a spočteme její rozdíl v obou časových mezích:</a:t>
            </a:r>
          </a:p>
          <a:p>
            <a:pPr algn="just"/>
            <a:r>
              <a:rPr lang="cs-CZ" sz="2000" dirty="0">
                <a:solidFill>
                  <a:srgbClr val="202122"/>
                </a:solidFill>
              </a:rPr>
              <a:t>                                            </a:t>
            </a:r>
          </a:p>
          <a:p>
            <a:pPr algn="just"/>
            <a:r>
              <a:rPr lang="cs-CZ" sz="2000" dirty="0">
                <a:solidFill>
                  <a:srgbClr val="202122"/>
                </a:solidFill>
              </a:rPr>
              <a:t>                                        </a:t>
            </a:r>
            <a:r>
              <a:rPr lang="cs-CZ" sz="2000" i="1" dirty="0"/>
              <a:t>x(t) </a:t>
            </a:r>
            <a:r>
              <a:rPr lang="cs-CZ" sz="2000" dirty="0"/>
              <a:t>=</a:t>
            </a:r>
          </a:p>
        </p:txBody>
      </p:sp>
      <p:pic>
        <p:nvPicPr>
          <p:cNvPr id="13" name="Grafický objekt 12">
            <a:extLst>
              <a:ext uri="{FF2B5EF4-FFF2-40B4-BE49-F238E27FC236}">
                <a16:creationId xmlns:a16="http://schemas.microsoft.com/office/drawing/2014/main" id="{6B3B4A22-18D9-46C6-A188-6A77A2F26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5224" y="1338262"/>
            <a:ext cx="1190067" cy="280988"/>
          </a:xfrm>
          <a:prstGeom prst="rect">
            <a:avLst/>
          </a:prstGeom>
        </p:spPr>
      </p:pic>
      <p:pic>
        <p:nvPicPr>
          <p:cNvPr id="15" name="Grafický objekt 14">
            <a:extLst>
              <a:ext uri="{FF2B5EF4-FFF2-40B4-BE49-F238E27FC236}">
                <a16:creationId xmlns:a16="http://schemas.microsoft.com/office/drawing/2014/main" id="{0B41D152-8319-4AE0-B015-15F8C90404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2247" y="1928813"/>
            <a:ext cx="4094621" cy="533399"/>
          </a:xfrm>
          <a:prstGeom prst="rect">
            <a:avLst/>
          </a:prstGeom>
        </p:spPr>
      </p:pic>
      <p:pic>
        <p:nvPicPr>
          <p:cNvPr id="17" name="Grafický objekt 16">
            <a:extLst>
              <a:ext uri="{FF2B5EF4-FFF2-40B4-BE49-F238E27FC236}">
                <a16:creationId xmlns:a16="http://schemas.microsoft.com/office/drawing/2014/main" id="{D5029396-3BC6-48E0-8949-C0B4100679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9743" y="4886773"/>
            <a:ext cx="1258284" cy="453568"/>
          </a:xfrm>
          <a:prstGeom prst="rect">
            <a:avLst/>
          </a:prstGeom>
        </p:spPr>
      </p:pic>
      <p:pic>
        <p:nvPicPr>
          <p:cNvPr id="19" name="Grafický objekt 18">
            <a:extLst>
              <a:ext uri="{FF2B5EF4-FFF2-40B4-BE49-F238E27FC236}">
                <a16:creationId xmlns:a16="http://schemas.microsoft.com/office/drawing/2014/main" id="{21FB804B-3E84-4BA8-8978-75C296BFC0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37572" y="5508859"/>
            <a:ext cx="4710212" cy="794667"/>
          </a:xfrm>
          <a:prstGeom prst="rect">
            <a:avLst/>
          </a:prstGeom>
        </p:spPr>
      </p:pic>
      <p:pic>
        <p:nvPicPr>
          <p:cNvPr id="23" name="Grafický objekt 22">
            <a:extLst>
              <a:ext uri="{FF2B5EF4-FFF2-40B4-BE49-F238E27FC236}">
                <a16:creationId xmlns:a16="http://schemas.microsoft.com/office/drawing/2014/main" id="{9271970C-0D7C-4333-9388-C603F621E5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0257" y="3289540"/>
            <a:ext cx="1751213" cy="463997"/>
          </a:xfrm>
          <a:prstGeom prst="rect">
            <a:avLst/>
          </a:prstGeom>
        </p:spPr>
      </p:pic>
    </p:spTree>
    <p:extLst>
      <p:ext uri="{BB962C8B-B14F-4D97-AF65-F5344CB8AC3E}">
        <p14:creationId xmlns:p14="http://schemas.microsoft.com/office/powerpoint/2010/main" val="17983197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FFD440CF-71DC-4464-A342-E2167E4EDF47}"/>
              </a:ext>
            </a:extLst>
          </p:cNvPr>
          <p:cNvSpPr txBox="1">
            <a:spLocks/>
          </p:cNvSpPr>
          <p:nvPr/>
        </p:nvSpPr>
        <p:spPr>
          <a:xfrm>
            <a:off x="528637" y="452870"/>
            <a:ext cx="3609975" cy="646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2400" b="1" dirty="0">
                <a:latin typeface="+mn-lt"/>
              </a:rPr>
              <a:t>Rychlost hmotného bodu</a:t>
            </a:r>
          </a:p>
        </p:txBody>
      </p:sp>
      <p:sp>
        <p:nvSpPr>
          <p:cNvPr id="6" name="TextovéPole 5">
            <a:extLst>
              <a:ext uri="{FF2B5EF4-FFF2-40B4-BE49-F238E27FC236}">
                <a16:creationId xmlns:a16="http://schemas.microsoft.com/office/drawing/2014/main" id="{33854C14-820B-485C-A00E-A0FB60A770B6}"/>
              </a:ext>
            </a:extLst>
          </p:cNvPr>
          <p:cNvSpPr txBox="1"/>
          <p:nvPr/>
        </p:nvSpPr>
        <p:spPr>
          <a:xfrm>
            <a:off x="366845" y="1313248"/>
            <a:ext cx="8634280" cy="646331"/>
          </a:xfrm>
          <a:prstGeom prst="rect">
            <a:avLst/>
          </a:prstGeom>
          <a:noFill/>
        </p:spPr>
        <p:txBody>
          <a:bodyPr wrap="square">
            <a:spAutoFit/>
          </a:bodyPr>
          <a:lstStyle/>
          <a:p>
            <a:pPr algn="just"/>
            <a:r>
              <a:rPr lang="cs-CZ" b="0" i="0" dirty="0">
                <a:solidFill>
                  <a:srgbClr val="000000"/>
                </a:solidFill>
                <a:effectLst/>
                <a:latin typeface="Arial" panose="020B0604020202020204" pitchFamily="34" charset="0"/>
              </a:rPr>
              <a:t>Rychlost je charakteristika pohybu, která nám sděluje, jakým způsobem se mění poloha hmotného bodu v čase. </a:t>
            </a:r>
            <a:endParaRPr lang="cs-CZ" dirty="0"/>
          </a:p>
        </p:txBody>
      </p:sp>
      <p:pic>
        <p:nvPicPr>
          <p:cNvPr id="230404" name="Picture 4" descr="See the source image">
            <a:extLst>
              <a:ext uri="{FF2B5EF4-FFF2-40B4-BE49-F238E27FC236}">
                <a16:creationId xmlns:a16="http://schemas.microsoft.com/office/drawing/2014/main" id="{8E2553D2-E65B-42F0-AF88-B2BACF3DA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2344043"/>
            <a:ext cx="5724525" cy="4293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1F8F9CC9-160A-4259-A81B-4473EEAED9CB}"/>
              </a:ext>
            </a:extLst>
          </p:cNvPr>
          <p:cNvSpPr txBox="1"/>
          <p:nvPr/>
        </p:nvSpPr>
        <p:spPr>
          <a:xfrm>
            <a:off x="6724650" y="3782627"/>
            <a:ext cx="1355179" cy="461665"/>
          </a:xfrm>
          <a:prstGeom prst="rect">
            <a:avLst/>
          </a:prstGeom>
          <a:noFill/>
        </p:spPr>
        <p:txBody>
          <a:bodyPr wrap="none" rtlCol="0">
            <a:spAutoFit/>
          </a:bodyPr>
          <a:lstStyle/>
          <a:p>
            <a:r>
              <a:rPr lang="cs-CZ" sz="2400" i="1" dirty="0"/>
              <a:t>v </a:t>
            </a:r>
            <a:r>
              <a:rPr lang="cs-CZ" sz="2400" dirty="0"/>
              <a:t>(skalár)</a:t>
            </a:r>
          </a:p>
        </p:txBody>
      </p:sp>
      <p:sp>
        <p:nvSpPr>
          <p:cNvPr id="3" name="TextovéPole 2">
            <a:extLst>
              <a:ext uri="{FF2B5EF4-FFF2-40B4-BE49-F238E27FC236}">
                <a16:creationId xmlns:a16="http://schemas.microsoft.com/office/drawing/2014/main" id="{64F9F664-954C-490A-A104-C21A9AC1DB8F}"/>
              </a:ext>
            </a:extLst>
          </p:cNvPr>
          <p:cNvSpPr txBox="1"/>
          <p:nvPr/>
        </p:nvSpPr>
        <p:spPr>
          <a:xfrm>
            <a:off x="6724650" y="5544752"/>
            <a:ext cx="1382623" cy="461665"/>
          </a:xfrm>
          <a:prstGeom prst="rect">
            <a:avLst/>
          </a:prstGeom>
          <a:noFill/>
        </p:spPr>
        <p:txBody>
          <a:bodyPr wrap="none" rtlCol="0">
            <a:spAutoFit/>
          </a:bodyPr>
          <a:lstStyle/>
          <a:p>
            <a:r>
              <a:rPr lang="cs-CZ" sz="2400" b="1" dirty="0"/>
              <a:t>v </a:t>
            </a:r>
            <a:r>
              <a:rPr lang="cs-CZ" sz="2400" dirty="0"/>
              <a:t>(vektor)</a:t>
            </a:r>
          </a:p>
        </p:txBody>
      </p:sp>
      <p:sp>
        <p:nvSpPr>
          <p:cNvPr id="4" name="TextovéPole 3">
            <a:extLst>
              <a:ext uri="{FF2B5EF4-FFF2-40B4-BE49-F238E27FC236}">
                <a16:creationId xmlns:a16="http://schemas.microsoft.com/office/drawing/2014/main" id="{58C12BBA-F01F-4F22-B936-DDC2EBCE1311}"/>
              </a:ext>
            </a:extLst>
          </p:cNvPr>
          <p:cNvSpPr txBox="1"/>
          <p:nvPr/>
        </p:nvSpPr>
        <p:spPr>
          <a:xfrm>
            <a:off x="6724650" y="3382517"/>
            <a:ext cx="1915589" cy="400110"/>
          </a:xfrm>
          <a:prstGeom prst="rect">
            <a:avLst/>
          </a:prstGeom>
          <a:noFill/>
        </p:spPr>
        <p:txBody>
          <a:bodyPr wrap="none" rtlCol="0">
            <a:spAutoFit/>
          </a:bodyPr>
          <a:lstStyle/>
          <a:p>
            <a:r>
              <a:rPr lang="cs-CZ" sz="2000" i="1" dirty="0"/>
              <a:t>Velikost rychlosti</a:t>
            </a:r>
          </a:p>
        </p:txBody>
      </p:sp>
      <p:sp>
        <p:nvSpPr>
          <p:cNvPr id="8" name="TextovéPole 7">
            <a:extLst>
              <a:ext uri="{FF2B5EF4-FFF2-40B4-BE49-F238E27FC236}">
                <a16:creationId xmlns:a16="http://schemas.microsoft.com/office/drawing/2014/main" id="{6D12D63D-BCDA-4E31-9CF7-BB86485C1FC9}"/>
              </a:ext>
            </a:extLst>
          </p:cNvPr>
          <p:cNvSpPr txBox="1"/>
          <p:nvPr/>
        </p:nvSpPr>
        <p:spPr>
          <a:xfrm>
            <a:off x="6724650" y="5060119"/>
            <a:ext cx="1048107" cy="400110"/>
          </a:xfrm>
          <a:prstGeom prst="rect">
            <a:avLst/>
          </a:prstGeom>
          <a:noFill/>
        </p:spPr>
        <p:txBody>
          <a:bodyPr wrap="none" rtlCol="0">
            <a:spAutoFit/>
          </a:bodyPr>
          <a:lstStyle/>
          <a:p>
            <a:r>
              <a:rPr lang="cs-CZ" sz="2000" i="1" dirty="0"/>
              <a:t>Rychlost</a:t>
            </a:r>
          </a:p>
        </p:txBody>
      </p:sp>
    </p:spTree>
    <p:extLst>
      <p:ext uri="{BB962C8B-B14F-4D97-AF65-F5344CB8AC3E}">
        <p14:creationId xmlns:p14="http://schemas.microsoft.com/office/powerpoint/2010/main" val="4234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CEC888-316D-4F2E-A428-E8B2F190D883}"/>
              </a:ext>
            </a:extLst>
          </p:cNvPr>
          <p:cNvSpPr>
            <a:spLocks noGrp="1"/>
          </p:cNvSpPr>
          <p:nvPr>
            <p:ph type="title"/>
          </p:nvPr>
        </p:nvSpPr>
        <p:spPr>
          <a:xfrm>
            <a:off x="295274" y="126304"/>
            <a:ext cx="4676776" cy="646332"/>
          </a:xfrm>
        </p:spPr>
        <p:txBody>
          <a:bodyPr>
            <a:noAutofit/>
          </a:bodyPr>
          <a:lstStyle/>
          <a:p>
            <a:r>
              <a:rPr lang="cs-CZ" sz="2400" b="1" dirty="0">
                <a:latin typeface="+mn-lt"/>
              </a:rPr>
              <a:t>Okamžitá rychlost hmotného bodu</a:t>
            </a:r>
          </a:p>
        </p:txBody>
      </p:sp>
      <p:sp>
        <p:nvSpPr>
          <p:cNvPr id="13" name="TextovéPole 12">
            <a:extLst>
              <a:ext uri="{FF2B5EF4-FFF2-40B4-BE49-F238E27FC236}">
                <a16:creationId xmlns:a16="http://schemas.microsoft.com/office/drawing/2014/main" id="{02D3FC83-FD6C-424D-B367-DBBFE1F77719}"/>
              </a:ext>
            </a:extLst>
          </p:cNvPr>
          <p:cNvSpPr txBox="1"/>
          <p:nvPr/>
        </p:nvSpPr>
        <p:spPr>
          <a:xfrm>
            <a:off x="295274" y="866106"/>
            <a:ext cx="8610601" cy="707886"/>
          </a:xfrm>
          <a:prstGeom prst="rect">
            <a:avLst/>
          </a:prstGeom>
          <a:noFill/>
        </p:spPr>
        <p:txBody>
          <a:bodyPr wrap="square" rtlCol="0">
            <a:spAutoFit/>
          </a:bodyPr>
          <a:lstStyle/>
          <a:p>
            <a:r>
              <a:rPr lang="cs-CZ" sz="2000" dirty="0"/>
              <a:t>Okamžitá rychlost (</a:t>
            </a:r>
            <a:r>
              <a:rPr lang="cs-CZ" sz="2000" b="1" dirty="0"/>
              <a:t>v</a:t>
            </a:r>
            <a:r>
              <a:rPr lang="cs-CZ" sz="2000" dirty="0"/>
              <a:t>) je </a:t>
            </a:r>
            <a:r>
              <a:rPr lang="cs-CZ" sz="2000" u="sng" dirty="0"/>
              <a:t>vektor</a:t>
            </a:r>
            <a:r>
              <a:rPr lang="cs-CZ" sz="2000" dirty="0"/>
              <a:t> </a:t>
            </a:r>
            <a:r>
              <a:rPr lang="cs-CZ" sz="2000" u="sng" dirty="0"/>
              <a:t>charakterizující změnu polohového vektoru </a:t>
            </a:r>
            <a:r>
              <a:rPr lang="cs-CZ" sz="2000" b="1" u="sng" dirty="0"/>
              <a:t>r </a:t>
            </a:r>
            <a:r>
              <a:rPr lang="cs-CZ" sz="2000" u="sng" dirty="0"/>
              <a:t>za velmi krátký časový interval</a:t>
            </a:r>
            <a:r>
              <a:rPr lang="cs-CZ" sz="2000" dirty="0"/>
              <a:t>.</a:t>
            </a:r>
          </a:p>
        </p:txBody>
      </p:sp>
      <p:pic>
        <p:nvPicPr>
          <p:cNvPr id="16" name="Obrázek 15">
            <a:extLst>
              <a:ext uri="{FF2B5EF4-FFF2-40B4-BE49-F238E27FC236}">
                <a16:creationId xmlns:a16="http://schemas.microsoft.com/office/drawing/2014/main" id="{CB7DFAE1-4DD4-48AB-9F19-0CA8FEB52C26}"/>
              </a:ext>
            </a:extLst>
          </p:cNvPr>
          <p:cNvPicPr>
            <a:picLocks noChangeAspect="1"/>
          </p:cNvPicPr>
          <p:nvPr/>
        </p:nvPicPr>
        <p:blipFill>
          <a:blip r:embed="rId2"/>
          <a:stretch>
            <a:fillRect/>
          </a:stretch>
        </p:blipFill>
        <p:spPr>
          <a:xfrm>
            <a:off x="5468748" y="1425676"/>
            <a:ext cx="3177219" cy="1885150"/>
          </a:xfrm>
          <a:prstGeom prst="rect">
            <a:avLst/>
          </a:prstGeom>
        </p:spPr>
      </p:pic>
      <p:pic>
        <p:nvPicPr>
          <p:cNvPr id="7" name="Grafický objekt 6">
            <a:extLst>
              <a:ext uri="{FF2B5EF4-FFF2-40B4-BE49-F238E27FC236}">
                <a16:creationId xmlns:a16="http://schemas.microsoft.com/office/drawing/2014/main" id="{71467217-2CD3-4EA8-8C26-B44ACFABE8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027" y="4828917"/>
            <a:ext cx="744286" cy="481597"/>
          </a:xfrm>
          <a:prstGeom prst="rect">
            <a:avLst/>
          </a:prstGeom>
        </p:spPr>
      </p:pic>
      <p:pic>
        <p:nvPicPr>
          <p:cNvPr id="10" name="Grafický objekt 9">
            <a:extLst>
              <a:ext uri="{FF2B5EF4-FFF2-40B4-BE49-F238E27FC236}">
                <a16:creationId xmlns:a16="http://schemas.microsoft.com/office/drawing/2014/main" id="{D806A7F8-1D3E-4C35-ACAC-5587384F59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027" y="5476616"/>
            <a:ext cx="744286" cy="481597"/>
          </a:xfrm>
          <a:prstGeom prst="rect">
            <a:avLst/>
          </a:prstGeom>
        </p:spPr>
      </p:pic>
      <p:pic>
        <p:nvPicPr>
          <p:cNvPr id="12" name="Grafický objekt 11">
            <a:extLst>
              <a:ext uri="{FF2B5EF4-FFF2-40B4-BE49-F238E27FC236}">
                <a16:creationId xmlns:a16="http://schemas.microsoft.com/office/drawing/2014/main" id="{DCDEEFCC-A7AE-4A8C-8901-B523B8E710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027" y="4211254"/>
            <a:ext cx="725235" cy="451561"/>
          </a:xfrm>
          <a:prstGeom prst="rect">
            <a:avLst/>
          </a:prstGeom>
        </p:spPr>
      </p:pic>
      <p:sp>
        <p:nvSpPr>
          <p:cNvPr id="14" name="TextovéPole 13">
            <a:extLst>
              <a:ext uri="{FF2B5EF4-FFF2-40B4-BE49-F238E27FC236}">
                <a16:creationId xmlns:a16="http://schemas.microsoft.com/office/drawing/2014/main" id="{2729F5CE-5183-4EAF-9619-308488DEA82E}"/>
              </a:ext>
            </a:extLst>
          </p:cNvPr>
          <p:cNvSpPr txBox="1"/>
          <p:nvPr/>
        </p:nvSpPr>
        <p:spPr>
          <a:xfrm>
            <a:off x="152515" y="3448804"/>
            <a:ext cx="1707390" cy="646331"/>
          </a:xfrm>
          <a:prstGeom prst="rect">
            <a:avLst/>
          </a:prstGeom>
          <a:noFill/>
        </p:spPr>
        <p:txBody>
          <a:bodyPr wrap="none" rtlCol="0">
            <a:spAutoFit/>
          </a:bodyPr>
          <a:lstStyle/>
          <a:p>
            <a:r>
              <a:rPr lang="cs-CZ" i="1" dirty="0"/>
              <a:t>Složky okamžité </a:t>
            </a:r>
          </a:p>
          <a:p>
            <a:r>
              <a:rPr lang="cs-CZ" i="1" dirty="0"/>
              <a:t>rychlosti</a:t>
            </a:r>
          </a:p>
        </p:txBody>
      </p:sp>
      <p:sp>
        <p:nvSpPr>
          <p:cNvPr id="15" name="TextovéPole 14">
            <a:extLst>
              <a:ext uri="{FF2B5EF4-FFF2-40B4-BE49-F238E27FC236}">
                <a16:creationId xmlns:a16="http://schemas.microsoft.com/office/drawing/2014/main" id="{06726963-2794-416D-ACD4-382E0EAA993D}"/>
              </a:ext>
            </a:extLst>
          </p:cNvPr>
          <p:cNvSpPr txBox="1"/>
          <p:nvPr/>
        </p:nvSpPr>
        <p:spPr>
          <a:xfrm>
            <a:off x="295274" y="6222853"/>
            <a:ext cx="4943405" cy="369332"/>
          </a:xfrm>
          <a:prstGeom prst="rect">
            <a:avLst/>
          </a:prstGeom>
          <a:noFill/>
        </p:spPr>
        <p:txBody>
          <a:bodyPr wrap="none" rtlCol="0">
            <a:spAutoFit/>
          </a:bodyPr>
          <a:lstStyle/>
          <a:p>
            <a:r>
              <a:rPr lang="cs-CZ" i="1" dirty="0"/>
              <a:t>Velikost okamžité rychlosti</a:t>
            </a:r>
            <a:r>
              <a:rPr lang="cs-CZ" dirty="0"/>
              <a:t>: |</a:t>
            </a:r>
            <a:r>
              <a:rPr lang="cs-CZ" b="1" dirty="0"/>
              <a:t>v</a:t>
            </a:r>
            <a:r>
              <a:rPr lang="cs-CZ" dirty="0"/>
              <a:t>| = v = √v</a:t>
            </a:r>
            <a:r>
              <a:rPr lang="cs-CZ" baseline="-25000" dirty="0"/>
              <a:t>x</a:t>
            </a:r>
            <a:r>
              <a:rPr lang="cs-CZ" baseline="30000" dirty="0"/>
              <a:t>2</a:t>
            </a:r>
            <a:r>
              <a:rPr lang="cs-CZ" dirty="0"/>
              <a:t> + v</a:t>
            </a:r>
            <a:r>
              <a:rPr lang="cs-CZ" baseline="-25000" dirty="0"/>
              <a:t>y</a:t>
            </a:r>
            <a:r>
              <a:rPr lang="cs-CZ" baseline="30000" dirty="0"/>
              <a:t>2</a:t>
            </a:r>
            <a:r>
              <a:rPr lang="cs-CZ" dirty="0"/>
              <a:t> + v</a:t>
            </a:r>
            <a:r>
              <a:rPr lang="cs-CZ" baseline="-25000" dirty="0"/>
              <a:t>z</a:t>
            </a:r>
            <a:r>
              <a:rPr lang="cs-CZ" baseline="30000" dirty="0"/>
              <a:t>2</a:t>
            </a:r>
          </a:p>
        </p:txBody>
      </p:sp>
      <p:cxnSp>
        <p:nvCxnSpPr>
          <p:cNvPr id="19" name="Přímá spojnice 18">
            <a:extLst>
              <a:ext uri="{FF2B5EF4-FFF2-40B4-BE49-F238E27FC236}">
                <a16:creationId xmlns:a16="http://schemas.microsoft.com/office/drawing/2014/main" id="{CB43C2F9-375E-4227-B664-B2AE250A389A}"/>
              </a:ext>
            </a:extLst>
          </p:cNvPr>
          <p:cNvCxnSpPr/>
          <p:nvPr/>
        </p:nvCxnSpPr>
        <p:spPr>
          <a:xfrm>
            <a:off x="3919537" y="6316293"/>
            <a:ext cx="11620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ovéPole 19">
            <a:extLst>
              <a:ext uri="{FF2B5EF4-FFF2-40B4-BE49-F238E27FC236}">
                <a16:creationId xmlns:a16="http://schemas.microsoft.com/office/drawing/2014/main" id="{A9AD4DD5-9AA1-4CC3-83D4-441D04B66609}"/>
              </a:ext>
            </a:extLst>
          </p:cNvPr>
          <p:cNvSpPr txBox="1"/>
          <p:nvPr/>
        </p:nvSpPr>
        <p:spPr>
          <a:xfrm>
            <a:off x="2105225" y="3656757"/>
            <a:ext cx="1640385" cy="369332"/>
          </a:xfrm>
          <a:prstGeom prst="rect">
            <a:avLst/>
          </a:prstGeom>
          <a:noFill/>
        </p:spPr>
        <p:txBody>
          <a:bodyPr wrap="none" rtlCol="0">
            <a:spAutoFit/>
          </a:bodyPr>
          <a:lstStyle/>
          <a:p>
            <a:r>
              <a:rPr lang="cs-CZ" i="1" dirty="0"/>
              <a:t>Směrové kosiny</a:t>
            </a:r>
          </a:p>
        </p:txBody>
      </p:sp>
      <p:sp>
        <p:nvSpPr>
          <p:cNvPr id="21" name="TextovéPole 20">
            <a:extLst>
              <a:ext uri="{FF2B5EF4-FFF2-40B4-BE49-F238E27FC236}">
                <a16:creationId xmlns:a16="http://schemas.microsoft.com/office/drawing/2014/main" id="{4838C725-3804-46AC-8338-2CBA20E4F22E}"/>
              </a:ext>
            </a:extLst>
          </p:cNvPr>
          <p:cNvSpPr txBox="1"/>
          <p:nvPr/>
        </p:nvSpPr>
        <p:spPr>
          <a:xfrm>
            <a:off x="2185435" y="4244141"/>
            <a:ext cx="1399166" cy="1169551"/>
          </a:xfrm>
          <a:prstGeom prst="rect">
            <a:avLst/>
          </a:prstGeom>
          <a:noFill/>
        </p:spPr>
        <p:txBody>
          <a:bodyPr wrap="none" rtlCol="0">
            <a:spAutoFit/>
          </a:bodyPr>
          <a:lstStyle/>
          <a:p>
            <a:r>
              <a:rPr lang="cs-CZ" dirty="0"/>
              <a:t>cos(</a:t>
            </a:r>
            <a:r>
              <a:rPr lang="el-GR" dirty="0"/>
              <a:t>α</a:t>
            </a:r>
            <a:r>
              <a:rPr lang="cs-CZ" dirty="0"/>
              <a:t>) = </a:t>
            </a:r>
            <a:r>
              <a:rPr lang="cs-CZ" dirty="0" err="1"/>
              <a:t>v</a:t>
            </a:r>
            <a:r>
              <a:rPr lang="cs-CZ" baseline="-25000" dirty="0" err="1"/>
              <a:t>x</a:t>
            </a:r>
            <a:r>
              <a:rPr lang="cs-CZ" dirty="0"/>
              <a:t>/v</a:t>
            </a:r>
          </a:p>
          <a:p>
            <a:endParaRPr lang="cs-CZ" sz="800" dirty="0"/>
          </a:p>
          <a:p>
            <a:r>
              <a:rPr lang="cs-CZ" dirty="0"/>
              <a:t> cos(</a:t>
            </a:r>
            <a:r>
              <a:rPr lang="el-GR" dirty="0"/>
              <a:t>β</a:t>
            </a:r>
            <a:r>
              <a:rPr lang="cs-CZ" dirty="0"/>
              <a:t>) = v</a:t>
            </a:r>
            <a:r>
              <a:rPr lang="cs-CZ" baseline="-25000" dirty="0"/>
              <a:t>y</a:t>
            </a:r>
            <a:r>
              <a:rPr lang="cs-CZ" dirty="0"/>
              <a:t>/v</a:t>
            </a:r>
          </a:p>
          <a:p>
            <a:endParaRPr lang="cs-CZ" sz="800" dirty="0"/>
          </a:p>
          <a:p>
            <a:r>
              <a:rPr lang="cs-CZ" dirty="0"/>
              <a:t>cos(</a:t>
            </a:r>
            <a:r>
              <a:rPr lang="el-GR" dirty="0"/>
              <a:t>γ</a:t>
            </a:r>
            <a:r>
              <a:rPr lang="cs-CZ" dirty="0"/>
              <a:t>) = </a:t>
            </a:r>
            <a:r>
              <a:rPr lang="cs-CZ" dirty="0" err="1"/>
              <a:t>v</a:t>
            </a:r>
            <a:r>
              <a:rPr lang="cs-CZ" baseline="-25000" dirty="0" err="1"/>
              <a:t>z</a:t>
            </a:r>
            <a:r>
              <a:rPr lang="cs-CZ" dirty="0"/>
              <a:t>/v</a:t>
            </a:r>
          </a:p>
        </p:txBody>
      </p:sp>
      <p:pic>
        <p:nvPicPr>
          <p:cNvPr id="279558" name="Picture 6">
            <a:extLst>
              <a:ext uri="{FF2B5EF4-FFF2-40B4-BE49-F238E27FC236}">
                <a16:creationId xmlns:a16="http://schemas.microsoft.com/office/drawing/2014/main" id="{25CE21C3-9EB1-4EE5-BC40-277D72F88F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6704" y="3547174"/>
            <a:ext cx="2345392" cy="2623431"/>
          </a:xfrm>
          <a:prstGeom prst="rect">
            <a:avLst/>
          </a:prstGeom>
          <a:noFill/>
          <a:extLst>
            <a:ext uri="{909E8E84-426E-40DD-AFC4-6F175D3DCCD1}">
              <a14:hiddenFill xmlns:a14="http://schemas.microsoft.com/office/drawing/2010/main">
                <a:solidFill>
                  <a:srgbClr val="FFFFFF"/>
                </a:solidFill>
              </a14:hiddenFill>
            </a:ext>
          </a:extLst>
        </p:spPr>
      </p:pic>
      <p:pic>
        <p:nvPicPr>
          <p:cNvPr id="26" name="Obrázek 25">
            <a:extLst>
              <a:ext uri="{FF2B5EF4-FFF2-40B4-BE49-F238E27FC236}">
                <a16:creationId xmlns:a16="http://schemas.microsoft.com/office/drawing/2014/main" id="{F1BC3793-1642-4ECB-A4F3-D9D8A87087B5}"/>
              </a:ext>
            </a:extLst>
          </p:cNvPr>
          <p:cNvPicPr>
            <a:picLocks noChangeAspect="1"/>
          </p:cNvPicPr>
          <p:nvPr/>
        </p:nvPicPr>
        <p:blipFill>
          <a:blip r:embed="rId10"/>
          <a:stretch>
            <a:fillRect/>
          </a:stretch>
        </p:blipFill>
        <p:spPr>
          <a:xfrm>
            <a:off x="6849502" y="3590721"/>
            <a:ext cx="1999224" cy="2885837"/>
          </a:xfrm>
          <a:prstGeom prst="rect">
            <a:avLst/>
          </a:prstGeom>
        </p:spPr>
      </p:pic>
      <p:pic>
        <p:nvPicPr>
          <p:cNvPr id="28" name="Grafický objekt 27">
            <a:extLst>
              <a:ext uri="{FF2B5EF4-FFF2-40B4-BE49-F238E27FC236}">
                <a16:creationId xmlns:a16="http://schemas.microsoft.com/office/drawing/2014/main" id="{7227E0F4-8266-4C9E-90B1-E562BA23AA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6440" y="2249296"/>
            <a:ext cx="1325147" cy="643643"/>
          </a:xfrm>
          <a:prstGeom prst="rect">
            <a:avLst/>
          </a:prstGeom>
        </p:spPr>
      </p:pic>
      <p:pic>
        <p:nvPicPr>
          <p:cNvPr id="30" name="Grafický objekt 29">
            <a:extLst>
              <a:ext uri="{FF2B5EF4-FFF2-40B4-BE49-F238E27FC236}">
                <a16:creationId xmlns:a16="http://schemas.microsoft.com/office/drawing/2014/main" id="{6BCE7E5F-682C-4BDC-ACCA-8D47BEFB3C0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590" y="2237153"/>
            <a:ext cx="2376218" cy="646331"/>
          </a:xfrm>
          <a:prstGeom prst="rect">
            <a:avLst/>
          </a:prstGeom>
        </p:spPr>
      </p:pic>
    </p:spTree>
    <p:extLst>
      <p:ext uri="{BB962C8B-B14F-4D97-AF65-F5344CB8AC3E}">
        <p14:creationId xmlns:p14="http://schemas.microsoft.com/office/powerpoint/2010/main" val="161547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DC7CD4E-F7BA-4D50-85D4-7C95A32B34C8}"/>
              </a:ext>
            </a:extLst>
          </p:cNvPr>
          <p:cNvSpPr txBox="1"/>
          <p:nvPr/>
        </p:nvSpPr>
        <p:spPr>
          <a:xfrm>
            <a:off x="295274" y="269439"/>
            <a:ext cx="8696325" cy="1785104"/>
          </a:xfrm>
          <a:prstGeom prst="rect">
            <a:avLst/>
          </a:prstGeom>
          <a:noFill/>
        </p:spPr>
        <p:txBody>
          <a:bodyPr wrap="square">
            <a:spAutoFit/>
          </a:bodyPr>
          <a:lstStyle/>
          <a:p>
            <a:r>
              <a:rPr lang="en-US" sz="2200" dirty="0"/>
              <a:t> </a:t>
            </a:r>
            <a:r>
              <a:rPr lang="cs-CZ" sz="2200" dirty="0"/>
              <a:t>Mezi jednotky odvozené patří též dvě </a:t>
            </a:r>
            <a:r>
              <a:rPr lang="cs-CZ" sz="2200" b="1" dirty="0"/>
              <a:t>doplňkové jednotky</a:t>
            </a:r>
            <a:r>
              <a:rPr lang="cs-CZ" sz="2200" dirty="0"/>
              <a:t>: </a:t>
            </a:r>
            <a:r>
              <a:rPr lang="cs-CZ" sz="2200" i="1" dirty="0"/>
              <a:t>radián</a:t>
            </a:r>
            <a:r>
              <a:rPr lang="cs-CZ" sz="2200" dirty="0"/>
              <a:t> (rad) jako jednotka </a:t>
            </a:r>
            <a:r>
              <a:rPr lang="cs-CZ" sz="2200" u="sng" dirty="0"/>
              <a:t>rovinného úhlu </a:t>
            </a:r>
            <a:r>
              <a:rPr lang="cs-CZ" sz="2200" dirty="0"/>
              <a:t>a </a:t>
            </a:r>
            <a:r>
              <a:rPr lang="cs-CZ" sz="2200" i="1" dirty="0"/>
              <a:t>steradián</a:t>
            </a:r>
            <a:r>
              <a:rPr lang="cs-CZ" sz="2200" dirty="0"/>
              <a:t> (</a:t>
            </a:r>
            <a:r>
              <a:rPr lang="cs-CZ" sz="2200" dirty="0" err="1"/>
              <a:t>sr</a:t>
            </a:r>
            <a:r>
              <a:rPr lang="cs-CZ" sz="2200" dirty="0"/>
              <a:t>) jako jednotka </a:t>
            </a:r>
            <a:r>
              <a:rPr lang="cs-CZ" sz="2200" u="sng" dirty="0"/>
              <a:t>prostorového úhlu</a:t>
            </a:r>
            <a:r>
              <a:rPr lang="cs-CZ" sz="2200" dirty="0"/>
              <a:t>. Tyto jednotky nelze vyjádřit pomocí jednotek základních - považujeme je za bezrozměrné. Je-li např. </a:t>
            </a:r>
            <a:r>
              <a:rPr lang="el-GR" sz="2200" dirty="0"/>
              <a:t>α</a:t>
            </a:r>
            <a:r>
              <a:rPr lang="cs-CZ" sz="2200" dirty="0"/>
              <a:t> označení rovinného úhlu, lze psát </a:t>
            </a:r>
            <a:r>
              <a:rPr lang="el-GR" sz="2200" dirty="0"/>
              <a:t>α </a:t>
            </a:r>
            <a:r>
              <a:rPr lang="en-US" sz="2200" dirty="0"/>
              <a:t>=</a:t>
            </a:r>
            <a:r>
              <a:rPr lang="cs-CZ" sz="2200" dirty="0"/>
              <a:t> </a:t>
            </a:r>
            <a:r>
              <a:rPr lang="el-GR" sz="2200" dirty="0"/>
              <a:t>π</a:t>
            </a:r>
            <a:r>
              <a:rPr lang="cs-CZ" sz="2200" dirty="0"/>
              <a:t> rad , ale při přepisu do soustavy SI se píše jen </a:t>
            </a:r>
            <a:r>
              <a:rPr lang="el-GR" sz="2200" dirty="0"/>
              <a:t>α </a:t>
            </a:r>
            <a:r>
              <a:rPr lang="en-US" sz="2200" dirty="0"/>
              <a:t>=</a:t>
            </a:r>
            <a:r>
              <a:rPr lang="cs-CZ" sz="2200" dirty="0"/>
              <a:t> </a:t>
            </a:r>
            <a:r>
              <a:rPr lang="el-GR" sz="2200" dirty="0"/>
              <a:t>π</a:t>
            </a:r>
            <a:r>
              <a:rPr lang="cs-CZ" sz="2200" dirty="0"/>
              <a:t>, tj. </a:t>
            </a:r>
            <a:r>
              <a:rPr lang="el-GR" sz="2200" dirty="0"/>
              <a:t>α </a:t>
            </a:r>
            <a:r>
              <a:rPr lang="en-US" sz="2200" dirty="0"/>
              <a:t>= </a:t>
            </a:r>
            <a:r>
              <a:rPr lang="cs-CZ" sz="2200" dirty="0"/>
              <a:t>1. </a:t>
            </a:r>
          </a:p>
        </p:txBody>
      </p:sp>
      <p:pic>
        <p:nvPicPr>
          <p:cNvPr id="7" name="Obrázek 6">
            <a:extLst>
              <a:ext uri="{FF2B5EF4-FFF2-40B4-BE49-F238E27FC236}">
                <a16:creationId xmlns:a16="http://schemas.microsoft.com/office/drawing/2014/main" id="{A1AB3FFE-FD39-46DD-8497-0AFEC5337972}"/>
              </a:ext>
            </a:extLst>
          </p:cNvPr>
          <p:cNvPicPr>
            <a:picLocks noChangeAspect="1"/>
          </p:cNvPicPr>
          <p:nvPr/>
        </p:nvPicPr>
        <p:blipFill>
          <a:blip r:embed="rId2"/>
          <a:stretch>
            <a:fillRect/>
          </a:stretch>
        </p:blipFill>
        <p:spPr>
          <a:xfrm>
            <a:off x="395285" y="2305050"/>
            <a:ext cx="6024813" cy="4283511"/>
          </a:xfrm>
          <a:prstGeom prst="rect">
            <a:avLst/>
          </a:prstGeom>
        </p:spPr>
      </p:pic>
      <p:pic>
        <p:nvPicPr>
          <p:cNvPr id="2" name="Picture 2" descr="znázornění radiánu">
            <a:extLst>
              <a:ext uri="{FF2B5EF4-FFF2-40B4-BE49-F238E27FC236}">
                <a16:creationId xmlns:a16="http://schemas.microsoft.com/office/drawing/2014/main" id="{5C5965C8-A812-4EC9-863E-7A14EC1EA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466" y="2556804"/>
            <a:ext cx="2128249" cy="205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233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C17859C-AEC1-40F8-8417-A77858BB8D1A}"/>
              </a:ext>
            </a:extLst>
          </p:cNvPr>
          <p:cNvSpPr txBox="1"/>
          <p:nvPr/>
        </p:nvSpPr>
        <p:spPr>
          <a:xfrm>
            <a:off x="590548" y="427620"/>
            <a:ext cx="6819900" cy="461665"/>
          </a:xfrm>
          <a:prstGeom prst="rect">
            <a:avLst/>
          </a:prstGeom>
          <a:noFill/>
        </p:spPr>
        <p:txBody>
          <a:bodyPr wrap="square">
            <a:spAutoFit/>
          </a:bodyPr>
          <a:lstStyle/>
          <a:p>
            <a:pPr marL="0" lvl="1"/>
            <a:r>
              <a:rPr lang="cs-CZ" altLang="cs-CZ" sz="2400" b="1" dirty="0"/>
              <a:t>Velikost okamžité rychlosti hmotného bodu</a:t>
            </a:r>
          </a:p>
        </p:txBody>
      </p:sp>
      <p:sp>
        <p:nvSpPr>
          <p:cNvPr id="7" name="TextovéPole 6">
            <a:extLst>
              <a:ext uri="{FF2B5EF4-FFF2-40B4-BE49-F238E27FC236}">
                <a16:creationId xmlns:a16="http://schemas.microsoft.com/office/drawing/2014/main" id="{C7CE233F-1467-439F-869C-8D3F22B8CF90}"/>
              </a:ext>
            </a:extLst>
          </p:cNvPr>
          <p:cNvSpPr txBox="1"/>
          <p:nvPr/>
        </p:nvSpPr>
        <p:spPr>
          <a:xfrm>
            <a:off x="481012" y="962177"/>
            <a:ext cx="8662988" cy="1938992"/>
          </a:xfrm>
          <a:prstGeom prst="rect">
            <a:avLst/>
          </a:prstGeom>
          <a:noFill/>
        </p:spPr>
        <p:txBody>
          <a:bodyPr wrap="square">
            <a:spAutoFit/>
          </a:bodyPr>
          <a:lstStyle/>
          <a:p>
            <a:r>
              <a:rPr lang="cs-CZ" sz="2000" b="0" i="0" dirty="0">
                <a:solidFill>
                  <a:srgbClr val="000000"/>
                </a:solidFill>
                <a:effectLst/>
              </a:rPr>
              <a:t>Velikost okamžité rychlosti (</a:t>
            </a:r>
            <a:r>
              <a:rPr lang="cs-CZ" sz="2000" b="0" i="1" dirty="0">
                <a:solidFill>
                  <a:srgbClr val="000000"/>
                </a:solidFill>
                <a:effectLst/>
              </a:rPr>
              <a:t>v</a:t>
            </a:r>
            <a:r>
              <a:rPr lang="cs-CZ" sz="2000" b="0" i="0" dirty="0">
                <a:solidFill>
                  <a:srgbClr val="000000"/>
                </a:solidFill>
                <a:effectLst/>
              </a:rPr>
              <a:t>) je dána podílem velikosti změny polohového vektoru a časového intervalu, který změna polohy trvala. </a:t>
            </a:r>
          </a:p>
          <a:p>
            <a:endParaRPr lang="cs-CZ" sz="2000" dirty="0">
              <a:solidFill>
                <a:srgbClr val="000000"/>
              </a:solidFill>
              <a:latin typeface="Times New Roman" panose="02020603050405020304" pitchFamily="18" charset="0"/>
            </a:endParaRPr>
          </a:p>
          <a:p>
            <a:endParaRPr lang="cs-CZ" sz="2000" dirty="0">
              <a:solidFill>
                <a:srgbClr val="000000"/>
              </a:solidFill>
              <a:latin typeface="Times New Roman" panose="02020603050405020304" pitchFamily="18" charset="0"/>
            </a:endParaRPr>
          </a:p>
          <a:p>
            <a:r>
              <a:rPr lang="cs-CZ" sz="2000" dirty="0"/>
              <a:t>Je to vlastně </a:t>
            </a:r>
            <a:r>
              <a:rPr lang="cs-CZ" sz="2000" b="1" dirty="0"/>
              <a:t>průměrná rychlost </a:t>
            </a:r>
            <a:r>
              <a:rPr lang="cs-CZ" sz="2000" dirty="0"/>
              <a:t>na velmi krátkém úseku trajektorie a ve velmi malém časovém intervalu.</a:t>
            </a:r>
          </a:p>
        </p:txBody>
      </p:sp>
      <p:pic>
        <p:nvPicPr>
          <p:cNvPr id="9" name="Picture 2">
            <a:extLst>
              <a:ext uri="{FF2B5EF4-FFF2-40B4-BE49-F238E27FC236}">
                <a16:creationId xmlns:a16="http://schemas.microsoft.com/office/drawing/2014/main" id="{3F3B3D20-38C2-4ABB-82D5-7E56111FF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1357802"/>
            <a:ext cx="1461300" cy="793793"/>
          </a:xfrm>
          <a:prstGeom prst="rect">
            <a:avLst/>
          </a:prstGeom>
          <a:noFill/>
          <a:extLst>
            <a:ext uri="{909E8E84-426E-40DD-AFC4-6F175D3DCCD1}">
              <a14:hiddenFill xmlns:a14="http://schemas.microsoft.com/office/drawing/2010/main">
                <a:solidFill>
                  <a:srgbClr val="FFFFFF"/>
                </a:solidFill>
              </a14:hiddenFill>
            </a:ext>
          </a:extLst>
        </p:spPr>
      </p:pic>
      <p:pic>
        <p:nvPicPr>
          <p:cNvPr id="277506" name="Picture 2" descr="Poznámky k pojmu rychlost ve středoškolské fyzice">
            <a:extLst>
              <a:ext uri="{FF2B5EF4-FFF2-40B4-BE49-F238E27FC236}">
                <a16:creationId xmlns:a16="http://schemas.microsoft.com/office/drawing/2014/main" id="{19901F83-4B22-4434-8330-21A0F28A8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4" y="3520266"/>
            <a:ext cx="5547867" cy="245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13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a:extLst>
              <a:ext uri="{FF2B5EF4-FFF2-40B4-BE49-F238E27FC236}">
                <a16:creationId xmlns:a16="http://schemas.microsoft.com/office/drawing/2014/main" id="{8EA13747-C3BA-4525-857C-EC761A4A740F}"/>
              </a:ext>
            </a:extLst>
          </p:cNvPr>
          <p:cNvSpPr>
            <a:spLocks noGrp="1" noRot="1" noChangeArrowheads="1"/>
          </p:cNvSpPr>
          <p:nvPr>
            <p:ph type="title" idx="4294967295"/>
          </p:nvPr>
        </p:nvSpPr>
        <p:spPr>
          <a:xfrm>
            <a:off x="146050" y="295275"/>
            <a:ext cx="8451850" cy="762000"/>
          </a:xfrm>
        </p:spPr>
        <p:txBody>
          <a:bodyPr>
            <a:normAutofit/>
          </a:bodyPr>
          <a:lstStyle/>
          <a:p>
            <a:r>
              <a:rPr lang="cs-CZ" altLang="cs-CZ" sz="2400" b="1" dirty="0">
                <a:latin typeface="+mn-lt"/>
              </a:rPr>
              <a:t>Průměrná rychlost hmotného bodu</a:t>
            </a:r>
          </a:p>
        </p:txBody>
      </p:sp>
      <p:graphicFrame>
        <p:nvGraphicFramePr>
          <p:cNvPr id="2052" name="Object 4">
            <a:extLst>
              <a:ext uri="{FF2B5EF4-FFF2-40B4-BE49-F238E27FC236}">
                <a16:creationId xmlns:a16="http://schemas.microsoft.com/office/drawing/2014/main" id="{D394C46C-6C8E-4D40-8F1F-B71EE5C68E67}"/>
              </a:ext>
            </a:extLst>
          </p:cNvPr>
          <p:cNvGraphicFramePr>
            <a:graphicFrameLocks noChangeAspect="1"/>
          </p:cNvGraphicFramePr>
          <p:nvPr>
            <p:extLst>
              <p:ext uri="{D42A27DB-BD31-4B8C-83A1-F6EECF244321}">
                <p14:modId xmlns:p14="http://schemas.microsoft.com/office/powerpoint/2010/main" val="3571150339"/>
              </p:ext>
            </p:extLst>
          </p:nvPr>
        </p:nvGraphicFramePr>
        <p:xfrm>
          <a:off x="3082549" y="1475251"/>
          <a:ext cx="1060826" cy="707886"/>
        </p:xfrm>
        <a:graphic>
          <a:graphicData uri="http://schemas.openxmlformats.org/presentationml/2006/ole">
            <mc:AlternateContent xmlns:mc="http://schemas.openxmlformats.org/markup-compatibility/2006">
              <mc:Choice xmlns:v="urn:schemas-microsoft-com:vml" Requires="v">
                <p:oleObj name="Rovnice" r:id="rId2" imgW="431640" imgH="393480" progId="Equation.3">
                  <p:embed/>
                </p:oleObj>
              </mc:Choice>
              <mc:Fallback>
                <p:oleObj name="Rovnice" r:id="rId2" imgW="431640" imgH="393480" progId="Equation.3">
                  <p:embed/>
                  <p:pic>
                    <p:nvPicPr>
                      <p:cNvPr id="2052" name="Object 4">
                        <a:extLst>
                          <a:ext uri="{FF2B5EF4-FFF2-40B4-BE49-F238E27FC236}">
                            <a16:creationId xmlns:a16="http://schemas.microsoft.com/office/drawing/2014/main" id="{D394C46C-6C8E-4D40-8F1F-B71EE5C68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549" y="1475251"/>
                        <a:ext cx="1060826" cy="707886"/>
                      </a:xfrm>
                      <a:prstGeom prst="rect">
                        <a:avLst/>
                      </a:prstGeom>
                      <a:solidFill>
                        <a:schemeClr val="bg1"/>
                      </a:solidFill>
                      <a:ln>
                        <a:noFill/>
                      </a:ln>
                      <a:effectLst/>
                    </p:spPr>
                  </p:pic>
                </p:oleObj>
              </mc:Fallback>
            </mc:AlternateContent>
          </a:graphicData>
        </a:graphic>
      </p:graphicFrame>
      <p:sp>
        <p:nvSpPr>
          <p:cNvPr id="10" name="TextovéPole 9">
            <a:extLst>
              <a:ext uri="{FF2B5EF4-FFF2-40B4-BE49-F238E27FC236}">
                <a16:creationId xmlns:a16="http://schemas.microsoft.com/office/drawing/2014/main" id="{56B0BB51-43CF-4099-BBE2-2C7FCD6A16C9}"/>
              </a:ext>
            </a:extLst>
          </p:cNvPr>
          <p:cNvSpPr txBox="1"/>
          <p:nvPr/>
        </p:nvSpPr>
        <p:spPr>
          <a:xfrm>
            <a:off x="146051" y="1109553"/>
            <a:ext cx="8855074" cy="707886"/>
          </a:xfrm>
          <a:prstGeom prst="rect">
            <a:avLst/>
          </a:prstGeom>
          <a:noFill/>
        </p:spPr>
        <p:txBody>
          <a:bodyPr wrap="square">
            <a:spAutoFit/>
          </a:bodyPr>
          <a:lstStyle/>
          <a:p>
            <a:r>
              <a:rPr lang="cs-CZ" altLang="cs-CZ" sz="2000" b="1" dirty="0"/>
              <a:t>Průměrná rychlost </a:t>
            </a:r>
            <a:r>
              <a:rPr lang="cs-CZ" altLang="cs-CZ" sz="2000" dirty="0"/>
              <a:t>(</a:t>
            </a:r>
            <a:r>
              <a:rPr lang="cs-CZ" altLang="cs-CZ" sz="2000" i="1" dirty="0" err="1">
                <a:solidFill>
                  <a:schemeClr val="tx1"/>
                </a:solidFill>
              </a:rPr>
              <a:t>v</a:t>
            </a:r>
            <a:r>
              <a:rPr lang="cs-CZ" altLang="cs-CZ" sz="2000" baseline="-25000" dirty="0" err="1">
                <a:solidFill>
                  <a:schemeClr val="tx1"/>
                </a:solidFill>
              </a:rPr>
              <a:t>p</a:t>
            </a:r>
            <a:r>
              <a:rPr lang="cs-CZ" altLang="cs-CZ" sz="2000" dirty="0">
                <a:solidFill>
                  <a:schemeClr val="tx1"/>
                </a:solidFill>
              </a:rPr>
              <a:t>) podíl celkové dráhy s a doby t, za kterou hmotný bod tuto dráhu urazí.</a:t>
            </a:r>
          </a:p>
        </p:txBody>
      </p:sp>
      <p:sp>
        <p:nvSpPr>
          <p:cNvPr id="5" name="TextovéPole 4">
            <a:extLst>
              <a:ext uri="{FF2B5EF4-FFF2-40B4-BE49-F238E27FC236}">
                <a16:creationId xmlns:a16="http://schemas.microsoft.com/office/drawing/2014/main" id="{B65304C7-5877-46E1-98D1-1A971CCDEA3F}"/>
              </a:ext>
            </a:extLst>
          </p:cNvPr>
          <p:cNvSpPr txBox="1"/>
          <p:nvPr/>
        </p:nvSpPr>
        <p:spPr>
          <a:xfrm>
            <a:off x="146051" y="2171382"/>
            <a:ext cx="8855074" cy="2062103"/>
          </a:xfrm>
          <a:prstGeom prst="rect">
            <a:avLst/>
          </a:prstGeom>
          <a:noFill/>
        </p:spPr>
        <p:txBody>
          <a:bodyPr wrap="square" rtlCol="0">
            <a:spAutoFit/>
          </a:bodyPr>
          <a:lstStyle/>
          <a:p>
            <a:r>
              <a:rPr lang="cs-CZ" sz="2000" dirty="0"/>
              <a:t>Průměrná rychlost je </a:t>
            </a:r>
            <a:r>
              <a:rPr lang="cs-CZ" sz="2000" u="sng" dirty="0"/>
              <a:t>skalár</a:t>
            </a:r>
            <a:r>
              <a:rPr lang="cs-CZ" sz="2000" dirty="0"/>
              <a:t>, hlavní jednotkou je m.s</a:t>
            </a:r>
            <a:r>
              <a:rPr lang="cs-CZ" sz="2000" baseline="30000" dirty="0"/>
              <a:t>-1</a:t>
            </a:r>
            <a:r>
              <a:rPr lang="cs-CZ" sz="2000" dirty="0"/>
              <a:t>. U dopravních prostředků se používá jednotka km.h</a:t>
            </a:r>
            <a:r>
              <a:rPr lang="cs-CZ" sz="2000" baseline="30000" dirty="0"/>
              <a:t>-1</a:t>
            </a:r>
            <a:r>
              <a:rPr lang="cs-CZ" sz="2000" dirty="0"/>
              <a:t>.</a:t>
            </a:r>
          </a:p>
          <a:p>
            <a:endParaRPr lang="cs-CZ" sz="800" dirty="0"/>
          </a:p>
          <a:p>
            <a:r>
              <a:rPr lang="cs-CZ" sz="2000" dirty="0"/>
              <a:t>Pro jednoznačný popis pohybu hmotného bodu není průměrná rychlost dostačující. Během pohybu po dané dráze </a:t>
            </a:r>
            <a:r>
              <a:rPr lang="cs-CZ" sz="2000" i="1" dirty="0"/>
              <a:t>s</a:t>
            </a:r>
            <a:r>
              <a:rPr lang="cs-CZ" sz="2000" dirty="0"/>
              <a:t> se velikost rychlosti může měnit. </a:t>
            </a:r>
            <a:r>
              <a:rPr lang="cs-CZ" sz="2000" b="0" i="0" dirty="0">
                <a:solidFill>
                  <a:srgbClr val="000000"/>
                </a:solidFill>
                <a:effectLst/>
              </a:rPr>
              <a:t>Průměrná rychlost tedy závisí na dráze </a:t>
            </a:r>
            <a:r>
              <a:rPr lang="cs-CZ" sz="2000" b="0" i="1" dirty="0">
                <a:solidFill>
                  <a:srgbClr val="000000"/>
                </a:solidFill>
                <a:effectLst/>
              </a:rPr>
              <a:t>s</a:t>
            </a:r>
            <a:r>
              <a:rPr lang="cs-CZ" sz="2000" b="0" i="0" dirty="0">
                <a:solidFill>
                  <a:srgbClr val="000000"/>
                </a:solidFill>
                <a:effectLst/>
              </a:rPr>
              <a:t>, na níž byla změřena.</a:t>
            </a:r>
          </a:p>
          <a:p>
            <a:endParaRPr lang="cs-CZ" sz="2000" dirty="0"/>
          </a:p>
        </p:txBody>
      </p:sp>
      <p:pic>
        <p:nvPicPr>
          <p:cNvPr id="6" name="Picture 24" descr="Kinematika hmotného bodu">
            <a:extLst>
              <a:ext uri="{FF2B5EF4-FFF2-40B4-BE49-F238E27FC236}">
                <a16:creationId xmlns:a16="http://schemas.microsoft.com/office/drawing/2014/main" id="{6B363B58-7399-4AC8-900C-365E1AD44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368" y="4161109"/>
            <a:ext cx="366143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715E3378-C4B8-481A-B472-CE923B13B90B}"/>
              </a:ext>
            </a:extLst>
          </p:cNvPr>
          <p:cNvPicPr>
            <a:picLocks noChangeAspect="1"/>
          </p:cNvPicPr>
          <p:nvPr/>
        </p:nvPicPr>
        <p:blipFill>
          <a:blip r:embed="rId5"/>
          <a:stretch>
            <a:fillRect/>
          </a:stretch>
        </p:blipFill>
        <p:spPr>
          <a:xfrm>
            <a:off x="7176531" y="4083593"/>
            <a:ext cx="1421369" cy="2479132"/>
          </a:xfrm>
          <a:prstGeom prst="rect">
            <a:avLst/>
          </a:prstGeom>
        </p:spPr>
      </p:pic>
      <p:sp>
        <p:nvSpPr>
          <p:cNvPr id="11" name="TextovéPole 10">
            <a:extLst>
              <a:ext uri="{FF2B5EF4-FFF2-40B4-BE49-F238E27FC236}">
                <a16:creationId xmlns:a16="http://schemas.microsoft.com/office/drawing/2014/main" id="{6C2E1333-E190-43EC-9FCB-B1DADC461F3E}"/>
              </a:ext>
            </a:extLst>
          </p:cNvPr>
          <p:cNvSpPr txBox="1"/>
          <p:nvPr/>
        </p:nvSpPr>
        <p:spPr>
          <a:xfrm>
            <a:off x="260350" y="4797940"/>
            <a:ext cx="2625725" cy="1200329"/>
          </a:xfrm>
          <a:prstGeom prst="rect">
            <a:avLst/>
          </a:prstGeom>
          <a:noFill/>
        </p:spPr>
        <p:txBody>
          <a:bodyPr wrap="square">
            <a:spAutoFit/>
          </a:bodyPr>
          <a:lstStyle/>
          <a:p>
            <a:pPr algn="just">
              <a:spcBef>
                <a:spcPts val="100"/>
              </a:spcBef>
              <a:spcAft>
                <a:spcPts val="100"/>
              </a:spcAft>
            </a:pPr>
            <a:r>
              <a:rPr lang="cs-CZ" b="1" i="0" dirty="0">
                <a:solidFill>
                  <a:srgbClr val="0070C0"/>
                </a:solidFill>
                <a:effectLst/>
                <a:latin typeface="Tahoma" panose="020B0604030504040204" pitchFamily="34" charset="0"/>
              </a:rPr>
              <a:t>Pozor!!!</a:t>
            </a:r>
            <a:r>
              <a:rPr lang="cs-CZ" b="0" i="0" dirty="0">
                <a:solidFill>
                  <a:srgbClr val="0070C0"/>
                </a:solidFill>
                <a:effectLst/>
                <a:latin typeface="Tahoma" panose="020B0604030504040204" pitchFamily="34" charset="0"/>
              </a:rPr>
              <a:t> Průměrnou rychlost nelze počítat jako aritmetický průměr rychlostí!</a:t>
            </a:r>
            <a:endParaRPr lang="en-US" b="0" i="0" dirty="0">
              <a:solidFill>
                <a:srgbClr val="0070C0"/>
              </a:solidFill>
              <a:effectLst/>
              <a:latin typeface="Tahoma" panose="020B0604030504040204" pitchFamily="34" charset="0"/>
            </a:endParaRPr>
          </a:p>
        </p:txBody>
      </p:sp>
    </p:spTree>
    <p:extLst>
      <p:ext uri="{BB962C8B-B14F-4D97-AF65-F5344CB8AC3E}">
        <p14:creationId xmlns:p14="http://schemas.microsoft.com/office/powerpoint/2010/main" val="3046359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4" name="Picture 4">
            <a:extLst>
              <a:ext uri="{FF2B5EF4-FFF2-40B4-BE49-F238E27FC236}">
                <a16:creationId xmlns:a16="http://schemas.microsoft.com/office/drawing/2014/main" id="{2ACA4FA7-27A6-47B8-BD2C-6F3F17AC9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3869488"/>
            <a:ext cx="4305466" cy="2793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537A784E-7174-44F2-BD34-B9FE1C83AAEA}"/>
              </a:ext>
            </a:extLst>
          </p:cNvPr>
          <p:cNvSpPr txBox="1"/>
          <p:nvPr/>
        </p:nvSpPr>
        <p:spPr>
          <a:xfrm>
            <a:off x="342901" y="797510"/>
            <a:ext cx="6011682" cy="923330"/>
          </a:xfrm>
          <a:prstGeom prst="rect">
            <a:avLst/>
          </a:prstGeom>
          <a:noFill/>
        </p:spPr>
        <p:txBody>
          <a:bodyPr wrap="square">
            <a:spAutoFit/>
          </a:bodyPr>
          <a:lstStyle/>
          <a:p>
            <a:r>
              <a:rPr lang="cs-CZ" b="0" i="0" dirty="0">
                <a:effectLst/>
                <a:latin typeface="Tahoma" panose="020B0604030504040204" pitchFamily="34" charset="0"/>
              </a:rPr>
              <a:t>Průměrná rychlost cyklisty jedoucího v hornatém terénu bude jiná po ujetí prvních 5 kilometrů do kopce a jiná po ujetí dalších 10 kilometrů z kopce.</a:t>
            </a:r>
            <a:r>
              <a:rPr lang="en-US" b="0" i="0" dirty="0">
                <a:effectLst/>
                <a:latin typeface="Tahoma" panose="020B0604030504040204" pitchFamily="34" charset="0"/>
              </a:rPr>
              <a:t> </a:t>
            </a:r>
            <a:endParaRPr lang="cs-CZ" dirty="0"/>
          </a:p>
        </p:txBody>
      </p:sp>
      <p:pic>
        <p:nvPicPr>
          <p:cNvPr id="10" name="Obrázek 9">
            <a:extLst>
              <a:ext uri="{FF2B5EF4-FFF2-40B4-BE49-F238E27FC236}">
                <a16:creationId xmlns:a16="http://schemas.microsoft.com/office/drawing/2014/main" id="{5F16ADD3-AAFC-407E-BFDD-D9E23C1B7A53}"/>
              </a:ext>
            </a:extLst>
          </p:cNvPr>
          <p:cNvPicPr>
            <a:picLocks noChangeAspect="1"/>
          </p:cNvPicPr>
          <p:nvPr/>
        </p:nvPicPr>
        <p:blipFill>
          <a:blip r:embed="rId3"/>
          <a:stretch>
            <a:fillRect/>
          </a:stretch>
        </p:blipFill>
        <p:spPr>
          <a:xfrm>
            <a:off x="6686550" y="225869"/>
            <a:ext cx="2143125" cy="2179449"/>
          </a:xfrm>
          <a:prstGeom prst="rect">
            <a:avLst/>
          </a:prstGeom>
        </p:spPr>
      </p:pic>
      <p:sp>
        <p:nvSpPr>
          <p:cNvPr id="13" name="TextovéPole 12">
            <a:extLst>
              <a:ext uri="{FF2B5EF4-FFF2-40B4-BE49-F238E27FC236}">
                <a16:creationId xmlns:a16="http://schemas.microsoft.com/office/drawing/2014/main" id="{0970773F-E436-446D-A739-882F08D5F0A9}"/>
              </a:ext>
            </a:extLst>
          </p:cNvPr>
          <p:cNvSpPr txBox="1"/>
          <p:nvPr/>
        </p:nvSpPr>
        <p:spPr>
          <a:xfrm>
            <a:off x="246243" y="294411"/>
            <a:ext cx="1072730" cy="461665"/>
          </a:xfrm>
          <a:prstGeom prst="rect">
            <a:avLst/>
          </a:prstGeom>
          <a:noFill/>
        </p:spPr>
        <p:txBody>
          <a:bodyPr wrap="none" rtlCol="0">
            <a:spAutoFit/>
          </a:bodyPr>
          <a:lstStyle/>
          <a:p>
            <a:r>
              <a:rPr lang="en-US" sz="2400" b="1" dirty="0"/>
              <a:t>P</a:t>
            </a:r>
            <a:r>
              <a:rPr lang="cs-CZ" sz="2400" b="1" dirty="0"/>
              <a:t>ří</a:t>
            </a:r>
            <a:r>
              <a:rPr lang="en-US" sz="2400" b="1" dirty="0" err="1"/>
              <a:t>klad</a:t>
            </a:r>
            <a:endParaRPr lang="cs-CZ" sz="2400" b="1" dirty="0"/>
          </a:p>
        </p:txBody>
      </p:sp>
      <p:pic>
        <p:nvPicPr>
          <p:cNvPr id="12" name="Picture 232" descr="cochranmath / Displacement, velocity, and acceleration for linear motion">
            <a:extLst>
              <a:ext uri="{FF2B5EF4-FFF2-40B4-BE49-F238E27FC236}">
                <a16:creationId xmlns:a16="http://schemas.microsoft.com/office/drawing/2014/main" id="{69603490-A60B-44D5-B191-79CF92F70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973" y="4668466"/>
            <a:ext cx="2119552" cy="10551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a:extLst>
              <a:ext uri="{FF2B5EF4-FFF2-40B4-BE49-F238E27FC236}">
                <a16:creationId xmlns:a16="http://schemas.microsoft.com/office/drawing/2014/main" id="{1466187B-2B6B-4560-BCC5-12D7F7B817CA}"/>
              </a:ext>
            </a:extLst>
          </p:cNvPr>
          <p:cNvSpPr txBox="1"/>
          <p:nvPr/>
        </p:nvSpPr>
        <p:spPr>
          <a:xfrm>
            <a:off x="246243" y="3421203"/>
            <a:ext cx="8668805" cy="707886"/>
          </a:xfrm>
          <a:prstGeom prst="rect">
            <a:avLst/>
          </a:prstGeom>
          <a:noFill/>
        </p:spPr>
        <p:txBody>
          <a:bodyPr wrap="square">
            <a:spAutoFit/>
          </a:bodyPr>
          <a:lstStyle/>
          <a:p>
            <a:r>
              <a:rPr lang="cs-CZ" sz="2000" dirty="0"/>
              <a:t>Pokud lze rychlost na intervalu t ∈ &lt;a, b&gt; popsat </a:t>
            </a:r>
            <a:r>
              <a:rPr lang="cs-CZ" sz="2000" u="sng" dirty="0"/>
              <a:t>spojitou funkcí </a:t>
            </a:r>
            <a:r>
              <a:rPr lang="cs-CZ" sz="2000" dirty="0"/>
              <a:t>v(t), je </a:t>
            </a:r>
            <a:r>
              <a:rPr lang="cs-CZ" sz="2000" b="1" dirty="0"/>
              <a:t>průměrná rychlost</a:t>
            </a:r>
            <a:r>
              <a:rPr lang="cs-CZ" sz="2000" dirty="0"/>
              <a:t> rovna</a:t>
            </a:r>
          </a:p>
        </p:txBody>
      </p:sp>
      <p:sp>
        <p:nvSpPr>
          <p:cNvPr id="19" name="Obdélník 18">
            <a:extLst>
              <a:ext uri="{FF2B5EF4-FFF2-40B4-BE49-F238E27FC236}">
                <a16:creationId xmlns:a16="http://schemas.microsoft.com/office/drawing/2014/main" id="{2CB4A5CF-4DEA-4C86-A138-81D963C603C0}"/>
              </a:ext>
            </a:extLst>
          </p:cNvPr>
          <p:cNvSpPr/>
          <p:nvPr/>
        </p:nvSpPr>
        <p:spPr>
          <a:xfrm>
            <a:off x="7457610" y="4809173"/>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4A065605-363E-4DC9-AFD3-57C85C749156}"/>
              </a:ext>
            </a:extLst>
          </p:cNvPr>
          <p:cNvSpPr txBox="1"/>
          <p:nvPr/>
        </p:nvSpPr>
        <p:spPr>
          <a:xfrm>
            <a:off x="246243" y="2881826"/>
            <a:ext cx="5381625" cy="461665"/>
          </a:xfrm>
          <a:prstGeom prst="rect">
            <a:avLst/>
          </a:prstGeom>
          <a:noFill/>
        </p:spPr>
        <p:txBody>
          <a:bodyPr wrap="square">
            <a:spAutoFit/>
          </a:bodyPr>
          <a:lstStyle/>
          <a:p>
            <a:r>
              <a:rPr lang="cs-CZ" altLang="cs-CZ" sz="2400" b="1" dirty="0">
                <a:latin typeface="+mn-lt"/>
              </a:rPr>
              <a:t>Průměrná rychlost hmotného bodu</a:t>
            </a:r>
            <a:endParaRPr lang="cs-CZ" sz="2400" dirty="0"/>
          </a:p>
        </p:txBody>
      </p:sp>
    </p:spTree>
    <p:extLst>
      <p:ext uri="{BB962C8B-B14F-4D97-AF65-F5344CB8AC3E}">
        <p14:creationId xmlns:p14="http://schemas.microsoft.com/office/powerpoint/2010/main" val="32338548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9B1E8-C4F1-44D0-A9FE-CFEA6E27592B}"/>
              </a:ext>
            </a:extLst>
          </p:cNvPr>
          <p:cNvSpPr>
            <a:spLocks noGrp="1"/>
          </p:cNvSpPr>
          <p:nvPr>
            <p:ph type="title"/>
          </p:nvPr>
        </p:nvSpPr>
        <p:spPr>
          <a:xfrm>
            <a:off x="457200" y="187012"/>
            <a:ext cx="7886700" cy="646331"/>
          </a:xfrm>
        </p:spPr>
        <p:txBody>
          <a:bodyPr>
            <a:normAutofit/>
          </a:bodyPr>
          <a:lstStyle/>
          <a:p>
            <a:r>
              <a:rPr lang="cs-CZ" sz="2400" b="1" dirty="0">
                <a:latin typeface="+mn-lt"/>
              </a:rPr>
              <a:t>Zrychlení hmotného bodu</a:t>
            </a:r>
          </a:p>
        </p:txBody>
      </p:sp>
      <p:sp>
        <p:nvSpPr>
          <p:cNvPr id="4" name="TextovéPole 3">
            <a:extLst>
              <a:ext uri="{FF2B5EF4-FFF2-40B4-BE49-F238E27FC236}">
                <a16:creationId xmlns:a16="http://schemas.microsoft.com/office/drawing/2014/main" id="{730A98F1-E2CD-44B4-AF8C-94D773D562EF}"/>
              </a:ext>
            </a:extLst>
          </p:cNvPr>
          <p:cNvSpPr txBox="1"/>
          <p:nvPr/>
        </p:nvSpPr>
        <p:spPr>
          <a:xfrm>
            <a:off x="390524" y="1051034"/>
            <a:ext cx="8753476" cy="707886"/>
          </a:xfrm>
          <a:prstGeom prst="rect">
            <a:avLst/>
          </a:prstGeom>
          <a:noFill/>
        </p:spPr>
        <p:txBody>
          <a:bodyPr wrap="square">
            <a:spAutoFit/>
          </a:bodyPr>
          <a:lstStyle/>
          <a:p>
            <a:r>
              <a:rPr lang="cs-CZ" sz="2000" b="0" i="0" dirty="0">
                <a:solidFill>
                  <a:srgbClr val="000000"/>
                </a:solidFill>
                <a:effectLst/>
              </a:rPr>
              <a:t>Zrychlení (akcelerace) je charakteristika pohybu, která popisuje, jakým způsobem se mění rychlost tělesa (hmotného bodu) v čase.</a:t>
            </a:r>
            <a:endParaRPr lang="cs-CZ" sz="2000" dirty="0"/>
          </a:p>
        </p:txBody>
      </p:sp>
      <p:pic>
        <p:nvPicPr>
          <p:cNvPr id="3" name="Picture 1">
            <a:extLst>
              <a:ext uri="{FF2B5EF4-FFF2-40B4-BE49-F238E27FC236}">
                <a16:creationId xmlns:a16="http://schemas.microsoft.com/office/drawing/2014/main" id="{3EDAAD26-8004-4249-BF13-7198AF6C7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 y="3549477"/>
            <a:ext cx="7953376" cy="2873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Obrázek 7">
            <a:extLst>
              <a:ext uri="{FF2B5EF4-FFF2-40B4-BE49-F238E27FC236}">
                <a16:creationId xmlns:a16="http://schemas.microsoft.com/office/drawing/2014/main" id="{F525F1E4-48B3-4513-A04A-2A715BD0915E}"/>
              </a:ext>
            </a:extLst>
          </p:cNvPr>
          <p:cNvPicPr>
            <a:picLocks noChangeAspect="1"/>
          </p:cNvPicPr>
          <p:nvPr/>
        </p:nvPicPr>
        <p:blipFill>
          <a:blip r:embed="rId3"/>
          <a:stretch>
            <a:fillRect/>
          </a:stretch>
        </p:blipFill>
        <p:spPr>
          <a:xfrm>
            <a:off x="457200" y="1976611"/>
            <a:ext cx="4800598" cy="1572866"/>
          </a:xfrm>
          <a:prstGeom prst="rect">
            <a:avLst/>
          </a:prstGeom>
        </p:spPr>
      </p:pic>
    </p:spTree>
    <p:extLst>
      <p:ext uri="{BB962C8B-B14F-4D97-AF65-F5344CB8AC3E}">
        <p14:creationId xmlns:p14="http://schemas.microsoft.com/office/powerpoint/2010/main" val="2461212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E4C45ABA-E056-4B29-9A1E-E84082759FF6}"/>
              </a:ext>
            </a:extLst>
          </p:cNvPr>
          <p:cNvSpPr>
            <a:spLocks noGrp="1" noRot="1" noChangeArrowheads="1"/>
          </p:cNvSpPr>
          <p:nvPr>
            <p:ph type="title"/>
          </p:nvPr>
        </p:nvSpPr>
        <p:spPr>
          <a:xfrm>
            <a:off x="457200" y="157559"/>
            <a:ext cx="8229600" cy="714375"/>
          </a:xfrm>
        </p:spPr>
        <p:txBody>
          <a:bodyPr>
            <a:normAutofit/>
          </a:bodyPr>
          <a:lstStyle/>
          <a:p>
            <a:r>
              <a:rPr lang="cs-CZ" altLang="cs-CZ" sz="2400" b="1" dirty="0">
                <a:latin typeface="+mn-lt"/>
              </a:rPr>
              <a:t>Zrychlení</a:t>
            </a:r>
          </a:p>
        </p:txBody>
      </p:sp>
      <p:sp>
        <p:nvSpPr>
          <p:cNvPr id="3076" name="Rectangle 3">
            <a:extLst>
              <a:ext uri="{FF2B5EF4-FFF2-40B4-BE49-F238E27FC236}">
                <a16:creationId xmlns:a16="http://schemas.microsoft.com/office/drawing/2014/main" id="{5BF3AC93-C19B-47F9-9C56-5C5ACAD27AAB}"/>
              </a:ext>
            </a:extLst>
          </p:cNvPr>
          <p:cNvSpPr>
            <a:spLocks noGrp="1" noChangeArrowheads="1"/>
          </p:cNvSpPr>
          <p:nvPr>
            <p:ph type="body" sz="half" idx="1"/>
          </p:nvPr>
        </p:nvSpPr>
        <p:spPr>
          <a:xfrm>
            <a:off x="297306" y="919440"/>
            <a:ext cx="8636141" cy="2847975"/>
          </a:xfrm>
        </p:spPr>
        <p:txBody>
          <a:bodyPr>
            <a:normAutofit/>
          </a:bodyPr>
          <a:lstStyle/>
          <a:p>
            <a:pPr marL="0" indent="0">
              <a:buNone/>
            </a:pPr>
            <a:r>
              <a:rPr lang="cs-CZ" altLang="cs-CZ" sz="2000" dirty="0"/>
              <a:t>Změny rychlosti charakterizuje vektorová veličina </a:t>
            </a:r>
            <a:r>
              <a:rPr lang="cs-CZ" altLang="cs-CZ" sz="2000" b="1" dirty="0"/>
              <a:t>zrychlení</a:t>
            </a:r>
            <a:r>
              <a:rPr lang="cs-CZ" altLang="cs-CZ" sz="2000" dirty="0"/>
              <a:t> </a:t>
            </a:r>
            <a:r>
              <a:rPr lang="cs-CZ" altLang="cs-CZ" sz="2000" b="1" i="1" dirty="0"/>
              <a:t>a. </a:t>
            </a:r>
            <a:r>
              <a:rPr lang="cs-CZ" altLang="cs-CZ" sz="2000" dirty="0">
                <a:sym typeface="Symbol" panose="05050102010706020507" pitchFamily="18" charset="2"/>
              </a:rPr>
              <a:t>Jednotkou je  m.s</a:t>
            </a:r>
            <a:r>
              <a:rPr lang="cs-CZ" altLang="cs-CZ" sz="2000" baseline="30000" dirty="0">
                <a:sym typeface="Symbol" panose="05050102010706020507" pitchFamily="18" charset="2"/>
              </a:rPr>
              <a:t>-2</a:t>
            </a:r>
            <a:endParaRPr lang="cs-CZ" altLang="cs-CZ" sz="2000" dirty="0"/>
          </a:p>
          <a:p>
            <a:pPr marL="0" indent="0">
              <a:buNone/>
            </a:pPr>
            <a:r>
              <a:rPr lang="cs-CZ" altLang="cs-CZ" sz="2000" b="1" dirty="0"/>
              <a:t>Okamžité zrychlení </a:t>
            </a:r>
            <a:r>
              <a:rPr lang="cs-CZ" altLang="cs-CZ" sz="2000" dirty="0"/>
              <a:t>je dáno změnou vektoru rychlosti za jednotku času</a:t>
            </a:r>
          </a:p>
          <a:p>
            <a:endParaRPr lang="cs-CZ" altLang="cs-CZ" sz="2000" dirty="0"/>
          </a:p>
          <a:p>
            <a:endParaRPr lang="cs-CZ" altLang="cs-CZ" sz="2000" dirty="0"/>
          </a:p>
          <a:p>
            <a:endParaRPr lang="cs-CZ" altLang="cs-CZ" sz="2000" dirty="0"/>
          </a:p>
          <a:p>
            <a:pPr marL="0" indent="0">
              <a:buNone/>
            </a:pPr>
            <a:endParaRPr lang="cs-CZ" altLang="cs-CZ" sz="2000" dirty="0">
              <a:solidFill>
                <a:srgbClr val="FFFF00"/>
              </a:solidFill>
            </a:endParaRPr>
          </a:p>
        </p:txBody>
      </p:sp>
      <p:pic>
        <p:nvPicPr>
          <p:cNvPr id="39952" name="Picture 16" descr="2. Kinematika pohybu hmotného bodu">
            <a:extLst>
              <a:ext uri="{FF2B5EF4-FFF2-40B4-BE49-F238E27FC236}">
                <a16:creationId xmlns:a16="http://schemas.microsoft.com/office/drawing/2014/main" id="{803E54F7-37E9-4BD5-867C-4AB5F2751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402" y="1920904"/>
            <a:ext cx="3756648" cy="216464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B616B5DE-FB7E-46E3-9A67-4F8308170488}"/>
              </a:ext>
            </a:extLst>
          </p:cNvPr>
          <p:cNvSpPr txBox="1"/>
          <p:nvPr/>
        </p:nvSpPr>
        <p:spPr>
          <a:xfrm>
            <a:off x="257149" y="4816385"/>
            <a:ext cx="8886851" cy="707886"/>
          </a:xfrm>
          <a:prstGeom prst="rect">
            <a:avLst/>
          </a:prstGeom>
          <a:noFill/>
        </p:spPr>
        <p:txBody>
          <a:bodyPr wrap="square">
            <a:spAutoFit/>
          </a:bodyPr>
          <a:lstStyle/>
          <a:p>
            <a:pPr algn="just"/>
            <a:r>
              <a:rPr lang="cs-CZ" altLang="cs-CZ" sz="2000" dirty="0"/>
              <a:t>U křivočarého pohybu bývá zvykem rozložení vektoru zrychlení </a:t>
            </a:r>
            <a:r>
              <a:rPr lang="cs-CZ" altLang="cs-CZ" sz="2000" b="1" dirty="0"/>
              <a:t>a</a:t>
            </a:r>
            <a:r>
              <a:rPr lang="cs-CZ" altLang="cs-CZ" sz="2000" dirty="0"/>
              <a:t> do dvou navzájem kolmých složek – tečné a normálové.</a:t>
            </a:r>
          </a:p>
        </p:txBody>
      </p:sp>
      <p:pic>
        <p:nvPicPr>
          <p:cNvPr id="40315" name="Picture 379" descr="rovnice (1,18)">
            <a:extLst>
              <a:ext uri="{FF2B5EF4-FFF2-40B4-BE49-F238E27FC236}">
                <a16:creationId xmlns:a16="http://schemas.microsoft.com/office/drawing/2014/main" id="{D6CB88D4-6341-4FCB-9DE9-F66ED9224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667" y="5785941"/>
            <a:ext cx="932308" cy="682583"/>
          </a:xfrm>
          <a:prstGeom prst="rect">
            <a:avLst/>
          </a:prstGeom>
          <a:noFill/>
          <a:extLst>
            <a:ext uri="{909E8E84-426E-40DD-AFC4-6F175D3DCCD1}">
              <a14:hiddenFill xmlns:a14="http://schemas.microsoft.com/office/drawing/2010/main">
                <a:solidFill>
                  <a:srgbClr val="FFFFFF"/>
                </a:solidFill>
              </a14:hiddenFill>
            </a:ext>
          </a:extLst>
        </p:spPr>
      </p:pic>
      <p:pic>
        <p:nvPicPr>
          <p:cNvPr id="280580" name="Picture 4" descr="Dynamics and Vibrations: Notes: Equations of Motion for Particles">
            <a:extLst>
              <a:ext uri="{FF2B5EF4-FFF2-40B4-BE49-F238E27FC236}">
                <a16:creationId xmlns:a16="http://schemas.microsoft.com/office/drawing/2014/main" id="{01085819-0DE5-4E3B-A091-41087B285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90847"/>
            <a:ext cx="4886038" cy="591628"/>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4DB3E419-A3EF-4D84-A253-1D2FD8D4C222}"/>
              </a:ext>
            </a:extLst>
          </p:cNvPr>
          <p:cNvSpPr txBox="1"/>
          <p:nvPr/>
        </p:nvSpPr>
        <p:spPr>
          <a:xfrm>
            <a:off x="171950" y="5619402"/>
            <a:ext cx="7076576" cy="1015663"/>
          </a:xfrm>
          <a:prstGeom prst="rect">
            <a:avLst/>
          </a:prstGeom>
          <a:noFill/>
        </p:spPr>
        <p:txBody>
          <a:bodyPr wrap="square">
            <a:spAutoFit/>
          </a:bodyPr>
          <a:lstStyle/>
          <a:p>
            <a:pPr algn="just"/>
            <a:r>
              <a:rPr lang="cs-CZ" sz="2000" b="1" dirty="0"/>
              <a:t>Tečné (tangenciální) zrychlení </a:t>
            </a:r>
            <a:r>
              <a:rPr lang="cs-CZ" sz="2000" dirty="0"/>
              <a:t>(</a:t>
            </a:r>
            <a:r>
              <a:rPr lang="cs-CZ" sz="2000" b="1" dirty="0" err="1"/>
              <a:t>a</a:t>
            </a:r>
            <a:r>
              <a:rPr lang="cs-CZ" sz="2000" baseline="-25000" dirty="0" err="1"/>
              <a:t>t</a:t>
            </a:r>
            <a:r>
              <a:rPr lang="cs-CZ" sz="2000" dirty="0"/>
              <a:t>) charakterizuje změnu velikosti rychlosti (</a:t>
            </a:r>
            <a:r>
              <a:rPr lang="cs-CZ" sz="2000" b="1" dirty="0"/>
              <a:t>v</a:t>
            </a:r>
            <a:r>
              <a:rPr lang="cs-CZ" sz="2000" dirty="0"/>
              <a:t>) s časem. Tečné zrychlení je rovno časové derivaci velikosti rychlosti. </a:t>
            </a:r>
          </a:p>
        </p:txBody>
      </p:sp>
      <p:pic>
        <p:nvPicPr>
          <p:cNvPr id="7" name="Grafický objekt 6">
            <a:extLst>
              <a:ext uri="{FF2B5EF4-FFF2-40B4-BE49-F238E27FC236}">
                <a16:creationId xmlns:a16="http://schemas.microsoft.com/office/drawing/2014/main" id="{CFC4493B-3869-47DA-B56D-17080A6409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1920904"/>
            <a:ext cx="2028163" cy="574646"/>
          </a:xfrm>
          <a:prstGeom prst="rect">
            <a:avLst/>
          </a:prstGeom>
        </p:spPr>
      </p:pic>
      <p:pic>
        <p:nvPicPr>
          <p:cNvPr id="10" name="Grafický objekt 9">
            <a:extLst>
              <a:ext uri="{FF2B5EF4-FFF2-40B4-BE49-F238E27FC236}">
                <a16:creationId xmlns:a16="http://schemas.microsoft.com/office/drawing/2014/main" id="{2FF625DC-8917-4312-8536-778D3362F1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2841068"/>
            <a:ext cx="1565876" cy="606146"/>
          </a:xfrm>
          <a:prstGeom prst="rect">
            <a:avLst/>
          </a:prstGeom>
        </p:spPr>
      </p:pic>
      <p:pic>
        <p:nvPicPr>
          <p:cNvPr id="14" name="Grafický objekt 13">
            <a:extLst>
              <a:ext uri="{FF2B5EF4-FFF2-40B4-BE49-F238E27FC236}">
                <a16:creationId xmlns:a16="http://schemas.microsoft.com/office/drawing/2014/main" id="{5AC8FAC6-91CE-4182-B7BF-EE2E0F7937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23938" y="1920904"/>
            <a:ext cx="1176636" cy="606146"/>
          </a:xfrm>
          <a:prstGeom prst="rect">
            <a:avLst/>
          </a:prstGeom>
        </p:spPr>
      </p:pic>
    </p:spTree>
    <p:extLst>
      <p:ext uri="{BB962C8B-B14F-4D97-AF65-F5344CB8AC3E}">
        <p14:creationId xmlns:p14="http://schemas.microsoft.com/office/powerpoint/2010/main" val="2095257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2F03912-38A0-4E93-9F8A-0DB39D4054A9}"/>
              </a:ext>
            </a:extLst>
          </p:cNvPr>
          <p:cNvPicPr>
            <a:picLocks noChangeAspect="1"/>
          </p:cNvPicPr>
          <p:nvPr/>
        </p:nvPicPr>
        <p:blipFill>
          <a:blip r:embed="rId2"/>
          <a:stretch>
            <a:fillRect/>
          </a:stretch>
        </p:blipFill>
        <p:spPr>
          <a:xfrm>
            <a:off x="195286" y="672589"/>
            <a:ext cx="8753427" cy="5892459"/>
          </a:xfrm>
          <a:prstGeom prst="rect">
            <a:avLst/>
          </a:prstGeom>
        </p:spPr>
      </p:pic>
    </p:spTree>
    <p:extLst>
      <p:ext uri="{BB962C8B-B14F-4D97-AF65-F5344CB8AC3E}">
        <p14:creationId xmlns:p14="http://schemas.microsoft.com/office/powerpoint/2010/main" val="4258019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FC93DA1-6E79-4840-BC40-6A4FA43931B1}"/>
              </a:ext>
            </a:extLst>
          </p:cNvPr>
          <p:cNvSpPr txBox="1"/>
          <p:nvPr/>
        </p:nvSpPr>
        <p:spPr>
          <a:xfrm>
            <a:off x="182263" y="4490906"/>
            <a:ext cx="8801099" cy="1323439"/>
          </a:xfrm>
          <a:prstGeom prst="rect">
            <a:avLst/>
          </a:prstGeom>
          <a:noFill/>
        </p:spPr>
        <p:txBody>
          <a:bodyPr wrap="square">
            <a:spAutoFit/>
          </a:bodyPr>
          <a:lstStyle/>
          <a:p>
            <a:r>
              <a:rPr lang="cs-CZ" sz="2000" dirty="0"/>
              <a:t>Tečné zrychlení </a:t>
            </a:r>
            <a:r>
              <a:rPr lang="cs-CZ" sz="2000" b="1" dirty="0" err="1"/>
              <a:t>a</a:t>
            </a:r>
            <a:r>
              <a:rPr lang="cs-CZ" sz="2000" baseline="-25000" dirty="0" err="1"/>
              <a:t>t</a:t>
            </a:r>
            <a:r>
              <a:rPr lang="cs-CZ" sz="2000" dirty="0"/>
              <a:t> a normálové zrychlení </a:t>
            </a:r>
            <a:r>
              <a:rPr lang="cs-CZ" sz="2000" b="1" dirty="0" err="1"/>
              <a:t>a</a:t>
            </a:r>
            <a:r>
              <a:rPr lang="cs-CZ" sz="2000" baseline="-25000" dirty="0" err="1"/>
              <a:t>n</a:t>
            </a:r>
            <a:r>
              <a:rPr lang="cs-CZ" sz="2000" dirty="0"/>
              <a:t> představují rozklad vektoru zrychlení </a:t>
            </a:r>
            <a:r>
              <a:rPr lang="cs-CZ" sz="2000" b="1" dirty="0"/>
              <a:t>a</a:t>
            </a:r>
            <a:r>
              <a:rPr lang="cs-CZ" sz="2000" dirty="0"/>
              <a:t>. Platí tedy vztah</a:t>
            </a:r>
          </a:p>
          <a:p>
            <a:endParaRPr lang="cs-CZ" sz="2000" dirty="0"/>
          </a:p>
          <a:p>
            <a:r>
              <a:rPr lang="cs-CZ" sz="2000" b="0" i="0" dirty="0">
                <a:solidFill>
                  <a:srgbClr val="202122"/>
                </a:solidFill>
                <a:effectLst/>
              </a:rPr>
              <a:t>Pro velikost zrychlení pak platí</a:t>
            </a:r>
            <a:endParaRPr lang="cs-CZ" sz="2000" dirty="0"/>
          </a:p>
        </p:txBody>
      </p:sp>
      <p:pic>
        <p:nvPicPr>
          <p:cNvPr id="4" name="Grafický objekt 3">
            <a:extLst>
              <a:ext uri="{FF2B5EF4-FFF2-40B4-BE49-F238E27FC236}">
                <a16:creationId xmlns:a16="http://schemas.microsoft.com/office/drawing/2014/main" id="{5D544419-C432-4C47-85A6-7FB1D405C7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3741" y="5071125"/>
            <a:ext cx="1320295" cy="260340"/>
          </a:xfrm>
          <a:prstGeom prst="rect">
            <a:avLst/>
          </a:prstGeom>
        </p:spPr>
      </p:pic>
      <p:pic>
        <p:nvPicPr>
          <p:cNvPr id="10" name="Grafický objekt 9">
            <a:extLst>
              <a:ext uri="{FF2B5EF4-FFF2-40B4-BE49-F238E27FC236}">
                <a16:creationId xmlns:a16="http://schemas.microsoft.com/office/drawing/2014/main" id="{E4EAED7B-BDD3-4F61-9C29-7C3B05E92C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63741" y="5890267"/>
            <a:ext cx="1485747" cy="506902"/>
          </a:xfrm>
          <a:prstGeom prst="rect">
            <a:avLst/>
          </a:prstGeom>
        </p:spPr>
      </p:pic>
      <p:sp>
        <p:nvSpPr>
          <p:cNvPr id="11" name="TextovéPole 10">
            <a:extLst>
              <a:ext uri="{FF2B5EF4-FFF2-40B4-BE49-F238E27FC236}">
                <a16:creationId xmlns:a16="http://schemas.microsoft.com/office/drawing/2014/main" id="{0CBC1F53-AE92-4496-938A-B55A1221C4A7}"/>
              </a:ext>
            </a:extLst>
          </p:cNvPr>
          <p:cNvSpPr txBox="1"/>
          <p:nvPr/>
        </p:nvSpPr>
        <p:spPr>
          <a:xfrm>
            <a:off x="160806" y="1955592"/>
            <a:ext cx="8801099" cy="707886"/>
          </a:xfrm>
          <a:prstGeom prst="rect">
            <a:avLst/>
          </a:prstGeom>
          <a:noFill/>
        </p:spPr>
        <p:txBody>
          <a:bodyPr wrap="square">
            <a:spAutoFit/>
          </a:bodyPr>
          <a:lstStyle/>
          <a:p>
            <a:pPr algn="just"/>
            <a:r>
              <a:rPr lang="cs-CZ" sz="2000" dirty="0"/>
              <a:t>Velikost </a:t>
            </a:r>
            <a:r>
              <a:rPr lang="cs-CZ" sz="2000" b="1" dirty="0"/>
              <a:t>normálového zrychlení </a:t>
            </a:r>
            <a:r>
              <a:rPr lang="cs-CZ" sz="2000" dirty="0"/>
              <a:t>(</a:t>
            </a:r>
            <a:r>
              <a:rPr lang="cs-CZ" sz="2000" b="1" dirty="0" err="1"/>
              <a:t>a</a:t>
            </a:r>
            <a:r>
              <a:rPr lang="cs-CZ" sz="2000" baseline="-25000" dirty="0" err="1"/>
              <a:t>n</a:t>
            </a:r>
            <a:r>
              <a:rPr lang="cs-CZ" sz="2000" dirty="0"/>
              <a:t>) </a:t>
            </a:r>
            <a:r>
              <a:rPr lang="cs-CZ" sz="2000" b="0" i="0" dirty="0">
                <a:effectLst/>
              </a:rPr>
              <a:t>souvisí se zakřivením dráhy pohybu. Směřuje do středu křivosti oskulační kružnice.</a:t>
            </a:r>
            <a:endParaRPr lang="cs-CZ" sz="2000" dirty="0"/>
          </a:p>
        </p:txBody>
      </p:sp>
      <p:pic>
        <p:nvPicPr>
          <p:cNvPr id="6" name="Picture 377" descr="rovnice (1,19)">
            <a:extLst>
              <a:ext uri="{FF2B5EF4-FFF2-40B4-BE49-F238E27FC236}">
                <a16:creationId xmlns:a16="http://schemas.microsoft.com/office/drawing/2014/main" id="{3B6F8D99-0F85-4605-B93D-DEB06A2DB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995" y="2631712"/>
            <a:ext cx="883805" cy="71108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15883629-03A5-4A56-9A21-42E9CCFECEFA}"/>
              </a:ext>
            </a:extLst>
          </p:cNvPr>
          <p:cNvSpPr txBox="1"/>
          <p:nvPr/>
        </p:nvSpPr>
        <p:spPr>
          <a:xfrm>
            <a:off x="182263" y="3554109"/>
            <a:ext cx="8758184" cy="707886"/>
          </a:xfrm>
          <a:prstGeom prst="rect">
            <a:avLst/>
          </a:prstGeom>
          <a:noFill/>
        </p:spPr>
        <p:txBody>
          <a:bodyPr wrap="square">
            <a:spAutoFit/>
          </a:bodyPr>
          <a:lstStyle/>
          <a:p>
            <a:r>
              <a:rPr lang="cs-CZ" sz="2000" i="1" dirty="0"/>
              <a:t>R</a:t>
            </a:r>
            <a:r>
              <a:rPr lang="cs-CZ" sz="2000" dirty="0"/>
              <a:t> je poloměr oskulační kružnice dráhy bodu a  </a:t>
            </a:r>
            <a:r>
              <a:rPr lang="cs-CZ" sz="2000" i="1" dirty="0"/>
              <a:t>v</a:t>
            </a:r>
            <a:r>
              <a:rPr lang="cs-CZ" sz="2000" dirty="0"/>
              <a:t>  je velikost rychlosti bodu v místě, pro které je určena hodnota  </a:t>
            </a:r>
            <a:r>
              <a:rPr lang="cs-CZ" sz="2000" b="1" dirty="0" err="1"/>
              <a:t>a</a:t>
            </a:r>
            <a:r>
              <a:rPr lang="cs-CZ" sz="2000" baseline="-25000" dirty="0" err="1"/>
              <a:t>n</a:t>
            </a:r>
            <a:r>
              <a:rPr lang="cs-CZ" sz="2000" dirty="0"/>
              <a:t> .</a:t>
            </a:r>
          </a:p>
        </p:txBody>
      </p:sp>
      <p:sp>
        <p:nvSpPr>
          <p:cNvPr id="8" name="TextovéPole 7">
            <a:extLst>
              <a:ext uri="{FF2B5EF4-FFF2-40B4-BE49-F238E27FC236}">
                <a16:creationId xmlns:a16="http://schemas.microsoft.com/office/drawing/2014/main" id="{C2C66CDD-78E7-499A-853C-B8FC2B13DA40}"/>
              </a:ext>
            </a:extLst>
          </p:cNvPr>
          <p:cNvSpPr txBox="1"/>
          <p:nvPr/>
        </p:nvSpPr>
        <p:spPr>
          <a:xfrm>
            <a:off x="160806" y="286128"/>
            <a:ext cx="8636141" cy="1015663"/>
          </a:xfrm>
          <a:prstGeom prst="rect">
            <a:avLst/>
          </a:prstGeom>
          <a:noFill/>
        </p:spPr>
        <p:txBody>
          <a:bodyPr wrap="square">
            <a:spAutoFit/>
          </a:bodyPr>
          <a:lstStyle/>
          <a:p>
            <a:pPr algn="just"/>
            <a:r>
              <a:rPr lang="cs-CZ" sz="2000" dirty="0"/>
              <a:t>Roste-li velikost rychlosti, je </a:t>
            </a:r>
            <a:r>
              <a:rPr lang="cs-CZ" sz="2000" b="1" dirty="0"/>
              <a:t>tečné zrychlení </a:t>
            </a:r>
            <a:r>
              <a:rPr lang="cs-CZ" sz="2000" dirty="0"/>
              <a:t>orientováno souhlasně se směrem rychlosti, klesá-li velikost rychlosti, jsou orientace tečného zrychlení a rychlosti opačné. </a:t>
            </a:r>
          </a:p>
        </p:txBody>
      </p:sp>
    </p:spTree>
    <p:extLst>
      <p:ext uri="{BB962C8B-B14F-4D97-AF65-F5344CB8AC3E}">
        <p14:creationId xmlns:p14="http://schemas.microsoft.com/office/powerpoint/2010/main" val="18342000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224D47A-C2A5-4326-98AA-F78056B78B4D}"/>
              </a:ext>
            </a:extLst>
          </p:cNvPr>
          <p:cNvSpPr txBox="1"/>
          <p:nvPr/>
        </p:nvSpPr>
        <p:spPr>
          <a:xfrm>
            <a:off x="180974" y="890855"/>
            <a:ext cx="8782051" cy="1323439"/>
          </a:xfrm>
          <a:prstGeom prst="rect">
            <a:avLst/>
          </a:prstGeom>
          <a:noFill/>
        </p:spPr>
        <p:txBody>
          <a:bodyPr wrap="square" rtlCol="0">
            <a:spAutoFit/>
          </a:bodyPr>
          <a:lstStyle/>
          <a:p>
            <a:pPr algn="just"/>
            <a:r>
              <a:rPr lang="cs-CZ" sz="2000" dirty="0"/>
              <a:t>V reálném světě se obvykle vyskytují pohyby zahrnující různé základní druhy pohybů. Např. pohyb automobilu se skládá z pohybu rovnoměrně zrychleného (rozjíždění), pohybu rovnoměrného (jízda konstantní rychlostí) a pohybu rovnoměrně zpomaleného (brzdění).</a:t>
            </a:r>
          </a:p>
        </p:txBody>
      </p:sp>
      <p:sp>
        <p:nvSpPr>
          <p:cNvPr id="7" name="TextovéPole 6">
            <a:extLst>
              <a:ext uri="{FF2B5EF4-FFF2-40B4-BE49-F238E27FC236}">
                <a16:creationId xmlns:a16="http://schemas.microsoft.com/office/drawing/2014/main" id="{9EFCAE2F-B1C3-4AC9-BD10-AD176A1BC329}"/>
              </a:ext>
            </a:extLst>
          </p:cNvPr>
          <p:cNvSpPr txBox="1"/>
          <p:nvPr/>
        </p:nvSpPr>
        <p:spPr>
          <a:xfrm>
            <a:off x="104774" y="348396"/>
            <a:ext cx="1072730" cy="461665"/>
          </a:xfrm>
          <a:prstGeom prst="rect">
            <a:avLst/>
          </a:prstGeom>
          <a:noFill/>
        </p:spPr>
        <p:txBody>
          <a:bodyPr wrap="none" rtlCol="0">
            <a:spAutoFit/>
          </a:bodyPr>
          <a:lstStyle/>
          <a:p>
            <a:r>
              <a:rPr lang="cs-CZ" sz="2400" b="1" dirty="0"/>
              <a:t>Příklad</a:t>
            </a:r>
          </a:p>
        </p:txBody>
      </p:sp>
      <p:pic>
        <p:nvPicPr>
          <p:cNvPr id="9" name="Picture 2" descr="See the source image">
            <a:extLst>
              <a:ext uri="{FF2B5EF4-FFF2-40B4-BE49-F238E27FC236}">
                <a16:creationId xmlns:a16="http://schemas.microsoft.com/office/drawing/2014/main" id="{5EB42400-2702-442B-AA62-E20B3D6F2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2695138"/>
            <a:ext cx="3257550" cy="2443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elocity-Time Graphs - 1.4 Graphing Motion: Distance, Velocity, and  AccelerationBy Jessica Wilslev">
            <a:extLst>
              <a:ext uri="{FF2B5EF4-FFF2-40B4-BE49-F238E27FC236}">
                <a16:creationId xmlns:a16="http://schemas.microsoft.com/office/drawing/2014/main" id="{85B480A8-68E9-41D0-910F-71FF6A2BE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6" y="2695138"/>
            <a:ext cx="4095749" cy="246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074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ACBAB2C-A7BA-4F58-A043-4CE27843CDE7}"/>
              </a:ext>
            </a:extLst>
          </p:cNvPr>
          <p:cNvSpPr>
            <a:spLocks noGrp="1" noRot="1" noChangeArrowheads="1"/>
          </p:cNvSpPr>
          <p:nvPr>
            <p:ph type="title"/>
          </p:nvPr>
        </p:nvSpPr>
        <p:spPr>
          <a:xfrm>
            <a:off x="361950" y="393535"/>
            <a:ext cx="7886700" cy="473074"/>
          </a:xfrm>
        </p:spPr>
        <p:txBody>
          <a:bodyPr>
            <a:normAutofit/>
          </a:bodyPr>
          <a:lstStyle/>
          <a:p>
            <a:r>
              <a:rPr lang="cs-CZ" altLang="cs-CZ" sz="2400" b="1" dirty="0">
                <a:latin typeface="+mn-lt"/>
              </a:rPr>
              <a:t>Rozdělení pohybů podle rychlosti</a:t>
            </a:r>
          </a:p>
        </p:txBody>
      </p:sp>
      <p:sp>
        <p:nvSpPr>
          <p:cNvPr id="45059" name="Rectangle 3">
            <a:extLst>
              <a:ext uri="{FF2B5EF4-FFF2-40B4-BE49-F238E27FC236}">
                <a16:creationId xmlns:a16="http://schemas.microsoft.com/office/drawing/2014/main" id="{A0BAD76D-AA41-4035-BCAA-8B3BBA092927}"/>
              </a:ext>
            </a:extLst>
          </p:cNvPr>
          <p:cNvSpPr>
            <a:spLocks noGrp="1" noChangeArrowheads="1"/>
          </p:cNvSpPr>
          <p:nvPr>
            <p:ph type="body" idx="1"/>
          </p:nvPr>
        </p:nvSpPr>
        <p:spPr>
          <a:xfrm>
            <a:off x="361950" y="1185863"/>
            <a:ext cx="8562975" cy="2243137"/>
          </a:xfrm>
        </p:spPr>
        <p:txBody>
          <a:bodyPr>
            <a:normAutofit lnSpcReduction="10000"/>
          </a:bodyPr>
          <a:lstStyle/>
          <a:p>
            <a:pPr algn="just"/>
            <a:r>
              <a:rPr lang="cs-CZ" altLang="cs-CZ" sz="2000" b="1" dirty="0"/>
              <a:t>Přímočarý pohyb: </a:t>
            </a:r>
            <a:r>
              <a:rPr lang="cs-CZ" altLang="cs-CZ" sz="2000" u="sng" dirty="0"/>
              <a:t>směr rychlosti </a:t>
            </a:r>
            <a:r>
              <a:rPr lang="cs-CZ" altLang="cs-CZ" sz="2000" dirty="0"/>
              <a:t>je po celou dobu pohybu </a:t>
            </a:r>
            <a:r>
              <a:rPr lang="cs-CZ" altLang="cs-CZ" sz="2000" u="sng" dirty="0"/>
              <a:t>stálý</a:t>
            </a:r>
            <a:r>
              <a:rPr lang="cs-CZ" altLang="cs-CZ" sz="2000" dirty="0"/>
              <a:t> (konstantní).</a:t>
            </a:r>
          </a:p>
          <a:p>
            <a:pPr algn="just"/>
            <a:r>
              <a:rPr lang="cs-CZ" altLang="cs-CZ" sz="2000" b="1" dirty="0"/>
              <a:t>Křivočarý pohyb: </a:t>
            </a:r>
            <a:r>
              <a:rPr lang="cs-CZ" altLang="cs-CZ" sz="2000" u="sng" dirty="0"/>
              <a:t>směr rychlosti se </a:t>
            </a:r>
            <a:r>
              <a:rPr lang="cs-CZ" altLang="cs-CZ" sz="2000" dirty="0"/>
              <a:t>během pohybu </a:t>
            </a:r>
            <a:r>
              <a:rPr lang="cs-CZ" altLang="cs-CZ" sz="2000" u="sng" dirty="0"/>
              <a:t>mění</a:t>
            </a:r>
            <a:r>
              <a:rPr lang="cs-CZ" altLang="cs-CZ" sz="2000" dirty="0"/>
              <a:t>.</a:t>
            </a:r>
          </a:p>
          <a:p>
            <a:pPr algn="just"/>
            <a:endParaRPr lang="cs-CZ" altLang="cs-CZ" sz="2000" b="1" dirty="0"/>
          </a:p>
          <a:p>
            <a:pPr algn="just"/>
            <a:r>
              <a:rPr lang="cs-CZ" altLang="cs-CZ" sz="2000" b="1" dirty="0"/>
              <a:t>Rovnoměrný pohyb:</a:t>
            </a:r>
            <a:r>
              <a:rPr lang="cs-CZ" altLang="cs-CZ" sz="2000" dirty="0"/>
              <a:t> </a:t>
            </a:r>
            <a:r>
              <a:rPr lang="cs-CZ" altLang="cs-CZ" sz="2000" u="sng" dirty="0"/>
              <a:t>velikost rychlosti je</a:t>
            </a:r>
            <a:r>
              <a:rPr lang="cs-CZ" altLang="cs-CZ" sz="2000" dirty="0"/>
              <a:t> po celou dobu pohybu </a:t>
            </a:r>
            <a:r>
              <a:rPr lang="cs-CZ" altLang="cs-CZ" sz="2000" u="sng" dirty="0"/>
              <a:t>stálá</a:t>
            </a:r>
            <a:r>
              <a:rPr lang="cs-CZ" altLang="cs-CZ" sz="2000" dirty="0"/>
              <a:t> (konstantní).</a:t>
            </a:r>
          </a:p>
          <a:p>
            <a:pPr algn="just"/>
            <a:r>
              <a:rPr lang="cs-CZ" altLang="cs-CZ" sz="2000" b="1" dirty="0"/>
              <a:t>Nerovnoměrný pohyb:</a:t>
            </a:r>
            <a:r>
              <a:rPr lang="cs-CZ" altLang="cs-CZ" sz="2000" dirty="0"/>
              <a:t> </a:t>
            </a:r>
            <a:r>
              <a:rPr lang="cs-CZ" altLang="cs-CZ" sz="2000" u="sng" dirty="0"/>
              <a:t>velikost rychlosti se</a:t>
            </a:r>
            <a:r>
              <a:rPr lang="cs-CZ" altLang="cs-CZ" sz="2000" dirty="0"/>
              <a:t> během pohybu </a:t>
            </a:r>
            <a:r>
              <a:rPr lang="cs-CZ" altLang="cs-CZ" sz="2000" u="sng" dirty="0"/>
              <a:t>mění</a:t>
            </a:r>
            <a:r>
              <a:rPr lang="cs-CZ" altLang="cs-CZ" sz="2000" dirty="0"/>
              <a:t>.</a:t>
            </a:r>
          </a:p>
        </p:txBody>
      </p:sp>
    </p:spTree>
    <p:extLst>
      <p:ext uri="{BB962C8B-B14F-4D97-AF65-F5344CB8AC3E}">
        <p14:creationId xmlns:p14="http://schemas.microsoft.com/office/powerpoint/2010/main" val="2874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C0CF807-1C0D-4CF0-9A18-4908E13F1E47}"/>
              </a:ext>
            </a:extLst>
          </p:cNvPr>
          <p:cNvSpPr txBox="1"/>
          <p:nvPr/>
        </p:nvSpPr>
        <p:spPr>
          <a:xfrm>
            <a:off x="161925" y="478185"/>
            <a:ext cx="8820149" cy="830997"/>
          </a:xfrm>
          <a:prstGeom prst="rect">
            <a:avLst/>
          </a:prstGeom>
          <a:noFill/>
        </p:spPr>
        <p:txBody>
          <a:bodyPr wrap="square">
            <a:spAutoFit/>
          </a:bodyPr>
          <a:lstStyle/>
          <a:p>
            <a:pPr algn="just"/>
            <a:r>
              <a:rPr lang="cs-CZ" sz="2400" dirty="0"/>
              <a:t>Násobné a dílčí jednotky tvoří se ze základních a odvozených jednotek </a:t>
            </a:r>
            <a:r>
              <a:rPr lang="cs-CZ" sz="2400" u="sng" dirty="0"/>
              <a:t>pomocí mocnin o základu 10</a:t>
            </a:r>
            <a:r>
              <a:rPr lang="en-US" sz="2400" u="sng" dirty="0"/>
              <a:t>:</a:t>
            </a:r>
            <a:r>
              <a:rPr lang="cs-CZ" sz="2400" dirty="0"/>
              <a:t> </a:t>
            </a:r>
            <a:endParaRPr lang="en-US" sz="2400" dirty="0"/>
          </a:p>
        </p:txBody>
      </p:sp>
      <p:pic>
        <p:nvPicPr>
          <p:cNvPr id="7" name="Obrázek 6">
            <a:extLst>
              <a:ext uri="{FF2B5EF4-FFF2-40B4-BE49-F238E27FC236}">
                <a16:creationId xmlns:a16="http://schemas.microsoft.com/office/drawing/2014/main" id="{6F462B03-8D8A-4BFC-A112-F8F042F1849E}"/>
              </a:ext>
            </a:extLst>
          </p:cNvPr>
          <p:cNvPicPr>
            <a:picLocks noChangeAspect="1"/>
          </p:cNvPicPr>
          <p:nvPr/>
        </p:nvPicPr>
        <p:blipFill>
          <a:blip r:embed="rId2"/>
          <a:stretch>
            <a:fillRect/>
          </a:stretch>
        </p:blipFill>
        <p:spPr>
          <a:xfrm>
            <a:off x="4181475" y="1031216"/>
            <a:ext cx="4619625" cy="2990055"/>
          </a:xfrm>
          <a:prstGeom prst="rect">
            <a:avLst/>
          </a:prstGeom>
        </p:spPr>
      </p:pic>
      <p:sp>
        <p:nvSpPr>
          <p:cNvPr id="9" name="TextovéPole 8">
            <a:extLst>
              <a:ext uri="{FF2B5EF4-FFF2-40B4-BE49-F238E27FC236}">
                <a16:creationId xmlns:a16="http://schemas.microsoft.com/office/drawing/2014/main" id="{614F5904-478E-45B6-8F0B-9C93CFB2B1C3}"/>
              </a:ext>
            </a:extLst>
          </p:cNvPr>
          <p:cNvSpPr txBox="1"/>
          <p:nvPr/>
        </p:nvSpPr>
        <p:spPr>
          <a:xfrm>
            <a:off x="447676" y="5592544"/>
            <a:ext cx="8167686" cy="830997"/>
          </a:xfrm>
          <a:prstGeom prst="rect">
            <a:avLst/>
          </a:prstGeom>
          <a:noFill/>
        </p:spPr>
        <p:txBody>
          <a:bodyPr wrap="square">
            <a:spAutoFit/>
          </a:bodyPr>
          <a:lstStyle/>
          <a:p>
            <a:pPr algn="just"/>
            <a:r>
              <a:rPr lang="cs-CZ" sz="2400" dirty="0"/>
              <a:t>Pozor! Je zde jedna výjimka: </a:t>
            </a:r>
            <a:r>
              <a:rPr lang="cs-CZ" sz="2400" u="sng" dirty="0"/>
              <a:t>kilogram je jednotka základní, nikoli násobná </a:t>
            </a:r>
            <a:r>
              <a:rPr lang="en-US" sz="2400" u="sng" dirty="0"/>
              <a:t>!!!</a:t>
            </a:r>
            <a:endParaRPr lang="cs-CZ" sz="2400" u="sng" dirty="0"/>
          </a:p>
        </p:txBody>
      </p:sp>
      <p:sp>
        <p:nvSpPr>
          <p:cNvPr id="8" name="TextovéPole 7">
            <a:extLst>
              <a:ext uri="{FF2B5EF4-FFF2-40B4-BE49-F238E27FC236}">
                <a16:creationId xmlns:a16="http://schemas.microsoft.com/office/drawing/2014/main" id="{410F921D-0BE7-4B75-8AFF-8A6326EFE0DA}"/>
              </a:ext>
            </a:extLst>
          </p:cNvPr>
          <p:cNvSpPr txBox="1"/>
          <p:nvPr/>
        </p:nvSpPr>
        <p:spPr>
          <a:xfrm>
            <a:off x="528637" y="4144919"/>
            <a:ext cx="8086724" cy="1200329"/>
          </a:xfrm>
          <a:prstGeom prst="rect">
            <a:avLst/>
          </a:prstGeom>
          <a:noFill/>
        </p:spPr>
        <p:txBody>
          <a:bodyPr wrap="square">
            <a:spAutoFit/>
          </a:bodyPr>
          <a:lstStyle/>
          <a:p>
            <a:pPr algn="just"/>
            <a:r>
              <a:rPr lang="cs-CZ" sz="2400" dirty="0"/>
              <a:t>V některých případech je možné též použít předpon </a:t>
            </a:r>
            <a:r>
              <a:rPr lang="cs-CZ" sz="2400" i="1" dirty="0" err="1"/>
              <a:t>centi</a:t>
            </a:r>
            <a:r>
              <a:rPr lang="cs-CZ" sz="2400" dirty="0"/>
              <a:t>- (se značkou c), </a:t>
            </a:r>
            <a:r>
              <a:rPr lang="cs-CZ" sz="2400" i="1" dirty="0"/>
              <a:t>deci</a:t>
            </a:r>
            <a:r>
              <a:rPr lang="cs-CZ" sz="2400" dirty="0"/>
              <a:t>- (d) a </a:t>
            </a:r>
            <a:r>
              <a:rPr lang="cs-CZ" sz="2400" i="1" dirty="0"/>
              <a:t>hekto</a:t>
            </a:r>
            <a:r>
              <a:rPr lang="cs-CZ" sz="2400" dirty="0"/>
              <a:t>- (h) - např. 1 cm = 0,01 m, 1 dm = 0,1 m, 1 hl = 100 l, … </a:t>
            </a:r>
            <a:endParaRPr lang="en-US" sz="2400" dirty="0"/>
          </a:p>
        </p:txBody>
      </p:sp>
    </p:spTree>
    <p:extLst>
      <p:ext uri="{BB962C8B-B14F-4D97-AF65-F5344CB8AC3E}">
        <p14:creationId xmlns:p14="http://schemas.microsoft.com/office/powerpoint/2010/main" val="2956713537"/>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19404</TotalTime>
  <Words>6146</Words>
  <Application>Microsoft Office PowerPoint</Application>
  <PresentationFormat>Předvádění na obrazovce (4:3)</PresentationFormat>
  <Paragraphs>510</Paragraphs>
  <Slides>88</Slides>
  <Notes>6</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88</vt:i4>
      </vt:variant>
    </vt:vector>
  </HeadingPairs>
  <TitlesOfParts>
    <vt:vector size="100" baseType="lpstr">
      <vt:lpstr>Arial</vt:lpstr>
      <vt:lpstr>Arial</vt:lpstr>
      <vt:lpstr>Calibri</vt:lpstr>
      <vt:lpstr>Calibri Light</vt:lpstr>
      <vt:lpstr>Roboto</vt:lpstr>
      <vt:lpstr>Tahoma</vt:lpstr>
      <vt:lpstr>Times New Roman</vt:lpstr>
      <vt:lpstr>Verdana</vt:lpstr>
      <vt:lpstr>Wingdings 2</vt:lpstr>
      <vt:lpstr>Motiv Office</vt:lpstr>
      <vt:lpstr>Equation</vt:lpstr>
      <vt:lpstr>Rovnice</vt:lpstr>
      <vt:lpstr>Prezentace aplikace PowerPoint</vt:lpstr>
      <vt:lpstr>Prezentace aplikace PowerPoint</vt:lpstr>
      <vt:lpstr>Prezentace aplikace PowerPoint</vt:lpstr>
      <vt:lpstr>Prezentace aplikace PowerPoint</vt:lpstr>
      <vt:lpstr>Fyzikální veličiny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Mechanika</vt:lpstr>
      <vt:lpstr>Kinematika</vt:lpstr>
      <vt:lpstr>Kinematika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vt:lpstr>
      <vt:lpstr>Prezentace aplikace PowerPoint</vt:lpstr>
      <vt:lpstr>Prezentace aplikace PowerPoint</vt:lpstr>
      <vt:lpstr>Prezentace aplikace PowerPoint</vt:lpstr>
      <vt:lpstr>Dvojice úhlů - souhlasné a střídavé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Operace se skaláry a vektory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Trajektorie hmotného bodu</vt:lpstr>
      <vt:lpstr>Prezentace aplikace PowerPoint</vt:lpstr>
      <vt:lpstr>Prezentace aplikace PowerPoint</vt:lpstr>
      <vt:lpstr>Prezentace aplikace PowerPoint</vt:lpstr>
      <vt:lpstr>Prezentace aplikace PowerPoint</vt:lpstr>
      <vt:lpstr>Derivace</vt:lpstr>
      <vt:lpstr>Prezentace aplikace PowerPoint</vt:lpstr>
      <vt:lpstr>Tečna a normála křivky</vt:lpstr>
      <vt:lpstr>Prezentace aplikace PowerPoint</vt:lpstr>
      <vt:lpstr>Prezentace aplikace PowerPoint</vt:lpstr>
      <vt:lpstr>Prezentace aplikace PowerPoint</vt:lpstr>
      <vt:lpstr>Kochova křivka</vt:lpstr>
      <vt:lpstr>Vektorová funkce skalárního argumentu</vt:lpstr>
      <vt:lpstr>Derivace vektoru podle skalárního argumentu</vt:lpstr>
      <vt:lpstr>Rovnice tečny k prostorové křivce </vt:lpstr>
      <vt:lpstr>Integrál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Okamžitá rychlost hmotného bodu</vt:lpstr>
      <vt:lpstr>Prezentace aplikace PowerPoint</vt:lpstr>
      <vt:lpstr>Průměrná rychlost hmotného bodu</vt:lpstr>
      <vt:lpstr>Prezentace aplikace PowerPoint</vt:lpstr>
      <vt:lpstr>Zrychlení hmotného bodu</vt:lpstr>
      <vt:lpstr>Zrychlení</vt:lpstr>
      <vt:lpstr>Prezentace aplikace PowerPoint</vt:lpstr>
      <vt:lpstr>Prezentace aplikace PowerPoint</vt:lpstr>
      <vt:lpstr>Prezentace aplikace PowerPoint</vt:lpstr>
      <vt:lpstr>Rozdělení pohybů podle rychlosti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Lubomír Prokeš</cp:lastModifiedBy>
  <cp:revision>794</cp:revision>
  <dcterms:created xsi:type="dcterms:W3CDTF">2020-09-20T20:03:25Z</dcterms:created>
  <dcterms:modified xsi:type="dcterms:W3CDTF">2021-09-21T00:01:33Z</dcterms:modified>
</cp:coreProperties>
</file>