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9"/>
  </p:notesMasterIdLst>
  <p:sldIdLst>
    <p:sldId id="926" r:id="rId2"/>
    <p:sldId id="583" r:id="rId3"/>
    <p:sldId id="932" r:id="rId4"/>
    <p:sldId id="934" r:id="rId5"/>
    <p:sldId id="935" r:id="rId6"/>
    <p:sldId id="1026" r:id="rId7"/>
    <p:sldId id="945" r:id="rId8"/>
    <p:sldId id="937" r:id="rId9"/>
    <p:sldId id="936" r:id="rId10"/>
    <p:sldId id="939" r:id="rId11"/>
    <p:sldId id="951" r:id="rId12"/>
    <p:sldId id="948" r:id="rId13"/>
    <p:sldId id="950" r:id="rId14"/>
    <p:sldId id="949" r:id="rId15"/>
    <p:sldId id="982" r:id="rId16"/>
    <p:sldId id="941" r:id="rId17"/>
    <p:sldId id="942" r:id="rId18"/>
    <p:sldId id="978" r:id="rId19"/>
    <p:sldId id="1027" r:id="rId20"/>
    <p:sldId id="980" r:id="rId21"/>
    <p:sldId id="1028" r:id="rId22"/>
    <p:sldId id="1029" r:id="rId23"/>
    <p:sldId id="938" r:id="rId24"/>
    <p:sldId id="940" r:id="rId25"/>
    <p:sldId id="1002" r:id="rId26"/>
    <p:sldId id="952" r:id="rId27"/>
    <p:sldId id="954" r:id="rId28"/>
    <p:sldId id="990" r:id="rId29"/>
    <p:sldId id="961" r:id="rId30"/>
    <p:sldId id="987" r:id="rId31"/>
    <p:sldId id="1009" r:id="rId32"/>
    <p:sldId id="988" r:id="rId33"/>
    <p:sldId id="1010" r:id="rId34"/>
    <p:sldId id="991" r:id="rId35"/>
    <p:sldId id="1015" r:id="rId36"/>
    <p:sldId id="983" r:id="rId37"/>
    <p:sldId id="984" r:id="rId38"/>
    <p:sldId id="1038" r:id="rId39"/>
    <p:sldId id="1014" r:id="rId40"/>
    <p:sldId id="1034" r:id="rId41"/>
    <p:sldId id="928" r:id="rId42"/>
    <p:sldId id="947" r:id="rId43"/>
    <p:sldId id="927" r:id="rId44"/>
    <p:sldId id="985" r:id="rId45"/>
    <p:sldId id="986" r:id="rId46"/>
    <p:sldId id="993" r:id="rId47"/>
    <p:sldId id="1039" r:id="rId48"/>
    <p:sldId id="994" r:id="rId49"/>
    <p:sldId id="1007" r:id="rId50"/>
    <p:sldId id="929" r:id="rId51"/>
    <p:sldId id="1025" r:id="rId52"/>
    <p:sldId id="1017" r:id="rId53"/>
    <p:sldId id="958" r:id="rId54"/>
    <p:sldId id="957" r:id="rId55"/>
    <p:sldId id="1040" r:id="rId56"/>
    <p:sldId id="1006" r:id="rId57"/>
    <p:sldId id="1033" r:id="rId58"/>
    <p:sldId id="1016" r:id="rId59"/>
    <p:sldId id="1012" r:id="rId60"/>
    <p:sldId id="1021" r:id="rId61"/>
    <p:sldId id="1037" r:id="rId62"/>
    <p:sldId id="1036" r:id="rId63"/>
    <p:sldId id="1019" r:id="rId64"/>
    <p:sldId id="959" r:id="rId65"/>
    <p:sldId id="1031" r:id="rId66"/>
    <p:sldId id="1041" r:id="rId67"/>
    <p:sldId id="459" r:id="rId68"/>
    <p:sldId id="1003" r:id="rId69"/>
    <p:sldId id="1008" r:id="rId70"/>
    <p:sldId id="946" r:id="rId71"/>
    <p:sldId id="256" r:id="rId72"/>
    <p:sldId id="1053" r:id="rId73"/>
    <p:sldId id="965" r:id="rId74"/>
    <p:sldId id="1054" r:id="rId75"/>
    <p:sldId id="960" r:id="rId76"/>
    <p:sldId id="1169" r:id="rId77"/>
    <p:sldId id="1049"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12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1677C-55EC-409D-9388-25C6E9E8571E}" type="datetimeFigureOut">
              <a:rPr lang="cs-CZ" smtClean="0"/>
              <a:t>22.11.2022</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120F2-71CD-4547-BA79-FCB0AE4065D9}" type="slidenum">
              <a:rPr lang="cs-CZ" smtClean="0"/>
              <a:t>‹#›</a:t>
            </a:fld>
            <a:endParaRPr lang="cs-CZ"/>
          </a:p>
        </p:txBody>
      </p:sp>
    </p:spTree>
    <p:extLst>
      <p:ext uri="{BB962C8B-B14F-4D97-AF65-F5344CB8AC3E}">
        <p14:creationId xmlns:p14="http://schemas.microsoft.com/office/powerpoint/2010/main" val="3157713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22.11.2022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203388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22.11.2022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856316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22.11.2022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1129253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1464CF8-CDF4-42FD-BD34-C1323E07EE81}" type="datetimeFigureOut">
              <a:rPr lang="cs-CZ" smtClean="0"/>
              <a:t>22.11.2022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358692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B1464CF8-CDF4-42FD-BD34-C1323E07EE81}" type="datetimeFigureOut">
              <a:rPr lang="cs-CZ" smtClean="0"/>
              <a:t>22.11.2022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605822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1464CF8-CDF4-42FD-BD34-C1323E07EE81}" type="datetimeFigureOut">
              <a:rPr lang="cs-CZ" smtClean="0"/>
              <a:t>22.11.2022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1767335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1464CF8-CDF4-42FD-BD34-C1323E07EE81}" type="datetimeFigureOut">
              <a:rPr lang="cs-CZ" smtClean="0"/>
              <a:t>22.11.2022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643595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1464CF8-CDF4-42FD-BD34-C1323E07EE81}" type="datetimeFigureOut">
              <a:rPr lang="cs-CZ" smtClean="0"/>
              <a:t>22.11.2022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468195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464CF8-CDF4-42FD-BD34-C1323E07EE81}" type="datetimeFigureOut">
              <a:rPr lang="cs-CZ" smtClean="0"/>
              <a:t>22.11.2022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206422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1464CF8-CDF4-42FD-BD34-C1323E07EE81}" type="datetimeFigureOut">
              <a:rPr lang="cs-CZ" smtClean="0"/>
              <a:t>22.11.2022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4020596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B1464CF8-CDF4-42FD-BD34-C1323E07EE81}" type="datetimeFigureOut">
              <a:rPr lang="cs-CZ" smtClean="0"/>
              <a:t>22.11.2022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7A2878E-6C18-4DD3-B27D-35345D3B9690}" type="slidenum">
              <a:rPr lang="cs-CZ" smtClean="0"/>
              <a:t>‹#›</a:t>
            </a:fld>
            <a:endParaRPr lang="cs-CZ"/>
          </a:p>
        </p:txBody>
      </p:sp>
    </p:spTree>
    <p:extLst>
      <p:ext uri="{BB962C8B-B14F-4D97-AF65-F5344CB8AC3E}">
        <p14:creationId xmlns:p14="http://schemas.microsoft.com/office/powerpoint/2010/main" val="580833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64CF8-CDF4-42FD-BD34-C1323E07EE81}" type="datetimeFigureOut">
              <a:rPr lang="cs-CZ" smtClean="0"/>
              <a:t>22.11.2022</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2878E-6C18-4DD3-B27D-35345D3B9690}" type="slidenum">
              <a:rPr lang="cs-CZ" smtClean="0"/>
              <a:t>‹#›</a:t>
            </a:fld>
            <a:endParaRPr lang="cs-CZ"/>
          </a:p>
        </p:txBody>
      </p:sp>
    </p:spTree>
    <p:extLst>
      <p:ext uri="{BB962C8B-B14F-4D97-AF65-F5344CB8AC3E}">
        <p14:creationId xmlns:p14="http://schemas.microsoft.com/office/powerpoint/2010/main" val="3887548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sv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png"/><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gif"/><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gif"/><Relationship Id="rId5" Type="http://schemas.openxmlformats.org/officeDocument/2006/relationships/image" Target="../media/image88.gif"/><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6.gif"/><Relationship Id="rId1" Type="http://schemas.openxmlformats.org/officeDocument/2006/relationships/slideLayout" Target="../slideLayouts/slideLayout2.xml"/><Relationship Id="rId4" Type="http://schemas.openxmlformats.org/officeDocument/2006/relationships/image" Target="../media/image98.gif"/></Relationships>
</file>

<file path=ppt/slides/_rels/slide2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svg"/><Relationship Id="rId2" Type="http://schemas.openxmlformats.org/officeDocument/2006/relationships/image" Target="../media/image105.gif"/><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s>
</file>

<file path=ppt/slides/_rels/slide26.xml.rels><?xml version="1.0" encoding="UTF-8" standalone="yes"?>
<Relationships xmlns="http://schemas.openxmlformats.org/package/2006/relationships"><Relationship Id="rId3" Type="http://schemas.openxmlformats.org/officeDocument/2006/relationships/image" Target="../media/image116.svg"/><Relationship Id="rId7" Type="http://schemas.openxmlformats.org/officeDocument/2006/relationships/image" Target="../media/image120.gif"/><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gif"/><Relationship Id="rId5" Type="http://schemas.openxmlformats.org/officeDocument/2006/relationships/image" Target="../media/image118.gif"/><Relationship Id="rId4" Type="http://schemas.openxmlformats.org/officeDocument/2006/relationships/image" Target="../media/image117.gif"/></Relationships>
</file>

<file path=ppt/slides/_rels/slide27.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image" Target="../media/image121.gif"/><Relationship Id="rId1" Type="http://schemas.openxmlformats.org/officeDocument/2006/relationships/slideLayout" Target="../slideLayouts/slideLayout2.xml"/><Relationship Id="rId5" Type="http://schemas.openxmlformats.org/officeDocument/2006/relationships/image" Target="../media/image124.gif"/><Relationship Id="rId4" Type="http://schemas.openxmlformats.org/officeDocument/2006/relationships/image" Target="../media/image123.gif"/></Relationships>
</file>

<file path=ppt/slides/_rels/slide28.xml.rels><?xml version="1.0" encoding="UTF-8" standalone="yes"?>
<Relationships xmlns="http://schemas.openxmlformats.org/package/2006/relationships"><Relationship Id="rId2" Type="http://schemas.openxmlformats.org/officeDocument/2006/relationships/image" Target="../media/image125.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jpeg"/></Relationships>
</file>

<file path=ppt/slides/_rels/slide3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jpeg"/></Relationships>
</file>

<file path=ppt/slides/_rels/slide32.xml.rels><?xml version="1.0" encoding="UTF-8" standalone="yes"?>
<Relationships xmlns="http://schemas.openxmlformats.org/package/2006/relationships"><Relationship Id="rId3" Type="http://schemas.openxmlformats.org/officeDocument/2006/relationships/image" Target="../media/image137.gif"/><Relationship Id="rId7" Type="http://schemas.openxmlformats.org/officeDocument/2006/relationships/image" Target="../media/image141.gif"/><Relationship Id="rId2" Type="http://schemas.openxmlformats.org/officeDocument/2006/relationships/image" Target="../media/image136.gif"/><Relationship Id="rId1" Type="http://schemas.openxmlformats.org/officeDocument/2006/relationships/slideLayout" Target="../slideLayouts/slideLayout2.xml"/><Relationship Id="rId6" Type="http://schemas.openxmlformats.org/officeDocument/2006/relationships/image" Target="../media/image140.gif"/><Relationship Id="rId5" Type="http://schemas.openxmlformats.org/officeDocument/2006/relationships/image" Target="../media/image139.gif"/><Relationship Id="rId4" Type="http://schemas.openxmlformats.org/officeDocument/2006/relationships/image" Target="../media/image138.gif"/></Relationships>
</file>

<file path=ppt/slides/_rels/slide33.xml.rels><?xml version="1.0" encoding="UTF-8" standalone="yes"?>
<Relationships xmlns="http://schemas.openxmlformats.org/package/2006/relationships"><Relationship Id="rId3" Type="http://schemas.openxmlformats.org/officeDocument/2006/relationships/image" Target="../media/image143.gif"/><Relationship Id="rId2" Type="http://schemas.openxmlformats.org/officeDocument/2006/relationships/image" Target="../media/image142.gif"/><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34.xml.rels><?xml version="1.0" encoding="UTF-8" standalone="yes"?>
<Relationships xmlns="http://schemas.openxmlformats.org/package/2006/relationships"><Relationship Id="rId3" Type="http://schemas.openxmlformats.org/officeDocument/2006/relationships/image" Target="../media/image147.gif"/><Relationship Id="rId2" Type="http://schemas.openxmlformats.org/officeDocument/2006/relationships/image" Target="../media/image146.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image" Target="../media/image149.jpeg"/><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png"/><Relationship Id="rId4" Type="http://schemas.openxmlformats.org/officeDocument/2006/relationships/image" Target="../media/image151.png"/></Relationships>
</file>

<file path=ppt/slides/_rels/slide3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7.png"/></Relationships>
</file>

<file path=ppt/slides/_rels/slide3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1.jpeg"/></Relationships>
</file>

<file path=ppt/slides/_rels/slide39.xml.rels><?xml version="1.0" encoding="UTF-8" standalone="yes"?>
<Relationships xmlns="http://schemas.openxmlformats.org/package/2006/relationships"><Relationship Id="rId3" Type="http://schemas.openxmlformats.org/officeDocument/2006/relationships/image" Target="../media/image164.gif"/><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40.xml.rels><?xml version="1.0" encoding="UTF-8" standalone="yes"?>
<Relationships xmlns="http://schemas.openxmlformats.org/package/2006/relationships"><Relationship Id="rId3" Type="http://schemas.openxmlformats.org/officeDocument/2006/relationships/image" Target="../media/image167.svg"/><Relationship Id="rId2" Type="http://schemas.openxmlformats.org/officeDocument/2006/relationships/image" Target="../media/image166.png"/><Relationship Id="rId1" Type="http://schemas.openxmlformats.org/officeDocument/2006/relationships/slideLayout" Target="../slideLayouts/slideLayout2.xml"/><Relationship Id="rId5" Type="http://schemas.openxmlformats.org/officeDocument/2006/relationships/image" Target="../media/image169.svg"/><Relationship Id="rId4" Type="http://schemas.openxmlformats.org/officeDocument/2006/relationships/image" Target="../media/image168.png"/></Relationships>
</file>

<file path=ppt/slides/_rels/slide41.xml.rels><?xml version="1.0" encoding="UTF-8" standalone="yes"?>
<Relationships xmlns="http://schemas.openxmlformats.org/package/2006/relationships"><Relationship Id="rId3" Type="http://schemas.openxmlformats.org/officeDocument/2006/relationships/image" Target="../media/image171.gif"/><Relationship Id="rId7" Type="http://schemas.openxmlformats.org/officeDocument/2006/relationships/image" Target="../media/image175.gif"/><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74.gif"/><Relationship Id="rId5" Type="http://schemas.openxmlformats.org/officeDocument/2006/relationships/image" Target="../media/image173.svg"/><Relationship Id="rId4" Type="http://schemas.openxmlformats.org/officeDocument/2006/relationships/image" Target="../media/image172.png"/></Relationships>
</file>

<file path=ppt/slides/_rels/slide4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gif"/><Relationship Id="rId1" Type="http://schemas.openxmlformats.org/officeDocument/2006/relationships/slideLayout" Target="../slideLayouts/slideLayout2.xml"/><Relationship Id="rId4" Type="http://schemas.openxmlformats.org/officeDocument/2006/relationships/image" Target="../media/image178.jpeg"/></Relationships>
</file>

<file path=ppt/slides/_rels/slide4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gif"/><Relationship Id="rId1" Type="http://schemas.openxmlformats.org/officeDocument/2006/relationships/slideLayout" Target="../slideLayouts/slideLayout2.xml"/><Relationship Id="rId5" Type="http://schemas.openxmlformats.org/officeDocument/2006/relationships/image" Target="../media/image182.png"/><Relationship Id="rId4" Type="http://schemas.openxmlformats.org/officeDocument/2006/relationships/image" Target="../media/image181.png"/></Relationships>
</file>

<file path=ppt/slides/_rels/slide44.xml.rels><?xml version="1.0" encoding="UTF-8" standalone="yes"?>
<Relationships xmlns="http://schemas.openxmlformats.org/package/2006/relationships"><Relationship Id="rId3" Type="http://schemas.openxmlformats.org/officeDocument/2006/relationships/image" Target="../media/image184.gif"/><Relationship Id="rId2" Type="http://schemas.openxmlformats.org/officeDocument/2006/relationships/image" Target="../media/image183.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46.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svg"/><Relationship Id="rId2"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91.gif"/><Relationship Id="rId10" Type="http://schemas.openxmlformats.org/officeDocument/2006/relationships/image" Target="../media/image196.png"/><Relationship Id="rId4" Type="http://schemas.openxmlformats.org/officeDocument/2006/relationships/image" Target="../media/image190.svg"/><Relationship Id="rId9" Type="http://schemas.openxmlformats.org/officeDocument/2006/relationships/image" Target="../media/image195.sv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gif"/><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5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5.gif"/><Relationship Id="rId2" Type="http://schemas.openxmlformats.org/officeDocument/2006/relationships/image" Target="../media/image204.jpeg"/><Relationship Id="rId1" Type="http://schemas.openxmlformats.org/officeDocument/2006/relationships/slideLayout" Target="../slideLayouts/slideLayout2.xml"/><Relationship Id="rId5" Type="http://schemas.openxmlformats.org/officeDocument/2006/relationships/image" Target="../media/image207.png"/><Relationship Id="rId4" Type="http://schemas.openxmlformats.org/officeDocument/2006/relationships/image" Target="../media/image206.png"/></Relationships>
</file>

<file path=ppt/slides/_rels/slide52.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10.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png"/></Relationships>
</file>

<file path=ppt/slides/_rels/slide56.xml.rels><?xml version="1.0" encoding="UTF-8" standalone="yes"?>
<Relationships xmlns="http://schemas.openxmlformats.org/package/2006/relationships"><Relationship Id="rId3" Type="http://schemas.openxmlformats.org/officeDocument/2006/relationships/image" Target="../media/image217.gif"/><Relationship Id="rId2" Type="http://schemas.openxmlformats.org/officeDocument/2006/relationships/image" Target="../media/image216.gif"/><Relationship Id="rId1" Type="http://schemas.openxmlformats.org/officeDocument/2006/relationships/slideLayout" Target="../slideLayouts/slideLayout2.xml"/><Relationship Id="rId5" Type="http://schemas.openxmlformats.org/officeDocument/2006/relationships/image" Target="../media/image219.jpeg"/><Relationship Id="rId4" Type="http://schemas.openxmlformats.org/officeDocument/2006/relationships/image" Target="../media/image218.gif"/></Relationships>
</file>

<file path=ppt/slides/_rels/slide57.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2.xml"/><Relationship Id="rId5" Type="http://schemas.openxmlformats.org/officeDocument/2006/relationships/image" Target="../media/image223.png"/><Relationship Id="rId4" Type="http://schemas.openxmlformats.org/officeDocument/2006/relationships/image" Target="../media/image22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image" Target="../media/image227.gif"/><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29.gif"/><Relationship Id="rId2" Type="http://schemas.openxmlformats.org/officeDocument/2006/relationships/image" Target="../media/image228.gif"/><Relationship Id="rId1" Type="http://schemas.openxmlformats.org/officeDocument/2006/relationships/slideLayout" Target="../slideLayouts/slideLayout2.xml"/><Relationship Id="rId5" Type="http://schemas.openxmlformats.org/officeDocument/2006/relationships/image" Target="../media/image231.jpeg"/><Relationship Id="rId4" Type="http://schemas.openxmlformats.org/officeDocument/2006/relationships/image" Target="../media/image230.png"/></Relationships>
</file>

<file path=ppt/slides/_rels/slide6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gif"/><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66.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68.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png"/><Relationship Id="rId1" Type="http://schemas.openxmlformats.org/officeDocument/2006/relationships/slideLayout" Target="../slideLayouts/slideLayout2.xml"/><Relationship Id="rId6" Type="http://schemas.openxmlformats.org/officeDocument/2006/relationships/image" Target="../media/image251.png"/><Relationship Id="rId5" Type="http://schemas.openxmlformats.org/officeDocument/2006/relationships/image" Target="../media/image250.jpeg"/><Relationship Id="rId4" Type="http://schemas.openxmlformats.org/officeDocument/2006/relationships/image" Target="../media/image249.png"/></Relationships>
</file>

<file path=ppt/slides/_rels/slide69.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55.gif"/><Relationship Id="rId2" Type="http://schemas.openxmlformats.org/officeDocument/2006/relationships/image" Target="../media/image254.gif"/><Relationship Id="rId1" Type="http://schemas.openxmlformats.org/officeDocument/2006/relationships/slideLayout" Target="../slideLayouts/slideLayout2.xml"/><Relationship Id="rId5" Type="http://schemas.openxmlformats.org/officeDocument/2006/relationships/image" Target="../media/image257.png"/><Relationship Id="rId4" Type="http://schemas.openxmlformats.org/officeDocument/2006/relationships/image" Target="../media/image256.gif"/></Relationships>
</file>

<file path=ppt/slides/_rels/slide73.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2.xml"/><Relationship Id="rId6" Type="http://schemas.openxmlformats.org/officeDocument/2006/relationships/image" Target="../media/image262.wmf"/><Relationship Id="rId5" Type="http://schemas.openxmlformats.org/officeDocument/2006/relationships/oleObject" Target="../embeddings/oleObject1.bin"/><Relationship Id="rId4" Type="http://schemas.openxmlformats.org/officeDocument/2006/relationships/image" Target="../media/image261.svg"/></Relationships>
</file>

<file path=ppt/slides/_rels/slide75.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264.jpeg"/><Relationship Id="rId1" Type="http://schemas.openxmlformats.org/officeDocument/2006/relationships/slideLayout" Target="../slideLayouts/slideLayout2.xml"/><Relationship Id="rId5" Type="http://schemas.openxmlformats.org/officeDocument/2006/relationships/image" Target="../media/image266.gif"/><Relationship Id="rId4" Type="http://schemas.openxmlformats.org/officeDocument/2006/relationships/image" Target="../media/image265.wmf"/></Relationships>
</file>

<file path=ppt/slides/_rels/slide77.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032868-B053-44D8-89A8-D641970BCCDE}"/>
              </a:ext>
            </a:extLst>
          </p:cNvPr>
          <p:cNvSpPr>
            <a:spLocks noGrp="1"/>
          </p:cNvSpPr>
          <p:nvPr>
            <p:ph type="title"/>
          </p:nvPr>
        </p:nvSpPr>
        <p:spPr>
          <a:xfrm>
            <a:off x="2000250" y="2489201"/>
            <a:ext cx="4972050" cy="1325563"/>
          </a:xfrm>
        </p:spPr>
        <p:txBody>
          <a:bodyPr/>
          <a:lstStyle/>
          <a:p>
            <a:r>
              <a:rPr lang="cs-CZ" b="1" dirty="0">
                <a:latin typeface="+mn-lt"/>
              </a:rPr>
              <a:t>Mechanické kmitání</a:t>
            </a:r>
          </a:p>
        </p:txBody>
      </p:sp>
    </p:spTree>
    <p:extLst>
      <p:ext uri="{BB962C8B-B14F-4D97-AF65-F5344CB8AC3E}">
        <p14:creationId xmlns:p14="http://schemas.microsoft.com/office/powerpoint/2010/main" val="808651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F64F646-F3A6-42B2-B679-FBC4257ECA8A}"/>
              </a:ext>
            </a:extLst>
          </p:cNvPr>
          <p:cNvSpPr txBox="1"/>
          <p:nvPr/>
        </p:nvSpPr>
        <p:spPr>
          <a:xfrm>
            <a:off x="228600" y="265837"/>
            <a:ext cx="6334125" cy="1631216"/>
          </a:xfrm>
          <a:prstGeom prst="rect">
            <a:avLst/>
          </a:prstGeom>
          <a:noFill/>
        </p:spPr>
        <p:txBody>
          <a:bodyPr wrap="square">
            <a:spAutoFit/>
          </a:bodyPr>
          <a:lstStyle/>
          <a:p>
            <a:pPr algn="just"/>
            <a:r>
              <a:rPr lang="cs-CZ" sz="2000" b="1" dirty="0"/>
              <a:t>Kónické kyvadlo </a:t>
            </a:r>
            <a:r>
              <a:rPr lang="cs-CZ" sz="2000" dirty="0"/>
              <a:t>= kyvadlo, kterému je udělena taková rychlost, aby závěs opisoval plášť rotačního kužele (kónusu). Hmotný bod se pohybuje po kružnici, takže na něj působí dostředivá síla, kterou lze rozložit na sílu tíhovou a tahovou sílu závěsu.</a:t>
            </a:r>
          </a:p>
        </p:txBody>
      </p:sp>
      <p:pic>
        <p:nvPicPr>
          <p:cNvPr id="6146" name="Picture 2">
            <a:extLst>
              <a:ext uri="{FF2B5EF4-FFF2-40B4-BE49-F238E27FC236}">
                <a16:creationId xmlns:a16="http://schemas.microsoft.com/office/drawing/2014/main" id="{8D5259A3-6423-4395-8904-98E042226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0362" y="218155"/>
            <a:ext cx="2205038" cy="321084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C9107664-44D7-4B14-80D0-AF500E3D0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480" y="1927270"/>
            <a:ext cx="1280920" cy="691023"/>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204E1816-5D30-4987-ADCF-FF75C8D82D48}"/>
              </a:ext>
            </a:extLst>
          </p:cNvPr>
          <p:cNvPicPr>
            <a:picLocks noChangeAspect="1"/>
          </p:cNvPicPr>
          <p:nvPr/>
        </p:nvPicPr>
        <p:blipFill>
          <a:blip r:embed="rId4"/>
          <a:stretch>
            <a:fillRect/>
          </a:stretch>
        </p:blipFill>
        <p:spPr>
          <a:xfrm>
            <a:off x="4882940" y="4030557"/>
            <a:ext cx="1976438" cy="2233974"/>
          </a:xfrm>
          <a:prstGeom prst="rect">
            <a:avLst/>
          </a:prstGeom>
        </p:spPr>
      </p:pic>
      <p:pic>
        <p:nvPicPr>
          <p:cNvPr id="6150" name="Picture 6" descr="See the source image">
            <a:extLst>
              <a:ext uri="{FF2B5EF4-FFF2-40B4-BE49-F238E27FC236}">
                <a16:creationId xmlns:a16="http://schemas.microsoft.com/office/drawing/2014/main" id="{86DDAC87-3A80-40B1-9E72-6BBC9980B4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6947" y="3869256"/>
            <a:ext cx="1809750" cy="195501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EE8092CE-BC13-4E20-AAE0-435D0B90EBFF}"/>
              </a:ext>
            </a:extLst>
          </p:cNvPr>
          <p:cNvSpPr txBox="1"/>
          <p:nvPr/>
        </p:nvSpPr>
        <p:spPr>
          <a:xfrm>
            <a:off x="5238036" y="6407497"/>
            <a:ext cx="1472326" cy="369332"/>
          </a:xfrm>
          <a:prstGeom prst="rect">
            <a:avLst/>
          </a:prstGeom>
          <a:noFill/>
        </p:spPr>
        <p:txBody>
          <a:bodyPr wrap="none" rtlCol="0">
            <a:spAutoFit/>
          </a:bodyPr>
          <a:lstStyle/>
          <a:p>
            <a:r>
              <a:rPr lang="cs-CZ" dirty="0"/>
              <a:t>Ruské kuželky</a:t>
            </a:r>
          </a:p>
        </p:txBody>
      </p:sp>
      <p:sp>
        <p:nvSpPr>
          <p:cNvPr id="12" name="TextovéPole 11">
            <a:extLst>
              <a:ext uri="{FF2B5EF4-FFF2-40B4-BE49-F238E27FC236}">
                <a16:creationId xmlns:a16="http://schemas.microsoft.com/office/drawing/2014/main" id="{F69E366F-80AE-40B7-B37C-3F19B5FBF169}"/>
              </a:ext>
            </a:extLst>
          </p:cNvPr>
          <p:cNvSpPr txBox="1"/>
          <p:nvPr/>
        </p:nvSpPr>
        <p:spPr>
          <a:xfrm>
            <a:off x="7670651" y="6079865"/>
            <a:ext cx="1123128" cy="369332"/>
          </a:xfrm>
          <a:prstGeom prst="rect">
            <a:avLst/>
          </a:prstGeom>
          <a:noFill/>
        </p:spPr>
        <p:txBody>
          <a:bodyPr wrap="none" rtlCol="0">
            <a:spAutoFit/>
          </a:bodyPr>
          <a:lstStyle/>
          <a:p>
            <a:r>
              <a:rPr lang="cs-CZ" dirty="0" err="1"/>
              <a:t>Tetherball</a:t>
            </a:r>
            <a:endParaRPr lang="cs-CZ" dirty="0"/>
          </a:p>
        </p:txBody>
      </p:sp>
      <p:pic>
        <p:nvPicPr>
          <p:cNvPr id="6152" name="Picture 8" descr="See the source image">
            <a:extLst>
              <a:ext uri="{FF2B5EF4-FFF2-40B4-BE49-F238E27FC236}">
                <a16:creationId xmlns:a16="http://schemas.microsoft.com/office/drawing/2014/main" id="{77C4B69D-DDE4-4401-A11B-A4808DB06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372765"/>
            <a:ext cx="3945595" cy="221939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5394F695-E03B-4976-B8B3-4DE8374F28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698" y="2024339"/>
            <a:ext cx="2773349" cy="2089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097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02B64400-FDA3-4410-92C9-D39EBDA51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8859" y="3160048"/>
            <a:ext cx="4793154" cy="279201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08FCB8F-2011-432A-ABE9-D8756E799730}"/>
              </a:ext>
            </a:extLst>
          </p:cNvPr>
          <p:cNvSpPr txBox="1"/>
          <p:nvPr/>
        </p:nvSpPr>
        <p:spPr>
          <a:xfrm>
            <a:off x="4309809" y="5980054"/>
            <a:ext cx="4647688" cy="400110"/>
          </a:xfrm>
          <a:prstGeom prst="rect">
            <a:avLst/>
          </a:prstGeom>
          <a:noFill/>
        </p:spPr>
        <p:txBody>
          <a:bodyPr wrap="square">
            <a:spAutoFit/>
          </a:bodyPr>
          <a:lstStyle/>
          <a:p>
            <a:r>
              <a:rPr lang="cs-CZ" sz="2000" i="0" dirty="0">
                <a:solidFill>
                  <a:srgbClr val="000000"/>
                </a:solidFill>
                <a:effectLst/>
              </a:rPr>
              <a:t>výsledné složené kmitání není harmonické</a:t>
            </a:r>
            <a:endParaRPr lang="cs-CZ" sz="2000" dirty="0"/>
          </a:p>
        </p:txBody>
      </p:sp>
      <p:sp>
        <p:nvSpPr>
          <p:cNvPr id="9" name="TextovéPole 8">
            <a:extLst>
              <a:ext uri="{FF2B5EF4-FFF2-40B4-BE49-F238E27FC236}">
                <a16:creationId xmlns:a16="http://schemas.microsoft.com/office/drawing/2014/main" id="{A0F8ED92-7B5B-4394-AEFE-E3F0B8B4D9F7}"/>
              </a:ext>
            </a:extLst>
          </p:cNvPr>
          <p:cNvSpPr txBox="1"/>
          <p:nvPr/>
        </p:nvSpPr>
        <p:spPr>
          <a:xfrm>
            <a:off x="371987" y="236487"/>
            <a:ext cx="8124825" cy="461665"/>
          </a:xfrm>
          <a:prstGeom prst="rect">
            <a:avLst/>
          </a:prstGeom>
          <a:noFill/>
        </p:spPr>
        <p:txBody>
          <a:bodyPr wrap="square">
            <a:spAutoFit/>
          </a:bodyPr>
          <a:lstStyle/>
          <a:p>
            <a:r>
              <a:rPr lang="cs-CZ" sz="2400" b="1" dirty="0"/>
              <a:t>Skládání rovnoběžných (stejnosměrných) harmonických kmitů</a:t>
            </a:r>
          </a:p>
        </p:txBody>
      </p:sp>
      <p:sp>
        <p:nvSpPr>
          <p:cNvPr id="13" name="TextovéPole 12">
            <a:extLst>
              <a:ext uri="{FF2B5EF4-FFF2-40B4-BE49-F238E27FC236}">
                <a16:creationId xmlns:a16="http://schemas.microsoft.com/office/drawing/2014/main" id="{628D8019-703F-4F86-BD8A-8527AA12769B}"/>
              </a:ext>
            </a:extLst>
          </p:cNvPr>
          <p:cNvSpPr txBox="1"/>
          <p:nvPr/>
        </p:nvSpPr>
        <p:spPr>
          <a:xfrm>
            <a:off x="223583" y="1096245"/>
            <a:ext cx="8733914" cy="1631216"/>
          </a:xfrm>
          <a:prstGeom prst="rect">
            <a:avLst/>
          </a:prstGeom>
          <a:noFill/>
        </p:spPr>
        <p:txBody>
          <a:bodyPr wrap="square">
            <a:spAutoFit/>
          </a:bodyPr>
          <a:lstStyle/>
          <a:p>
            <a:pPr algn="just"/>
            <a:r>
              <a:rPr lang="cs-CZ" sz="2000" b="0" i="0" dirty="0">
                <a:effectLst/>
              </a:rPr>
              <a:t>Pro </a:t>
            </a:r>
            <a:r>
              <a:rPr lang="cs-CZ" sz="2000" b="1" i="0" dirty="0">
                <a:effectLst/>
              </a:rPr>
              <a:t>lineární kmitání </a:t>
            </a:r>
            <a:r>
              <a:rPr lang="cs-CZ" sz="2000" b="0" i="0" dirty="0">
                <a:effectLst/>
              </a:rPr>
              <a:t>platí, že </a:t>
            </a:r>
            <a:r>
              <a:rPr lang="cs-CZ" sz="2000" b="0" i="0" u="sng" dirty="0">
                <a:effectLst/>
              </a:rPr>
              <a:t>probíhá-li současně několik kmitavých dějů </a:t>
            </a:r>
            <a:r>
              <a:rPr lang="cs-CZ" sz="2000" b="0" i="0" dirty="0">
                <a:effectLst/>
              </a:rPr>
              <a:t>(např. pokud </a:t>
            </a:r>
            <a:r>
              <a:rPr lang="cs-CZ" sz="2000" b="0" i="0" u="none" strike="noStrike" dirty="0">
                <a:effectLst/>
              </a:rPr>
              <a:t>hmotný bod</a:t>
            </a:r>
            <a:r>
              <a:rPr lang="cs-CZ" sz="2000" b="0" i="0" dirty="0">
                <a:effectLst/>
              </a:rPr>
              <a:t> koná několik kmitavých pohybů současně), je </a:t>
            </a:r>
            <a:r>
              <a:rPr lang="cs-CZ" sz="2000" b="0" i="0" u="sng" dirty="0">
                <a:effectLst/>
              </a:rPr>
              <a:t>výsledný kmitavý pohyb určen </a:t>
            </a:r>
            <a:r>
              <a:rPr lang="cs-CZ" sz="2000" b="0" i="0" u="sng" strike="noStrike" dirty="0">
                <a:effectLst/>
              </a:rPr>
              <a:t>součtem</a:t>
            </a:r>
            <a:r>
              <a:rPr lang="cs-CZ" sz="2000" b="0" i="0" u="sng" dirty="0">
                <a:effectLst/>
              </a:rPr>
              <a:t> (obecně </a:t>
            </a:r>
            <a:r>
              <a:rPr lang="cs-CZ" sz="2000" b="0" i="0" u="sng" strike="noStrike" dirty="0">
                <a:effectLst/>
              </a:rPr>
              <a:t>vektorovým</a:t>
            </a:r>
            <a:r>
              <a:rPr lang="cs-CZ" sz="2000" b="0" i="0" u="sng" dirty="0">
                <a:effectLst/>
              </a:rPr>
              <a:t>) jednotlivých kmitavých dějů</a:t>
            </a:r>
            <a:r>
              <a:rPr lang="cs-CZ" sz="2000" b="0" i="0" dirty="0">
                <a:effectLst/>
              </a:rPr>
              <a:t>. Tato skutečnost je v souladu s </a:t>
            </a:r>
            <a:r>
              <a:rPr lang="cs-CZ" sz="2000" b="1" i="0" u="none" strike="noStrike" dirty="0">
                <a:effectLst/>
              </a:rPr>
              <a:t>principem superpozice</a:t>
            </a:r>
            <a:r>
              <a:rPr lang="cs-CZ" sz="2000" b="0" i="0" dirty="0">
                <a:effectLst/>
              </a:rPr>
              <a:t>. Pro </a:t>
            </a:r>
            <a:r>
              <a:rPr lang="cs-CZ" sz="2000" b="1" i="0" dirty="0">
                <a:effectLst/>
              </a:rPr>
              <a:t>nelineární kmitání </a:t>
            </a:r>
            <a:r>
              <a:rPr lang="cs-CZ" sz="2000" b="0" i="0" dirty="0">
                <a:effectLst/>
              </a:rPr>
              <a:t>nemusí být výsledné kmitání součtem jednotlivých kmitání, z nichž je složeno.</a:t>
            </a:r>
            <a:endParaRPr lang="cs-CZ" sz="2000" dirty="0"/>
          </a:p>
        </p:txBody>
      </p:sp>
      <p:pic>
        <p:nvPicPr>
          <p:cNvPr id="15" name="Grafický objekt 14">
            <a:extLst>
              <a:ext uri="{FF2B5EF4-FFF2-40B4-BE49-F238E27FC236}">
                <a16:creationId xmlns:a16="http://schemas.microsoft.com/office/drawing/2014/main" id="{A2B71FA2-3DE7-4855-BEFC-BAD4BF85D6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3876" y="3069628"/>
            <a:ext cx="2476500" cy="668836"/>
          </a:xfrm>
          <a:prstGeom prst="rect">
            <a:avLst/>
          </a:prstGeom>
        </p:spPr>
      </p:pic>
      <p:pic>
        <p:nvPicPr>
          <p:cNvPr id="17" name="Grafický objekt 16">
            <a:extLst>
              <a:ext uri="{FF2B5EF4-FFF2-40B4-BE49-F238E27FC236}">
                <a16:creationId xmlns:a16="http://schemas.microsoft.com/office/drawing/2014/main" id="{F67E17C0-7EEF-400B-82A5-05E85E00BB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5825" y="3788372"/>
            <a:ext cx="1370882" cy="266560"/>
          </a:xfrm>
          <a:prstGeom prst="rect">
            <a:avLst/>
          </a:prstGeom>
        </p:spPr>
      </p:pic>
      <p:pic>
        <p:nvPicPr>
          <p:cNvPr id="17412" name="Picture 4">
            <a:extLst>
              <a:ext uri="{FF2B5EF4-FFF2-40B4-BE49-F238E27FC236}">
                <a16:creationId xmlns:a16="http://schemas.microsoft.com/office/drawing/2014/main" id="{F575DF64-C530-4FA7-95F2-E241F5A95A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987" y="4348839"/>
            <a:ext cx="3501731" cy="2225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520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B7D8BC69-A7F0-4729-8E18-3EFFCC4E3790}"/>
              </a:ext>
            </a:extLst>
          </p:cNvPr>
          <p:cNvSpPr txBox="1"/>
          <p:nvPr/>
        </p:nvSpPr>
        <p:spPr>
          <a:xfrm>
            <a:off x="159565" y="276266"/>
            <a:ext cx="7562850" cy="369332"/>
          </a:xfrm>
          <a:prstGeom prst="rect">
            <a:avLst/>
          </a:prstGeom>
          <a:noFill/>
        </p:spPr>
        <p:txBody>
          <a:bodyPr wrap="square">
            <a:spAutoFit/>
          </a:bodyPr>
          <a:lstStyle/>
          <a:p>
            <a:pPr algn="l"/>
            <a:r>
              <a:rPr lang="cs-CZ" b="1" i="0" dirty="0">
                <a:solidFill>
                  <a:srgbClr val="000000"/>
                </a:solidFill>
                <a:effectLst/>
                <a:latin typeface="Arial" panose="020B0604020202020204" pitchFamily="34" charset="0"/>
              </a:rPr>
              <a:t>Rovnoběžné harmonické kmity se stejnou ú</a:t>
            </a:r>
            <a:r>
              <a:rPr lang="en-US" b="1" i="0" dirty="0" err="1">
                <a:solidFill>
                  <a:srgbClr val="000000"/>
                </a:solidFill>
                <a:effectLst/>
                <a:latin typeface="Arial" panose="020B0604020202020204" pitchFamily="34" charset="0"/>
              </a:rPr>
              <a:t>hlovou</a:t>
            </a:r>
            <a:r>
              <a:rPr lang="en-US" b="1"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frekvencí</a:t>
            </a:r>
          </a:p>
        </p:txBody>
      </p:sp>
      <p:sp>
        <p:nvSpPr>
          <p:cNvPr id="13" name="TextovéPole 12">
            <a:extLst>
              <a:ext uri="{FF2B5EF4-FFF2-40B4-BE49-F238E27FC236}">
                <a16:creationId xmlns:a16="http://schemas.microsoft.com/office/drawing/2014/main" id="{0D4A6C78-10AB-4F9D-AFD7-01A504B994AF}"/>
              </a:ext>
            </a:extLst>
          </p:cNvPr>
          <p:cNvSpPr txBox="1"/>
          <p:nvPr/>
        </p:nvSpPr>
        <p:spPr>
          <a:xfrm>
            <a:off x="159565" y="870734"/>
            <a:ext cx="8810625" cy="707886"/>
          </a:xfrm>
          <a:prstGeom prst="rect">
            <a:avLst/>
          </a:prstGeom>
          <a:noFill/>
        </p:spPr>
        <p:txBody>
          <a:bodyPr wrap="square">
            <a:spAutoFit/>
          </a:bodyPr>
          <a:lstStyle/>
          <a:p>
            <a:r>
              <a:rPr lang="cs-CZ" sz="2000" dirty="0"/>
              <a:t>Složením dvou harmonických kmitů se stejnou úhlovou frekvencí </a:t>
            </a:r>
            <a:r>
              <a:rPr lang="el-GR" sz="2000" dirty="0"/>
              <a:t>ω</a:t>
            </a:r>
            <a:r>
              <a:rPr lang="cs-CZ" sz="2000" dirty="0"/>
              <a:t>, tzv. </a:t>
            </a:r>
            <a:r>
              <a:rPr lang="cs-CZ" sz="2000" b="1" dirty="0"/>
              <a:t>izochronních kmitů</a:t>
            </a:r>
          </a:p>
        </p:txBody>
      </p:sp>
      <p:pic>
        <p:nvPicPr>
          <p:cNvPr id="15" name="Grafický objekt 14">
            <a:extLst>
              <a:ext uri="{FF2B5EF4-FFF2-40B4-BE49-F238E27FC236}">
                <a16:creationId xmlns:a16="http://schemas.microsoft.com/office/drawing/2014/main" id="{F407C25C-FC12-40C4-AB7C-D4B950EF6C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07564" y="3425147"/>
            <a:ext cx="2714625" cy="570688"/>
          </a:xfrm>
          <a:prstGeom prst="rect">
            <a:avLst/>
          </a:prstGeom>
        </p:spPr>
      </p:pic>
      <p:pic>
        <p:nvPicPr>
          <p:cNvPr id="17" name="Grafický objekt 16">
            <a:extLst>
              <a:ext uri="{FF2B5EF4-FFF2-40B4-BE49-F238E27FC236}">
                <a16:creationId xmlns:a16="http://schemas.microsoft.com/office/drawing/2014/main" id="{4DB1D8D1-C184-4CE7-93F7-ECEE99981C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2154" y="2900919"/>
            <a:ext cx="3262546" cy="292605"/>
          </a:xfrm>
          <a:prstGeom prst="rect">
            <a:avLst/>
          </a:prstGeom>
        </p:spPr>
      </p:pic>
      <p:pic>
        <p:nvPicPr>
          <p:cNvPr id="19" name="Grafický objekt 18">
            <a:extLst>
              <a:ext uri="{FF2B5EF4-FFF2-40B4-BE49-F238E27FC236}">
                <a16:creationId xmlns:a16="http://schemas.microsoft.com/office/drawing/2014/main" id="{03589340-B8F0-4C18-902B-DEE2C57E8E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3335" y="2258968"/>
            <a:ext cx="6781544" cy="292605"/>
          </a:xfrm>
          <a:prstGeom prst="rect">
            <a:avLst/>
          </a:prstGeom>
        </p:spPr>
      </p:pic>
      <p:pic>
        <p:nvPicPr>
          <p:cNvPr id="21" name="Grafický objekt 20">
            <a:extLst>
              <a:ext uri="{FF2B5EF4-FFF2-40B4-BE49-F238E27FC236}">
                <a16:creationId xmlns:a16="http://schemas.microsoft.com/office/drawing/2014/main" id="{D732AF02-6C0F-41BD-8D21-8BAF48C89E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73751" y="1417906"/>
            <a:ext cx="2180712" cy="615926"/>
          </a:xfrm>
          <a:prstGeom prst="rect">
            <a:avLst/>
          </a:prstGeom>
        </p:spPr>
      </p:pic>
      <p:sp>
        <p:nvSpPr>
          <p:cNvPr id="23" name="TextovéPole 22">
            <a:extLst>
              <a:ext uri="{FF2B5EF4-FFF2-40B4-BE49-F238E27FC236}">
                <a16:creationId xmlns:a16="http://schemas.microsoft.com/office/drawing/2014/main" id="{2CB18CEE-8C81-4E7E-A1DE-D79D398CA963}"/>
              </a:ext>
            </a:extLst>
          </p:cNvPr>
          <p:cNvSpPr txBox="1"/>
          <p:nvPr/>
        </p:nvSpPr>
        <p:spPr>
          <a:xfrm>
            <a:off x="401833" y="2834536"/>
            <a:ext cx="2486025" cy="369332"/>
          </a:xfrm>
          <a:prstGeom prst="rect">
            <a:avLst/>
          </a:prstGeom>
          <a:noFill/>
        </p:spPr>
        <p:txBody>
          <a:bodyPr wrap="square">
            <a:spAutoFit/>
          </a:bodyPr>
          <a:lstStyle/>
          <a:p>
            <a:r>
              <a:rPr lang="cs-CZ" b="0" i="0" dirty="0">
                <a:solidFill>
                  <a:srgbClr val="202122"/>
                </a:solidFill>
                <a:effectLst/>
              </a:rPr>
              <a:t>Výsledná amplituda A:</a:t>
            </a:r>
            <a:endParaRPr lang="cs-CZ" dirty="0"/>
          </a:p>
        </p:txBody>
      </p:sp>
      <p:sp>
        <p:nvSpPr>
          <p:cNvPr id="25" name="TextovéPole 24">
            <a:extLst>
              <a:ext uri="{FF2B5EF4-FFF2-40B4-BE49-F238E27FC236}">
                <a16:creationId xmlns:a16="http://schemas.microsoft.com/office/drawing/2014/main" id="{5472161A-934C-453D-816D-42CE8714C250}"/>
              </a:ext>
            </a:extLst>
          </p:cNvPr>
          <p:cNvSpPr txBox="1"/>
          <p:nvPr/>
        </p:nvSpPr>
        <p:spPr>
          <a:xfrm>
            <a:off x="556743" y="3553532"/>
            <a:ext cx="2176207" cy="369332"/>
          </a:xfrm>
          <a:prstGeom prst="rect">
            <a:avLst/>
          </a:prstGeom>
          <a:noFill/>
        </p:spPr>
        <p:txBody>
          <a:bodyPr wrap="square">
            <a:spAutoFit/>
          </a:bodyPr>
          <a:lstStyle/>
          <a:p>
            <a:r>
              <a:rPr lang="cs-CZ" dirty="0"/>
              <a:t>Fázový posun </a:t>
            </a:r>
            <a:r>
              <a:rPr lang="el-GR" dirty="0"/>
              <a:t>ϕ</a:t>
            </a:r>
            <a:r>
              <a:rPr lang="cs-CZ" dirty="0"/>
              <a:t>:</a:t>
            </a:r>
          </a:p>
        </p:txBody>
      </p:sp>
      <p:sp>
        <p:nvSpPr>
          <p:cNvPr id="27" name="TextovéPole 26">
            <a:extLst>
              <a:ext uri="{FF2B5EF4-FFF2-40B4-BE49-F238E27FC236}">
                <a16:creationId xmlns:a16="http://schemas.microsoft.com/office/drawing/2014/main" id="{DC4E2AE7-81B9-4522-AAF3-92DB86466ABC}"/>
              </a:ext>
            </a:extLst>
          </p:cNvPr>
          <p:cNvSpPr txBox="1"/>
          <p:nvPr/>
        </p:nvSpPr>
        <p:spPr>
          <a:xfrm>
            <a:off x="173596" y="4102844"/>
            <a:ext cx="8905363" cy="707886"/>
          </a:xfrm>
          <a:prstGeom prst="rect">
            <a:avLst/>
          </a:prstGeom>
          <a:noFill/>
        </p:spPr>
        <p:txBody>
          <a:bodyPr wrap="square">
            <a:spAutoFit/>
          </a:bodyPr>
          <a:lstStyle/>
          <a:p>
            <a:pPr algn="just"/>
            <a:r>
              <a:rPr lang="cs-CZ" sz="2000" b="0" i="0" dirty="0">
                <a:solidFill>
                  <a:srgbClr val="202122"/>
                </a:solidFill>
                <a:effectLst/>
              </a:rPr>
              <a:t>Fázový posun představuje vzájemné posunutí fází dvou kmitajících složek jediného kmitavého pohybu.</a:t>
            </a:r>
          </a:p>
        </p:txBody>
      </p:sp>
      <p:pic>
        <p:nvPicPr>
          <p:cNvPr id="14341" name="Picture 5">
            <a:extLst>
              <a:ext uri="{FF2B5EF4-FFF2-40B4-BE49-F238E27FC236}">
                <a16:creationId xmlns:a16="http://schemas.microsoft.com/office/drawing/2014/main" id="{A28643FB-E0C4-40C3-8787-DF12AAA10F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9473" y="4538694"/>
            <a:ext cx="3771877" cy="2197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999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39EB85E-F07D-480B-9058-563248983690}"/>
              </a:ext>
            </a:extLst>
          </p:cNvPr>
          <p:cNvSpPr txBox="1"/>
          <p:nvPr/>
        </p:nvSpPr>
        <p:spPr>
          <a:xfrm>
            <a:off x="289774" y="3286662"/>
            <a:ext cx="8834693" cy="1323439"/>
          </a:xfrm>
          <a:prstGeom prst="rect">
            <a:avLst/>
          </a:prstGeom>
          <a:noFill/>
        </p:spPr>
        <p:txBody>
          <a:bodyPr wrap="square">
            <a:spAutoFit/>
          </a:bodyPr>
          <a:lstStyle/>
          <a:p>
            <a:pPr algn="just"/>
            <a:r>
              <a:rPr lang="cs-CZ" sz="2000" dirty="0"/>
              <a:t>Při skládání kmitů s </a:t>
            </a:r>
            <a:r>
              <a:rPr lang="cs-CZ" sz="2000" b="1" dirty="0"/>
              <a:t>opačnými fázemi </a:t>
            </a:r>
            <a:r>
              <a:rPr lang="cs-CZ" sz="2000" dirty="0"/>
              <a:t>lze počáteční fáze zapsat jako </a:t>
            </a:r>
            <a:r>
              <a:rPr lang="el-GR" sz="2000" dirty="0"/>
              <a:t>ϕ</a:t>
            </a:r>
            <a:r>
              <a:rPr lang="cs-CZ" sz="2000" baseline="-25000" dirty="0"/>
              <a:t>1</a:t>
            </a:r>
            <a:r>
              <a:rPr lang="cs-CZ" sz="2000" dirty="0"/>
              <a:t> = </a:t>
            </a:r>
            <a:r>
              <a:rPr lang="el-GR" sz="2000" dirty="0"/>
              <a:t>ϕ</a:t>
            </a:r>
            <a:r>
              <a:rPr lang="cs-CZ" sz="2000" dirty="0"/>
              <a:t>, </a:t>
            </a:r>
            <a:r>
              <a:rPr lang="el-GR" sz="2000" dirty="0"/>
              <a:t>ϕ</a:t>
            </a:r>
            <a:r>
              <a:rPr lang="cs-CZ" sz="2000" baseline="-25000" dirty="0"/>
              <a:t>2</a:t>
            </a:r>
            <a:r>
              <a:rPr lang="cs-CZ" sz="2000" dirty="0"/>
              <a:t> = </a:t>
            </a:r>
            <a:r>
              <a:rPr lang="el-GR" sz="2000" dirty="0"/>
              <a:t>ϕ</a:t>
            </a:r>
            <a:r>
              <a:rPr lang="cs-CZ" sz="2000" dirty="0"/>
              <a:t> + </a:t>
            </a:r>
            <a:r>
              <a:rPr lang="el-GR" sz="2000" dirty="0"/>
              <a:t>π</a:t>
            </a:r>
            <a:r>
              <a:rPr lang="cs-CZ" sz="2000" dirty="0"/>
              <a:t>. Amplituda kmitu je rovna A = A</a:t>
            </a:r>
            <a:r>
              <a:rPr lang="cs-CZ" sz="2000" baseline="-25000" dirty="0"/>
              <a:t>2</a:t>
            </a:r>
            <a:r>
              <a:rPr lang="cs-CZ" sz="2000" dirty="0"/>
              <a:t> - A</a:t>
            </a:r>
            <a:r>
              <a:rPr lang="cs-CZ" sz="2000" baseline="-25000" dirty="0"/>
              <a:t>1</a:t>
            </a:r>
            <a:r>
              <a:rPr lang="cs-CZ" sz="2000" dirty="0"/>
              <a:t>. Při vektorovém znázornění leží vektory A</a:t>
            </a:r>
            <a:r>
              <a:rPr lang="cs-CZ" sz="2000" baseline="-25000" dirty="0"/>
              <a:t>1</a:t>
            </a:r>
            <a:r>
              <a:rPr lang="cs-CZ" sz="2000" dirty="0"/>
              <a:t> a A</a:t>
            </a:r>
            <a:r>
              <a:rPr lang="cs-CZ" sz="2000" baseline="-25000" dirty="0"/>
              <a:t>2</a:t>
            </a:r>
            <a:r>
              <a:rPr lang="cs-CZ" sz="2000" dirty="0"/>
              <a:t> na stejné přímce, ale mají opačný směr. Je-li A</a:t>
            </a:r>
            <a:r>
              <a:rPr lang="cs-CZ" sz="2000" baseline="-25000" dirty="0"/>
              <a:t>1</a:t>
            </a:r>
            <a:r>
              <a:rPr lang="cs-CZ" sz="2000" dirty="0"/>
              <a:t>=A</a:t>
            </a:r>
            <a:r>
              <a:rPr lang="cs-CZ" sz="2000" baseline="-25000" dirty="0"/>
              <a:t>2</a:t>
            </a:r>
            <a:r>
              <a:rPr lang="cs-CZ" sz="2000" dirty="0"/>
              <a:t>, je výsledná amplituda nulová (A = 0), tzn. oba kmity se navzájem vyruší.</a:t>
            </a:r>
          </a:p>
        </p:txBody>
      </p:sp>
      <p:pic>
        <p:nvPicPr>
          <p:cNvPr id="16388" name="Picture 4">
            <a:extLst>
              <a:ext uri="{FF2B5EF4-FFF2-40B4-BE49-F238E27FC236}">
                <a16:creationId xmlns:a16="http://schemas.microsoft.com/office/drawing/2014/main" id="{E7564BE4-25C9-42D5-B06A-F90963F77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321" y="1258836"/>
            <a:ext cx="3081944" cy="187489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29EE504-D29A-4A3E-8B31-16CE1F20899F}"/>
              </a:ext>
            </a:extLst>
          </p:cNvPr>
          <p:cNvSpPr txBox="1"/>
          <p:nvPr/>
        </p:nvSpPr>
        <p:spPr>
          <a:xfrm>
            <a:off x="290508" y="246787"/>
            <a:ext cx="8562975" cy="1323439"/>
          </a:xfrm>
          <a:prstGeom prst="rect">
            <a:avLst/>
          </a:prstGeom>
          <a:noFill/>
        </p:spPr>
        <p:txBody>
          <a:bodyPr wrap="square">
            <a:spAutoFit/>
          </a:bodyPr>
          <a:lstStyle/>
          <a:p>
            <a:pPr algn="just"/>
            <a:r>
              <a:rPr lang="cs-CZ" sz="2000" dirty="0"/>
              <a:t>Je-li rozdíl počátečních fází dvou kmitů </a:t>
            </a:r>
            <a:r>
              <a:rPr lang="el-GR" sz="2000" dirty="0"/>
              <a:t>ϕ</a:t>
            </a:r>
            <a:r>
              <a:rPr lang="cs-CZ" sz="2000" baseline="-25000" dirty="0"/>
              <a:t>2 </a:t>
            </a:r>
            <a:r>
              <a:rPr lang="cs-CZ" sz="2000" dirty="0"/>
              <a:t>- </a:t>
            </a:r>
            <a:r>
              <a:rPr lang="el-GR" sz="2000" dirty="0"/>
              <a:t>ϕ</a:t>
            </a:r>
            <a:r>
              <a:rPr lang="cs-CZ" sz="2000" baseline="-25000" dirty="0"/>
              <a:t>1 </a:t>
            </a:r>
            <a:r>
              <a:rPr lang="cs-CZ" sz="2000" dirty="0"/>
              <a:t>= 2.k.</a:t>
            </a:r>
            <a:r>
              <a:rPr lang="el-GR" sz="2000" dirty="0"/>
              <a:t>π</a:t>
            </a:r>
            <a:r>
              <a:rPr lang="cs-CZ" sz="2000" dirty="0"/>
              <a:t>, kde k je celé číslo, mají oba skládané kmity </a:t>
            </a:r>
            <a:r>
              <a:rPr lang="cs-CZ" sz="2000" b="1" dirty="0"/>
              <a:t>stejnou fázi</a:t>
            </a:r>
            <a:r>
              <a:rPr lang="cs-CZ" sz="2000" dirty="0"/>
              <a:t>. V takovém případě lze položit </a:t>
            </a:r>
            <a:r>
              <a:rPr lang="el-GR" sz="2000" dirty="0"/>
              <a:t>ϕ</a:t>
            </a:r>
            <a:r>
              <a:rPr lang="cs-CZ" sz="2000" baseline="-25000" dirty="0"/>
              <a:t> </a:t>
            </a:r>
            <a:r>
              <a:rPr lang="cs-CZ" sz="2000" dirty="0"/>
              <a:t>= </a:t>
            </a:r>
            <a:r>
              <a:rPr lang="el-GR" sz="2000" dirty="0"/>
              <a:t>ϕ</a:t>
            </a:r>
            <a:r>
              <a:rPr lang="cs-CZ" sz="2000" baseline="-25000" dirty="0"/>
              <a:t>1</a:t>
            </a:r>
            <a:r>
              <a:rPr lang="cs-CZ" sz="2000" dirty="0"/>
              <a:t>= </a:t>
            </a:r>
            <a:r>
              <a:rPr lang="el-GR" sz="2000" dirty="0"/>
              <a:t>ϕ</a:t>
            </a:r>
            <a:r>
              <a:rPr lang="cs-CZ" sz="2000" baseline="-25000" dirty="0"/>
              <a:t>2</a:t>
            </a:r>
            <a:r>
              <a:rPr lang="cs-CZ" sz="2000" dirty="0"/>
              <a:t> a amplituda je dána jako A = A</a:t>
            </a:r>
            <a:r>
              <a:rPr lang="cs-CZ" sz="2000" baseline="-25000" dirty="0"/>
              <a:t>1</a:t>
            </a:r>
            <a:r>
              <a:rPr lang="cs-CZ" sz="2000" dirty="0"/>
              <a:t> + A</a:t>
            </a:r>
            <a:r>
              <a:rPr lang="cs-CZ" sz="2000" baseline="-25000" dirty="0"/>
              <a:t>2</a:t>
            </a:r>
            <a:r>
              <a:rPr lang="cs-CZ" sz="2000" dirty="0"/>
              <a:t>. Při vektorovém znázornění leží oba kmity na stejné přímce a mají stejný směr.</a:t>
            </a:r>
          </a:p>
        </p:txBody>
      </p:sp>
      <p:pic>
        <p:nvPicPr>
          <p:cNvPr id="16390" name="Picture 6">
            <a:extLst>
              <a:ext uri="{FF2B5EF4-FFF2-40B4-BE49-F238E27FC236}">
                <a16:creationId xmlns:a16="http://schemas.microsoft.com/office/drawing/2014/main" id="{450ED519-AC34-4F08-A181-32182B14D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74" y="4348598"/>
            <a:ext cx="3781425" cy="2215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0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B4B5009-C713-488F-B948-7D1F3EA3CD5C}"/>
              </a:ext>
            </a:extLst>
          </p:cNvPr>
          <p:cNvSpPr txBox="1"/>
          <p:nvPr/>
        </p:nvSpPr>
        <p:spPr>
          <a:xfrm>
            <a:off x="104775" y="267385"/>
            <a:ext cx="8324850" cy="400110"/>
          </a:xfrm>
          <a:prstGeom prst="rect">
            <a:avLst/>
          </a:prstGeom>
          <a:noFill/>
        </p:spPr>
        <p:txBody>
          <a:bodyPr wrap="square">
            <a:spAutoFit/>
          </a:bodyPr>
          <a:lstStyle/>
          <a:p>
            <a:pPr algn="l"/>
            <a:r>
              <a:rPr lang="cs-CZ" sz="2000" b="1" i="0" dirty="0">
                <a:solidFill>
                  <a:srgbClr val="000000"/>
                </a:solidFill>
                <a:effectLst/>
              </a:rPr>
              <a:t>Rovnoběžné harmonické kmity s blízkými úhlovými frekvencemi</a:t>
            </a:r>
          </a:p>
        </p:txBody>
      </p:sp>
      <p:sp>
        <p:nvSpPr>
          <p:cNvPr id="7" name="TextovéPole 6">
            <a:extLst>
              <a:ext uri="{FF2B5EF4-FFF2-40B4-BE49-F238E27FC236}">
                <a16:creationId xmlns:a16="http://schemas.microsoft.com/office/drawing/2014/main" id="{F96D2846-FDD6-4959-998F-211C9288B37F}"/>
              </a:ext>
            </a:extLst>
          </p:cNvPr>
          <p:cNvSpPr txBox="1"/>
          <p:nvPr/>
        </p:nvSpPr>
        <p:spPr>
          <a:xfrm>
            <a:off x="190500" y="822663"/>
            <a:ext cx="8763000" cy="1015663"/>
          </a:xfrm>
          <a:prstGeom prst="rect">
            <a:avLst/>
          </a:prstGeom>
          <a:noFill/>
        </p:spPr>
        <p:txBody>
          <a:bodyPr wrap="square">
            <a:spAutoFit/>
          </a:bodyPr>
          <a:lstStyle/>
          <a:p>
            <a:pPr algn="just"/>
            <a:r>
              <a:rPr lang="cs-CZ" sz="2000" dirty="0"/>
              <a:t>Skládání dvou rovnoběžných harmonických kmitů, které mají různé, ale blízké frekvence, amplitudy obou kmitů jsou stejné (A</a:t>
            </a:r>
            <a:r>
              <a:rPr lang="cs-CZ" sz="2000" baseline="-25000" dirty="0"/>
              <a:t>0</a:t>
            </a:r>
            <a:r>
              <a:rPr lang="cs-CZ" sz="2000" dirty="0"/>
              <a:t> = A</a:t>
            </a:r>
            <a:r>
              <a:rPr lang="cs-CZ" sz="2000" baseline="-25000" dirty="0"/>
              <a:t>1</a:t>
            </a:r>
            <a:r>
              <a:rPr lang="cs-CZ" sz="2000" dirty="0"/>
              <a:t> = A</a:t>
            </a:r>
            <a:r>
              <a:rPr lang="cs-CZ" sz="2000" baseline="-25000" dirty="0"/>
              <a:t>2</a:t>
            </a:r>
            <a:r>
              <a:rPr lang="cs-CZ" sz="2000" dirty="0"/>
              <a:t>), a fázový posun je nulový (</a:t>
            </a:r>
            <a:r>
              <a:rPr lang="el-GR" sz="2000" dirty="0"/>
              <a:t>ϕ</a:t>
            </a:r>
            <a:r>
              <a:rPr lang="cs-CZ" sz="2000" dirty="0"/>
              <a:t> = </a:t>
            </a:r>
            <a:r>
              <a:rPr lang="el-GR" sz="2000" dirty="0"/>
              <a:t>ϕ</a:t>
            </a:r>
            <a:r>
              <a:rPr lang="cs-CZ" sz="2000" baseline="-25000" dirty="0"/>
              <a:t>1</a:t>
            </a:r>
            <a:r>
              <a:rPr lang="cs-CZ" sz="2000" dirty="0"/>
              <a:t> = </a:t>
            </a:r>
            <a:r>
              <a:rPr lang="el-GR" sz="2000" dirty="0"/>
              <a:t>ϕ</a:t>
            </a:r>
            <a:r>
              <a:rPr lang="cs-CZ" sz="2000" baseline="-25000" dirty="0"/>
              <a:t>2</a:t>
            </a:r>
            <a:r>
              <a:rPr lang="cs-CZ" sz="2000" dirty="0"/>
              <a:t>). Výsledný kmitavý pohyb, který sestává z kmitů</a:t>
            </a:r>
          </a:p>
        </p:txBody>
      </p:sp>
      <p:sp>
        <p:nvSpPr>
          <p:cNvPr id="9" name="TextovéPole 8">
            <a:extLst>
              <a:ext uri="{FF2B5EF4-FFF2-40B4-BE49-F238E27FC236}">
                <a16:creationId xmlns:a16="http://schemas.microsoft.com/office/drawing/2014/main" id="{3B17761D-F71F-4808-8A5F-2229054F977E}"/>
              </a:ext>
            </a:extLst>
          </p:cNvPr>
          <p:cNvSpPr txBox="1"/>
          <p:nvPr/>
        </p:nvSpPr>
        <p:spPr>
          <a:xfrm>
            <a:off x="190500" y="4274314"/>
            <a:ext cx="8762999" cy="1631216"/>
          </a:xfrm>
          <a:prstGeom prst="rect">
            <a:avLst/>
          </a:prstGeom>
          <a:noFill/>
        </p:spPr>
        <p:txBody>
          <a:bodyPr wrap="square">
            <a:spAutoFit/>
          </a:bodyPr>
          <a:lstStyle/>
          <a:p>
            <a:pPr algn="just"/>
            <a:r>
              <a:rPr lang="cs-CZ" sz="2000" dirty="0"/>
              <a:t>Pokud se úhlové kmitočty </a:t>
            </a:r>
            <a:r>
              <a:rPr lang="el-GR" sz="2000" dirty="0"/>
              <a:t>ω</a:t>
            </a:r>
            <a:r>
              <a:rPr lang="cs-CZ" sz="2000" baseline="-25000" dirty="0"/>
              <a:t>1</a:t>
            </a:r>
            <a:r>
              <a:rPr lang="cs-CZ" sz="2000" dirty="0"/>
              <a:t> a </a:t>
            </a:r>
            <a:r>
              <a:rPr lang="el-GR" sz="2000" dirty="0"/>
              <a:t>ω</a:t>
            </a:r>
            <a:r>
              <a:rPr lang="cs-CZ" sz="2000" baseline="-25000" dirty="0"/>
              <a:t>2</a:t>
            </a:r>
            <a:r>
              <a:rPr lang="cs-CZ" sz="2000" dirty="0"/>
              <a:t> příliš neliší, pak platí </a:t>
            </a:r>
            <a:r>
              <a:rPr lang="el-GR" sz="2000" dirty="0"/>
              <a:t>ω</a:t>
            </a:r>
            <a:r>
              <a:rPr lang="cs-CZ" sz="2000" baseline="-25000" dirty="0"/>
              <a:t>2</a:t>
            </a:r>
            <a:r>
              <a:rPr lang="en-US" sz="2000" baseline="-25000" dirty="0"/>
              <a:t> </a:t>
            </a:r>
            <a:r>
              <a:rPr lang="cs-CZ" sz="2000" dirty="0"/>
              <a:t>-</a:t>
            </a:r>
            <a:r>
              <a:rPr lang="en-US" sz="2000" dirty="0"/>
              <a:t> </a:t>
            </a:r>
            <a:r>
              <a:rPr lang="el-GR" sz="2000" dirty="0"/>
              <a:t>ω</a:t>
            </a:r>
            <a:r>
              <a:rPr lang="cs-CZ" sz="2000" baseline="-25000" dirty="0"/>
              <a:t>1</a:t>
            </a:r>
            <a:r>
              <a:rPr lang="cs-CZ" sz="2000" dirty="0"/>
              <a:t> &lt;&lt; </a:t>
            </a:r>
            <a:r>
              <a:rPr lang="el-GR" sz="2000" dirty="0"/>
              <a:t>ω</a:t>
            </a:r>
            <a:r>
              <a:rPr lang="cs-CZ" sz="2000" baseline="-25000" dirty="0"/>
              <a:t>1</a:t>
            </a:r>
            <a:r>
              <a:rPr lang="cs-CZ" sz="2000" dirty="0"/>
              <a:t> + </a:t>
            </a:r>
            <a:r>
              <a:rPr lang="el-GR" sz="2000" dirty="0"/>
              <a:t>ω</a:t>
            </a:r>
            <a:r>
              <a:rPr lang="cs-CZ" sz="2000" baseline="-25000" dirty="0"/>
              <a:t>2</a:t>
            </a:r>
            <a:r>
              <a:rPr lang="cs-CZ" sz="2000" dirty="0"/>
              <a:t>. To znamená, že kosinus, v němž vystupuje </a:t>
            </a:r>
            <a:r>
              <a:rPr lang="el-GR" sz="2000" dirty="0"/>
              <a:t>ω</a:t>
            </a:r>
            <a:r>
              <a:rPr lang="cs-CZ" sz="2000" baseline="-25000" dirty="0"/>
              <a:t>2</a:t>
            </a:r>
            <a:r>
              <a:rPr lang="cs-CZ" sz="2000" dirty="0"/>
              <a:t> - </a:t>
            </a:r>
            <a:r>
              <a:rPr lang="el-GR" sz="2000" dirty="0"/>
              <a:t>ω</a:t>
            </a:r>
            <a:r>
              <a:rPr lang="cs-CZ" sz="2000" baseline="-25000" dirty="0"/>
              <a:t>1</a:t>
            </a:r>
            <a:r>
              <a:rPr lang="cs-CZ" sz="2000" dirty="0"/>
              <a:t>, se mění mnohem pomaleji než sinus, v němž vystupuje výraz </a:t>
            </a:r>
            <a:r>
              <a:rPr lang="el-GR" sz="2000" dirty="0"/>
              <a:t>ω</a:t>
            </a:r>
            <a:r>
              <a:rPr lang="cs-CZ" sz="2000" baseline="-25000" dirty="0"/>
              <a:t>1</a:t>
            </a:r>
            <a:r>
              <a:rPr lang="en-US" sz="2000" dirty="0"/>
              <a:t> </a:t>
            </a:r>
            <a:r>
              <a:rPr lang="cs-CZ" sz="2000" dirty="0"/>
              <a:t>+</a:t>
            </a:r>
            <a:r>
              <a:rPr lang="en-US" sz="2000" dirty="0"/>
              <a:t> </a:t>
            </a:r>
            <a:r>
              <a:rPr lang="el-GR" sz="2000" dirty="0"/>
              <a:t>ω</a:t>
            </a:r>
            <a:r>
              <a:rPr lang="cs-CZ" sz="2000" baseline="-25000" dirty="0"/>
              <a:t>2</a:t>
            </a:r>
            <a:r>
              <a:rPr lang="cs-CZ" sz="2000" dirty="0"/>
              <a:t>. To umožňuje považovat předchozí vztah za kmitání s úhlovou frekvencí </a:t>
            </a:r>
            <a:r>
              <a:rPr lang="el-GR" sz="2000" dirty="0"/>
              <a:t>ω</a:t>
            </a:r>
            <a:r>
              <a:rPr lang="cs-CZ" sz="2000" dirty="0"/>
              <a:t> = (</a:t>
            </a:r>
            <a:r>
              <a:rPr lang="el-GR" sz="2000" dirty="0"/>
              <a:t>ω</a:t>
            </a:r>
            <a:r>
              <a:rPr lang="cs-CZ" sz="2000" baseline="-25000" dirty="0"/>
              <a:t>1</a:t>
            </a:r>
            <a:r>
              <a:rPr lang="en-US" sz="2000" dirty="0"/>
              <a:t> </a:t>
            </a:r>
            <a:r>
              <a:rPr lang="cs-CZ" sz="2000" dirty="0"/>
              <a:t>+ </a:t>
            </a:r>
            <a:r>
              <a:rPr lang="el-GR" sz="2000" dirty="0"/>
              <a:t>ω</a:t>
            </a:r>
            <a:r>
              <a:rPr lang="cs-CZ" sz="2000" baseline="-25000" dirty="0"/>
              <a:t>2</a:t>
            </a:r>
            <a:r>
              <a:rPr lang="cs-CZ" sz="2000" dirty="0"/>
              <a:t>)/2 ≈ </a:t>
            </a:r>
            <a:r>
              <a:rPr lang="el-GR" sz="2000" dirty="0"/>
              <a:t>ω</a:t>
            </a:r>
            <a:r>
              <a:rPr lang="cs-CZ" sz="2000" baseline="-25000" dirty="0"/>
              <a:t>1</a:t>
            </a:r>
            <a:r>
              <a:rPr lang="cs-CZ" sz="2000" dirty="0"/>
              <a:t> ≈ </a:t>
            </a:r>
            <a:r>
              <a:rPr lang="el-GR" sz="2000" dirty="0"/>
              <a:t>ω</a:t>
            </a:r>
            <a:r>
              <a:rPr lang="cs-CZ" sz="2000" baseline="-25000" dirty="0"/>
              <a:t>2</a:t>
            </a:r>
            <a:r>
              <a:rPr lang="cs-CZ" sz="2000" dirty="0"/>
              <a:t> s pomalu se měnící amplitudou</a:t>
            </a:r>
          </a:p>
        </p:txBody>
      </p:sp>
      <p:sp>
        <p:nvSpPr>
          <p:cNvPr id="11" name="TextovéPole 10">
            <a:extLst>
              <a:ext uri="{FF2B5EF4-FFF2-40B4-BE49-F238E27FC236}">
                <a16:creationId xmlns:a16="http://schemas.microsoft.com/office/drawing/2014/main" id="{238040BE-464A-4DD2-A8E0-CE05F6D81DF8}"/>
              </a:ext>
            </a:extLst>
          </p:cNvPr>
          <p:cNvSpPr txBox="1"/>
          <p:nvPr/>
        </p:nvSpPr>
        <p:spPr>
          <a:xfrm>
            <a:off x="104775" y="6372671"/>
            <a:ext cx="8277225" cy="400110"/>
          </a:xfrm>
          <a:prstGeom prst="rect">
            <a:avLst/>
          </a:prstGeom>
          <a:noFill/>
        </p:spPr>
        <p:txBody>
          <a:bodyPr wrap="square">
            <a:spAutoFit/>
          </a:bodyPr>
          <a:lstStyle/>
          <a:p>
            <a:r>
              <a:rPr lang="cs-CZ" sz="2000" b="0" i="0" dirty="0">
                <a:solidFill>
                  <a:srgbClr val="202122"/>
                </a:solidFill>
                <a:effectLst/>
              </a:rPr>
              <a:t>Periodické kolísání amplitudy se projevuje tzv. </a:t>
            </a:r>
            <a:r>
              <a:rPr lang="cs-CZ" sz="2000" b="1" i="0" u="none" strike="noStrike" dirty="0">
                <a:solidFill>
                  <a:srgbClr val="0B0080"/>
                </a:solidFill>
                <a:effectLst/>
              </a:rPr>
              <a:t>rázy</a:t>
            </a:r>
            <a:r>
              <a:rPr lang="cs-CZ" sz="2000" b="1" i="0" dirty="0">
                <a:solidFill>
                  <a:srgbClr val="202122"/>
                </a:solidFill>
                <a:effectLst/>
              </a:rPr>
              <a:t> (</a:t>
            </a:r>
            <a:r>
              <a:rPr lang="cs-CZ" sz="2000" b="1" i="0" dirty="0" err="1">
                <a:solidFill>
                  <a:srgbClr val="202122"/>
                </a:solidFill>
                <a:effectLst/>
              </a:rPr>
              <a:t>záznějemi</a:t>
            </a:r>
            <a:r>
              <a:rPr lang="cs-CZ" sz="2000" b="1" i="0" dirty="0">
                <a:solidFill>
                  <a:srgbClr val="202122"/>
                </a:solidFill>
                <a:effectLst/>
              </a:rPr>
              <a:t>)</a:t>
            </a:r>
            <a:r>
              <a:rPr lang="cs-CZ" sz="2000" b="0" i="0" dirty="0">
                <a:solidFill>
                  <a:srgbClr val="202122"/>
                </a:solidFill>
                <a:effectLst/>
              </a:rPr>
              <a:t>.</a:t>
            </a:r>
            <a:endParaRPr lang="cs-CZ" sz="2000" dirty="0"/>
          </a:p>
        </p:txBody>
      </p:sp>
      <p:pic>
        <p:nvPicPr>
          <p:cNvPr id="13" name="Grafický objekt 12">
            <a:extLst>
              <a:ext uri="{FF2B5EF4-FFF2-40B4-BE49-F238E27FC236}">
                <a16:creationId xmlns:a16="http://schemas.microsoft.com/office/drawing/2014/main" id="{A455A0C0-E41F-4158-A59B-4C88B304AA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28034" y="5742443"/>
            <a:ext cx="2643965" cy="585788"/>
          </a:xfrm>
          <a:prstGeom prst="rect">
            <a:avLst/>
          </a:prstGeom>
        </p:spPr>
      </p:pic>
      <p:pic>
        <p:nvPicPr>
          <p:cNvPr id="15362" name="Picture 2">
            <a:extLst>
              <a:ext uri="{FF2B5EF4-FFF2-40B4-BE49-F238E27FC236}">
                <a16:creationId xmlns:a16="http://schemas.microsoft.com/office/drawing/2014/main" id="{64284382-CFC0-4E1D-B8A1-E4C1CAE06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449" y="5852607"/>
            <a:ext cx="2514600" cy="264273"/>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cký objekt 14">
            <a:extLst>
              <a:ext uri="{FF2B5EF4-FFF2-40B4-BE49-F238E27FC236}">
                <a16:creationId xmlns:a16="http://schemas.microsoft.com/office/drawing/2014/main" id="{3D308AA1-1280-460C-9832-6B1F7F4C6C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0805" y="3504300"/>
            <a:ext cx="3566628" cy="536444"/>
          </a:xfrm>
          <a:prstGeom prst="rect">
            <a:avLst/>
          </a:prstGeom>
        </p:spPr>
      </p:pic>
      <p:pic>
        <p:nvPicPr>
          <p:cNvPr id="17" name="Grafický objekt 16">
            <a:extLst>
              <a:ext uri="{FF2B5EF4-FFF2-40B4-BE49-F238E27FC236}">
                <a16:creationId xmlns:a16="http://schemas.microsoft.com/office/drawing/2014/main" id="{72257AA7-402F-4970-B272-CF478F1C68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6491" y="2914483"/>
            <a:ext cx="3570942" cy="283673"/>
          </a:xfrm>
          <a:prstGeom prst="rect">
            <a:avLst/>
          </a:prstGeom>
        </p:spPr>
      </p:pic>
      <p:pic>
        <p:nvPicPr>
          <p:cNvPr id="19" name="Grafický objekt 18">
            <a:extLst>
              <a:ext uri="{FF2B5EF4-FFF2-40B4-BE49-F238E27FC236}">
                <a16:creationId xmlns:a16="http://schemas.microsoft.com/office/drawing/2014/main" id="{7CD8EC03-F736-40CB-9E87-26248ECC45B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37107" y="2105738"/>
            <a:ext cx="1495901" cy="545381"/>
          </a:xfrm>
          <a:prstGeom prst="rect">
            <a:avLst/>
          </a:prstGeom>
        </p:spPr>
      </p:pic>
      <p:pic>
        <p:nvPicPr>
          <p:cNvPr id="15364" name="Picture 4">
            <a:extLst>
              <a:ext uri="{FF2B5EF4-FFF2-40B4-BE49-F238E27FC236}">
                <a16:creationId xmlns:a16="http://schemas.microsoft.com/office/drawing/2014/main" id="{1A0A0CB7-69A7-427E-94A9-726FD3A39C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62511" y="1998583"/>
            <a:ext cx="3800475"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541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D278D23-8007-4FD5-81E2-183785378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847" y="475194"/>
            <a:ext cx="2015236" cy="175940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52B83FB-97F8-4870-9F71-31E3CBAFD181}"/>
              </a:ext>
            </a:extLst>
          </p:cNvPr>
          <p:cNvSpPr txBox="1"/>
          <p:nvPr/>
        </p:nvSpPr>
        <p:spPr>
          <a:xfrm>
            <a:off x="200024" y="1922127"/>
            <a:ext cx="6172201" cy="1754326"/>
          </a:xfrm>
          <a:prstGeom prst="rect">
            <a:avLst/>
          </a:prstGeom>
          <a:noFill/>
        </p:spPr>
        <p:txBody>
          <a:bodyPr wrap="square">
            <a:spAutoFit/>
          </a:bodyPr>
          <a:lstStyle/>
          <a:p>
            <a:r>
              <a:rPr lang="cs-CZ" b="0" i="0" dirty="0">
                <a:solidFill>
                  <a:srgbClr val="000000"/>
                </a:solidFill>
                <a:effectLst/>
              </a:rPr>
              <a:t>O ... </a:t>
            </a:r>
            <a:r>
              <a:rPr lang="cs-CZ" b="1" i="0" dirty="0">
                <a:solidFill>
                  <a:srgbClr val="000000"/>
                </a:solidFill>
                <a:effectLst/>
              </a:rPr>
              <a:t>oscilátor</a:t>
            </a:r>
            <a:r>
              <a:rPr lang="cs-CZ" b="0" i="0" dirty="0">
                <a:solidFill>
                  <a:srgbClr val="000000"/>
                </a:solidFill>
                <a:effectLst/>
              </a:rPr>
              <a:t> (zdroj nuceného kmitání)</a:t>
            </a:r>
          </a:p>
          <a:p>
            <a:r>
              <a:rPr lang="cs-CZ" b="0" i="0" dirty="0">
                <a:solidFill>
                  <a:srgbClr val="000000"/>
                </a:solidFill>
                <a:effectLst/>
              </a:rPr>
              <a:t>R ... </a:t>
            </a:r>
            <a:r>
              <a:rPr lang="cs-CZ" b="1" i="0" dirty="0">
                <a:solidFill>
                  <a:srgbClr val="000000"/>
                </a:solidFill>
                <a:effectLst/>
              </a:rPr>
              <a:t>rezonátor</a:t>
            </a:r>
            <a:r>
              <a:rPr lang="cs-CZ" b="0" i="0" dirty="0">
                <a:solidFill>
                  <a:srgbClr val="000000"/>
                </a:solidFill>
                <a:effectLst/>
              </a:rPr>
              <a:t> (působením zdroje se nucené rozkmitá)</a:t>
            </a:r>
          </a:p>
          <a:p>
            <a:r>
              <a:rPr lang="cs-CZ" b="0" i="0" dirty="0">
                <a:solidFill>
                  <a:srgbClr val="000000"/>
                </a:solidFill>
                <a:effectLst/>
              </a:rPr>
              <a:t>Z ... </a:t>
            </a:r>
            <a:r>
              <a:rPr lang="cs-CZ" b="1" i="0" dirty="0">
                <a:solidFill>
                  <a:srgbClr val="000000"/>
                </a:solidFill>
                <a:effectLst/>
              </a:rPr>
              <a:t>závaží + vlákno</a:t>
            </a:r>
            <a:r>
              <a:rPr lang="cs-CZ" b="0" i="0" dirty="0">
                <a:solidFill>
                  <a:srgbClr val="000000"/>
                </a:solidFill>
                <a:effectLst/>
              </a:rPr>
              <a:t> = </a:t>
            </a:r>
            <a:r>
              <a:rPr lang="cs-CZ" b="1" i="0" dirty="0">
                <a:solidFill>
                  <a:srgbClr val="000000"/>
                </a:solidFill>
                <a:effectLst/>
              </a:rPr>
              <a:t>VAZBA </a:t>
            </a:r>
            <a:r>
              <a:rPr lang="cs-CZ" i="0" dirty="0">
                <a:solidFill>
                  <a:srgbClr val="000000"/>
                </a:solidFill>
                <a:effectLst/>
              </a:rPr>
              <a:t>(zprostředkovává přenos </a:t>
            </a:r>
          </a:p>
          <a:p>
            <a:r>
              <a:rPr lang="cs-CZ" i="0" dirty="0">
                <a:solidFill>
                  <a:srgbClr val="000000"/>
                </a:solidFill>
                <a:effectLst/>
              </a:rPr>
              <a:t>energie mezi oscilátorem a rezonátorem)</a:t>
            </a:r>
          </a:p>
          <a:p>
            <a:br>
              <a:rPr lang="cs-CZ" dirty="0"/>
            </a:br>
            <a:endParaRPr lang="cs-CZ" dirty="0"/>
          </a:p>
        </p:txBody>
      </p:sp>
      <p:sp>
        <p:nvSpPr>
          <p:cNvPr id="8" name="TextovéPole 7">
            <a:extLst>
              <a:ext uri="{FF2B5EF4-FFF2-40B4-BE49-F238E27FC236}">
                <a16:creationId xmlns:a16="http://schemas.microsoft.com/office/drawing/2014/main" id="{D435E069-36B0-4C4E-9D63-FDA1C1F4EAA9}"/>
              </a:ext>
            </a:extLst>
          </p:cNvPr>
          <p:cNvSpPr txBox="1"/>
          <p:nvPr/>
        </p:nvSpPr>
        <p:spPr>
          <a:xfrm>
            <a:off x="200024" y="410260"/>
            <a:ext cx="5391151" cy="461665"/>
          </a:xfrm>
          <a:prstGeom prst="rect">
            <a:avLst/>
          </a:prstGeom>
          <a:noFill/>
        </p:spPr>
        <p:txBody>
          <a:bodyPr wrap="square">
            <a:spAutoFit/>
          </a:bodyPr>
          <a:lstStyle/>
          <a:p>
            <a:r>
              <a:rPr lang="cs-CZ" sz="2400" b="1" i="0" dirty="0">
                <a:solidFill>
                  <a:srgbClr val="000000"/>
                </a:solidFill>
                <a:effectLst/>
              </a:rPr>
              <a:t>Spřažená kyvadla (vázané oscilátory)</a:t>
            </a:r>
            <a:endParaRPr lang="cs-CZ" sz="2400" dirty="0"/>
          </a:p>
        </p:txBody>
      </p:sp>
      <p:sp>
        <p:nvSpPr>
          <p:cNvPr id="10" name="TextovéPole 9">
            <a:extLst>
              <a:ext uri="{FF2B5EF4-FFF2-40B4-BE49-F238E27FC236}">
                <a16:creationId xmlns:a16="http://schemas.microsoft.com/office/drawing/2014/main" id="{D4DAAFF8-0BB7-478C-A960-F84EB957D108}"/>
              </a:ext>
            </a:extLst>
          </p:cNvPr>
          <p:cNvSpPr txBox="1"/>
          <p:nvPr/>
        </p:nvSpPr>
        <p:spPr>
          <a:xfrm>
            <a:off x="200025" y="1055549"/>
            <a:ext cx="5191126" cy="707886"/>
          </a:xfrm>
          <a:prstGeom prst="rect">
            <a:avLst/>
          </a:prstGeom>
          <a:noFill/>
        </p:spPr>
        <p:txBody>
          <a:bodyPr wrap="square">
            <a:spAutoFit/>
          </a:bodyPr>
          <a:lstStyle/>
          <a:p>
            <a:r>
              <a:rPr lang="cs-CZ" sz="2000" b="0" i="0" dirty="0">
                <a:solidFill>
                  <a:srgbClr val="000000"/>
                </a:solidFill>
                <a:effectLst/>
              </a:rPr>
              <a:t>dvě stejná kyvadla spojená pružinou nebo vláknem se závažím</a:t>
            </a:r>
            <a:endParaRPr lang="cs-CZ" sz="2000" dirty="0"/>
          </a:p>
        </p:txBody>
      </p:sp>
      <p:sp>
        <p:nvSpPr>
          <p:cNvPr id="15" name="TextovéPole 14">
            <a:extLst>
              <a:ext uri="{FF2B5EF4-FFF2-40B4-BE49-F238E27FC236}">
                <a16:creationId xmlns:a16="http://schemas.microsoft.com/office/drawing/2014/main" id="{59A80685-CD9B-4585-8969-651F6918D2B6}"/>
              </a:ext>
            </a:extLst>
          </p:cNvPr>
          <p:cNvSpPr txBox="1"/>
          <p:nvPr/>
        </p:nvSpPr>
        <p:spPr>
          <a:xfrm>
            <a:off x="311942" y="3210368"/>
            <a:ext cx="5948364" cy="1877437"/>
          </a:xfrm>
          <a:prstGeom prst="rect">
            <a:avLst/>
          </a:prstGeom>
          <a:noFill/>
        </p:spPr>
        <p:txBody>
          <a:bodyPr wrap="square">
            <a:spAutoFit/>
          </a:bodyPr>
          <a:lstStyle/>
          <a:p>
            <a:r>
              <a:rPr lang="en-US" sz="2000" i="0" dirty="0" err="1">
                <a:solidFill>
                  <a:srgbClr val="000000"/>
                </a:solidFill>
                <a:effectLst/>
              </a:rPr>
              <a:t>Vazba</a:t>
            </a:r>
            <a:r>
              <a:rPr lang="en-US" sz="2000" i="0" dirty="0">
                <a:solidFill>
                  <a:srgbClr val="000000"/>
                </a:solidFill>
                <a:effectLst/>
              </a:rPr>
              <a:t> </a:t>
            </a:r>
            <a:r>
              <a:rPr lang="cs-CZ" sz="2000" i="0" dirty="0">
                <a:solidFill>
                  <a:srgbClr val="000000"/>
                </a:solidFill>
                <a:effectLst/>
              </a:rPr>
              <a:t>může být</a:t>
            </a:r>
            <a:endParaRPr lang="en-US" sz="2000" i="0" dirty="0">
              <a:solidFill>
                <a:srgbClr val="000000"/>
              </a:solidFill>
              <a:effectLst/>
            </a:endParaRPr>
          </a:p>
          <a:p>
            <a:endParaRPr lang="en-US" sz="800" b="1" i="0" dirty="0">
              <a:solidFill>
                <a:srgbClr val="000000"/>
              </a:solidFill>
              <a:effectLst/>
            </a:endParaRPr>
          </a:p>
          <a:p>
            <a:r>
              <a:rPr lang="cs-CZ" sz="2000" b="1" i="0" dirty="0">
                <a:solidFill>
                  <a:srgbClr val="000000"/>
                </a:solidFill>
                <a:effectLst/>
              </a:rPr>
              <a:t>volná</a:t>
            </a:r>
            <a:r>
              <a:rPr lang="en-US" sz="2000" b="1" i="0" dirty="0">
                <a:solidFill>
                  <a:srgbClr val="000000"/>
                </a:solidFill>
                <a:effectLst/>
              </a:rPr>
              <a:t>: </a:t>
            </a:r>
            <a:r>
              <a:rPr lang="cs-CZ" sz="2000" i="0" dirty="0">
                <a:solidFill>
                  <a:srgbClr val="000000"/>
                </a:solidFill>
                <a:effectLst/>
              </a:rPr>
              <a:t>pomalé přenášení energie z oscilátoru na rezonátor</a:t>
            </a:r>
            <a:r>
              <a:rPr lang="en-US" sz="2000" i="0" dirty="0">
                <a:solidFill>
                  <a:srgbClr val="000000"/>
                </a:solidFill>
                <a:effectLst/>
              </a:rPr>
              <a:t>, </a:t>
            </a:r>
            <a:r>
              <a:rPr lang="cs-CZ" sz="2000" i="0" dirty="0">
                <a:solidFill>
                  <a:srgbClr val="000000"/>
                </a:solidFill>
                <a:effectLst/>
              </a:rPr>
              <a:t>amplituda nucených kmitů</a:t>
            </a:r>
            <a:r>
              <a:rPr lang="en-US" sz="2000" i="0" dirty="0">
                <a:solidFill>
                  <a:srgbClr val="000000"/>
                </a:solidFill>
                <a:effectLst/>
              </a:rPr>
              <a:t> je</a:t>
            </a:r>
            <a:r>
              <a:rPr lang="cs-CZ" sz="2000" i="0" dirty="0">
                <a:solidFill>
                  <a:srgbClr val="000000"/>
                </a:solidFill>
                <a:effectLst/>
              </a:rPr>
              <a:t> malá</a:t>
            </a:r>
            <a:r>
              <a:rPr lang="en-US" sz="2000" i="0" dirty="0">
                <a:solidFill>
                  <a:srgbClr val="000000"/>
                </a:solidFill>
                <a:effectLst/>
              </a:rPr>
              <a:t>.</a:t>
            </a:r>
          </a:p>
          <a:p>
            <a:endParaRPr lang="en-US" sz="800" dirty="0">
              <a:solidFill>
                <a:srgbClr val="000000"/>
              </a:solidFill>
            </a:endParaRPr>
          </a:p>
          <a:p>
            <a:r>
              <a:rPr lang="cs-CZ" sz="2000" b="1" i="0" dirty="0">
                <a:solidFill>
                  <a:srgbClr val="000000"/>
                </a:solidFill>
                <a:effectLst/>
              </a:rPr>
              <a:t>těsná</a:t>
            </a:r>
            <a:r>
              <a:rPr lang="cs-CZ" sz="2000" i="0" dirty="0">
                <a:solidFill>
                  <a:srgbClr val="000000"/>
                </a:solidFill>
                <a:effectLst/>
              </a:rPr>
              <a:t>: rychlé přenášení energie z oscilátoru na rezonátor</a:t>
            </a:r>
            <a:r>
              <a:rPr lang="en-US" sz="2000" i="0" dirty="0">
                <a:solidFill>
                  <a:srgbClr val="000000"/>
                </a:solidFill>
                <a:effectLst/>
              </a:rPr>
              <a:t>,</a:t>
            </a:r>
            <a:r>
              <a:rPr lang="cs-CZ" sz="2000" i="0" dirty="0">
                <a:solidFill>
                  <a:srgbClr val="000000"/>
                </a:solidFill>
                <a:effectLst/>
              </a:rPr>
              <a:t> amplituda nucených kmitů </a:t>
            </a:r>
            <a:r>
              <a:rPr lang="en-US" sz="2000" i="0" dirty="0">
                <a:solidFill>
                  <a:srgbClr val="000000"/>
                </a:solidFill>
                <a:effectLst/>
              </a:rPr>
              <a:t>je </a:t>
            </a:r>
            <a:r>
              <a:rPr lang="cs-CZ" sz="2000" i="0" dirty="0">
                <a:solidFill>
                  <a:srgbClr val="000000"/>
                </a:solidFill>
                <a:effectLst/>
              </a:rPr>
              <a:t>velká</a:t>
            </a:r>
            <a:r>
              <a:rPr lang="en-US" sz="2000" i="0" dirty="0">
                <a:solidFill>
                  <a:srgbClr val="000000"/>
                </a:solidFill>
                <a:effectLst/>
              </a:rPr>
              <a:t>.</a:t>
            </a:r>
            <a:endParaRPr lang="cs-CZ" sz="2000" i="0" dirty="0">
              <a:solidFill>
                <a:srgbClr val="000000"/>
              </a:solidFill>
              <a:effectLst/>
            </a:endParaRPr>
          </a:p>
        </p:txBody>
      </p:sp>
      <p:pic>
        <p:nvPicPr>
          <p:cNvPr id="1030" name="Picture 6">
            <a:extLst>
              <a:ext uri="{FF2B5EF4-FFF2-40B4-BE49-F238E27FC236}">
                <a16:creationId xmlns:a16="http://schemas.microsoft.com/office/drawing/2014/main" id="{0AE21D97-9412-4EB9-8BD7-FE2A1F685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191" y="2441403"/>
            <a:ext cx="2647950" cy="2523291"/>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13">
            <a:extLst>
              <a:ext uri="{FF2B5EF4-FFF2-40B4-BE49-F238E27FC236}">
                <a16:creationId xmlns:a16="http://schemas.microsoft.com/office/drawing/2014/main" id="{E7C3DD33-BC07-4660-924D-4688A8CCED92}"/>
              </a:ext>
            </a:extLst>
          </p:cNvPr>
          <p:cNvPicPr>
            <a:picLocks noChangeAspect="1"/>
          </p:cNvPicPr>
          <p:nvPr/>
        </p:nvPicPr>
        <p:blipFill>
          <a:blip r:embed="rId4"/>
          <a:stretch>
            <a:fillRect/>
          </a:stretch>
        </p:blipFill>
        <p:spPr>
          <a:xfrm>
            <a:off x="7348366" y="475194"/>
            <a:ext cx="1693242" cy="1877481"/>
          </a:xfrm>
          <a:prstGeom prst="rect">
            <a:avLst/>
          </a:prstGeom>
        </p:spPr>
      </p:pic>
      <p:pic>
        <p:nvPicPr>
          <p:cNvPr id="1032" name="Picture 8">
            <a:extLst>
              <a:ext uri="{FF2B5EF4-FFF2-40B4-BE49-F238E27FC236}">
                <a16:creationId xmlns:a16="http://schemas.microsoft.com/office/drawing/2014/main" id="{43642C1C-E4BF-402D-A7D0-4C6BFB8EE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776" y="5053422"/>
            <a:ext cx="1890365" cy="153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106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8D3EBC0-ED13-44DD-A659-ACB2C4E763F1}"/>
              </a:ext>
            </a:extLst>
          </p:cNvPr>
          <p:cNvSpPr txBox="1"/>
          <p:nvPr/>
        </p:nvSpPr>
        <p:spPr>
          <a:xfrm>
            <a:off x="171450" y="263009"/>
            <a:ext cx="5905500" cy="400110"/>
          </a:xfrm>
          <a:prstGeom prst="rect">
            <a:avLst/>
          </a:prstGeom>
          <a:noFill/>
        </p:spPr>
        <p:txBody>
          <a:bodyPr wrap="square">
            <a:spAutoFit/>
          </a:bodyPr>
          <a:lstStyle/>
          <a:p>
            <a:pPr algn="l"/>
            <a:r>
              <a:rPr lang="cs-CZ" sz="2000" b="1" i="0" dirty="0">
                <a:solidFill>
                  <a:srgbClr val="000000"/>
                </a:solidFill>
                <a:effectLst/>
              </a:rPr>
              <a:t>Skládání kolmých harmonických kmitů</a:t>
            </a:r>
          </a:p>
        </p:txBody>
      </p:sp>
      <p:sp>
        <p:nvSpPr>
          <p:cNvPr id="8" name="TextovéPole 7">
            <a:extLst>
              <a:ext uri="{FF2B5EF4-FFF2-40B4-BE49-F238E27FC236}">
                <a16:creationId xmlns:a16="http://schemas.microsoft.com/office/drawing/2014/main" id="{CD89AF15-B841-4847-8282-1F4E82120D4C}"/>
              </a:ext>
            </a:extLst>
          </p:cNvPr>
          <p:cNvSpPr txBox="1"/>
          <p:nvPr/>
        </p:nvSpPr>
        <p:spPr>
          <a:xfrm>
            <a:off x="171450" y="843677"/>
            <a:ext cx="8743950" cy="707886"/>
          </a:xfrm>
          <a:prstGeom prst="rect">
            <a:avLst/>
          </a:prstGeom>
          <a:noFill/>
        </p:spPr>
        <p:txBody>
          <a:bodyPr wrap="square">
            <a:spAutoFit/>
          </a:bodyPr>
          <a:lstStyle/>
          <a:p>
            <a:r>
              <a:rPr lang="cs-CZ" sz="2000" dirty="0"/>
              <a:t>Vzájemně </a:t>
            </a:r>
            <a:r>
              <a:rPr lang="cs-CZ" sz="2000" b="1" dirty="0"/>
              <a:t>kolmé harmonické kmity </a:t>
            </a:r>
            <a:r>
              <a:rPr lang="cs-CZ" sz="2000" dirty="0"/>
              <a:t>nelze skládat algebraickým součtem výchylek, ale je nutné je </a:t>
            </a:r>
            <a:r>
              <a:rPr lang="cs-CZ" sz="2000" u="sng" dirty="0"/>
              <a:t>skládat vektorově</a:t>
            </a:r>
            <a:r>
              <a:rPr lang="cs-CZ" sz="2000" dirty="0"/>
              <a:t>.</a:t>
            </a:r>
          </a:p>
        </p:txBody>
      </p:sp>
      <p:sp>
        <p:nvSpPr>
          <p:cNvPr id="10" name="TextovéPole 9">
            <a:extLst>
              <a:ext uri="{FF2B5EF4-FFF2-40B4-BE49-F238E27FC236}">
                <a16:creationId xmlns:a16="http://schemas.microsoft.com/office/drawing/2014/main" id="{07E3F1C0-DE68-47B5-939A-333FD905B15C}"/>
              </a:ext>
            </a:extLst>
          </p:cNvPr>
          <p:cNvSpPr txBox="1"/>
          <p:nvPr/>
        </p:nvSpPr>
        <p:spPr>
          <a:xfrm>
            <a:off x="171450" y="2083832"/>
            <a:ext cx="8743950" cy="707886"/>
          </a:xfrm>
          <a:prstGeom prst="rect">
            <a:avLst/>
          </a:prstGeom>
          <a:noFill/>
        </p:spPr>
        <p:txBody>
          <a:bodyPr wrap="square">
            <a:spAutoFit/>
          </a:bodyPr>
          <a:lstStyle/>
          <a:p>
            <a:r>
              <a:rPr lang="cs-CZ" sz="2000" dirty="0"/>
              <a:t>Tyto kmity leží v rovině dané osami x a y, výsledné kmity budou také ležet v této rovině.</a:t>
            </a:r>
          </a:p>
        </p:txBody>
      </p:sp>
      <p:pic>
        <p:nvPicPr>
          <p:cNvPr id="11" name="Grafický objekt 10">
            <a:extLst>
              <a:ext uri="{FF2B5EF4-FFF2-40B4-BE49-F238E27FC236}">
                <a16:creationId xmlns:a16="http://schemas.microsoft.com/office/drawing/2014/main" id="{AE14816C-6903-44BD-8CA8-F40460FCE2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49310" y="1375946"/>
            <a:ext cx="2086228" cy="589240"/>
          </a:xfrm>
          <a:prstGeom prst="rect">
            <a:avLst/>
          </a:prstGeom>
        </p:spPr>
      </p:pic>
      <p:sp>
        <p:nvSpPr>
          <p:cNvPr id="14" name="TextovéPole 13">
            <a:extLst>
              <a:ext uri="{FF2B5EF4-FFF2-40B4-BE49-F238E27FC236}">
                <a16:creationId xmlns:a16="http://schemas.microsoft.com/office/drawing/2014/main" id="{52C8B0B6-8265-4C73-85B9-2401149B854F}"/>
              </a:ext>
            </a:extLst>
          </p:cNvPr>
          <p:cNvSpPr txBox="1"/>
          <p:nvPr/>
        </p:nvSpPr>
        <p:spPr>
          <a:xfrm>
            <a:off x="171450" y="2791718"/>
            <a:ext cx="8677275" cy="707886"/>
          </a:xfrm>
          <a:prstGeom prst="rect">
            <a:avLst/>
          </a:prstGeom>
          <a:noFill/>
        </p:spPr>
        <p:txBody>
          <a:bodyPr wrap="square">
            <a:spAutoFit/>
          </a:bodyPr>
          <a:lstStyle/>
          <a:p>
            <a:pPr algn="just"/>
            <a:r>
              <a:rPr lang="cs-CZ" sz="2000" b="0" i="0" dirty="0">
                <a:effectLst/>
              </a:rPr>
              <a:t>Obecně je výsledkem skládání dvou harmonických kmitů </a:t>
            </a:r>
            <a:r>
              <a:rPr lang="cs-CZ" sz="2000" b="0" i="0" u="sng" dirty="0">
                <a:effectLst/>
              </a:rPr>
              <a:t>o stejné frekvenci </a:t>
            </a:r>
            <a:r>
              <a:rPr lang="cs-CZ" sz="2000" b="0" i="0" dirty="0">
                <a:effectLst/>
              </a:rPr>
              <a:t>pohyb po </a:t>
            </a:r>
            <a:r>
              <a:rPr lang="cs-CZ" sz="2000" b="1" i="0" u="none" strike="noStrike" dirty="0">
                <a:effectLst/>
              </a:rPr>
              <a:t>elipse</a:t>
            </a:r>
            <a:r>
              <a:rPr lang="cs-CZ" sz="2000" b="0" i="0" dirty="0">
                <a:effectLst/>
              </a:rPr>
              <a:t>, která </a:t>
            </a:r>
            <a:r>
              <a:rPr lang="cs-CZ" sz="2000" b="0" i="0" u="sng" dirty="0">
                <a:effectLst/>
              </a:rPr>
              <a:t>ve zvláštních případech přechází v kružnici nebo </a:t>
            </a:r>
            <a:r>
              <a:rPr lang="cs-CZ" sz="2000" b="0" i="0" u="sng" strike="noStrike" dirty="0">
                <a:effectLst/>
              </a:rPr>
              <a:t>úsečku</a:t>
            </a:r>
            <a:r>
              <a:rPr lang="cs-CZ" sz="2000" b="0" i="0" dirty="0">
                <a:effectLst/>
              </a:rPr>
              <a:t>.</a:t>
            </a:r>
            <a:endParaRPr lang="cs-CZ" sz="2000" dirty="0"/>
          </a:p>
        </p:txBody>
      </p:sp>
      <p:sp>
        <p:nvSpPr>
          <p:cNvPr id="16" name="TextovéPole 15">
            <a:extLst>
              <a:ext uri="{FF2B5EF4-FFF2-40B4-BE49-F238E27FC236}">
                <a16:creationId xmlns:a16="http://schemas.microsoft.com/office/drawing/2014/main" id="{7F918606-1088-4223-9157-C44A2BFE284E}"/>
              </a:ext>
            </a:extLst>
          </p:cNvPr>
          <p:cNvSpPr txBox="1"/>
          <p:nvPr/>
        </p:nvSpPr>
        <p:spPr>
          <a:xfrm>
            <a:off x="171450" y="3871436"/>
            <a:ext cx="4648200" cy="1631216"/>
          </a:xfrm>
          <a:prstGeom prst="rect">
            <a:avLst/>
          </a:prstGeom>
          <a:noFill/>
        </p:spPr>
        <p:txBody>
          <a:bodyPr wrap="square">
            <a:spAutoFit/>
          </a:bodyPr>
          <a:lstStyle/>
          <a:p>
            <a:pPr algn="just"/>
            <a:r>
              <a:rPr lang="cs-CZ" sz="2000" dirty="0"/>
              <a:t>Výsledný pohyb při skládání dvou kolmých harmonických kmitů různých frekvencí, amplitud a počátečních fází probíhá jako periodický pohyb po křivkách nazývaných </a:t>
            </a:r>
            <a:r>
              <a:rPr lang="cs-CZ" sz="2000" b="1" dirty="0" err="1"/>
              <a:t>Lissajousovy</a:t>
            </a:r>
            <a:r>
              <a:rPr lang="cs-CZ" sz="2000" b="1" dirty="0"/>
              <a:t> obrazce </a:t>
            </a:r>
            <a:r>
              <a:rPr lang="cs-CZ" sz="2000" dirty="0"/>
              <a:t>(křivky).</a:t>
            </a:r>
          </a:p>
        </p:txBody>
      </p:sp>
      <p:pic>
        <p:nvPicPr>
          <p:cNvPr id="17" name="Obrázek 16">
            <a:extLst>
              <a:ext uri="{FF2B5EF4-FFF2-40B4-BE49-F238E27FC236}">
                <a16:creationId xmlns:a16="http://schemas.microsoft.com/office/drawing/2014/main" id="{C0F5A91D-839D-4299-B615-FE3196D49C46}"/>
              </a:ext>
            </a:extLst>
          </p:cNvPr>
          <p:cNvPicPr>
            <a:picLocks noChangeAspect="1"/>
          </p:cNvPicPr>
          <p:nvPr/>
        </p:nvPicPr>
        <p:blipFill>
          <a:blip r:embed="rId4"/>
          <a:stretch>
            <a:fillRect/>
          </a:stretch>
        </p:blipFill>
        <p:spPr>
          <a:xfrm>
            <a:off x="5063824" y="3650604"/>
            <a:ext cx="3694879" cy="3074848"/>
          </a:xfrm>
          <a:prstGeom prst="rect">
            <a:avLst/>
          </a:prstGeom>
        </p:spPr>
      </p:pic>
      <p:sp>
        <p:nvSpPr>
          <p:cNvPr id="22" name="TextovéPole 21">
            <a:extLst>
              <a:ext uri="{FF2B5EF4-FFF2-40B4-BE49-F238E27FC236}">
                <a16:creationId xmlns:a16="http://schemas.microsoft.com/office/drawing/2014/main" id="{A7159519-A5E0-4AD7-BDC9-09B66A6ADD12}"/>
              </a:ext>
            </a:extLst>
          </p:cNvPr>
          <p:cNvSpPr txBox="1"/>
          <p:nvPr/>
        </p:nvSpPr>
        <p:spPr>
          <a:xfrm>
            <a:off x="171450" y="6318412"/>
            <a:ext cx="5019675" cy="369332"/>
          </a:xfrm>
          <a:prstGeom prst="rect">
            <a:avLst/>
          </a:prstGeom>
          <a:noFill/>
        </p:spPr>
        <p:txBody>
          <a:bodyPr wrap="square">
            <a:spAutoFit/>
          </a:bodyPr>
          <a:lstStyle/>
          <a:p>
            <a:r>
              <a:rPr lang="cs-CZ" dirty="0">
                <a:solidFill>
                  <a:srgbClr val="0070C0"/>
                </a:solidFill>
              </a:rPr>
              <a:t>http://gerdbreitenbach.de/lissajous/lissajous.html</a:t>
            </a:r>
          </a:p>
        </p:txBody>
      </p:sp>
      <p:sp>
        <p:nvSpPr>
          <p:cNvPr id="19" name="TextovéPole 18">
            <a:extLst>
              <a:ext uri="{FF2B5EF4-FFF2-40B4-BE49-F238E27FC236}">
                <a16:creationId xmlns:a16="http://schemas.microsoft.com/office/drawing/2014/main" id="{80DA962F-9DF4-4328-8AC5-92AFD5265ED1}"/>
              </a:ext>
            </a:extLst>
          </p:cNvPr>
          <p:cNvSpPr txBox="1"/>
          <p:nvPr/>
        </p:nvSpPr>
        <p:spPr>
          <a:xfrm>
            <a:off x="171450" y="5982746"/>
            <a:ext cx="1063112" cy="369332"/>
          </a:xfrm>
          <a:prstGeom prst="rect">
            <a:avLst/>
          </a:prstGeom>
          <a:noFill/>
        </p:spPr>
        <p:txBody>
          <a:bodyPr wrap="none" rtlCol="0">
            <a:spAutoFit/>
          </a:bodyPr>
          <a:lstStyle/>
          <a:p>
            <a:r>
              <a:rPr lang="cs-CZ" i="1" dirty="0"/>
              <a:t>Animace:</a:t>
            </a:r>
          </a:p>
        </p:txBody>
      </p:sp>
    </p:spTree>
    <p:extLst>
      <p:ext uri="{BB962C8B-B14F-4D97-AF65-F5344CB8AC3E}">
        <p14:creationId xmlns:p14="http://schemas.microsoft.com/office/powerpoint/2010/main" val="1539897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B22F47AD-9A08-4623-B318-FD009BD26ED5}"/>
              </a:ext>
            </a:extLst>
          </p:cNvPr>
          <p:cNvSpPr txBox="1"/>
          <p:nvPr/>
        </p:nvSpPr>
        <p:spPr>
          <a:xfrm>
            <a:off x="109537" y="3918622"/>
            <a:ext cx="8924925" cy="1015663"/>
          </a:xfrm>
          <a:prstGeom prst="rect">
            <a:avLst/>
          </a:prstGeom>
          <a:noFill/>
        </p:spPr>
        <p:txBody>
          <a:bodyPr wrap="square">
            <a:spAutoFit/>
          </a:bodyPr>
          <a:lstStyle/>
          <a:p>
            <a:pPr algn="just"/>
            <a:r>
              <a:rPr lang="cs-CZ" sz="2000" b="1" dirty="0" err="1"/>
              <a:t>Blackburnovo</a:t>
            </a:r>
            <a:r>
              <a:rPr lang="cs-CZ" sz="2000" b="1" dirty="0"/>
              <a:t> (pískové) kyvadlo</a:t>
            </a:r>
            <a:r>
              <a:rPr lang="cs-CZ" sz="2000" dirty="0"/>
              <a:t> slouží ke skládání dvou navzájem kolmých kmitavých pohybů. Jedná se vlastně o dvě matematická kyvadla s délkami závěsů l</a:t>
            </a:r>
            <a:r>
              <a:rPr lang="cs-CZ" sz="2000" baseline="-25000" dirty="0"/>
              <a:t>1</a:t>
            </a:r>
            <a:r>
              <a:rPr lang="cs-CZ" sz="2000" dirty="0"/>
              <a:t> a l</a:t>
            </a:r>
            <a:r>
              <a:rPr lang="cs-CZ" sz="2000" baseline="-25000" dirty="0"/>
              <a:t>2</a:t>
            </a:r>
            <a:r>
              <a:rPr lang="cs-CZ" sz="2000" dirty="0"/>
              <a:t>.</a:t>
            </a:r>
          </a:p>
        </p:txBody>
      </p:sp>
      <p:pic>
        <p:nvPicPr>
          <p:cNvPr id="8194" name="Picture 2">
            <a:extLst>
              <a:ext uri="{FF2B5EF4-FFF2-40B4-BE49-F238E27FC236}">
                <a16:creationId xmlns:a16="http://schemas.microsoft.com/office/drawing/2014/main" id="{4D3F3429-1F5E-4869-9118-6C959F09A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2270" y="4706577"/>
            <a:ext cx="1224637" cy="20479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AADA2582-B95E-41E3-93EA-3BF3B933ACAC}"/>
              </a:ext>
            </a:extLst>
          </p:cNvPr>
          <p:cNvSpPr txBox="1"/>
          <p:nvPr/>
        </p:nvSpPr>
        <p:spPr>
          <a:xfrm>
            <a:off x="204622" y="5028784"/>
            <a:ext cx="3561392" cy="1631216"/>
          </a:xfrm>
          <a:prstGeom prst="rect">
            <a:avLst/>
          </a:prstGeom>
          <a:noFill/>
        </p:spPr>
        <p:txBody>
          <a:bodyPr wrap="square">
            <a:spAutoFit/>
          </a:bodyPr>
          <a:lstStyle/>
          <a:p>
            <a:pPr algn="just"/>
            <a:r>
              <a:rPr lang="cs-CZ" sz="2000" dirty="0"/>
              <a:t>Kyvadlo (nádobka s pískem) bude opisovat </a:t>
            </a:r>
            <a:r>
              <a:rPr lang="cs-CZ" sz="2000" i="1" dirty="0" err="1"/>
              <a:t>Lissajousovy</a:t>
            </a:r>
            <a:r>
              <a:rPr lang="cs-CZ" sz="2000" i="1" dirty="0"/>
              <a:t> obrazce</a:t>
            </a:r>
            <a:r>
              <a:rPr lang="cs-CZ" sz="2000" dirty="0"/>
              <a:t>, pokud bude následující rovnice vyjádřena podílem dvou celých čísel.</a:t>
            </a:r>
          </a:p>
        </p:txBody>
      </p:sp>
      <p:pic>
        <p:nvPicPr>
          <p:cNvPr id="8200" name="Picture 8">
            <a:extLst>
              <a:ext uri="{FF2B5EF4-FFF2-40B4-BE49-F238E27FC236}">
                <a16:creationId xmlns:a16="http://schemas.microsoft.com/office/drawing/2014/main" id="{5E28F0C7-CD0A-4830-8D96-F68DF4F6F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5377413"/>
            <a:ext cx="898864" cy="70625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a:extLst>
              <a:ext uri="{FF2B5EF4-FFF2-40B4-BE49-F238E27FC236}">
                <a16:creationId xmlns:a16="http://schemas.microsoft.com/office/drawing/2014/main" id="{97F2FC23-9301-471C-8B2C-8F83CC08B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881" y="95203"/>
            <a:ext cx="3952744" cy="3750462"/>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a:extLst>
              <a:ext uri="{FF2B5EF4-FFF2-40B4-BE49-F238E27FC236}">
                <a16:creationId xmlns:a16="http://schemas.microsoft.com/office/drawing/2014/main" id="{61F65619-E818-495D-BE9A-F92CBF8B5C2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04476" y="95203"/>
            <a:ext cx="3184024" cy="1809105"/>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a:extLst>
              <a:ext uri="{FF2B5EF4-FFF2-40B4-BE49-F238E27FC236}">
                <a16:creationId xmlns:a16="http://schemas.microsoft.com/office/drawing/2014/main" id="{D1A1E7B0-C840-49C3-93B2-157A566BCD2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108387" y="2172514"/>
            <a:ext cx="2176202" cy="141828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Přímá spojnice se šipkou 10">
            <a:extLst>
              <a:ext uri="{FF2B5EF4-FFF2-40B4-BE49-F238E27FC236}">
                <a16:creationId xmlns:a16="http://schemas.microsoft.com/office/drawing/2014/main" id="{138BD904-4436-46E1-A679-05E72190CA5B}"/>
              </a:ext>
            </a:extLst>
          </p:cNvPr>
          <p:cNvCxnSpPr>
            <a:cxnSpLocks/>
          </p:cNvCxnSpPr>
          <p:nvPr/>
        </p:nvCxnSpPr>
        <p:spPr>
          <a:xfrm>
            <a:off x="2840379" y="685800"/>
            <a:ext cx="3268008"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210" name="Picture 18" descr="Lissajousovy obrazce">
            <a:extLst>
              <a:ext uri="{FF2B5EF4-FFF2-40B4-BE49-F238E27FC236}">
                <a16:creationId xmlns:a16="http://schemas.microsoft.com/office/drawing/2014/main" id="{2948B793-ECD6-493B-B347-D5AD100936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26" y="5156611"/>
            <a:ext cx="2470102" cy="1365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067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1.7.2. Tlumené kmity">
            <a:extLst>
              <a:ext uri="{FF2B5EF4-FFF2-40B4-BE49-F238E27FC236}">
                <a16:creationId xmlns:a16="http://schemas.microsoft.com/office/drawing/2014/main" id="{359F3C34-FFA7-4BC7-A687-6298ED65A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4239" y="2302787"/>
            <a:ext cx="2807804" cy="259181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141B9FF8-A329-46D1-8DBB-AA1F679AA620}"/>
              </a:ext>
            </a:extLst>
          </p:cNvPr>
          <p:cNvSpPr>
            <a:spLocks noGrp="1"/>
          </p:cNvSpPr>
          <p:nvPr>
            <p:ph type="title"/>
          </p:nvPr>
        </p:nvSpPr>
        <p:spPr>
          <a:xfrm>
            <a:off x="295275" y="123543"/>
            <a:ext cx="2085975" cy="492123"/>
          </a:xfrm>
        </p:spPr>
        <p:txBody>
          <a:bodyPr>
            <a:noAutofit/>
          </a:bodyPr>
          <a:lstStyle/>
          <a:p>
            <a:r>
              <a:rPr lang="en-US" sz="2400" b="1" dirty="0" err="1">
                <a:latin typeface="+mn-lt"/>
              </a:rPr>
              <a:t>Tlumen</a:t>
            </a:r>
            <a:r>
              <a:rPr lang="cs-CZ" sz="2400" b="1" dirty="0">
                <a:latin typeface="+mn-lt"/>
              </a:rPr>
              <a:t>é</a:t>
            </a:r>
            <a:r>
              <a:rPr lang="en-US" sz="2400" b="1" dirty="0">
                <a:latin typeface="+mn-lt"/>
              </a:rPr>
              <a:t> </a:t>
            </a:r>
            <a:r>
              <a:rPr lang="en-US" sz="2400" b="1" dirty="0" err="1">
                <a:latin typeface="+mn-lt"/>
              </a:rPr>
              <a:t>kmity</a:t>
            </a:r>
            <a:endParaRPr lang="cs-CZ" sz="2400" b="1" dirty="0">
              <a:latin typeface="+mn-lt"/>
            </a:endParaRPr>
          </a:p>
        </p:txBody>
      </p:sp>
      <p:pic>
        <p:nvPicPr>
          <p:cNvPr id="1026" name="Picture 2">
            <a:extLst>
              <a:ext uri="{FF2B5EF4-FFF2-40B4-BE49-F238E27FC236}">
                <a16:creationId xmlns:a16="http://schemas.microsoft.com/office/drawing/2014/main" id="{7CFA0259-70F3-4A6F-84E2-A96ADA65F94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96225" y="471488"/>
            <a:ext cx="906201" cy="29575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937B27C-0A6E-4B9D-9536-3F8E180C2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05" y="2383264"/>
            <a:ext cx="2462290" cy="447689"/>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6E4C8078-8214-4C8F-BC11-5FD4848CC2C7}"/>
              </a:ext>
            </a:extLst>
          </p:cNvPr>
          <p:cNvSpPr txBox="1"/>
          <p:nvPr/>
        </p:nvSpPr>
        <p:spPr>
          <a:xfrm>
            <a:off x="214414" y="615666"/>
            <a:ext cx="7529411" cy="1631216"/>
          </a:xfrm>
          <a:prstGeom prst="rect">
            <a:avLst/>
          </a:prstGeom>
          <a:noFill/>
        </p:spPr>
        <p:txBody>
          <a:bodyPr wrap="square">
            <a:spAutoFit/>
          </a:bodyPr>
          <a:lstStyle/>
          <a:p>
            <a:pPr algn="just"/>
            <a:r>
              <a:rPr lang="cs-CZ" sz="2000" i="0" dirty="0">
                <a:effectLst/>
              </a:rPr>
              <a:t>Dochází k němu přeměnou části energie kmitavého pohybu na jiné formy energie (</a:t>
            </a:r>
            <a:r>
              <a:rPr lang="cs-CZ" sz="2000" i="0" u="none" strike="noStrike" dirty="0">
                <a:effectLst/>
              </a:rPr>
              <a:t>vnitřní energie</a:t>
            </a:r>
            <a:r>
              <a:rPr lang="cs-CZ" sz="2000" i="0" dirty="0">
                <a:effectLst/>
              </a:rPr>
              <a:t> okolí i oscilátoru, vynaložení </a:t>
            </a:r>
            <a:r>
              <a:rPr lang="cs-CZ" sz="2000" i="0" u="none" strike="noStrike" dirty="0">
                <a:effectLst/>
              </a:rPr>
              <a:t>práce</a:t>
            </a:r>
            <a:r>
              <a:rPr lang="cs-CZ" sz="2000" i="0" dirty="0">
                <a:effectLst/>
              </a:rPr>
              <a:t> na překonání třecích sil, …). </a:t>
            </a:r>
            <a:r>
              <a:rPr lang="cs-CZ" sz="2000" dirty="0"/>
              <a:t>Tlumení kmitání harmonického oscilátoru je závislé na hustotě prostředí, ve kterém kmitá. Tlumení je větší ve vodě než na vzduchu. Dále je závislé na rychlosti, kterou oscilátor kmitá.</a:t>
            </a:r>
          </a:p>
        </p:txBody>
      </p:sp>
      <p:sp>
        <p:nvSpPr>
          <p:cNvPr id="15" name="TextovéPole 14">
            <a:extLst>
              <a:ext uri="{FF2B5EF4-FFF2-40B4-BE49-F238E27FC236}">
                <a16:creationId xmlns:a16="http://schemas.microsoft.com/office/drawing/2014/main" id="{8A346F82-1E7A-496D-9EA9-2BFB0EE1EA94}"/>
              </a:ext>
            </a:extLst>
          </p:cNvPr>
          <p:cNvSpPr txBox="1"/>
          <p:nvPr/>
        </p:nvSpPr>
        <p:spPr>
          <a:xfrm>
            <a:off x="231957" y="2967335"/>
            <a:ext cx="5143476" cy="923330"/>
          </a:xfrm>
          <a:prstGeom prst="rect">
            <a:avLst/>
          </a:prstGeom>
          <a:noFill/>
        </p:spPr>
        <p:txBody>
          <a:bodyPr wrap="square">
            <a:spAutoFit/>
          </a:bodyPr>
          <a:lstStyle/>
          <a:p>
            <a:pPr algn="just"/>
            <a:r>
              <a:rPr lang="cs-CZ" b="0" i="0" dirty="0">
                <a:effectLst/>
              </a:rPr>
              <a:t>kde </a:t>
            </a:r>
            <a:r>
              <a:rPr lang="cs-CZ" b="0" i="1" dirty="0">
                <a:effectLst/>
              </a:rPr>
              <a:t>b</a:t>
            </a:r>
            <a:r>
              <a:rPr lang="cs-CZ" b="0" i="0" dirty="0">
                <a:effectLst/>
              </a:rPr>
              <a:t> je </a:t>
            </a:r>
            <a:r>
              <a:rPr lang="cs-CZ" b="1" i="0" dirty="0">
                <a:effectLst/>
              </a:rPr>
              <a:t>koeficient útlumu</a:t>
            </a:r>
            <a:r>
              <a:rPr lang="cs-CZ" b="0" i="0" dirty="0">
                <a:effectLst/>
              </a:rPr>
              <a:t>. Body, které mají </a:t>
            </a:r>
            <a:r>
              <a:rPr lang="cs-CZ" b="1" i="0" u="none" strike="noStrike" dirty="0">
                <a:effectLst/>
              </a:rPr>
              <a:t>maximální výchylku</a:t>
            </a:r>
            <a:r>
              <a:rPr lang="cs-CZ" b="0" i="0" dirty="0">
                <a:effectLst/>
              </a:rPr>
              <a:t> téhož znaménka, leží na grafu exponenciální funkce.</a:t>
            </a:r>
            <a:endParaRPr lang="cs-CZ" dirty="0"/>
          </a:p>
        </p:txBody>
      </p:sp>
      <p:sp>
        <p:nvSpPr>
          <p:cNvPr id="19" name="TextovéPole 18">
            <a:extLst>
              <a:ext uri="{FF2B5EF4-FFF2-40B4-BE49-F238E27FC236}">
                <a16:creationId xmlns:a16="http://schemas.microsoft.com/office/drawing/2014/main" id="{52247B02-6CF8-4AFE-9765-BF837C44CF27}"/>
              </a:ext>
            </a:extLst>
          </p:cNvPr>
          <p:cNvSpPr txBox="1"/>
          <p:nvPr/>
        </p:nvSpPr>
        <p:spPr>
          <a:xfrm>
            <a:off x="3562364" y="5030987"/>
            <a:ext cx="5349679" cy="1631216"/>
          </a:xfrm>
          <a:prstGeom prst="rect">
            <a:avLst/>
          </a:prstGeom>
          <a:noFill/>
        </p:spPr>
        <p:txBody>
          <a:bodyPr wrap="square">
            <a:spAutoFit/>
          </a:bodyPr>
          <a:lstStyle/>
          <a:p>
            <a:pPr algn="just"/>
            <a:r>
              <a:rPr lang="cs-CZ" sz="2000" dirty="0"/>
              <a:t>Vlastní kmitání oscilátoru je vždy tlumené. Tlumení má vliv také na periodu: tlumený oscilátor kmitá volně s větší periodou, než jakou by měl netlumený oscilátor se stejnými parametry. </a:t>
            </a:r>
          </a:p>
        </p:txBody>
      </p:sp>
      <p:pic>
        <p:nvPicPr>
          <p:cNvPr id="20" name="Picture 4">
            <a:extLst>
              <a:ext uri="{FF2B5EF4-FFF2-40B4-BE49-F238E27FC236}">
                <a16:creationId xmlns:a16="http://schemas.microsoft.com/office/drawing/2014/main" id="{5E959E14-CFA1-4A10-B4AC-0EB6E942CB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57" y="4217547"/>
            <a:ext cx="3065415" cy="189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360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B368273-CF1A-4F73-816D-26136E0AC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6" y="2438891"/>
            <a:ext cx="4123024" cy="416425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7DCDBCD7-42CD-4F84-ADCA-188D096EDBBC}"/>
              </a:ext>
            </a:extLst>
          </p:cNvPr>
          <p:cNvSpPr txBox="1"/>
          <p:nvPr/>
        </p:nvSpPr>
        <p:spPr>
          <a:xfrm>
            <a:off x="1403637" y="3028950"/>
            <a:ext cx="2686965" cy="584775"/>
          </a:xfrm>
          <a:prstGeom prst="rect">
            <a:avLst/>
          </a:prstGeom>
          <a:noFill/>
        </p:spPr>
        <p:txBody>
          <a:bodyPr wrap="square">
            <a:spAutoFit/>
          </a:bodyPr>
          <a:lstStyle/>
          <a:p>
            <a:r>
              <a:rPr lang="cs-CZ" sz="1600" b="0" i="0" dirty="0">
                <a:solidFill>
                  <a:srgbClr val="212529"/>
                </a:solidFill>
                <a:effectLst/>
                <a:latin typeface="-apple-system"/>
              </a:rPr>
              <a:t>Graf silného tlumení (modře)</a:t>
            </a:r>
          </a:p>
          <a:p>
            <a:r>
              <a:rPr lang="cs-CZ" sz="1600" b="0" i="0" dirty="0">
                <a:solidFill>
                  <a:srgbClr val="212529"/>
                </a:solidFill>
                <a:effectLst/>
                <a:latin typeface="-apple-system"/>
              </a:rPr>
              <a:t> a kritického tlumení (zeleně)</a:t>
            </a:r>
            <a:endParaRPr lang="cs-CZ" sz="1600" dirty="0"/>
          </a:p>
        </p:txBody>
      </p:sp>
      <p:sp>
        <p:nvSpPr>
          <p:cNvPr id="6" name="TextovéPole 5">
            <a:extLst>
              <a:ext uri="{FF2B5EF4-FFF2-40B4-BE49-F238E27FC236}">
                <a16:creationId xmlns:a16="http://schemas.microsoft.com/office/drawing/2014/main" id="{136B0371-7C9B-4F4B-A206-ED769CEDBD35}"/>
              </a:ext>
            </a:extLst>
          </p:cNvPr>
          <p:cNvSpPr txBox="1"/>
          <p:nvPr/>
        </p:nvSpPr>
        <p:spPr>
          <a:xfrm>
            <a:off x="209550" y="328473"/>
            <a:ext cx="8667749" cy="1938992"/>
          </a:xfrm>
          <a:prstGeom prst="rect">
            <a:avLst/>
          </a:prstGeom>
          <a:noFill/>
        </p:spPr>
        <p:txBody>
          <a:bodyPr wrap="square">
            <a:spAutoFit/>
          </a:bodyPr>
          <a:lstStyle/>
          <a:p>
            <a:r>
              <a:rPr lang="cs-CZ" sz="2000" dirty="0"/>
              <a:t>V závislosti na velikosti tlumení harmonického oscilátoru může dojít k následujícím dvěma situacím:</a:t>
            </a:r>
          </a:p>
          <a:p>
            <a:r>
              <a:rPr lang="cs-CZ" sz="2000" dirty="0"/>
              <a:t>1. </a:t>
            </a:r>
            <a:r>
              <a:rPr lang="cs-CZ" sz="2000" b="1" dirty="0"/>
              <a:t>tlumení je kritické </a:t>
            </a:r>
            <a:r>
              <a:rPr lang="cs-CZ" sz="2000" dirty="0"/>
              <a:t>- pohyb oscilátoru je takový, že oscilátor se za nejkratší možnou dobu ustálí v rovnovážné poloze.</a:t>
            </a:r>
          </a:p>
          <a:p>
            <a:r>
              <a:rPr lang="cs-CZ" sz="2000" dirty="0"/>
              <a:t>2. </a:t>
            </a:r>
            <a:r>
              <a:rPr lang="cs-CZ" sz="2000" b="1" dirty="0"/>
              <a:t>tlumení je nadkritické </a:t>
            </a:r>
            <a:r>
              <a:rPr lang="cs-CZ" sz="2000" dirty="0"/>
              <a:t>- jedná se o neperiodický (aperiodický) pohyb, kdy se oscilátor bude pomalu vracet do své rovnovážné polohy. </a:t>
            </a:r>
          </a:p>
        </p:txBody>
      </p:sp>
    </p:spTree>
    <p:extLst>
      <p:ext uri="{BB962C8B-B14F-4D97-AF65-F5344CB8AC3E}">
        <p14:creationId xmlns:p14="http://schemas.microsoft.com/office/powerpoint/2010/main" val="171640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1EAA8D-558C-4D47-8FE3-B56B85AA0FA8}"/>
              </a:ext>
            </a:extLst>
          </p:cNvPr>
          <p:cNvSpPr>
            <a:spLocks noGrp="1"/>
          </p:cNvSpPr>
          <p:nvPr>
            <p:ph type="title"/>
          </p:nvPr>
        </p:nvSpPr>
        <p:spPr>
          <a:xfrm>
            <a:off x="247649" y="197060"/>
            <a:ext cx="2781300" cy="606424"/>
          </a:xfrm>
        </p:spPr>
        <p:txBody>
          <a:bodyPr>
            <a:normAutofit/>
          </a:bodyPr>
          <a:lstStyle/>
          <a:p>
            <a:r>
              <a:rPr lang="cs-CZ" sz="2400" b="1" dirty="0">
                <a:latin typeface="+mn-lt"/>
              </a:rPr>
              <a:t>Harmonický pohyb</a:t>
            </a:r>
          </a:p>
        </p:txBody>
      </p:sp>
      <p:pic>
        <p:nvPicPr>
          <p:cNvPr id="277506" name="Picture 2" descr="See the source image">
            <a:extLst>
              <a:ext uri="{FF2B5EF4-FFF2-40B4-BE49-F238E27FC236}">
                <a16:creationId xmlns:a16="http://schemas.microsoft.com/office/drawing/2014/main" id="{4D35F059-52C2-47F1-85CF-32F6996B6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5711" y="2480880"/>
            <a:ext cx="527050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277512" name="Picture 8">
            <a:extLst>
              <a:ext uri="{FF2B5EF4-FFF2-40B4-BE49-F238E27FC236}">
                <a16:creationId xmlns:a16="http://schemas.microsoft.com/office/drawing/2014/main" id="{983F34DE-5ACD-44B1-BE7D-1F10EDEC1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29" y="4055566"/>
            <a:ext cx="1357548" cy="5076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5A22A2C2-45CB-42EC-836A-2A5C3BC920A6}"/>
              </a:ext>
            </a:extLst>
          </p:cNvPr>
          <p:cNvSpPr txBox="1"/>
          <p:nvPr/>
        </p:nvSpPr>
        <p:spPr>
          <a:xfrm>
            <a:off x="247649" y="803484"/>
            <a:ext cx="8753475" cy="2985433"/>
          </a:xfrm>
          <a:prstGeom prst="rect">
            <a:avLst/>
          </a:prstGeom>
          <a:noFill/>
        </p:spPr>
        <p:txBody>
          <a:bodyPr wrap="square">
            <a:spAutoFit/>
          </a:bodyPr>
          <a:lstStyle/>
          <a:p>
            <a:pPr algn="just"/>
            <a:r>
              <a:rPr lang="cs-CZ" sz="2000" b="0" i="0" dirty="0">
                <a:effectLst/>
              </a:rPr>
              <a:t>Harmonický pohyb je </a:t>
            </a:r>
            <a:r>
              <a:rPr lang="cs-CZ" sz="2000" b="0" i="0" u="sng" dirty="0">
                <a:effectLst/>
              </a:rPr>
              <a:t>periodický pohyb, při kterém těleso pravidelně přechází z jedné krajní polohy přes rovnovážnou polohu do druhé krajní polohy</a:t>
            </a:r>
            <a:r>
              <a:rPr lang="cs-CZ" sz="2000" b="0" i="0" dirty="0">
                <a:effectLst/>
              </a:rPr>
              <a:t>, přičemž časový průběh výchylky y(</a:t>
            </a:r>
            <a:r>
              <a:rPr lang="cs-CZ" sz="2000" b="0" i="1" dirty="0">
                <a:effectLst/>
              </a:rPr>
              <a:t>t</a:t>
            </a:r>
            <a:r>
              <a:rPr lang="cs-CZ" sz="2000" b="0" i="0" dirty="0">
                <a:effectLst/>
              </a:rPr>
              <a:t>)</a:t>
            </a:r>
            <a:r>
              <a:rPr lang="cs-CZ" sz="2000" b="0" i="1" dirty="0">
                <a:effectLst/>
              </a:rPr>
              <a:t> </a:t>
            </a:r>
            <a:r>
              <a:rPr lang="cs-CZ" sz="2000" b="0" i="0" dirty="0">
                <a:effectLst/>
              </a:rPr>
              <a:t>z rovnovážné polohy je vyjádřen vztahem </a:t>
            </a:r>
          </a:p>
          <a:p>
            <a:pPr algn="ctr"/>
            <a:r>
              <a:rPr lang="cs-CZ" sz="2000" b="1" i="1" dirty="0">
                <a:effectLst/>
              </a:rPr>
              <a:t>y</a:t>
            </a:r>
            <a:r>
              <a:rPr lang="cs-CZ" sz="2000" b="1" i="0" dirty="0">
                <a:effectLst/>
              </a:rPr>
              <a:t>(</a:t>
            </a:r>
            <a:r>
              <a:rPr lang="cs-CZ" sz="2000" b="1" i="1" dirty="0">
                <a:effectLst/>
              </a:rPr>
              <a:t>t</a:t>
            </a:r>
            <a:r>
              <a:rPr lang="cs-CZ" sz="2000" b="1" i="0" dirty="0">
                <a:effectLst/>
              </a:rPr>
              <a:t>)</a:t>
            </a:r>
            <a:r>
              <a:rPr lang="cs-CZ" sz="2000" b="1" i="1" dirty="0">
                <a:effectLst/>
              </a:rPr>
              <a:t> </a:t>
            </a:r>
            <a:r>
              <a:rPr lang="cs-CZ" sz="2000" b="1" i="0" dirty="0">
                <a:effectLst/>
              </a:rPr>
              <a:t>= </a:t>
            </a:r>
            <a:r>
              <a:rPr lang="cs-CZ" sz="2000" b="1" i="1" dirty="0" err="1">
                <a:effectLst/>
              </a:rPr>
              <a:t>A</a:t>
            </a:r>
            <a:r>
              <a:rPr lang="cs-CZ" sz="2000" b="1" i="0" dirty="0" err="1">
                <a:effectLst/>
              </a:rPr>
              <a:t>.sin</a:t>
            </a:r>
            <a:r>
              <a:rPr lang="cs-CZ" sz="2000" b="1" i="0" dirty="0">
                <a:effectLst/>
              </a:rPr>
              <a:t>(</a:t>
            </a:r>
            <a:r>
              <a:rPr lang="el-GR" sz="2000" b="1" i="1" dirty="0">
                <a:effectLst/>
              </a:rPr>
              <a:t>ω</a:t>
            </a:r>
            <a:r>
              <a:rPr lang="cs-CZ" sz="2000" b="1" i="1" dirty="0">
                <a:effectLst/>
              </a:rPr>
              <a:t>.t </a:t>
            </a:r>
            <a:r>
              <a:rPr lang="cs-CZ" sz="2000" b="1" i="0" dirty="0">
                <a:effectLst/>
              </a:rPr>
              <a:t>+ </a:t>
            </a:r>
            <a:r>
              <a:rPr lang="el-GR" sz="2000" b="1" i="1" dirty="0">
                <a:effectLst/>
              </a:rPr>
              <a:t>φ</a:t>
            </a:r>
            <a:r>
              <a:rPr lang="el-GR" sz="2000" b="1" i="0" baseline="-25000" dirty="0">
                <a:effectLst/>
              </a:rPr>
              <a:t>0</a:t>
            </a:r>
            <a:r>
              <a:rPr lang="el-GR" sz="2000" b="1" i="0" dirty="0">
                <a:effectLst/>
              </a:rPr>
              <a:t>)</a:t>
            </a:r>
            <a:endParaRPr lang="cs-CZ" sz="2000" b="1" i="0" dirty="0">
              <a:effectLst/>
            </a:endParaRPr>
          </a:p>
          <a:p>
            <a:pPr algn="just"/>
            <a:endParaRPr lang="cs-CZ" sz="800" b="0" i="0" dirty="0">
              <a:effectLst/>
            </a:endParaRPr>
          </a:p>
          <a:p>
            <a:pPr algn="just"/>
            <a:r>
              <a:rPr lang="cs-CZ" sz="2000" b="0" i="0" dirty="0">
                <a:effectLst/>
              </a:rPr>
              <a:t>kde A je </a:t>
            </a:r>
            <a:r>
              <a:rPr lang="cs-CZ" sz="2000" b="0" i="0" u="none" strike="noStrike" dirty="0">
                <a:effectLst/>
              </a:rPr>
              <a:t>amplituda výchylky</a:t>
            </a:r>
            <a:r>
              <a:rPr lang="cs-CZ" sz="2000" b="0" i="0" dirty="0">
                <a:effectLst/>
              </a:rPr>
              <a:t>, </a:t>
            </a:r>
          </a:p>
          <a:p>
            <a:pPr algn="just"/>
            <a:r>
              <a:rPr lang="el-GR" sz="2000" b="0" i="1" dirty="0">
                <a:effectLst/>
              </a:rPr>
              <a:t>ω </a:t>
            </a:r>
            <a:r>
              <a:rPr lang="cs-CZ" sz="2000" b="0" dirty="0">
                <a:effectLst/>
              </a:rPr>
              <a:t>je </a:t>
            </a:r>
            <a:r>
              <a:rPr lang="cs-CZ" sz="2000" b="0" i="0" u="none" strike="noStrike" dirty="0">
                <a:effectLst/>
              </a:rPr>
              <a:t>úhlová frekvence</a:t>
            </a:r>
            <a:endParaRPr lang="cs-CZ" sz="2000" b="0" i="0" dirty="0">
              <a:effectLst/>
            </a:endParaRPr>
          </a:p>
          <a:p>
            <a:pPr algn="just"/>
            <a:r>
              <a:rPr lang="el-GR" sz="2000" b="0" i="1" dirty="0">
                <a:effectLst/>
              </a:rPr>
              <a:t>φ</a:t>
            </a:r>
            <a:r>
              <a:rPr lang="el-GR" sz="2000" b="0" i="0" dirty="0">
                <a:effectLst/>
              </a:rPr>
              <a:t>(</a:t>
            </a:r>
            <a:r>
              <a:rPr lang="cs-CZ" sz="2000" b="0" i="1" dirty="0">
                <a:effectLst/>
              </a:rPr>
              <a:t>t</a:t>
            </a:r>
            <a:r>
              <a:rPr lang="cs-CZ" sz="2000" b="0" i="0" dirty="0">
                <a:effectLst/>
              </a:rPr>
              <a:t>)</a:t>
            </a:r>
            <a:r>
              <a:rPr lang="cs-CZ" sz="2000" b="0" i="1" dirty="0">
                <a:effectLst/>
              </a:rPr>
              <a:t> </a:t>
            </a:r>
            <a:r>
              <a:rPr lang="cs-CZ" sz="2000" b="0" i="0" dirty="0">
                <a:effectLst/>
              </a:rPr>
              <a:t>= </a:t>
            </a:r>
            <a:r>
              <a:rPr lang="el-GR" sz="2000" b="0" i="1" dirty="0">
                <a:effectLst/>
              </a:rPr>
              <a:t>ω</a:t>
            </a:r>
            <a:r>
              <a:rPr lang="cs-CZ" sz="2000" b="0" i="0" dirty="0">
                <a:effectLst/>
              </a:rPr>
              <a:t>.</a:t>
            </a:r>
            <a:r>
              <a:rPr lang="cs-CZ" sz="2000" b="0" i="1" dirty="0">
                <a:effectLst/>
              </a:rPr>
              <a:t>t </a:t>
            </a:r>
            <a:r>
              <a:rPr lang="cs-CZ" sz="2000" b="0" i="0" dirty="0">
                <a:effectLst/>
              </a:rPr>
              <a:t>+ </a:t>
            </a:r>
            <a:r>
              <a:rPr lang="el-GR" sz="2000" b="0" i="1" dirty="0">
                <a:effectLst/>
              </a:rPr>
              <a:t>φ</a:t>
            </a:r>
            <a:r>
              <a:rPr lang="el-GR" sz="2000" b="0" i="0" baseline="-25000" dirty="0">
                <a:effectLst/>
              </a:rPr>
              <a:t>0</a:t>
            </a:r>
            <a:r>
              <a:rPr lang="el-GR" sz="2000" b="0" i="0" dirty="0">
                <a:effectLst/>
              </a:rPr>
              <a:t> </a:t>
            </a:r>
            <a:r>
              <a:rPr lang="cs-CZ" sz="2000" b="0" i="0" dirty="0">
                <a:effectLst/>
              </a:rPr>
              <a:t>je </a:t>
            </a:r>
            <a:r>
              <a:rPr lang="cs-CZ" sz="2000" b="0" i="0" u="none" strike="noStrike" dirty="0">
                <a:effectLst/>
              </a:rPr>
              <a:t>fáze</a:t>
            </a:r>
            <a:r>
              <a:rPr lang="cs-CZ" sz="2000" b="0" i="0" dirty="0">
                <a:effectLst/>
              </a:rPr>
              <a:t> </a:t>
            </a:r>
          </a:p>
          <a:p>
            <a:pPr algn="just"/>
            <a:r>
              <a:rPr lang="el-GR" sz="2000" b="0" i="1" dirty="0">
                <a:effectLst/>
              </a:rPr>
              <a:t>φ</a:t>
            </a:r>
            <a:r>
              <a:rPr lang="el-GR" sz="2000" b="0" i="0" baseline="-25000" dirty="0">
                <a:effectLst/>
              </a:rPr>
              <a:t>0</a:t>
            </a:r>
            <a:r>
              <a:rPr lang="el-GR" sz="2000" b="0" i="0" dirty="0">
                <a:effectLst/>
              </a:rPr>
              <a:t> </a:t>
            </a:r>
            <a:r>
              <a:rPr lang="cs-CZ" sz="2000" b="0" i="0" dirty="0">
                <a:effectLst/>
              </a:rPr>
              <a:t>je počáteční fáze harmonicky</a:t>
            </a:r>
          </a:p>
          <a:p>
            <a:pPr algn="just"/>
            <a:r>
              <a:rPr lang="cs-CZ" sz="2000" b="0" i="0" dirty="0">
                <a:effectLst/>
              </a:rPr>
              <a:t> proměnné veličiny.</a:t>
            </a:r>
          </a:p>
        </p:txBody>
      </p:sp>
      <p:pic>
        <p:nvPicPr>
          <p:cNvPr id="277516" name="Picture 12">
            <a:extLst>
              <a:ext uri="{FF2B5EF4-FFF2-40B4-BE49-F238E27FC236}">
                <a16:creationId xmlns:a16="http://schemas.microsoft.com/office/drawing/2014/main" id="{76A5AC96-6EC4-4714-A9E7-333724494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2333" y="4055920"/>
            <a:ext cx="504825" cy="190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EA1A93B1-F45E-46DE-ADBC-CA78E88FA202}"/>
              </a:ext>
            </a:extLst>
          </p:cNvPr>
          <p:cNvSpPr txBox="1"/>
          <p:nvPr/>
        </p:nvSpPr>
        <p:spPr>
          <a:xfrm>
            <a:off x="190320" y="5142039"/>
            <a:ext cx="8763359" cy="1323439"/>
          </a:xfrm>
          <a:prstGeom prst="rect">
            <a:avLst/>
          </a:prstGeom>
          <a:noFill/>
        </p:spPr>
        <p:txBody>
          <a:bodyPr wrap="square">
            <a:spAutoFit/>
          </a:bodyPr>
          <a:lstStyle/>
          <a:p>
            <a:pPr algn="just"/>
            <a:r>
              <a:rPr lang="cs-CZ" sz="2000" b="0" i="0" dirty="0">
                <a:solidFill>
                  <a:srgbClr val="000000"/>
                </a:solidFill>
                <a:effectLst/>
              </a:rPr>
              <a:t>Při harmonickém pohybu </a:t>
            </a:r>
            <a:r>
              <a:rPr lang="cs-CZ" sz="2000" b="0" i="0" u="sng" dirty="0">
                <a:solidFill>
                  <a:srgbClr val="000000"/>
                </a:solidFill>
                <a:effectLst/>
              </a:rPr>
              <a:t>je zrychlení úměrné výchylce z rovnovážné polohy (y = 0) a má směr proti směru výchylky</a:t>
            </a:r>
            <a:r>
              <a:rPr lang="cs-CZ" sz="2000" b="0" i="0" dirty="0">
                <a:solidFill>
                  <a:srgbClr val="000000"/>
                </a:solidFill>
                <a:effectLst/>
              </a:rPr>
              <a:t>. Největší výchylka je pro sinus rovno jedné, tj. y = A, a nazývá se </a:t>
            </a:r>
            <a:r>
              <a:rPr lang="cs-CZ" sz="2000" b="1" i="0" dirty="0">
                <a:solidFill>
                  <a:srgbClr val="000000"/>
                </a:solidFill>
                <a:effectLst/>
              </a:rPr>
              <a:t>amplituda</a:t>
            </a:r>
            <a:r>
              <a:rPr lang="cs-CZ" sz="2000" b="0" i="0" dirty="0">
                <a:solidFill>
                  <a:srgbClr val="000000"/>
                </a:solidFill>
                <a:effectLst/>
              </a:rPr>
              <a:t> (rozkmit). Převratná hodnota </a:t>
            </a:r>
            <a:r>
              <a:rPr lang="cs-CZ" sz="2000" b="1" i="0" dirty="0">
                <a:solidFill>
                  <a:srgbClr val="000000"/>
                </a:solidFill>
                <a:effectLst/>
              </a:rPr>
              <a:t>doby kmitu </a:t>
            </a:r>
            <a:r>
              <a:rPr lang="cs-CZ" sz="2000" b="0" i="0" dirty="0">
                <a:solidFill>
                  <a:srgbClr val="000000"/>
                </a:solidFill>
                <a:effectLst/>
              </a:rPr>
              <a:t>(T) se nazývá </a:t>
            </a:r>
            <a:r>
              <a:rPr lang="cs-CZ" sz="2000" b="1" i="0" dirty="0">
                <a:solidFill>
                  <a:srgbClr val="000000"/>
                </a:solidFill>
                <a:effectLst/>
              </a:rPr>
              <a:t>kmitočet</a:t>
            </a:r>
            <a:r>
              <a:rPr lang="cs-CZ" sz="2000" b="0" i="0" dirty="0">
                <a:solidFill>
                  <a:srgbClr val="000000"/>
                </a:solidFill>
                <a:effectLst/>
              </a:rPr>
              <a:t>.</a:t>
            </a:r>
            <a:endParaRPr lang="cs-CZ" sz="2000" dirty="0"/>
          </a:p>
        </p:txBody>
      </p:sp>
    </p:spTree>
    <p:extLst>
      <p:ext uri="{BB962C8B-B14F-4D97-AF65-F5344CB8AC3E}">
        <p14:creationId xmlns:p14="http://schemas.microsoft.com/office/powerpoint/2010/main" val="1157175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50EF7B7-1C04-41D8-9C8D-812CCFAD6704}"/>
              </a:ext>
            </a:extLst>
          </p:cNvPr>
          <p:cNvSpPr txBox="1"/>
          <p:nvPr/>
        </p:nvSpPr>
        <p:spPr>
          <a:xfrm>
            <a:off x="180975" y="171450"/>
            <a:ext cx="3650038" cy="461665"/>
          </a:xfrm>
          <a:prstGeom prst="rect">
            <a:avLst/>
          </a:prstGeom>
          <a:noFill/>
        </p:spPr>
        <p:txBody>
          <a:bodyPr wrap="none" rtlCol="0">
            <a:spAutoFit/>
          </a:bodyPr>
          <a:lstStyle/>
          <a:p>
            <a:r>
              <a:rPr lang="cs-CZ" sz="2400" b="1" dirty="0"/>
              <a:t>Nucené kmitání, rezonance</a:t>
            </a:r>
          </a:p>
        </p:txBody>
      </p:sp>
      <p:pic>
        <p:nvPicPr>
          <p:cNvPr id="4098" name="Picture 2">
            <a:extLst>
              <a:ext uri="{FF2B5EF4-FFF2-40B4-BE49-F238E27FC236}">
                <a16:creationId xmlns:a16="http://schemas.microsoft.com/office/drawing/2014/main" id="{B9923CC4-E113-4D94-8B29-4539BEEE1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547" y="2750695"/>
            <a:ext cx="2581924" cy="214622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31F43AFB-1D60-4F23-BD66-113025C706A0}"/>
              </a:ext>
            </a:extLst>
          </p:cNvPr>
          <p:cNvSpPr txBox="1"/>
          <p:nvPr/>
        </p:nvSpPr>
        <p:spPr>
          <a:xfrm>
            <a:off x="180975" y="755988"/>
            <a:ext cx="8724900" cy="2246769"/>
          </a:xfrm>
          <a:prstGeom prst="rect">
            <a:avLst/>
          </a:prstGeom>
          <a:noFill/>
        </p:spPr>
        <p:txBody>
          <a:bodyPr wrap="square">
            <a:spAutoFit/>
          </a:bodyPr>
          <a:lstStyle/>
          <a:p>
            <a:pPr algn="just"/>
            <a:r>
              <a:rPr lang="cs-CZ" sz="2000" b="1" dirty="0"/>
              <a:t>Nucené kmitání</a:t>
            </a:r>
            <a:r>
              <a:rPr lang="cs-CZ" sz="2000" dirty="0"/>
              <a:t> vzniká působením periodické síly na oscilátory i na objekty, které vlastnosti oscilátoru nemají. Frekvence nuceného kmitání závisí na frekvenci působící síly a nezávisí na vlastnostech kmitajícího objektu. </a:t>
            </a:r>
            <a:r>
              <a:rPr lang="cs-CZ" sz="2000" u="sng" dirty="0"/>
              <a:t>Nucené kmitání je netlumené.</a:t>
            </a:r>
            <a:r>
              <a:rPr lang="cs-CZ" sz="2000" dirty="0"/>
              <a:t> </a:t>
            </a:r>
          </a:p>
          <a:p>
            <a:pPr algn="just"/>
            <a:r>
              <a:rPr lang="cs-CZ" sz="2000" i="0" dirty="0">
                <a:effectLst/>
              </a:rPr>
              <a:t>Při nuceném kmitání </a:t>
            </a:r>
            <a:r>
              <a:rPr lang="cs-CZ" sz="2000" i="0" u="sng" dirty="0">
                <a:effectLst/>
              </a:rPr>
              <a:t>oscilátor kmitá vždy s frekvencí vnějšího působení</a:t>
            </a:r>
            <a:r>
              <a:rPr lang="cs-CZ" sz="2000" i="0" dirty="0">
                <a:effectLst/>
              </a:rPr>
              <a:t>. </a:t>
            </a:r>
            <a:r>
              <a:rPr lang="cs-CZ" sz="2000" dirty="0"/>
              <a:t>Netlumené harmonické kmitání nastane, pokud je energie dodávána v celém průběhu periody. </a:t>
            </a:r>
          </a:p>
        </p:txBody>
      </p:sp>
      <p:pic>
        <p:nvPicPr>
          <p:cNvPr id="4100" name="Picture 4">
            <a:extLst>
              <a:ext uri="{FF2B5EF4-FFF2-40B4-BE49-F238E27FC236}">
                <a16:creationId xmlns:a16="http://schemas.microsoft.com/office/drawing/2014/main" id="{EDF187C9-C094-44AC-A498-084E3AF26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4" y="3125630"/>
            <a:ext cx="2560733" cy="16287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930C44BB-C942-415C-8060-3DB0A142AF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4213" y="2983115"/>
            <a:ext cx="1519237" cy="1913804"/>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1F09722B-FFEC-43EB-BCEE-8C847016D425}"/>
              </a:ext>
            </a:extLst>
          </p:cNvPr>
          <p:cNvSpPr txBox="1"/>
          <p:nvPr/>
        </p:nvSpPr>
        <p:spPr>
          <a:xfrm>
            <a:off x="180975" y="5153801"/>
            <a:ext cx="8591550" cy="1323439"/>
          </a:xfrm>
          <a:prstGeom prst="rect">
            <a:avLst/>
          </a:prstGeom>
          <a:noFill/>
        </p:spPr>
        <p:txBody>
          <a:bodyPr wrap="square">
            <a:spAutoFit/>
          </a:bodyPr>
          <a:lstStyle/>
          <a:p>
            <a:pPr algn="just"/>
            <a:r>
              <a:rPr lang="cs-CZ" sz="2000" b="0" i="0" dirty="0">
                <a:solidFill>
                  <a:srgbClr val="333333"/>
                </a:solidFill>
                <a:effectLst/>
              </a:rPr>
              <a:t>Pokud se frekvence zdroje energie výrazně liší od frekvence oscilátoru, je účinek jen velmi malý. </a:t>
            </a:r>
            <a:r>
              <a:rPr lang="cs-CZ" sz="2000" b="0" i="0" u="sng" dirty="0">
                <a:solidFill>
                  <a:srgbClr val="333333"/>
                </a:solidFill>
                <a:effectLst/>
              </a:rPr>
              <a:t>Pokud se frekvence zdroje energie liší jen málo od frekvence oscilátoru, amplituda se postupně zvětšuje</a:t>
            </a:r>
            <a:r>
              <a:rPr lang="cs-CZ" sz="2000" b="0" i="0" dirty="0">
                <a:solidFill>
                  <a:srgbClr val="333333"/>
                </a:solidFill>
                <a:effectLst/>
              </a:rPr>
              <a:t>. Největší je při stejných frekvencích. Dochází k jevu, který se nazývá </a:t>
            </a:r>
            <a:r>
              <a:rPr lang="cs-CZ" sz="2000" b="1" i="0" dirty="0">
                <a:solidFill>
                  <a:srgbClr val="333333"/>
                </a:solidFill>
                <a:effectLst/>
              </a:rPr>
              <a:t>rezonance</a:t>
            </a:r>
            <a:r>
              <a:rPr lang="cs-CZ" sz="2000" b="0" i="0" dirty="0">
                <a:solidFill>
                  <a:srgbClr val="333333"/>
                </a:solidFill>
                <a:effectLst/>
              </a:rPr>
              <a:t>.</a:t>
            </a:r>
            <a:endParaRPr lang="cs-CZ" sz="2000" dirty="0"/>
          </a:p>
        </p:txBody>
      </p:sp>
    </p:spTree>
    <p:extLst>
      <p:ext uri="{BB962C8B-B14F-4D97-AF65-F5344CB8AC3E}">
        <p14:creationId xmlns:p14="http://schemas.microsoft.com/office/powerpoint/2010/main" val="82444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F15A76B-9EF4-426B-AE23-746F42A83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4310" y="2321789"/>
            <a:ext cx="2534891" cy="200018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B1EC093C-5284-43AA-BD6E-856F07CE9119}"/>
              </a:ext>
            </a:extLst>
          </p:cNvPr>
          <p:cNvSpPr txBox="1"/>
          <p:nvPr/>
        </p:nvSpPr>
        <p:spPr>
          <a:xfrm>
            <a:off x="304799" y="2919780"/>
            <a:ext cx="5772151" cy="3785652"/>
          </a:xfrm>
          <a:prstGeom prst="rect">
            <a:avLst/>
          </a:prstGeom>
          <a:noFill/>
        </p:spPr>
        <p:txBody>
          <a:bodyPr wrap="square">
            <a:spAutoFit/>
          </a:bodyPr>
          <a:lstStyle/>
          <a:p>
            <a:pPr algn="just"/>
            <a:r>
              <a:rPr lang="en-US" sz="2000" b="0" i="0" dirty="0">
                <a:effectLst/>
              </a:rPr>
              <a:t>Tacoma Narrows Bridge je </a:t>
            </a:r>
            <a:r>
              <a:rPr lang="en-US" sz="2000" b="0" i="0" dirty="0" err="1">
                <a:effectLst/>
              </a:rPr>
              <a:t>visutý</a:t>
            </a:r>
            <a:r>
              <a:rPr lang="en-US" sz="2000" b="0" i="0" dirty="0">
                <a:effectLst/>
              </a:rPr>
              <a:t> most </a:t>
            </a:r>
            <a:r>
              <a:rPr lang="en-US" sz="2000" b="0" i="0" dirty="0" err="1">
                <a:effectLst/>
              </a:rPr>
              <a:t>přes</a:t>
            </a:r>
            <a:r>
              <a:rPr lang="en-US" sz="2000" b="0" i="0" dirty="0">
                <a:effectLst/>
              </a:rPr>
              <a:t> </a:t>
            </a:r>
            <a:r>
              <a:rPr lang="en-US" sz="2000" b="0" i="0" dirty="0" err="1">
                <a:effectLst/>
              </a:rPr>
              <a:t>Tacomskou</a:t>
            </a:r>
            <a:r>
              <a:rPr lang="en-US" sz="2000" b="0" i="0" dirty="0">
                <a:effectLst/>
              </a:rPr>
              <a:t> </a:t>
            </a:r>
            <a:r>
              <a:rPr lang="en-US" sz="2000" b="0" i="0" dirty="0" err="1">
                <a:effectLst/>
              </a:rPr>
              <a:t>úžinu</a:t>
            </a:r>
            <a:r>
              <a:rPr lang="en-US" sz="2000" b="0" i="0" dirty="0">
                <a:effectLst/>
              </a:rPr>
              <a:t> v </a:t>
            </a:r>
            <a:r>
              <a:rPr lang="en-US" sz="2000" b="0" i="0" dirty="0" err="1">
                <a:effectLst/>
              </a:rPr>
              <a:t>americkém</a:t>
            </a:r>
            <a:r>
              <a:rPr lang="en-US" sz="2000" b="0" i="0" dirty="0">
                <a:effectLst/>
              </a:rPr>
              <a:t> </a:t>
            </a:r>
            <a:r>
              <a:rPr lang="en-US" sz="2000" b="0" i="0" dirty="0" err="1">
                <a:effectLst/>
              </a:rPr>
              <a:t>státě</a:t>
            </a:r>
            <a:r>
              <a:rPr lang="en-US" sz="2000" b="0" i="0" dirty="0">
                <a:effectLst/>
              </a:rPr>
              <a:t> Washington.</a:t>
            </a:r>
            <a:r>
              <a:rPr lang="cs-CZ" sz="2000" b="0" i="0" dirty="0">
                <a:effectLst/>
              </a:rPr>
              <a:t> </a:t>
            </a:r>
            <a:r>
              <a:rPr lang="en-US" sz="2000" dirty="0"/>
              <a:t>P</a:t>
            </a:r>
            <a:r>
              <a:rPr lang="cs-CZ" sz="2000" b="0" i="0" dirty="0" err="1">
                <a:effectLst/>
              </a:rPr>
              <a:t>ůvodní</a:t>
            </a:r>
            <a:r>
              <a:rPr lang="cs-CZ" sz="2000" b="0" i="0" dirty="0">
                <a:effectLst/>
              </a:rPr>
              <a:t> </a:t>
            </a:r>
            <a:r>
              <a:rPr lang="cs-CZ" sz="2000" b="0" i="0" u="none" strike="noStrike" dirty="0">
                <a:effectLst/>
              </a:rPr>
              <a:t>most</a:t>
            </a:r>
            <a:r>
              <a:rPr lang="en-US" sz="2000" b="0" i="0" u="none" strike="noStrike" dirty="0">
                <a:effectLst/>
              </a:rPr>
              <a:t> </a:t>
            </a:r>
            <a:r>
              <a:rPr lang="cs-CZ" sz="2000" b="0" i="0" dirty="0">
                <a:effectLst/>
              </a:rPr>
              <a:t>byl na místě postaven v červenci 1940</a:t>
            </a:r>
            <a:r>
              <a:rPr lang="cs-CZ" sz="2000" dirty="0"/>
              <a:t>. Most byl postaven tak, že byl překážkou větru, </a:t>
            </a:r>
            <a:r>
              <a:rPr lang="cs-CZ" sz="2000" b="0" i="0" dirty="0">
                <a:effectLst/>
              </a:rPr>
              <a:t>kvůli vertikálním pohybům </a:t>
            </a:r>
            <a:r>
              <a:rPr lang="cs-CZ" sz="2000" b="0" i="0" u="none" strike="noStrike" dirty="0">
                <a:effectLst/>
              </a:rPr>
              <a:t>mostovky</a:t>
            </a:r>
            <a:r>
              <a:rPr lang="cs-CZ" sz="2000" b="0" i="0" dirty="0">
                <a:effectLst/>
              </a:rPr>
              <a:t> za větrného počasí</a:t>
            </a:r>
            <a:r>
              <a:rPr lang="en-US" sz="2000" b="0" i="0" dirty="0">
                <a:effectLst/>
              </a:rPr>
              <a:t> </a:t>
            </a:r>
            <a:r>
              <a:rPr lang="en-US" sz="2000" dirty="0" err="1"/>
              <a:t>bzl</a:t>
            </a:r>
            <a:r>
              <a:rPr lang="en-US" sz="2000" dirty="0"/>
              <a:t> </a:t>
            </a:r>
            <a:r>
              <a:rPr lang="en-US" sz="2000" dirty="0" err="1"/>
              <a:t>pojmenov</a:t>
            </a:r>
            <a:r>
              <a:rPr lang="cs-CZ" sz="2000" dirty="0"/>
              <a:t>á</a:t>
            </a:r>
            <a:r>
              <a:rPr lang="en-US" sz="2000" dirty="0"/>
              <a:t>n </a:t>
            </a:r>
            <a:r>
              <a:rPr lang="cs-CZ" sz="2000" b="0" i="1" dirty="0">
                <a:effectLst/>
              </a:rPr>
              <a:t>Cválající </a:t>
            </a:r>
            <a:r>
              <a:rPr lang="cs-CZ" sz="2000" b="0" i="1" dirty="0" err="1">
                <a:effectLst/>
              </a:rPr>
              <a:t>Gertie</a:t>
            </a:r>
            <a:r>
              <a:rPr lang="cs-CZ" sz="2000" b="0" i="0" dirty="0">
                <a:effectLst/>
              </a:rPr>
              <a:t>. Dne </a:t>
            </a:r>
            <a:r>
              <a:rPr lang="cs-CZ" sz="2000" dirty="0"/>
              <a:t>7. listopadu za větrného dopoledne, kdy vítr dosahoval rychlosti až 68 km/h, vítr most vlastní silou rozhoupal, což nakonec způsobilo pád mostu. Při kolapsu mostu nedošlo k žádným lidským obětem, o život však přišel jeden malý pes, kterého v jednom z aut nechal jeho vlastník.</a:t>
            </a:r>
          </a:p>
        </p:txBody>
      </p:sp>
      <p:sp>
        <p:nvSpPr>
          <p:cNvPr id="8" name="TextovéPole 7">
            <a:extLst>
              <a:ext uri="{FF2B5EF4-FFF2-40B4-BE49-F238E27FC236}">
                <a16:creationId xmlns:a16="http://schemas.microsoft.com/office/drawing/2014/main" id="{3E17A46D-0055-4708-9DBD-2ACF8D694BCF}"/>
              </a:ext>
            </a:extLst>
          </p:cNvPr>
          <p:cNvSpPr txBox="1"/>
          <p:nvPr/>
        </p:nvSpPr>
        <p:spPr>
          <a:xfrm>
            <a:off x="304799" y="2458115"/>
            <a:ext cx="4572000" cy="461665"/>
          </a:xfrm>
          <a:prstGeom prst="rect">
            <a:avLst/>
          </a:prstGeom>
          <a:noFill/>
        </p:spPr>
        <p:txBody>
          <a:bodyPr wrap="square">
            <a:spAutoFit/>
          </a:bodyPr>
          <a:lstStyle/>
          <a:p>
            <a:r>
              <a:rPr lang="cs-CZ" sz="2400" b="1" i="0" dirty="0">
                <a:solidFill>
                  <a:srgbClr val="202122"/>
                </a:solidFill>
                <a:effectLst/>
              </a:rPr>
              <a:t>Zřícení </a:t>
            </a:r>
            <a:r>
              <a:rPr lang="en-US" sz="2400" b="1" i="0" dirty="0">
                <a:solidFill>
                  <a:srgbClr val="202122"/>
                </a:solidFill>
                <a:effectLst/>
              </a:rPr>
              <a:t>Tacoma Narrows Bridge </a:t>
            </a:r>
            <a:endParaRPr lang="cs-CZ" sz="2400" b="1" dirty="0"/>
          </a:p>
        </p:txBody>
      </p:sp>
      <p:pic>
        <p:nvPicPr>
          <p:cNvPr id="2052" name="Picture 4" descr="A Tacoma Narrows 'Galloping Gertie' bridge-collapse surprise, 75 years later">
            <a:extLst>
              <a:ext uri="{FF2B5EF4-FFF2-40B4-BE49-F238E27FC236}">
                <a16:creationId xmlns:a16="http://schemas.microsoft.com/office/drawing/2014/main" id="{C485D175-F627-4708-A985-658C1D1AC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811" y="4536211"/>
            <a:ext cx="2659390" cy="2095689"/>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FDF48CAE-2AA0-463C-84ED-A6DF29139742}"/>
              </a:ext>
            </a:extLst>
          </p:cNvPr>
          <p:cNvSpPr txBox="1"/>
          <p:nvPr/>
        </p:nvSpPr>
        <p:spPr>
          <a:xfrm>
            <a:off x="304799" y="152568"/>
            <a:ext cx="8620126" cy="2062103"/>
          </a:xfrm>
          <a:prstGeom prst="rect">
            <a:avLst/>
          </a:prstGeom>
          <a:noFill/>
        </p:spPr>
        <p:txBody>
          <a:bodyPr wrap="square">
            <a:spAutoFit/>
          </a:bodyPr>
          <a:lstStyle/>
          <a:p>
            <a:r>
              <a:rPr lang="cs-CZ" sz="2000" b="1" dirty="0"/>
              <a:t>Výskyt rezonance</a:t>
            </a:r>
            <a:r>
              <a:rPr lang="cs-CZ" sz="2000" dirty="0"/>
              <a:t>:</a:t>
            </a:r>
          </a:p>
          <a:p>
            <a:endParaRPr lang="cs-CZ" sz="800" dirty="0"/>
          </a:p>
          <a:p>
            <a:r>
              <a:rPr lang="cs-CZ" sz="2000" dirty="0"/>
              <a:t>zesílení zvuku hudebních nástrojů (struna, těleso kytary)</a:t>
            </a:r>
          </a:p>
          <a:p>
            <a:r>
              <a:rPr lang="cs-CZ" sz="2000" dirty="0"/>
              <a:t>vznik nežádoucího rezonančního kmitání u strojních zařízení, která konají otáčivý pohyb</a:t>
            </a:r>
          </a:p>
          <a:p>
            <a:r>
              <a:rPr lang="cs-CZ" sz="2000" dirty="0"/>
              <a:t>pérování sedadel automobilu na hrbolaté silnici (prevence: tlumiče, změna vlastní frekvence, zvýšení tření)</a:t>
            </a:r>
          </a:p>
        </p:txBody>
      </p:sp>
    </p:spTree>
    <p:extLst>
      <p:ext uri="{BB962C8B-B14F-4D97-AF65-F5344CB8AC3E}">
        <p14:creationId xmlns:p14="http://schemas.microsoft.com/office/powerpoint/2010/main" val="2418860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06BC3C75-B9AB-40FE-AFCD-F5FA99D03509}"/>
              </a:ext>
            </a:extLst>
          </p:cNvPr>
          <p:cNvSpPr txBox="1"/>
          <p:nvPr/>
        </p:nvSpPr>
        <p:spPr>
          <a:xfrm>
            <a:off x="195262" y="624217"/>
            <a:ext cx="8753475" cy="1015663"/>
          </a:xfrm>
          <a:prstGeom prst="rect">
            <a:avLst/>
          </a:prstGeom>
          <a:noFill/>
        </p:spPr>
        <p:txBody>
          <a:bodyPr wrap="square">
            <a:spAutoFit/>
          </a:bodyPr>
          <a:lstStyle/>
          <a:p>
            <a:pPr algn="just"/>
            <a:r>
              <a:rPr lang="cs-CZ" sz="2000" b="0" i="0" dirty="0">
                <a:solidFill>
                  <a:srgbClr val="4F4F4F"/>
                </a:solidFill>
                <a:effectLst/>
              </a:rPr>
              <a:t>Perioda vlastního kmitání železničního vagónu je 1,25 s. Nárazy na spoje kolejnic dostává vagón silové impulsy, které ho rozkmitají. Při jaké rychlosti vlaku se vagón nejvíce rozkmitá, pokud délka kolejnic je 25 m?</a:t>
            </a:r>
            <a:endParaRPr lang="cs-CZ" sz="2000" dirty="0"/>
          </a:p>
        </p:txBody>
      </p:sp>
      <p:sp>
        <p:nvSpPr>
          <p:cNvPr id="7" name="TextovéPole 6">
            <a:extLst>
              <a:ext uri="{FF2B5EF4-FFF2-40B4-BE49-F238E27FC236}">
                <a16:creationId xmlns:a16="http://schemas.microsoft.com/office/drawing/2014/main" id="{C1BD10A9-048C-4FF4-B9EF-5C52A21C9E04}"/>
              </a:ext>
            </a:extLst>
          </p:cNvPr>
          <p:cNvSpPr txBox="1"/>
          <p:nvPr/>
        </p:nvSpPr>
        <p:spPr>
          <a:xfrm>
            <a:off x="195262" y="162552"/>
            <a:ext cx="1072730" cy="461665"/>
          </a:xfrm>
          <a:prstGeom prst="rect">
            <a:avLst/>
          </a:prstGeom>
          <a:noFill/>
        </p:spPr>
        <p:txBody>
          <a:bodyPr wrap="none" rtlCol="0">
            <a:spAutoFit/>
          </a:bodyPr>
          <a:lstStyle/>
          <a:p>
            <a:r>
              <a:rPr lang="cs-CZ" sz="2400" b="1" dirty="0"/>
              <a:t>Příklad</a:t>
            </a:r>
          </a:p>
        </p:txBody>
      </p:sp>
      <p:pic>
        <p:nvPicPr>
          <p:cNvPr id="8" name="Obrázek 7">
            <a:extLst>
              <a:ext uri="{FF2B5EF4-FFF2-40B4-BE49-F238E27FC236}">
                <a16:creationId xmlns:a16="http://schemas.microsoft.com/office/drawing/2014/main" id="{097D7758-FF52-483A-9C36-E8B6AACDACA2}"/>
              </a:ext>
            </a:extLst>
          </p:cNvPr>
          <p:cNvPicPr>
            <a:picLocks noChangeAspect="1"/>
          </p:cNvPicPr>
          <p:nvPr/>
        </p:nvPicPr>
        <p:blipFill>
          <a:blip r:embed="rId2"/>
          <a:stretch>
            <a:fillRect/>
          </a:stretch>
        </p:blipFill>
        <p:spPr>
          <a:xfrm>
            <a:off x="1709737" y="1632252"/>
            <a:ext cx="2771775" cy="1924050"/>
          </a:xfrm>
          <a:prstGeom prst="rect">
            <a:avLst/>
          </a:prstGeom>
        </p:spPr>
      </p:pic>
      <p:pic>
        <p:nvPicPr>
          <p:cNvPr id="9" name="Obrázek 8">
            <a:extLst>
              <a:ext uri="{FF2B5EF4-FFF2-40B4-BE49-F238E27FC236}">
                <a16:creationId xmlns:a16="http://schemas.microsoft.com/office/drawing/2014/main" id="{5DF4CA51-B276-4DC5-AD85-374F4B6079B0}"/>
              </a:ext>
            </a:extLst>
          </p:cNvPr>
          <p:cNvPicPr>
            <a:picLocks noChangeAspect="1"/>
          </p:cNvPicPr>
          <p:nvPr/>
        </p:nvPicPr>
        <p:blipFill>
          <a:blip r:embed="rId3"/>
          <a:stretch>
            <a:fillRect/>
          </a:stretch>
        </p:blipFill>
        <p:spPr>
          <a:xfrm>
            <a:off x="4090987" y="2344762"/>
            <a:ext cx="4758115" cy="1262357"/>
          </a:xfrm>
          <a:prstGeom prst="rect">
            <a:avLst/>
          </a:prstGeom>
        </p:spPr>
      </p:pic>
    </p:spTree>
    <p:extLst>
      <p:ext uri="{BB962C8B-B14F-4D97-AF65-F5344CB8AC3E}">
        <p14:creationId xmlns:p14="http://schemas.microsoft.com/office/powerpoint/2010/main" val="3596705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8B8F1D-9691-4BD4-A8CE-A6EB2293BEC6}"/>
              </a:ext>
            </a:extLst>
          </p:cNvPr>
          <p:cNvSpPr>
            <a:spLocks noGrp="1"/>
          </p:cNvSpPr>
          <p:nvPr>
            <p:ph type="title"/>
          </p:nvPr>
        </p:nvSpPr>
        <p:spPr>
          <a:xfrm>
            <a:off x="1262062" y="1403351"/>
            <a:ext cx="6296025" cy="1325563"/>
          </a:xfrm>
        </p:spPr>
        <p:txBody>
          <a:bodyPr>
            <a:normAutofit/>
          </a:bodyPr>
          <a:lstStyle/>
          <a:p>
            <a:r>
              <a:rPr lang="cs-CZ" b="1" dirty="0">
                <a:latin typeface="+mn-lt"/>
              </a:rPr>
              <a:t>Mechanické vlnění a zvuk</a:t>
            </a:r>
          </a:p>
        </p:txBody>
      </p:sp>
    </p:spTree>
    <p:extLst>
      <p:ext uri="{BB962C8B-B14F-4D97-AF65-F5344CB8AC3E}">
        <p14:creationId xmlns:p14="http://schemas.microsoft.com/office/powerpoint/2010/main" val="865844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See the source image">
            <a:extLst>
              <a:ext uri="{FF2B5EF4-FFF2-40B4-BE49-F238E27FC236}">
                <a16:creationId xmlns:a16="http://schemas.microsoft.com/office/drawing/2014/main" id="{3154EDE7-E383-4242-B7E0-DA00B1390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6877" y="2745195"/>
            <a:ext cx="3006158" cy="212460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83D7C820-DABD-459C-8FA7-5CC9A0E90CE1}"/>
              </a:ext>
            </a:extLst>
          </p:cNvPr>
          <p:cNvSpPr txBox="1"/>
          <p:nvPr/>
        </p:nvSpPr>
        <p:spPr>
          <a:xfrm>
            <a:off x="193814" y="806203"/>
            <a:ext cx="8883510" cy="1938992"/>
          </a:xfrm>
          <a:prstGeom prst="rect">
            <a:avLst/>
          </a:prstGeom>
          <a:noFill/>
        </p:spPr>
        <p:txBody>
          <a:bodyPr wrap="square">
            <a:spAutoFit/>
          </a:bodyPr>
          <a:lstStyle/>
          <a:p>
            <a:pPr algn="just"/>
            <a:r>
              <a:rPr lang="cs-CZ" sz="2000" b="1" i="0" dirty="0">
                <a:effectLst/>
              </a:rPr>
              <a:t>Mechanické vlnění</a:t>
            </a:r>
            <a:r>
              <a:rPr lang="cs-CZ" sz="2000" dirty="0"/>
              <a:t> </a:t>
            </a:r>
            <a:r>
              <a:rPr lang="cs-CZ" sz="2000" b="0" i="0" dirty="0">
                <a:effectLst/>
              </a:rPr>
              <a:t>je děj, při němž </a:t>
            </a:r>
            <a:r>
              <a:rPr lang="cs-CZ" sz="2000" b="0" i="0" u="sng" dirty="0">
                <a:effectLst/>
              </a:rPr>
              <a:t>se kmitání částic šíří látkovým prostředím</a:t>
            </a:r>
            <a:r>
              <a:rPr lang="cs-CZ" sz="2000" b="0" i="0" dirty="0">
                <a:effectLst/>
              </a:rPr>
              <a:t>. Mechanické vlnění se šíří látkami všech skupenství pomocí sil působících mezi částicemi. Vzniká tak, že </a:t>
            </a:r>
            <a:r>
              <a:rPr lang="cs-CZ" sz="2000" b="0" i="0" u="sng" dirty="0">
                <a:effectLst/>
              </a:rPr>
              <a:t>výchylka jedné částice z rovnovážné polohy vnější silou a k tomu dodaná energie se přenese na částici sousední, pak na další a tak vlnění určitou rychlostí postupuje od svého zdroje </a:t>
            </a:r>
            <a:r>
              <a:rPr lang="cs-CZ" sz="2000" b="0" i="0" dirty="0">
                <a:effectLst/>
              </a:rPr>
              <a:t>v řadě bodů, nebo v rovině, nebo v prostoru.</a:t>
            </a:r>
            <a:endParaRPr lang="cs-CZ" sz="2000" dirty="0"/>
          </a:p>
        </p:txBody>
      </p:sp>
      <p:sp>
        <p:nvSpPr>
          <p:cNvPr id="8" name="TextovéPole 7">
            <a:extLst>
              <a:ext uri="{FF2B5EF4-FFF2-40B4-BE49-F238E27FC236}">
                <a16:creationId xmlns:a16="http://schemas.microsoft.com/office/drawing/2014/main" id="{E54B86D9-B7A9-47A7-9B56-09EA30337D0A}"/>
              </a:ext>
            </a:extLst>
          </p:cNvPr>
          <p:cNvSpPr txBox="1"/>
          <p:nvPr/>
        </p:nvSpPr>
        <p:spPr>
          <a:xfrm>
            <a:off x="193814" y="2798149"/>
            <a:ext cx="5511661" cy="3170099"/>
          </a:xfrm>
          <a:prstGeom prst="rect">
            <a:avLst/>
          </a:prstGeom>
          <a:noFill/>
        </p:spPr>
        <p:txBody>
          <a:bodyPr wrap="square">
            <a:spAutoFit/>
          </a:bodyPr>
          <a:lstStyle/>
          <a:p>
            <a:pPr algn="just"/>
            <a:r>
              <a:rPr lang="cs-CZ" sz="2000" b="0" i="0" dirty="0">
                <a:effectLst/>
              </a:rPr>
              <a:t>Proces vzniku vlnění lze demonstrovat na příkladu </a:t>
            </a:r>
            <a:r>
              <a:rPr lang="cs-CZ" sz="2000" b="0" i="1" u="none" strike="noStrike" dirty="0">
                <a:effectLst/>
              </a:rPr>
              <a:t>vázaných oscilátorů</a:t>
            </a:r>
            <a:r>
              <a:rPr lang="cs-CZ" sz="2000" b="0" i="0" dirty="0">
                <a:effectLst/>
              </a:rPr>
              <a:t>. Máme-li vázané oscilátory, přenáší se </a:t>
            </a:r>
            <a:r>
              <a:rPr lang="cs-CZ" sz="2000" b="0" i="0" u="none" strike="noStrike" dirty="0">
                <a:effectLst/>
              </a:rPr>
              <a:t>energie</a:t>
            </a:r>
            <a:r>
              <a:rPr lang="cs-CZ" sz="2000" b="0" i="0" dirty="0">
                <a:effectLst/>
              </a:rPr>
              <a:t> </a:t>
            </a:r>
            <a:r>
              <a:rPr lang="cs-CZ" sz="2000" b="0" i="0" u="none" strike="noStrike" dirty="0">
                <a:effectLst/>
              </a:rPr>
              <a:t>kmitání</a:t>
            </a:r>
            <a:r>
              <a:rPr lang="cs-CZ" sz="2000" b="0" i="0" dirty="0">
                <a:effectLst/>
              </a:rPr>
              <a:t> postupně z jednoho oscilátoru na druhý a zpět. Podobně to funguje mezi </a:t>
            </a:r>
            <a:r>
              <a:rPr lang="cs-CZ" sz="2000" b="0" i="0" u="none" strike="noStrike" dirty="0">
                <a:effectLst/>
              </a:rPr>
              <a:t>částicemi</a:t>
            </a:r>
            <a:r>
              <a:rPr lang="cs-CZ" sz="2000" b="0" i="0" dirty="0">
                <a:effectLst/>
              </a:rPr>
              <a:t> v </a:t>
            </a:r>
            <a:r>
              <a:rPr lang="cs-CZ" sz="2000" b="0" i="0" u="none" strike="noStrike" dirty="0">
                <a:effectLst/>
              </a:rPr>
              <a:t>látkách</a:t>
            </a:r>
            <a:r>
              <a:rPr lang="cs-CZ" sz="2000" b="0" i="0" dirty="0">
                <a:effectLst/>
              </a:rPr>
              <a:t>, mezi kterými existují </a:t>
            </a:r>
            <a:r>
              <a:rPr lang="cs-CZ" sz="2000" b="0" i="0" u="none" strike="noStrike" dirty="0">
                <a:effectLst/>
              </a:rPr>
              <a:t>vazební síly</a:t>
            </a:r>
            <a:r>
              <a:rPr lang="cs-CZ" sz="2000" b="0" i="0" dirty="0">
                <a:effectLst/>
              </a:rPr>
              <a:t>. Energie kmitavého pohybu jedné částice se postupně přenáší na okolní částice. Důsledkem je skutečnost, že energie kmitavého pohybu se v látce postupně šíří a přenáší se i na vzdálenější částice.</a:t>
            </a:r>
            <a:endParaRPr lang="cs-CZ" sz="2000" dirty="0"/>
          </a:p>
        </p:txBody>
      </p:sp>
      <p:sp>
        <p:nvSpPr>
          <p:cNvPr id="10" name="TextovéPole 9">
            <a:extLst>
              <a:ext uri="{FF2B5EF4-FFF2-40B4-BE49-F238E27FC236}">
                <a16:creationId xmlns:a16="http://schemas.microsoft.com/office/drawing/2014/main" id="{212DD783-AEC2-415C-B647-97BB9A247A22}"/>
              </a:ext>
            </a:extLst>
          </p:cNvPr>
          <p:cNvSpPr txBox="1"/>
          <p:nvPr/>
        </p:nvSpPr>
        <p:spPr>
          <a:xfrm>
            <a:off x="133349" y="291584"/>
            <a:ext cx="4572000" cy="461665"/>
          </a:xfrm>
          <a:prstGeom prst="rect">
            <a:avLst/>
          </a:prstGeom>
          <a:noFill/>
        </p:spPr>
        <p:txBody>
          <a:bodyPr wrap="square">
            <a:spAutoFit/>
          </a:bodyPr>
          <a:lstStyle/>
          <a:p>
            <a:r>
              <a:rPr lang="cs-CZ" sz="2400" b="1" i="0" dirty="0">
                <a:effectLst/>
              </a:rPr>
              <a:t>Mechanické vlnění</a:t>
            </a:r>
            <a:r>
              <a:rPr lang="cs-CZ" sz="2400" dirty="0"/>
              <a:t> </a:t>
            </a:r>
          </a:p>
        </p:txBody>
      </p:sp>
      <p:pic>
        <p:nvPicPr>
          <p:cNvPr id="11" name="Obrázek 10">
            <a:extLst>
              <a:ext uri="{FF2B5EF4-FFF2-40B4-BE49-F238E27FC236}">
                <a16:creationId xmlns:a16="http://schemas.microsoft.com/office/drawing/2014/main" id="{6F6ED7E0-7F04-456D-8E94-847A96F42389}"/>
              </a:ext>
            </a:extLst>
          </p:cNvPr>
          <p:cNvPicPr>
            <a:picLocks noChangeAspect="1"/>
          </p:cNvPicPr>
          <p:nvPr/>
        </p:nvPicPr>
        <p:blipFill>
          <a:blip r:embed="rId3"/>
          <a:stretch>
            <a:fillRect/>
          </a:stretch>
        </p:blipFill>
        <p:spPr>
          <a:xfrm>
            <a:off x="5750214" y="5068852"/>
            <a:ext cx="3199972" cy="1574735"/>
          </a:xfrm>
          <a:prstGeom prst="rect">
            <a:avLst/>
          </a:prstGeom>
        </p:spPr>
      </p:pic>
    </p:spTree>
    <p:extLst>
      <p:ext uri="{BB962C8B-B14F-4D97-AF65-F5344CB8AC3E}">
        <p14:creationId xmlns:p14="http://schemas.microsoft.com/office/powerpoint/2010/main" val="3093390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764758DF-D177-46AD-9082-A5E90C30F8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515" y="329684"/>
            <a:ext cx="3730486" cy="19507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Jedna perioda">
            <a:extLst>
              <a:ext uri="{FF2B5EF4-FFF2-40B4-BE49-F238E27FC236}">
                <a16:creationId xmlns:a16="http://schemas.microsoft.com/office/drawing/2014/main" id="{8B31A328-0D81-4C9F-9103-E26A33D5A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176" y="2437306"/>
            <a:ext cx="3252427" cy="2107573"/>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cký objekt 7">
            <a:extLst>
              <a:ext uri="{FF2B5EF4-FFF2-40B4-BE49-F238E27FC236}">
                <a16:creationId xmlns:a16="http://schemas.microsoft.com/office/drawing/2014/main" id="{10D482CC-EF65-42F8-91B2-87EA1D990C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80687" y="2238454"/>
            <a:ext cx="2211331" cy="561896"/>
          </a:xfrm>
          <a:prstGeom prst="rect">
            <a:avLst/>
          </a:prstGeom>
        </p:spPr>
      </p:pic>
      <p:sp>
        <p:nvSpPr>
          <p:cNvPr id="12" name="TextovéPole 11">
            <a:extLst>
              <a:ext uri="{FF2B5EF4-FFF2-40B4-BE49-F238E27FC236}">
                <a16:creationId xmlns:a16="http://schemas.microsoft.com/office/drawing/2014/main" id="{926C80C9-A22C-4050-B937-5557004D6154}"/>
              </a:ext>
            </a:extLst>
          </p:cNvPr>
          <p:cNvSpPr txBox="1"/>
          <p:nvPr/>
        </p:nvSpPr>
        <p:spPr>
          <a:xfrm>
            <a:off x="337103" y="329684"/>
            <a:ext cx="2691847" cy="461665"/>
          </a:xfrm>
          <a:prstGeom prst="rect">
            <a:avLst/>
          </a:prstGeom>
          <a:noFill/>
        </p:spPr>
        <p:txBody>
          <a:bodyPr wrap="square">
            <a:spAutoFit/>
          </a:bodyPr>
          <a:lstStyle/>
          <a:p>
            <a:r>
              <a:rPr lang="cs-CZ" sz="2400" b="1" i="0" dirty="0">
                <a:effectLst/>
              </a:rPr>
              <a:t>Mechanické vlnění</a:t>
            </a:r>
            <a:r>
              <a:rPr lang="cs-CZ" sz="2400" dirty="0"/>
              <a:t> </a:t>
            </a:r>
          </a:p>
        </p:txBody>
      </p:sp>
      <p:sp>
        <p:nvSpPr>
          <p:cNvPr id="9" name="TextovéPole 8">
            <a:extLst>
              <a:ext uri="{FF2B5EF4-FFF2-40B4-BE49-F238E27FC236}">
                <a16:creationId xmlns:a16="http://schemas.microsoft.com/office/drawing/2014/main" id="{25BF813A-1AE4-4225-BD0D-2C03D7265A67}"/>
              </a:ext>
            </a:extLst>
          </p:cNvPr>
          <p:cNvSpPr txBox="1"/>
          <p:nvPr/>
        </p:nvSpPr>
        <p:spPr>
          <a:xfrm>
            <a:off x="337103" y="1101344"/>
            <a:ext cx="4591724" cy="1015663"/>
          </a:xfrm>
          <a:prstGeom prst="rect">
            <a:avLst/>
          </a:prstGeom>
          <a:noFill/>
        </p:spPr>
        <p:txBody>
          <a:bodyPr wrap="square">
            <a:spAutoFit/>
          </a:bodyPr>
          <a:lstStyle/>
          <a:p>
            <a:pPr algn="just"/>
            <a:r>
              <a:rPr lang="cs-CZ" sz="2000" b="1" i="0" dirty="0">
                <a:effectLst/>
              </a:rPr>
              <a:t>Vlnová délka</a:t>
            </a:r>
            <a:r>
              <a:rPr lang="cs-CZ" sz="2000" b="0" i="0" dirty="0">
                <a:effectLst/>
              </a:rPr>
              <a:t> </a:t>
            </a:r>
            <a:r>
              <a:rPr lang="en-US" sz="2000" b="0" i="0" dirty="0">
                <a:effectLst/>
              </a:rPr>
              <a:t>(</a:t>
            </a:r>
            <a:r>
              <a:rPr lang="el-GR" sz="2000" b="0" i="0" dirty="0">
                <a:effectLst/>
              </a:rPr>
              <a:t>λ</a:t>
            </a:r>
            <a:r>
              <a:rPr lang="en-US" sz="2000" b="0" i="0" dirty="0">
                <a:effectLst/>
              </a:rPr>
              <a:t>) </a:t>
            </a:r>
            <a:r>
              <a:rPr lang="cs-CZ" sz="2000" b="0" i="0" dirty="0">
                <a:effectLst/>
              </a:rPr>
              <a:t>označuje </a:t>
            </a:r>
            <a:r>
              <a:rPr lang="cs-CZ" sz="2000" b="0" i="0" u="none" strike="noStrike" dirty="0">
                <a:effectLst/>
              </a:rPr>
              <a:t>vzdálenost</a:t>
            </a:r>
            <a:r>
              <a:rPr lang="cs-CZ" sz="2000" b="0" i="0" dirty="0">
                <a:effectLst/>
              </a:rPr>
              <a:t> dvou nejbližších bodů postupného periodického </a:t>
            </a:r>
            <a:r>
              <a:rPr lang="cs-CZ" sz="2000" b="0" i="0" u="none" strike="noStrike" dirty="0">
                <a:effectLst/>
              </a:rPr>
              <a:t>vlnění</a:t>
            </a:r>
            <a:r>
              <a:rPr lang="cs-CZ" sz="2000" b="0" i="0" dirty="0">
                <a:effectLst/>
              </a:rPr>
              <a:t>, které </a:t>
            </a:r>
            <a:r>
              <a:rPr lang="cs-CZ" sz="2000" b="0" i="0" u="none" strike="noStrike" dirty="0">
                <a:effectLst/>
              </a:rPr>
              <a:t>kmitají</a:t>
            </a:r>
            <a:r>
              <a:rPr lang="cs-CZ" sz="2000" b="0" i="0" dirty="0">
                <a:effectLst/>
              </a:rPr>
              <a:t> ve </a:t>
            </a:r>
            <a:r>
              <a:rPr lang="cs-CZ" sz="2000" b="0" i="0" u="none" strike="noStrike" dirty="0">
                <a:effectLst/>
              </a:rPr>
              <a:t>fázi</a:t>
            </a:r>
            <a:r>
              <a:rPr lang="cs-CZ" sz="2000" b="0" i="0" dirty="0">
                <a:effectLst/>
              </a:rPr>
              <a:t>.</a:t>
            </a:r>
            <a:endParaRPr lang="cs-CZ" sz="2000" dirty="0"/>
          </a:p>
        </p:txBody>
      </p:sp>
      <p:pic>
        <p:nvPicPr>
          <p:cNvPr id="5" name="Grafický objekt 4">
            <a:extLst>
              <a:ext uri="{FF2B5EF4-FFF2-40B4-BE49-F238E27FC236}">
                <a16:creationId xmlns:a16="http://schemas.microsoft.com/office/drawing/2014/main" id="{554A038C-6010-4A91-ADA4-6F0E17455D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34963" y="4251637"/>
            <a:ext cx="881498" cy="569301"/>
          </a:xfrm>
          <a:prstGeom prst="rect">
            <a:avLst/>
          </a:prstGeom>
        </p:spPr>
      </p:pic>
      <p:pic>
        <p:nvPicPr>
          <p:cNvPr id="14" name="Grafický objekt 13">
            <a:extLst>
              <a:ext uri="{FF2B5EF4-FFF2-40B4-BE49-F238E27FC236}">
                <a16:creationId xmlns:a16="http://schemas.microsoft.com/office/drawing/2014/main" id="{B898C440-4711-43DD-A9A4-DBA4CFC782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94894" y="5768620"/>
            <a:ext cx="774232" cy="585394"/>
          </a:xfrm>
          <a:prstGeom prst="rect">
            <a:avLst/>
          </a:prstGeom>
        </p:spPr>
      </p:pic>
      <p:pic>
        <p:nvPicPr>
          <p:cNvPr id="16" name="Grafický objekt 15">
            <a:extLst>
              <a:ext uri="{FF2B5EF4-FFF2-40B4-BE49-F238E27FC236}">
                <a16:creationId xmlns:a16="http://schemas.microsoft.com/office/drawing/2014/main" id="{652D72B5-E7C6-4952-9FB9-6B53A232E3A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49676" y="4261803"/>
            <a:ext cx="738285" cy="562503"/>
          </a:xfrm>
          <a:prstGeom prst="rect">
            <a:avLst/>
          </a:prstGeom>
        </p:spPr>
      </p:pic>
      <p:sp>
        <p:nvSpPr>
          <p:cNvPr id="19" name="TextovéPole 18">
            <a:extLst>
              <a:ext uri="{FF2B5EF4-FFF2-40B4-BE49-F238E27FC236}">
                <a16:creationId xmlns:a16="http://schemas.microsoft.com/office/drawing/2014/main" id="{E0C9D416-4CF2-41F6-B2E6-7E9FEAE92BDB}"/>
              </a:ext>
            </a:extLst>
          </p:cNvPr>
          <p:cNvSpPr txBox="1"/>
          <p:nvPr/>
        </p:nvSpPr>
        <p:spPr>
          <a:xfrm>
            <a:off x="337103" y="2864274"/>
            <a:ext cx="4728476" cy="1323439"/>
          </a:xfrm>
          <a:prstGeom prst="rect">
            <a:avLst/>
          </a:prstGeom>
          <a:noFill/>
        </p:spPr>
        <p:txBody>
          <a:bodyPr wrap="square">
            <a:spAutoFit/>
          </a:bodyPr>
          <a:lstStyle/>
          <a:p>
            <a:pPr algn="just"/>
            <a:r>
              <a:rPr lang="cs-CZ" sz="2000" b="1" dirty="0"/>
              <a:t>Perioda</a:t>
            </a:r>
            <a:r>
              <a:rPr lang="cs-CZ" sz="2000" dirty="0"/>
              <a:t> označuje dobu trvání jednoho opakování periodického děje. Perioda tedy označuje dobu potřebnou k tomu, aby se systém dostal zpět do výchozího stavu.</a:t>
            </a:r>
          </a:p>
        </p:txBody>
      </p:sp>
      <p:sp>
        <p:nvSpPr>
          <p:cNvPr id="21" name="TextovéPole 20">
            <a:extLst>
              <a:ext uri="{FF2B5EF4-FFF2-40B4-BE49-F238E27FC236}">
                <a16:creationId xmlns:a16="http://schemas.microsoft.com/office/drawing/2014/main" id="{1610734A-CED0-46DE-BEF9-2C132955513D}"/>
              </a:ext>
            </a:extLst>
          </p:cNvPr>
          <p:cNvSpPr txBox="1"/>
          <p:nvPr/>
        </p:nvSpPr>
        <p:spPr>
          <a:xfrm>
            <a:off x="200352" y="4934980"/>
            <a:ext cx="8611818" cy="1015663"/>
          </a:xfrm>
          <a:prstGeom prst="rect">
            <a:avLst/>
          </a:prstGeom>
          <a:noFill/>
        </p:spPr>
        <p:txBody>
          <a:bodyPr wrap="square">
            <a:spAutoFit/>
          </a:bodyPr>
          <a:lstStyle/>
          <a:p>
            <a:pPr algn="just"/>
            <a:r>
              <a:rPr lang="cs-CZ" sz="2000" dirty="0"/>
              <a:t>Při popisu kmitání a vlnění se používá také </a:t>
            </a:r>
            <a:r>
              <a:rPr lang="cs-CZ" sz="2000" b="1" dirty="0"/>
              <a:t>úhlová frekvence </a:t>
            </a:r>
            <a:r>
              <a:rPr lang="el-GR" sz="2000" i="1" dirty="0"/>
              <a:t>ω</a:t>
            </a:r>
            <a:r>
              <a:rPr lang="cs-CZ" sz="2000" dirty="0"/>
              <a:t>, </a:t>
            </a:r>
            <a:r>
              <a:rPr lang="cs-CZ" sz="2000" i="1" dirty="0"/>
              <a:t>f</a:t>
            </a:r>
            <a:r>
              <a:rPr lang="cs-CZ" sz="2000" dirty="0"/>
              <a:t> frekvence vlnění, </a:t>
            </a:r>
            <a:r>
              <a:rPr lang="cs-CZ" sz="2000" i="1" dirty="0"/>
              <a:t>v</a:t>
            </a:r>
            <a:r>
              <a:rPr lang="cs-CZ" sz="2000" dirty="0"/>
              <a:t> je fázová rychlost šíření vlnění.</a:t>
            </a:r>
          </a:p>
          <a:p>
            <a:pPr algn="just"/>
            <a:endParaRPr lang="cs-CZ" sz="2000" dirty="0"/>
          </a:p>
        </p:txBody>
      </p:sp>
    </p:spTree>
    <p:extLst>
      <p:ext uri="{BB962C8B-B14F-4D97-AF65-F5344CB8AC3E}">
        <p14:creationId xmlns:p14="http://schemas.microsoft.com/office/powerpoint/2010/main" val="208803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1104EB6-60A5-4BA3-B769-568C83B98CC8}"/>
              </a:ext>
            </a:extLst>
          </p:cNvPr>
          <p:cNvSpPr txBox="1"/>
          <p:nvPr/>
        </p:nvSpPr>
        <p:spPr>
          <a:xfrm>
            <a:off x="181129" y="154703"/>
            <a:ext cx="4572000" cy="461665"/>
          </a:xfrm>
          <a:prstGeom prst="rect">
            <a:avLst/>
          </a:prstGeom>
          <a:noFill/>
        </p:spPr>
        <p:txBody>
          <a:bodyPr wrap="square">
            <a:spAutoFit/>
          </a:bodyPr>
          <a:lstStyle/>
          <a:p>
            <a:pPr algn="l"/>
            <a:r>
              <a:rPr lang="cs-CZ" sz="2400" b="1" i="0" dirty="0">
                <a:solidFill>
                  <a:srgbClr val="000000"/>
                </a:solidFill>
                <a:effectLst/>
              </a:rPr>
              <a:t>Postupné vlnění</a:t>
            </a:r>
          </a:p>
        </p:txBody>
      </p:sp>
      <p:sp>
        <p:nvSpPr>
          <p:cNvPr id="7" name="TextovéPole 6">
            <a:extLst>
              <a:ext uri="{FF2B5EF4-FFF2-40B4-BE49-F238E27FC236}">
                <a16:creationId xmlns:a16="http://schemas.microsoft.com/office/drawing/2014/main" id="{56FD9DC8-57DF-4D01-98E5-75A5A450D14C}"/>
              </a:ext>
            </a:extLst>
          </p:cNvPr>
          <p:cNvSpPr txBox="1"/>
          <p:nvPr/>
        </p:nvSpPr>
        <p:spPr>
          <a:xfrm>
            <a:off x="207479" y="735172"/>
            <a:ext cx="8782049" cy="707886"/>
          </a:xfrm>
          <a:prstGeom prst="rect">
            <a:avLst/>
          </a:prstGeom>
          <a:noFill/>
        </p:spPr>
        <p:txBody>
          <a:bodyPr wrap="square">
            <a:spAutoFit/>
          </a:bodyPr>
          <a:lstStyle/>
          <a:p>
            <a:r>
              <a:rPr lang="cs-CZ" sz="2000" dirty="0"/>
              <a:t>Vzniká postupným rozkmitáváním bodů v pružném prostředí (hadice, lano, vodní hladina …). </a:t>
            </a:r>
            <a:r>
              <a:rPr lang="cs-CZ" sz="2000" b="0" i="0" dirty="0">
                <a:solidFill>
                  <a:srgbClr val="202122"/>
                </a:solidFill>
                <a:effectLst/>
              </a:rPr>
              <a:t>Rovnice postupné vlny:</a:t>
            </a:r>
            <a:endParaRPr lang="cs-CZ" sz="2000" dirty="0"/>
          </a:p>
        </p:txBody>
      </p:sp>
      <p:pic>
        <p:nvPicPr>
          <p:cNvPr id="9" name="Grafický objekt 8">
            <a:extLst>
              <a:ext uri="{FF2B5EF4-FFF2-40B4-BE49-F238E27FC236}">
                <a16:creationId xmlns:a16="http://schemas.microsoft.com/office/drawing/2014/main" id="{BCABF8AC-C5AC-4F6D-B372-3C0E4E3F59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75976" y="1340148"/>
            <a:ext cx="4033837" cy="558996"/>
          </a:xfrm>
          <a:prstGeom prst="rect">
            <a:avLst/>
          </a:prstGeom>
        </p:spPr>
      </p:pic>
      <p:sp>
        <p:nvSpPr>
          <p:cNvPr id="11" name="TextovéPole 10">
            <a:extLst>
              <a:ext uri="{FF2B5EF4-FFF2-40B4-BE49-F238E27FC236}">
                <a16:creationId xmlns:a16="http://schemas.microsoft.com/office/drawing/2014/main" id="{053B74BF-E66B-4760-B3A3-BA5BF2EB73A0}"/>
              </a:ext>
            </a:extLst>
          </p:cNvPr>
          <p:cNvSpPr txBox="1"/>
          <p:nvPr/>
        </p:nvSpPr>
        <p:spPr>
          <a:xfrm>
            <a:off x="181129" y="2008141"/>
            <a:ext cx="8808243" cy="646331"/>
          </a:xfrm>
          <a:prstGeom prst="rect">
            <a:avLst/>
          </a:prstGeom>
          <a:noFill/>
        </p:spPr>
        <p:txBody>
          <a:bodyPr wrap="square">
            <a:spAutoFit/>
          </a:bodyPr>
          <a:lstStyle/>
          <a:p>
            <a:r>
              <a:rPr lang="cs-CZ" dirty="0"/>
              <a:t>(okamžitá výchylka </a:t>
            </a:r>
            <a:r>
              <a:rPr lang="cs-CZ" i="1" dirty="0"/>
              <a:t>y</a:t>
            </a:r>
            <a:r>
              <a:rPr lang="cs-CZ" dirty="0"/>
              <a:t>, maximální amplituda </a:t>
            </a:r>
            <a:r>
              <a:rPr lang="cs-CZ" i="1" dirty="0" err="1"/>
              <a:t>y</a:t>
            </a:r>
            <a:r>
              <a:rPr lang="cs-CZ" baseline="-25000" dirty="0" err="1"/>
              <a:t>m</a:t>
            </a:r>
            <a:r>
              <a:rPr lang="cs-CZ" dirty="0"/>
              <a:t>, čas </a:t>
            </a:r>
            <a:r>
              <a:rPr lang="cs-CZ" i="1" dirty="0"/>
              <a:t>t</a:t>
            </a:r>
            <a:r>
              <a:rPr lang="cs-CZ" dirty="0"/>
              <a:t>, perioda </a:t>
            </a:r>
            <a:r>
              <a:rPr lang="cs-CZ" i="1" dirty="0"/>
              <a:t>T</a:t>
            </a:r>
            <a:r>
              <a:rPr lang="cs-CZ" dirty="0"/>
              <a:t>, poloha </a:t>
            </a:r>
            <a:r>
              <a:rPr lang="cs-CZ" i="1" dirty="0"/>
              <a:t>x,</a:t>
            </a:r>
            <a:r>
              <a:rPr lang="cs-CZ" dirty="0"/>
              <a:t> vlnová délka </a:t>
            </a:r>
            <a:r>
              <a:rPr lang="el-GR" i="1" dirty="0"/>
              <a:t>λ</a:t>
            </a:r>
            <a:r>
              <a:rPr lang="cs-CZ" dirty="0"/>
              <a:t>, rychlost šíření vlnění </a:t>
            </a:r>
            <a:r>
              <a:rPr lang="cs-CZ" i="1" dirty="0"/>
              <a:t>v</a:t>
            </a:r>
            <a:r>
              <a:rPr lang="cs-CZ" dirty="0"/>
              <a:t>, fázová rychlost</a:t>
            </a:r>
            <a:r>
              <a:rPr lang="cs-CZ" i="1" dirty="0"/>
              <a:t> </a:t>
            </a:r>
            <a:r>
              <a:rPr lang="el-GR" i="1" dirty="0"/>
              <a:t>ω</a:t>
            </a:r>
            <a:r>
              <a:rPr lang="cs-CZ" dirty="0"/>
              <a:t>)</a:t>
            </a:r>
          </a:p>
        </p:txBody>
      </p:sp>
      <p:sp>
        <p:nvSpPr>
          <p:cNvPr id="13" name="TextovéPole 12">
            <a:extLst>
              <a:ext uri="{FF2B5EF4-FFF2-40B4-BE49-F238E27FC236}">
                <a16:creationId xmlns:a16="http://schemas.microsoft.com/office/drawing/2014/main" id="{FBCBA7E8-75EA-42CF-8DFA-0073C6BBBFDD}"/>
              </a:ext>
            </a:extLst>
          </p:cNvPr>
          <p:cNvSpPr txBox="1"/>
          <p:nvPr/>
        </p:nvSpPr>
        <p:spPr>
          <a:xfrm>
            <a:off x="207634" y="2953240"/>
            <a:ext cx="4572000" cy="400110"/>
          </a:xfrm>
          <a:prstGeom prst="rect">
            <a:avLst/>
          </a:prstGeom>
          <a:noFill/>
        </p:spPr>
        <p:txBody>
          <a:bodyPr wrap="square">
            <a:spAutoFit/>
          </a:bodyPr>
          <a:lstStyle/>
          <a:p>
            <a:pPr algn="l"/>
            <a:r>
              <a:rPr lang="cs-CZ" sz="2000" b="1" i="0" dirty="0">
                <a:solidFill>
                  <a:srgbClr val="000000"/>
                </a:solidFill>
                <a:effectLst/>
              </a:rPr>
              <a:t>Postupné příčné vlnění</a:t>
            </a:r>
          </a:p>
        </p:txBody>
      </p:sp>
      <p:pic>
        <p:nvPicPr>
          <p:cNvPr id="18434" name="Picture 2">
            <a:extLst>
              <a:ext uri="{FF2B5EF4-FFF2-40B4-BE49-F238E27FC236}">
                <a16:creationId xmlns:a16="http://schemas.microsoft.com/office/drawing/2014/main" id="{176F3726-3405-43ED-B2B8-82DB190AFC8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6326" y="5323396"/>
            <a:ext cx="2466975" cy="1166206"/>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39704B27-641B-4A0F-BEC1-91F6821128A5}"/>
              </a:ext>
            </a:extLst>
          </p:cNvPr>
          <p:cNvSpPr txBox="1"/>
          <p:nvPr/>
        </p:nvSpPr>
        <p:spPr>
          <a:xfrm>
            <a:off x="141220" y="3307121"/>
            <a:ext cx="5615368" cy="1631216"/>
          </a:xfrm>
          <a:prstGeom prst="rect">
            <a:avLst/>
          </a:prstGeom>
          <a:noFill/>
        </p:spPr>
        <p:txBody>
          <a:bodyPr wrap="square">
            <a:spAutoFit/>
          </a:bodyPr>
          <a:lstStyle/>
          <a:p>
            <a:pPr algn="just"/>
            <a:r>
              <a:rPr lang="cs-CZ" sz="2000" b="0" i="0" dirty="0">
                <a:solidFill>
                  <a:srgbClr val="202122"/>
                </a:solidFill>
                <a:effectLst/>
              </a:rPr>
              <a:t>Body prostředí </a:t>
            </a:r>
            <a:r>
              <a:rPr lang="cs-CZ" sz="2000" b="0" i="0" u="sng" dirty="0">
                <a:solidFill>
                  <a:srgbClr val="202122"/>
                </a:solidFill>
                <a:effectLst/>
              </a:rPr>
              <a:t>kmitají kolmo na směr šíření</a:t>
            </a:r>
            <a:r>
              <a:rPr lang="cs-CZ" sz="2000" b="0" i="0" dirty="0">
                <a:solidFill>
                  <a:srgbClr val="202122"/>
                </a:solidFill>
                <a:effectLst/>
              </a:rPr>
              <a:t>. Příkladem postupného vlnění příčného </a:t>
            </a:r>
            <a:r>
              <a:rPr lang="cs-CZ" sz="2000" b="0" i="0" u="sng" dirty="0">
                <a:solidFill>
                  <a:srgbClr val="202122"/>
                </a:solidFill>
                <a:effectLst/>
              </a:rPr>
              <a:t>je vlnění na vodní hladině po dopadu kamene</a:t>
            </a:r>
            <a:r>
              <a:rPr lang="cs-CZ" sz="2000" b="0" i="0" dirty="0">
                <a:solidFill>
                  <a:srgbClr val="202122"/>
                </a:solidFill>
                <a:effectLst/>
              </a:rPr>
              <a:t>, šířící se od tohoto zdroje v kruhových rovinných vlnoplochách, nebo </a:t>
            </a:r>
            <a:r>
              <a:rPr lang="cs-CZ" sz="2000" b="0" i="0" u="sng" dirty="0">
                <a:solidFill>
                  <a:srgbClr val="202122"/>
                </a:solidFill>
                <a:effectLst/>
              </a:rPr>
              <a:t>elektromagnetické záření </a:t>
            </a:r>
            <a:r>
              <a:rPr lang="cs-CZ" sz="2000" b="0" i="0" dirty="0">
                <a:solidFill>
                  <a:srgbClr val="202122"/>
                </a:solidFill>
                <a:effectLst/>
              </a:rPr>
              <a:t>(světlo).</a:t>
            </a:r>
            <a:endParaRPr lang="cs-CZ" sz="2000" dirty="0"/>
          </a:p>
        </p:txBody>
      </p:sp>
      <p:pic>
        <p:nvPicPr>
          <p:cNvPr id="18436" name="Picture 4">
            <a:extLst>
              <a:ext uri="{FF2B5EF4-FFF2-40B4-BE49-F238E27FC236}">
                <a16:creationId xmlns:a16="http://schemas.microsoft.com/office/drawing/2014/main" id="{AE8C044B-F59D-429C-9DB0-5DB11B00085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56588" y="2775999"/>
            <a:ext cx="3219532"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a:extLst>
              <a:ext uri="{FF2B5EF4-FFF2-40B4-BE49-F238E27FC236}">
                <a16:creationId xmlns:a16="http://schemas.microsoft.com/office/drawing/2014/main" id="{1CAA9A17-562E-4399-BFCE-C359DA7B5D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467" y="5115339"/>
            <a:ext cx="1828418" cy="163726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D37F3681-A4EF-4941-A192-BA9D3D550C4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87731" y="5348288"/>
            <a:ext cx="2228850" cy="10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456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D4D56A70-0B0A-4FB3-8CF5-7E90FE266AE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95061" y="3591339"/>
            <a:ext cx="4263467" cy="1705387"/>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C0BABC5A-EF92-4291-96EC-72A3978B551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56770" y="2562694"/>
            <a:ext cx="3867960" cy="292950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F435D931-95EF-4036-AE78-64F73EBAAFB9}"/>
              </a:ext>
            </a:extLst>
          </p:cNvPr>
          <p:cNvSpPr txBox="1"/>
          <p:nvPr/>
        </p:nvSpPr>
        <p:spPr>
          <a:xfrm>
            <a:off x="131382" y="591900"/>
            <a:ext cx="8748714" cy="2677656"/>
          </a:xfrm>
          <a:prstGeom prst="rect">
            <a:avLst/>
          </a:prstGeom>
          <a:noFill/>
        </p:spPr>
        <p:txBody>
          <a:bodyPr wrap="square">
            <a:spAutoFit/>
          </a:bodyPr>
          <a:lstStyle/>
          <a:p>
            <a:pPr algn="just"/>
            <a:r>
              <a:rPr lang="cs-CZ" sz="2000" b="0" i="0" dirty="0">
                <a:effectLst/>
              </a:rPr>
              <a:t>Při </a:t>
            </a:r>
            <a:r>
              <a:rPr lang="cs-CZ" sz="2000" b="1" i="0" dirty="0">
                <a:effectLst/>
              </a:rPr>
              <a:t>podélném (</a:t>
            </a:r>
            <a:r>
              <a:rPr lang="cs-CZ" sz="2000" b="1" i="0" dirty="0" err="1">
                <a:effectLst/>
              </a:rPr>
              <a:t>longitudálním</a:t>
            </a:r>
            <a:r>
              <a:rPr lang="cs-CZ" sz="2000" b="1" i="0" dirty="0">
                <a:effectLst/>
              </a:rPr>
              <a:t>) vlnění</a:t>
            </a:r>
            <a:r>
              <a:rPr lang="cs-CZ" sz="2000" b="0" i="0" dirty="0">
                <a:effectLst/>
              </a:rPr>
              <a:t> je </a:t>
            </a:r>
            <a:r>
              <a:rPr lang="cs-CZ" sz="2000" b="0" i="0" u="none" strike="noStrike" dirty="0">
                <a:effectLst/>
              </a:rPr>
              <a:t>amplituda</a:t>
            </a:r>
            <a:r>
              <a:rPr lang="cs-CZ" sz="2000" b="0" i="0" dirty="0">
                <a:effectLst/>
              </a:rPr>
              <a:t> </a:t>
            </a:r>
            <a:r>
              <a:rPr lang="cs-CZ" sz="2000" b="0" i="0" u="none" strike="noStrike" dirty="0">
                <a:effectLst/>
              </a:rPr>
              <a:t>kmitů</a:t>
            </a:r>
            <a:r>
              <a:rPr lang="cs-CZ" sz="2000" b="0" i="0" dirty="0">
                <a:effectLst/>
              </a:rPr>
              <a:t> </a:t>
            </a:r>
            <a:r>
              <a:rPr lang="cs-CZ" sz="2000" b="0" i="0" u="none" strike="noStrike" dirty="0">
                <a:effectLst/>
              </a:rPr>
              <a:t>rovnoběžná</a:t>
            </a:r>
            <a:r>
              <a:rPr lang="cs-CZ" sz="2000" b="0" i="0" dirty="0">
                <a:effectLst/>
              </a:rPr>
              <a:t> se směrem šíření </a:t>
            </a:r>
            <a:r>
              <a:rPr lang="cs-CZ" sz="2000" b="0" i="0" u="none" strike="noStrike" dirty="0">
                <a:effectLst/>
              </a:rPr>
              <a:t>vlny</a:t>
            </a:r>
            <a:r>
              <a:rPr lang="cs-CZ" sz="2000" b="0" i="0" dirty="0">
                <a:effectLst/>
              </a:rPr>
              <a:t>. U </a:t>
            </a:r>
            <a:r>
              <a:rPr lang="cs-CZ" sz="2000" b="0" i="0" u="none" strike="noStrike" dirty="0">
                <a:effectLst/>
              </a:rPr>
              <a:t>mechanického vlnění</a:t>
            </a:r>
            <a:r>
              <a:rPr lang="cs-CZ" sz="2000" b="0" i="0" dirty="0">
                <a:effectLst/>
              </a:rPr>
              <a:t> se lze také setkat s označením </a:t>
            </a:r>
            <a:r>
              <a:rPr lang="cs-CZ" sz="2000" b="1" i="0" dirty="0">
                <a:effectLst/>
              </a:rPr>
              <a:t>tlaková vlna</a:t>
            </a:r>
            <a:r>
              <a:rPr lang="cs-CZ" sz="2000" b="0" i="0" dirty="0">
                <a:effectLst/>
              </a:rPr>
              <a:t>. Příkladem je </a:t>
            </a:r>
            <a:r>
              <a:rPr lang="cs-CZ" sz="2000" b="0" i="0" u="sng" dirty="0">
                <a:effectLst/>
              </a:rPr>
              <a:t>zvuk</a:t>
            </a:r>
            <a:r>
              <a:rPr lang="cs-CZ" sz="2000" b="0" i="0" dirty="0">
                <a:effectLst/>
              </a:rPr>
              <a:t>.</a:t>
            </a:r>
          </a:p>
          <a:p>
            <a:pPr algn="just"/>
            <a:endParaRPr lang="cs-CZ" sz="800" dirty="0"/>
          </a:p>
          <a:p>
            <a:pPr algn="just"/>
            <a:r>
              <a:rPr lang="cs-CZ" sz="2000" b="0" i="0" dirty="0">
                <a:effectLst/>
              </a:rPr>
              <a:t>Podélnou </a:t>
            </a:r>
            <a:r>
              <a:rPr lang="cs-CZ" sz="2000" b="0" i="0" u="none" strike="noStrike" dirty="0">
                <a:effectLst/>
              </a:rPr>
              <a:t>postupnou</a:t>
            </a:r>
            <a:r>
              <a:rPr lang="cs-CZ" sz="2000" b="0" i="0" dirty="0">
                <a:effectLst/>
              </a:rPr>
              <a:t> vlnu můžeme získat např. tak, že si představíme přímou řadu shodných </a:t>
            </a:r>
            <a:r>
              <a:rPr lang="cs-CZ" sz="2000" b="0" i="0" u="none" strike="noStrike" dirty="0">
                <a:effectLst/>
              </a:rPr>
              <a:t>oscilátorů</a:t>
            </a:r>
            <a:r>
              <a:rPr lang="cs-CZ" sz="2000" b="0" i="0" dirty="0">
                <a:effectLst/>
              </a:rPr>
              <a:t>, mezi nimiž jsou stejné </a:t>
            </a:r>
            <a:r>
              <a:rPr lang="cs-CZ" sz="2000" b="0" i="0" u="none" strike="noStrike" dirty="0">
                <a:effectLst/>
              </a:rPr>
              <a:t>vazby</a:t>
            </a:r>
            <a:r>
              <a:rPr lang="cs-CZ" sz="2000" b="0" i="0" dirty="0">
                <a:effectLst/>
              </a:rPr>
              <a:t>. Vychýlíme-li jeden z těchto oscilátorů podél osy, ve které oscilátory leží, bude se </a:t>
            </a:r>
            <a:r>
              <a:rPr lang="cs-CZ" sz="2000" b="0" i="0" u="none" strike="noStrike" dirty="0">
                <a:effectLst/>
              </a:rPr>
              <a:t>kmitavý pohyb</a:t>
            </a:r>
            <a:r>
              <a:rPr lang="cs-CZ" sz="2000" b="0" i="0" dirty="0">
                <a:effectLst/>
              </a:rPr>
              <a:t> postupně přenášet mezi ostatní oscilátory. </a:t>
            </a:r>
            <a:r>
              <a:rPr lang="cs-CZ" sz="2000" b="0" i="0" dirty="0">
                <a:solidFill>
                  <a:srgbClr val="202122"/>
                </a:solidFill>
                <a:effectLst/>
              </a:rPr>
              <a:t>Během šíření vlny dochází k postupnému </a:t>
            </a:r>
            <a:r>
              <a:rPr lang="cs-CZ" sz="2000" b="0" i="1" dirty="0">
                <a:solidFill>
                  <a:srgbClr val="202122"/>
                </a:solidFill>
                <a:effectLst/>
              </a:rPr>
              <a:t>zhušťování</a:t>
            </a:r>
            <a:r>
              <a:rPr lang="cs-CZ" sz="2000" b="0" i="0" dirty="0">
                <a:solidFill>
                  <a:srgbClr val="202122"/>
                </a:solidFill>
                <a:effectLst/>
              </a:rPr>
              <a:t> a </a:t>
            </a:r>
            <a:r>
              <a:rPr lang="cs-CZ" sz="2000" b="0" i="1" dirty="0">
                <a:solidFill>
                  <a:srgbClr val="202122"/>
                </a:solidFill>
                <a:effectLst/>
              </a:rPr>
              <a:t>zřeďování</a:t>
            </a:r>
            <a:r>
              <a:rPr lang="cs-CZ" sz="2000" b="0" i="0" dirty="0">
                <a:solidFill>
                  <a:srgbClr val="202122"/>
                </a:solidFill>
                <a:effectLst/>
              </a:rPr>
              <a:t> podélné vlny.</a:t>
            </a:r>
            <a:endParaRPr lang="cs-CZ" sz="2000" b="0" i="0" dirty="0">
              <a:effectLst/>
            </a:endParaRPr>
          </a:p>
        </p:txBody>
      </p:sp>
      <p:sp>
        <p:nvSpPr>
          <p:cNvPr id="7" name="TextovéPole 6">
            <a:extLst>
              <a:ext uri="{FF2B5EF4-FFF2-40B4-BE49-F238E27FC236}">
                <a16:creationId xmlns:a16="http://schemas.microsoft.com/office/drawing/2014/main" id="{73992574-2E8D-4C60-BA26-C951704AE494}"/>
              </a:ext>
            </a:extLst>
          </p:cNvPr>
          <p:cNvSpPr txBox="1"/>
          <p:nvPr/>
        </p:nvSpPr>
        <p:spPr>
          <a:xfrm>
            <a:off x="197643" y="183862"/>
            <a:ext cx="4572000" cy="400110"/>
          </a:xfrm>
          <a:prstGeom prst="rect">
            <a:avLst/>
          </a:prstGeom>
          <a:noFill/>
        </p:spPr>
        <p:txBody>
          <a:bodyPr wrap="square">
            <a:spAutoFit/>
          </a:bodyPr>
          <a:lstStyle/>
          <a:p>
            <a:pPr algn="just"/>
            <a:r>
              <a:rPr lang="cs-CZ" sz="2000" b="1" i="0" dirty="0">
                <a:effectLst/>
              </a:rPr>
              <a:t>Postupné podélné vlnění</a:t>
            </a:r>
          </a:p>
        </p:txBody>
      </p:sp>
      <p:sp>
        <p:nvSpPr>
          <p:cNvPr id="9" name="TextovéPole 8">
            <a:extLst>
              <a:ext uri="{FF2B5EF4-FFF2-40B4-BE49-F238E27FC236}">
                <a16:creationId xmlns:a16="http://schemas.microsoft.com/office/drawing/2014/main" id="{2949BCF8-26E7-4C39-934A-4EC6AD07BE2F}"/>
              </a:ext>
            </a:extLst>
          </p:cNvPr>
          <p:cNvSpPr txBox="1"/>
          <p:nvPr/>
        </p:nvSpPr>
        <p:spPr>
          <a:xfrm>
            <a:off x="92766" y="5356330"/>
            <a:ext cx="8931965" cy="1323439"/>
          </a:xfrm>
          <a:prstGeom prst="rect">
            <a:avLst/>
          </a:prstGeom>
          <a:noFill/>
        </p:spPr>
        <p:txBody>
          <a:bodyPr wrap="square">
            <a:spAutoFit/>
          </a:bodyPr>
          <a:lstStyle/>
          <a:p>
            <a:pPr algn="just"/>
            <a:r>
              <a:rPr lang="en-US" sz="2000" b="0" i="0" dirty="0">
                <a:solidFill>
                  <a:srgbClr val="333333"/>
                </a:solidFill>
                <a:effectLst/>
              </a:rPr>
              <a:t>V</a:t>
            </a:r>
            <a:r>
              <a:rPr lang="en-US" sz="2000" b="1" i="0" dirty="0">
                <a:solidFill>
                  <a:srgbClr val="333333"/>
                </a:solidFill>
                <a:effectLst/>
              </a:rPr>
              <a:t> </a:t>
            </a:r>
            <a:r>
              <a:rPr lang="en-US" sz="2000" b="1" i="0" dirty="0" err="1">
                <a:solidFill>
                  <a:srgbClr val="333333"/>
                </a:solidFill>
                <a:effectLst/>
              </a:rPr>
              <a:t>pevném</a:t>
            </a:r>
            <a:r>
              <a:rPr lang="en-US" sz="2000" b="1" i="0" dirty="0">
                <a:solidFill>
                  <a:srgbClr val="333333"/>
                </a:solidFill>
                <a:effectLst/>
              </a:rPr>
              <a:t> </a:t>
            </a:r>
            <a:r>
              <a:rPr lang="en-US" sz="2000" b="1" i="0" dirty="0" err="1">
                <a:solidFill>
                  <a:srgbClr val="333333"/>
                </a:solidFill>
                <a:effectLst/>
              </a:rPr>
              <a:t>tělese</a:t>
            </a:r>
            <a:r>
              <a:rPr lang="en-US" sz="2000" b="0" i="0" dirty="0">
                <a:solidFill>
                  <a:srgbClr val="333333"/>
                </a:solidFill>
                <a:effectLst/>
              </a:rPr>
              <a:t> </a:t>
            </a:r>
            <a:r>
              <a:rPr lang="cs-CZ" sz="2000" b="0" i="0" dirty="0">
                <a:solidFill>
                  <a:srgbClr val="333333"/>
                </a:solidFill>
                <a:effectLst/>
              </a:rPr>
              <a:t>se ve směru původní výchylky </a:t>
            </a:r>
            <a:r>
              <a:rPr lang="en-US" sz="2000" b="0" i="0" dirty="0" err="1">
                <a:solidFill>
                  <a:srgbClr val="333333"/>
                </a:solidFill>
                <a:effectLst/>
              </a:rPr>
              <a:t>šíří</a:t>
            </a:r>
            <a:r>
              <a:rPr lang="en-US" sz="2000" b="0" i="0" dirty="0">
                <a:solidFill>
                  <a:srgbClr val="333333"/>
                </a:solidFill>
                <a:effectLst/>
              </a:rPr>
              <a:t> </a:t>
            </a:r>
            <a:r>
              <a:rPr lang="en-US" sz="2000" b="0" i="0" dirty="0" err="1">
                <a:solidFill>
                  <a:srgbClr val="333333"/>
                </a:solidFill>
                <a:effectLst/>
              </a:rPr>
              <a:t>podélná</a:t>
            </a:r>
            <a:r>
              <a:rPr lang="en-US" sz="2000" b="0" i="0" dirty="0">
                <a:solidFill>
                  <a:srgbClr val="333333"/>
                </a:solidFill>
                <a:effectLst/>
              </a:rPr>
              <a:t> </a:t>
            </a:r>
            <a:r>
              <a:rPr lang="en-US" sz="2000" b="0" i="0" dirty="0" err="1">
                <a:solidFill>
                  <a:srgbClr val="333333"/>
                </a:solidFill>
                <a:effectLst/>
              </a:rPr>
              <a:t>vlna</a:t>
            </a:r>
            <a:r>
              <a:rPr lang="en-US" sz="2000" b="0" i="0" dirty="0">
                <a:solidFill>
                  <a:srgbClr val="333333"/>
                </a:solidFill>
                <a:effectLst/>
              </a:rPr>
              <a:t>, </a:t>
            </a:r>
            <a:r>
              <a:rPr lang="en-US" sz="2000" b="0" i="0" dirty="0" err="1">
                <a:solidFill>
                  <a:srgbClr val="333333"/>
                </a:solidFill>
                <a:effectLst/>
              </a:rPr>
              <a:t>ve</a:t>
            </a:r>
            <a:r>
              <a:rPr lang="en-US" sz="2000" b="0" i="0" dirty="0">
                <a:solidFill>
                  <a:srgbClr val="333333"/>
                </a:solidFill>
                <a:effectLst/>
              </a:rPr>
              <a:t> </a:t>
            </a:r>
            <a:r>
              <a:rPr lang="en-US" sz="2000" b="0" i="0" dirty="0" err="1">
                <a:solidFill>
                  <a:srgbClr val="333333"/>
                </a:solidFill>
                <a:effectLst/>
              </a:rPr>
              <a:t>směrech</a:t>
            </a:r>
            <a:r>
              <a:rPr lang="en-US" sz="2000" b="0" i="0" dirty="0">
                <a:solidFill>
                  <a:srgbClr val="333333"/>
                </a:solidFill>
                <a:effectLst/>
              </a:rPr>
              <a:t> </a:t>
            </a:r>
            <a:r>
              <a:rPr lang="en-US" sz="2000" b="0" i="0" dirty="0" err="1">
                <a:solidFill>
                  <a:srgbClr val="333333"/>
                </a:solidFill>
                <a:effectLst/>
              </a:rPr>
              <a:t>kolmých</a:t>
            </a:r>
            <a:r>
              <a:rPr lang="en-US" sz="2000" b="0" i="0" dirty="0">
                <a:solidFill>
                  <a:srgbClr val="333333"/>
                </a:solidFill>
                <a:effectLst/>
              </a:rPr>
              <a:t> k </a:t>
            </a:r>
            <a:r>
              <a:rPr lang="en-US" sz="2000" b="0" i="0" dirty="0" err="1">
                <a:solidFill>
                  <a:srgbClr val="333333"/>
                </a:solidFill>
                <a:effectLst/>
              </a:rPr>
              <a:t>směru</a:t>
            </a:r>
            <a:r>
              <a:rPr lang="en-US" sz="2000" b="0" i="0" dirty="0">
                <a:solidFill>
                  <a:srgbClr val="333333"/>
                </a:solidFill>
                <a:effectLst/>
              </a:rPr>
              <a:t> </a:t>
            </a:r>
            <a:r>
              <a:rPr lang="en-US" sz="2000" b="0" i="0" dirty="0" err="1">
                <a:solidFill>
                  <a:srgbClr val="333333"/>
                </a:solidFill>
                <a:effectLst/>
              </a:rPr>
              <a:t>původní</a:t>
            </a:r>
            <a:r>
              <a:rPr lang="en-US" sz="2000" b="0" i="0" dirty="0">
                <a:solidFill>
                  <a:srgbClr val="333333"/>
                </a:solidFill>
                <a:effectLst/>
              </a:rPr>
              <a:t> </a:t>
            </a:r>
            <a:r>
              <a:rPr lang="en-US" sz="2000" b="0" i="0" dirty="0" err="1">
                <a:solidFill>
                  <a:srgbClr val="333333"/>
                </a:solidFill>
                <a:effectLst/>
              </a:rPr>
              <a:t>výchylky</a:t>
            </a:r>
            <a:r>
              <a:rPr lang="en-US" sz="2000" b="0" i="0" dirty="0">
                <a:solidFill>
                  <a:srgbClr val="333333"/>
                </a:solidFill>
                <a:effectLst/>
              </a:rPr>
              <a:t> se </a:t>
            </a:r>
            <a:r>
              <a:rPr lang="en-US" sz="2000" b="0" i="0" dirty="0" err="1">
                <a:solidFill>
                  <a:srgbClr val="333333"/>
                </a:solidFill>
                <a:effectLst/>
              </a:rPr>
              <a:t>šíří</a:t>
            </a:r>
            <a:r>
              <a:rPr lang="en-US" sz="2000" b="0" i="0" dirty="0">
                <a:solidFill>
                  <a:srgbClr val="333333"/>
                </a:solidFill>
                <a:effectLst/>
              </a:rPr>
              <a:t> </a:t>
            </a:r>
            <a:r>
              <a:rPr lang="en-US" sz="2000" b="0" i="0" dirty="0" err="1">
                <a:solidFill>
                  <a:srgbClr val="333333"/>
                </a:solidFill>
                <a:effectLst/>
              </a:rPr>
              <a:t>vlna</a:t>
            </a:r>
            <a:r>
              <a:rPr lang="en-US" sz="2000" b="0" i="0" dirty="0">
                <a:solidFill>
                  <a:srgbClr val="333333"/>
                </a:solidFill>
                <a:effectLst/>
              </a:rPr>
              <a:t> </a:t>
            </a:r>
            <a:r>
              <a:rPr lang="en-US" sz="2000" b="0" i="0" dirty="0" err="1">
                <a:solidFill>
                  <a:srgbClr val="333333"/>
                </a:solidFill>
                <a:effectLst/>
              </a:rPr>
              <a:t>příčná</a:t>
            </a:r>
            <a:r>
              <a:rPr lang="en-US" sz="2000" b="0" i="0" dirty="0">
                <a:solidFill>
                  <a:srgbClr val="333333"/>
                </a:solidFill>
                <a:effectLst/>
              </a:rPr>
              <a:t>. </a:t>
            </a:r>
            <a:r>
              <a:rPr lang="en-US" sz="2000" b="0" i="0" u="sng" dirty="0" err="1">
                <a:solidFill>
                  <a:srgbClr val="333333"/>
                </a:solidFill>
                <a:effectLst/>
              </a:rPr>
              <a:t>Obě</a:t>
            </a:r>
            <a:r>
              <a:rPr lang="en-US" sz="2000" b="0" i="0" u="sng" dirty="0">
                <a:solidFill>
                  <a:srgbClr val="333333"/>
                </a:solidFill>
                <a:effectLst/>
              </a:rPr>
              <a:t> </a:t>
            </a:r>
            <a:r>
              <a:rPr lang="en-US" sz="2000" b="0" i="0" u="sng" dirty="0" err="1">
                <a:solidFill>
                  <a:srgbClr val="333333"/>
                </a:solidFill>
                <a:effectLst/>
              </a:rPr>
              <a:t>vlny</a:t>
            </a:r>
            <a:r>
              <a:rPr lang="en-US" sz="2000" b="0" i="0" u="sng" dirty="0">
                <a:solidFill>
                  <a:srgbClr val="333333"/>
                </a:solidFill>
                <a:effectLst/>
              </a:rPr>
              <a:t> se </a:t>
            </a:r>
            <a:r>
              <a:rPr lang="en-US" sz="2000" b="0" i="0" u="sng" dirty="0" err="1">
                <a:solidFill>
                  <a:srgbClr val="333333"/>
                </a:solidFill>
                <a:effectLst/>
              </a:rPr>
              <a:t>šíří</a:t>
            </a:r>
            <a:r>
              <a:rPr lang="en-US" sz="2000" b="0" i="0" u="sng" dirty="0">
                <a:solidFill>
                  <a:srgbClr val="333333"/>
                </a:solidFill>
                <a:effectLst/>
              </a:rPr>
              <a:t> </a:t>
            </a:r>
            <a:r>
              <a:rPr lang="en-US" sz="2000" b="0" i="0" u="sng" dirty="0" err="1">
                <a:solidFill>
                  <a:srgbClr val="333333"/>
                </a:solidFill>
                <a:effectLst/>
              </a:rPr>
              <a:t>různou</a:t>
            </a:r>
            <a:r>
              <a:rPr lang="en-US" sz="2000" b="0" i="0" u="sng" dirty="0">
                <a:solidFill>
                  <a:srgbClr val="333333"/>
                </a:solidFill>
                <a:effectLst/>
              </a:rPr>
              <a:t> </a:t>
            </a:r>
            <a:r>
              <a:rPr lang="en-US" sz="2000" b="0" i="0" u="sng" dirty="0" err="1">
                <a:solidFill>
                  <a:srgbClr val="333333"/>
                </a:solidFill>
                <a:effectLst/>
              </a:rPr>
              <a:t>rychlostí</a:t>
            </a:r>
            <a:r>
              <a:rPr lang="en-US" sz="2000" b="0" i="0" u="sng" dirty="0">
                <a:solidFill>
                  <a:srgbClr val="333333"/>
                </a:solidFill>
                <a:effectLst/>
              </a:rPr>
              <a:t>, </a:t>
            </a:r>
            <a:r>
              <a:rPr lang="en-US" sz="2000" b="0" i="0" u="sng" dirty="0" err="1">
                <a:solidFill>
                  <a:srgbClr val="333333"/>
                </a:solidFill>
                <a:effectLst/>
              </a:rPr>
              <a:t>podélná</a:t>
            </a:r>
            <a:r>
              <a:rPr lang="en-US" sz="2000" b="0" i="0" u="sng" dirty="0">
                <a:solidFill>
                  <a:srgbClr val="333333"/>
                </a:solidFill>
                <a:effectLst/>
              </a:rPr>
              <a:t> </a:t>
            </a:r>
            <a:r>
              <a:rPr lang="en-US" sz="2000" b="0" i="0" u="sng" dirty="0" err="1">
                <a:solidFill>
                  <a:srgbClr val="333333"/>
                </a:solidFill>
                <a:effectLst/>
              </a:rPr>
              <a:t>rychleji</a:t>
            </a:r>
            <a:r>
              <a:rPr lang="en-US" sz="2000" b="0" i="0" u="sng" dirty="0">
                <a:solidFill>
                  <a:srgbClr val="333333"/>
                </a:solidFill>
                <a:effectLst/>
              </a:rPr>
              <a:t>. </a:t>
            </a:r>
            <a:r>
              <a:rPr lang="en-US" sz="2000" i="0" u="sng" dirty="0">
                <a:solidFill>
                  <a:srgbClr val="333333"/>
                </a:solidFill>
                <a:effectLst/>
              </a:rPr>
              <a:t>V</a:t>
            </a:r>
            <a:r>
              <a:rPr lang="en-US" sz="2000" b="1" i="0" u="sng" dirty="0">
                <a:solidFill>
                  <a:srgbClr val="333333"/>
                </a:solidFill>
                <a:effectLst/>
              </a:rPr>
              <a:t> </a:t>
            </a:r>
            <a:r>
              <a:rPr lang="en-US" sz="2000" b="1" i="0" u="sng" dirty="0" err="1">
                <a:solidFill>
                  <a:srgbClr val="333333"/>
                </a:solidFill>
                <a:effectLst/>
              </a:rPr>
              <a:t>kapalinách</a:t>
            </a:r>
            <a:r>
              <a:rPr lang="en-US" sz="2000" b="1" i="0" u="sng" dirty="0">
                <a:solidFill>
                  <a:srgbClr val="333333"/>
                </a:solidFill>
                <a:effectLst/>
              </a:rPr>
              <a:t> </a:t>
            </a:r>
            <a:r>
              <a:rPr lang="en-US" sz="2000" i="0" u="sng" dirty="0">
                <a:solidFill>
                  <a:srgbClr val="333333"/>
                </a:solidFill>
                <a:effectLst/>
              </a:rPr>
              <a:t>a</a:t>
            </a:r>
            <a:r>
              <a:rPr lang="en-US" sz="2000" b="1" i="0" u="sng" dirty="0">
                <a:solidFill>
                  <a:srgbClr val="333333"/>
                </a:solidFill>
                <a:effectLst/>
              </a:rPr>
              <a:t> </a:t>
            </a:r>
            <a:r>
              <a:rPr lang="en-US" sz="2000" b="1" i="0" u="sng" dirty="0" err="1">
                <a:solidFill>
                  <a:srgbClr val="333333"/>
                </a:solidFill>
                <a:effectLst/>
              </a:rPr>
              <a:t>plynech</a:t>
            </a:r>
            <a:r>
              <a:rPr lang="en-US" sz="2000" b="0" i="0" u="sng" dirty="0">
                <a:solidFill>
                  <a:srgbClr val="333333"/>
                </a:solidFill>
                <a:effectLst/>
              </a:rPr>
              <a:t> se </a:t>
            </a:r>
            <a:r>
              <a:rPr lang="en-US" sz="2000" b="0" i="0" u="sng" dirty="0" err="1">
                <a:solidFill>
                  <a:srgbClr val="333333"/>
                </a:solidFill>
                <a:effectLst/>
              </a:rPr>
              <a:t>příčné</a:t>
            </a:r>
            <a:r>
              <a:rPr lang="en-US" sz="2000" b="0" i="0" u="sng" dirty="0">
                <a:solidFill>
                  <a:srgbClr val="333333"/>
                </a:solidFill>
                <a:effectLst/>
              </a:rPr>
              <a:t> </a:t>
            </a:r>
            <a:r>
              <a:rPr lang="en-US" sz="2000" b="0" i="0" u="sng" dirty="0" err="1">
                <a:solidFill>
                  <a:srgbClr val="333333"/>
                </a:solidFill>
                <a:effectLst/>
              </a:rPr>
              <a:t>vlny</a:t>
            </a:r>
            <a:r>
              <a:rPr lang="en-US" sz="2000" b="0" i="0" u="sng" dirty="0">
                <a:solidFill>
                  <a:srgbClr val="333333"/>
                </a:solidFill>
                <a:effectLst/>
              </a:rPr>
              <a:t> </a:t>
            </a:r>
            <a:r>
              <a:rPr lang="en-US" sz="2000" b="0" i="0" u="sng" dirty="0" err="1">
                <a:solidFill>
                  <a:srgbClr val="333333"/>
                </a:solidFill>
                <a:effectLst/>
              </a:rPr>
              <a:t>nešíří</a:t>
            </a:r>
            <a:r>
              <a:rPr lang="cs-CZ" sz="2000" b="0" i="0" u="sng" dirty="0">
                <a:solidFill>
                  <a:srgbClr val="333333"/>
                </a:solidFill>
                <a:effectLst/>
              </a:rPr>
              <a:t>, </a:t>
            </a:r>
            <a:r>
              <a:rPr lang="en-US" sz="2000" b="0" i="0" u="sng" dirty="0" err="1">
                <a:solidFill>
                  <a:srgbClr val="333333"/>
                </a:solidFill>
                <a:effectLst/>
              </a:rPr>
              <a:t>mohou</a:t>
            </a:r>
            <a:r>
              <a:rPr lang="en-US" sz="2000" b="0" i="0" u="sng" dirty="0">
                <a:solidFill>
                  <a:srgbClr val="333333"/>
                </a:solidFill>
                <a:effectLst/>
              </a:rPr>
              <a:t> </a:t>
            </a:r>
            <a:r>
              <a:rPr lang="cs-CZ" sz="2000" b="0" i="0" u="sng" dirty="0">
                <a:solidFill>
                  <a:srgbClr val="333333"/>
                </a:solidFill>
                <a:effectLst/>
              </a:rPr>
              <a:t>jimi</a:t>
            </a:r>
            <a:r>
              <a:rPr lang="en-US" sz="2000" b="0" i="0" u="sng" dirty="0">
                <a:solidFill>
                  <a:srgbClr val="333333"/>
                </a:solidFill>
                <a:effectLst/>
              </a:rPr>
              <a:t> </a:t>
            </a:r>
            <a:r>
              <a:rPr lang="en-US" sz="2000" b="0" i="0" u="sng" dirty="0" err="1">
                <a:solidFill>
                  <a:srgbClr val="333333"/>
                </a:solidFill>
                <a:effectLst/>
              </a:rPr>
              <a:t>postupovat</a:t>
            </a:r>
            <a:r>
              <a:rPr lang="en-US" sz="2000" b="0" i="0" u="sng" dirty="0">
                <a:solidFill>
                  <a:srgbClr val="333333"/>
                </a:solidFill>
                <a:effectLst/>
              </a:rPr>
              <a:t> </a:t>
            </a:r>
            <a:r>
              <a:rPr lang="en-US" sz="2000" b="0" i="0" u="sng" dirty="0" err="1">
                <a:solidFill>
                  <a:srgbClr val="333333"/>
                </a:solidFill>
                <a:effectLst/>
              </a:rPr>
              <a:t>jen</a:t>
            </a:r>
            <a:r>
              <a:rPr lang="en-US" sz="2000" b="0" i="0" u="sng" dirty="0">
                <a:solidFill>
                  <a:srgbClr val="333333"/>
                </a:solidFill>
                <a:effectLst/>
              </a:rPr>
              <a:t> </a:t>
            </a:r>
            <a:r>
              <a:rPr lang="en-US" sz="2000" b="0" i="0" u="sng" dirty="0" err="1">
                <a:solidFill>
                  <a:srgbClr val="333333"/>
                </a:solidFill>
                <a:effectLst/>
              </a:rPr>
              <a:t>vlny</a:t>
            </a:r>
            <a:r>
              <a:rPr lang="en-US" sz="2000" b="0" i="0" u="sng" dirty="0">
                <a:solidFill>
                  <a:srgbClr val="333333"/>
                </a:solidFill>
                <a:effectLst/>
              </a:rPr>
              <a:t> </a:t>
            </a:r>
            <a:r>
              <a:rPr lang="en-US" sz="2000" b="0" i="0" u="sng" dirty="0" err="1">
                <a:solidFill>
                  <a:srgbClr val="333333"/>
                </a:solidFill>
                <a:effectLst/>
              </a:rPr>
              <a:t>podélné</a:t>
            </a:r>
            <a:r>
              <a:rPr lang="en-US" sz="2000" b="0" i="0" u="sng" dirty="0">
                <a:solidFill>
                  <a:srgbClr val="333333"/>
                </a:solidFill>
                <a:effectLst/>
              </a:rPr>
              <a:t>.</a:t>
            </a:r>
            <a:endParaRPr lang="en-US" sz="2000" u="sng" dirty="0"/>
          </a:p>
        </p:txBody>
      </p:sp>
      <p:pic>
        <p:nvPicPr>
          <p:cNvPr id="15362" name="Picture 2">
            <a:extLst>
              <a:ext uri="{FF2B5EF4-FFF2-40B4-BE49-F238E27FC236}">
                <a16:creationId xmlns:a16="http://schemas.microsoft.com/office/drawing/2014/main" id="{5DF8B526-45B0-4DC4-A30E-4C066F2E2B0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18949" y="3351972"/>
            <a:ext cx="2409825" cy="4191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C46B5204-6D0A-42E5-A987-43DAF3A7C3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89" y="3189012"/>
            <a:ext cx="2095500" cy="199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548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965E39D-73D4-43D6-BAAD-157649594739}"/>
              </a:ext>
            </a:extLst>
          </p:cNvPr>
          <p:cNvSpPr txBox="1"/>
          <p:nvPr/>
        </p:nvSpPr>
        <p:spPr>
          <a:xfrm>
            <a:off x="245165" y="820412"/>
            <a:ext cx="8766314" cy="1323439"/>
          </a:xfrm>
          <a:prstGeom prst="rect">
            <a:avLst/>
          </a:prstGeom>
          <a:noFill/>
        </p:spPr>
        <p:txBody>
          <a:bodyPr wrap="square">
            <a:spAutoFit/>
          </a:bodyPr>
          <a:lstStyle/>
          <a:p>
            <a:pPr algn="just"/>
            <a:r>
              <a:rPr lang="en-US" sz="2000" b="1" i="0" dirty="0" err="1">
                <a:solidFill>
                  <a:srgbClr val="333333"/>
                </a:solidFill>
                <a:effectLst/>
              </a:rPr>
              <a:t>Rychlost</a:t>
            </a:r>
            <a:r>
              <a:rPr lang="en-US" sz="2000" b="0" i="0" dirty="0">
                <a:solidFill>
                  <a:srgbClr val="333333"/>
                </a:solidFill>
                <a:effectLst/>
              </a:rPr>
              <a:t>, </a:t>
            </a:r>
            <a:r>
              <a:rPr lang="en-US" sz="2000" b="0" i="0" dirty="0" err="1">
                <a:solidFill>
                  <a:srgbClr val="333333"/>
                </a:solidFill>
                <a:effectLst/>
              </a:rPr>
              <a:t>kterou</a:t>
            </a:r>
            <a:r>
              <a:rPr lang="en-US" sz="2000" b="0" i="0" dirty="0">
                <a:solidFill>
                  <a:srgbClr val="333333"/>
                </a:solidFill>
                <a:effectLst/>
              </a:rPr>
              <a:t> se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šíří</a:t>
            </a:r>
            <a:r>
              <a:rPr lang="en-US" sz="2000" b="0" i="0" dirty="0">
                <a:solidFill>
                  <a:srgbClr val="333333"/>
                </a:solidFill>
                <a:effectLst/>
              </a:rPr>
              <a:t> v </a:t>
            </a:r>
            <a:r>
              <a:rPr lang="en-US" sz="2000" b="0" i="0" dirty="0" err="1">
                <a:solidFill>
                  <a:srgbClr val="333333"/>
                </a:solidFill>
                <a:effectLst/>
              </a:rPr>
              <a:t>prostoru</a:t>
            </a:r>
            <a:r>
              <a:rPr lang="en-US" sz="2000" b="0" i="0" dirty="0">
                <a:solidFill>
                  <a:srgbClr val="333333"/>
                </a:solidFill>
                <a:effectLst/>
              </a:rPr>
              <a:t>, </a:t>
            </a:r>
            <a:r>
              <a:rPr lang="en-US" sz="2000" b="0" i="0" u="sng" dirty="0" err="1">
                <a:solidFill>
                  <a:srgbClr val="333333"/>
                </a:solidFill>
                <a:effectLst/>
              </a:rPr>
              <a:t>závisí</a:t>
            </a:r>
            <a:r>
              <a:rPr lang="en-US" sz="2000" b="0" i="0" u="sng" dirty="0">
                <a:solidFill>
                  <a:srgbClr val="333333"/>
                </a:solidFill>
                <a:effectLst/>
              </a:rPr>
              <a:t> </a:t>
            </a:r>
            <a:r>
              <a:rPr lang="en-US" sz="2000" b="0" i="0" u="sng" dirty="0" err="1">
                <a:solidFill>
                  <a:srgbClr val="333333"/>
                </a:solidFill>
                <a:effectLst/>
              </a:rPr>
              <a:t>na</a:t>
            </a:r>
            <a:r>
              <a:rPr lang="en-US" sz="2000" b="0" i="0" u="sng" dirty="0">
                <a:solidFill>
                  <a:srgbClr val="333333"/>
                </a:solidFill>
                <a:effectLst/>
              </a:rPr>
              <a:t> </a:t>
            </a:r>
            <a:r>
              <a:rPr lang="en-US" sz="2000" b="0" i="0" u="sng" dirty="0" err="1">
                <a:solidFill>
                  <a:srgbClr val="333333"/>
                </a:solidFill>
                <a:effectLst/>
              </a:rPr>
              <a:t>fyzikálních</a:t>
            </a:r>
            <a:r>
              <a:rPr lang="en-US" sz="2000" b="0" i="0" u="sng" dirty="0">
                <a:solidFill>
                  <a:srgbClr val="333333"/>
                </a:solidFill>
                <a:effectLst/>
              </a:rPr>
              <a:t> </a:t>
            </a:r>
            <a:r>
              <a:rPr lang="en-US" sz="2000" b="0" i="0" u="sng" dirty="0" err="1">
                <a:solidFill>
                  <a:srgbClr val="333333"/>
                </a:solidFill>
                <a:effectLst/>
              </a:rPr>
              <a:t>vlastnostech</a:t>
            </a:r>
            <a:r>
              <a:rPr lang="en-US" sz="2000" b="0" i="0" u="sng" dirty="0">
                <a:solidFill>
                  <a:srgbClr val="333333"/>
                </a:solidFill>
                <a:effectLst/>
              </a:rPr>
              <a:t> </a:t>
            </a:r>
            <a:r>
              <a:rPr lang="en-US" sz="2000" b="0" i="0" u="sng" dirty="0" err="1">
                <a:solidFill>
                  <a:srgbClr val="333333"/>
                </a:solidFill>
                <a:effectLst/>
              </a:rPr>
              <a:t>prostředí</a:t>
            </a:r>
            <a:r>
              <a:rPr lang="en-US" sz="2000" b="0" i="0" u="sng" dirty="0">
                <a:solidFill>
                  <a:srgbClr val="333333"/>
                </a:solidFill>
                <a:effectLst/>
              </a:rPr>
              <a:t>, </a:t>
            </a:r>
            <a:r>
              <a:rPr lang="en-US" sz="2000" b="0" i="0" u="sng" dirty="0" err="1">
                <a:solidFill>
                  <a:srgbClr val="333333"/>
                </a:solidFill>
                <a:effectLst/>
              </a:rPr>
              <a:t>např</a:t>
            </a:r>
            <a:r>
              <a:rPr lang="en-US" sz="2000" b="0" i="0" u="sng" dirty="0">
                <a:solidFill>
                  <a:srgbClr val="333333"/>
                </a:solidFill>
                <a:effectLst/>
              </a:rPr>
              <a:t>. </a:t>
            </a:r>
            <a:r>
              <a:rPr lang="en-US" sz="2000" b="0" i="0" u="sng" dirty="0" err="1">
                <a:solidFill>
                  <a:srgbClr val="333333"/>
                </a:solidFill>
                <a:effectLst/>
              </a:rPr>
              <a:t>na</a:t>
            </a:r>
            <a:r>
              <a:rPr lang="en-US" sz="2000" b="0" i="0" u="sng" dirty="0">
                <a:solidFill>
                  <a:srgbClr val="333333"/>
                </a:solidFill>
                <a:effectLst/>
              </a:rPr>
              <a:t> </a:t>
            </a:r>
            <a:r>
              <a:rPr lang="en-US" sz="2000" b="0" i="0" u="sng" dirty="0" err="1">
                <a:solidFill>
                  <a:srgbClr val="333333"/>
                </a:solidFill>
                <a:effectLst/>
              </a:rPr>
              <a:t>pružnosti</a:t>
            </a:r>
            <a:r>
              <a:rPr lang="en-US" sz="2000" b="0" i="0" u="sng" dirty="0">
                <a:solidFill>
                  <a:srgbClr val="333333"/>
                </a:solidFill>
                <a:effectLst/>
              </a:rPr>
              <a:t> a </a:t>
            </a:r>
            <a:r>
              <a:rPr lang="en-US" sz="2000" b="0" i="0" u="sng" dirty="0" err="1">
                <a:solidFill>
                  <a:srgbClr val="333333"/>
                </a:solidFill>
                <a:effectLst/>
              </a:rPr>
              <a:t>hustotě</a:t>
            </a:r>
            <a:r>
              <a:rPr lang="en-US" sz="2000" b="0" i="0" u="sng" dirty="0">
                <a:solidFill>
                  <a:srgbClr val="333333"/>
                </a:solidFill>
                <a:effectLst/>
              </a:rPr>
              <a:t> </a:t>
            </a:r>
            <a:r>
              <a:rPr lang="en-US" sz="2000" b="0" i="0" u="sng" dirty="0" err="1">
                <a:solidFill>
                  <a:srgbClr val="333333"/>
                </a:solidFill>
                <a:effectLst/>
              </a:rPr>
              <a:t>prostředí</a:t>
            </a:r>
            <a:r>
              <a:rPr lang="en-US" sz="2000" b="0" i="0" dirty="0">
                <a:solidFill>
                  <a:srgbClr val="333333"/>
                </a:solidFill>
                <a:effectLst/>
              </a:rPr>
              <a:t>. </a:t>
            </a:r>
            <a:r>
              <a:rPr lang="en-US" sz="2000" b="0" i="0" dirty="0" err="1">
                <a:solidFill>
                  <a:srgbClr val="333333"/>
                </a:solidFill>
                <a:effectLst/>
              </a:rPr>
              <a:t>Jsou</a:t>
            </a:r>
            <a:r>
              <a:rPr lang="en-US" sz="2000" b="0" i="0" dirty="0">
                <a:solidFill>
                  <a:srgbClr val="333333"/>
                </a:solidFill>
                <a:effectLst/>
              </a:rPr>
              <a:t>–li </a:t>
            </a:r>
            <a:r>
              <a:rPr lang="en-US" sz="2000" b="0" i="0" u="sng" dirty="0" err="1">
                <a:solidFill>
                  <a:srgbClr val="333333"/>
                </a:solidFill>
                <a:effectLst/>
              </a:rPr>
              <a:t>fyzikální</a:t>
            </a:r>
            <a:r>
              <a:rPr lang="en-US" sz="2000" b="0" i="0" u="sng" dirty="0">
                <a:solidFill>
                  <a:srgbClr val="333333"/>
                </a:solidFill>
                <a:effectLst/>
              </a:rPr>
              <a:t> </a:t>
            </a:r>
            <a:r>
              <a:rPr lang="en-US" sz="2000" b="0" i="0" u="sng" dirty="0" err="1">
                <a:solidFill>
                  <a:srgbClr val="333333"/>
                </a:solidFill>
                <a:effectLst/>
              </a:rPr>
              <a:t>vlastnosti</a:t>
            </a:r>
            <a:r>
              <a:rPr lang="en-US" sz="2000" b="0" i="0" u="sng" dirty="0">
                <a:solidFill>
                  <a:srgbClr val="333333"/>
                </a:solidFill>
                <a:effectLst/>
              </a:rPr>
              <a:t> </a:t>
            </a:r>
            <a:r>
              <a:rPr lang="en-US" sz="2000" b="0" i="0" u="sng" dirty="0" err="1">
                <a:solidFill>
                  <a:srgbClr val="333333"/>
                </a:solidFill>
                <a:effectLst/>
              </a:rPr>
              <a:t>prostředí</a:t>
            </a:r>
            <a:r>
              <a:rPr lang="en-US" sz="2000" b="0" i="0" u="sng" dirty="0">
                <a:solidFill>
                  <a:srgbClr val="333333"/>
                </a:solidFill>
                <a:effectLst/>
              </a:rPr>
              <a:t> </a:t>
            </a:r>
            <a:r>
              <a:rPr lang="en-US" sz="2000" b="0" i="0" u="sng" dirty="0" err="1">
                <a:solidFill>
                  <a:srgbClr val="333333"/>
                </a:solidFill>
                <a:effectLst/>
              </a:rPr>
              <a:t>ve</a:t>
            </a:r>
            <a:r>
              <a:rPr lang="en-US" sz="2000" b="0" i="0" u="sng" dirty="0">
                <a:solidFill>
                  <a:srgbClr val="333333"/>
                </a:solidFill>
                <a:effectLst/>
              </a:rPr>
              <a:t> </a:t>
            </a:r>
            <a:r>
              <a:rPr lang="en-US" sz="2000" b="0" i="0" u="sng" dirty="0" err="1">
                <a:solidFill>
                  <a:srgbClr val="333333"/>
                </a:solidFill>
                <a:effectLst/>
              </a:rPr>
              <a:t>všech</a:t>
            </a:r>
            <a:r>
              <a:rPr lang="en-US" sz="2000" b="0" i="0" u="sng" dirty="0">
                <a:solidFill>
                  <a:srgbClr val="333333"/>
                </a:solidFill>
                <a:effectLst/>
              </a:rPr>
              <a:t> </a:t>
            </a:r>
            <a:r>
              <a:rPr lang="en-US" sz="2000" b="0" i="0" u="sng" dirty="0" err="1">
                <a:solidFill>
                  <a:srgbClr val="333333"/>
                </a:solidFill>
                <a:effectLst/>
              </a:rPr>
              <a:t>směrech</a:t>
            </a:r>
            <a:r>
              <a:rPr lang="en-US" sz="2000" b="0" i="0" u="sng" dirty="0">
                <a:solidFill>
                  <a:srgbClr val="333333"/>
                </a:solidFill>
                <a:effectLst/>
              </a:rPr>
              <a:t> </a:t>
            </a:r>
            <a:r>
              <a:rPr lang="en-US" sz="2000" b="0" i="0" u="sng" dirty="0" err="1">
                <a:solidFill>
                  <a:srgbClr val="333333"/>
                </a:solidFill>
                <a:effectLst/>
              </a:rPr>
              <a:t>stejné</a:t>
            </a:r>
            <a:r>
              <a:rPr lang="en-US" sz="2000" b="0" i="0" dirty="0">
                <a:solidFill>
                  <a:srgbClr val="333333"/>
                </a:solidFill>
                <a:effectLst/>
              </a:rPr>
              <a:t>, je </a:t>
            </a:r>
            <a:r>
              <a:rPr lang="en-US" sz="2000" b="0" i="0" dirty="0" err="1">
                <a:solidFill>
                  <a:srgbClr val="333333"/>
                </a:solidFill>
                <a:effectLst/>
              </a:rPr>
              <a:t>také</a:t>
            </a:r>
            <a:r>
              <a:rPr lang="en-US" sz="2000" b="0" i="0" dirty="0">
                <a:solidFill>
                  <a:srgbClr val="333333"/>
                </a:solidFill>
                <a:effectLst/>
              </a:rPr>
              <a:t> </a:t>
            </a:r>
            <a:r>
              <a:rPr lang="en-US" sz="2000" b="0" i="0" dirty="0" err="1">
                <a:solidFill>
                  <a:srgbClr val="333333"/>
                </a:solidFill>
                <a:effectLst/>
              </a:rPr>
              <a:t>ve</a:t>
            </a:r>
            <a:r>
              <a:rPr lang="en-US" sz="2000" b="0" i="0" dirty="0">
                <a:solidFill>
                  <a:srgbClr val="333333"/>
                </a:solidFill>
                <a:effectLst/>
              </a:rPr>
              <a:t> </a:t>
            </a:r>
            <a:r>
              <a:rPr lang="en-US" sz="2000" b="0" i="0" dirty="0" err="1">
                <a:solidFill>
                  <a:srgbClr val="333333"/>
                </a:solidFill>
                <a:effectLst/>
              </a:rPr>
              <a:t>všech</a:t>
            </a:r>
            <a:r>
              <a:rPr lang="en-US" sz="2000" b="0" i="0" dirty="0">
                <a:solidFill>
                  <a:srgbClr val="333333"/>
                </a:solidFill>
                <a:effectLst/>
              </a:rPr>
              <a:t> </a:t>
            </a:r>
            <a:r>
              <a:rPr lang="en-US" sz="2000" b="0" i="0" dirty="0" err="1">
                <a:solidFill>
                  <a:srgbClr val="333333"/>
                </a:solidFill>
                <a:effectLst/>
              </a:rPr>
              <a:t>směrech</a:t>
            </a:r>
            <a:r>
              <a:rPr lang="en-US" sz="2000" b="0" i="0" dirty="0">
                <a:solidFill>
                  <a:srgbClr val="333333"/>
                </a:solidFill>
                <a:effectLst/>
              </a:rPr>
              <a:t> </a:t>
            </a:r>
            <a:r>
              <a:rPr lang="en-US" sz="2000" b="0" i="0" dirty="0" err="1">
                <a:solidFill>
                  <a:srgbClr val="333333"/>
                </a:solidFill>
                <a:effectLst/>
              </a:rPr>
              <a:t>stejná</a:t>
            </a:r>
            <a:r>
              <a:rPr lang="en-US" sz="2000" b="0" i="0" dirty="0">
                <a:solidFill>
                  <a:srgbClr val="333333"/>
                </a:solidFill>
                <a:effectLst/>
              </a:rPr>
              <a:t> </a:t>
            </a:r>
            <a:r>
              <a:rPr lang="en-US" sz="2000" b="0" i="0" dirty="0" err="1">
                <a:solidFill>
                  <a:srgbClr val="333333"/>
                </a:solidFill>
                <a:effectLst/>
              </a:rPr>
              <a:t>velikost</a:t>
            </a:r>
            <a:r>
              <a:rPr lang="en-US" sz="2000" b="0" i="0" dirty="0">
                <a:solidFill>
                  <a:srgbClr val="333333"/>
                </a:solidFill>
                <a:effectLst/>
              </a:rPr>
              <a:t> </a:t>
            </a:r>
            <a:r>
              <a:rPr lang="en-US" sz="2000" b="0" i="0" dirty="0" err="1">
                <a:solidFill>
                  <a:srgbClr val="333333"/>
                </a:solidFill>
                <a:effectLst/>
              </a:rPr>
              <a:t>rychlosti</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Takové</a:t>
            </a:r>
            <a:r>
              <a:rPr lang="en-US" sz="2000" b="0" i="0" dirty="0">
                <a:solidFill>
                  <a:srgbClr val="333333"/>
                </a:solidFill>
                <a:effectLst/>
              </a:rPr>
              <a:t> </a:t>
            </a:r>
            <a:r>
              <a:rPr lang="en-US" sz="2000" b="0" i="0" dirty="0" err="1">
                <a:solidFill>
                  <a:srgbClr val="333333"/>
                </a:solidFill>
                <a:effectLst/>
              </a:rPr>
              <a:t>prostředí</a:t>
            </a:r>
            <a:r>
              <a:rPr lang="en-US" sz="2000" b="0" i="0" dirty="0">
                <a:solidFill>
                  <a:srgbClr val="333333"/>
                </a:solidFill>
                <a:effectLst/>
              </a:rPr>
              <a:t> </a:t>
            </a:r>
            <a:r>
              <a:rPr lang="en-US" sz="2000" b="0" i="0" dirty="0" err="1">
                <a:solidFill>
                  <a:srgbClr val="333333"/>
                </a:solidFill>
                <a:effectLst/>
              </a:rPr>
              <a:t>nazýváme</a:t>
            </a:r>
            <a:r>
              <a:rPr lang="en-US" sz="2000" b="0" i="0" dirty="0">
                <a:solidFill>
                  <a:srgbClr val="333333"/>
                </a:solidFill>
                <a:effectLst/>
              </a:rPr>
              <a:t> </a:t>
            </a:r>
            <a:r>
              <a:rPr lang="en-US" sz="2000" b="1" i="0" dirty="0" err="1">
                <a:solidFill>
                  <a:srgbClr val="333333"/>
                </a:solidFill>
                <a:effectLst/>
              </a:rPr>
              <a:t>izotropní</a:t>
            </a:r>
            <a:r>
              <a:rPr lang="en-US" sz="2000" b="1" i="0" dirty="0">
                <a:solidFill>
                  <a:srgbClr val="333333"/>
                </a:solidFill>
                <a:effectLst/>
              </a:rPr>
              <a:t> </a:t>
            </a:r>
            <a:r>
              <a:rPr lang="en-US" sz="2000" b="1" i="0" dirty="0" err="1">
                <a:solidFill>
                  <a:srgbClr val="333333"/>
                </a:solidFill>
                <a:effectLst/>
              </a:rPr>
              <a:t>prostředí</a:t>
            </a:r>
            <a:r>
              <a:rPr lang="en-US" sz="2000" b="0" i="0" dirty="0">
                <a:solidFill>
                  <a:srgbClr val="333333"/>
                </a:solidFill>
                <a:effectLst/>
              </a:rPr>
              <a:t>.</a:t>
            </a:r>
            <a:endParaRPr lang="en-US" sz="2000" dirty="0"/>
          </a:p>
        </p:txBody>
      </p:sp>
      <p:sp>
        <p:nvSpPr>
          <p:cNvPr id="5" name="TextovéPole 4">
            <a:extLst>
              <a:ext uri="{FF2B5EF4-FFF2-40B4-BE49-F238E27FC236}">
                <a16:creationId xmlns:a16="http://schemas.microsoft.com/office/drawing/2014/main" id="{5A978CE8-E16A-4B5F-8230-B70228154281}"/>
              </a:ext>
            </a:extLst>
          </p:cNvPr>
          <p:cNvSpPr txBox="1"/>
          <p:nvPr/>
        </p:nvSpPr>
        <p:spPr>
          <a:xfrm>
            <a:off x="225287" y="265907"/>
            <a:ext cx="3273288" cy="461665"/>
          </a:xfrm>
          <a:prstGeom prst="rect">
            <a:avLst/>
          </a:prstGeom>
          <a:noFill/>
        </p:spPr>
        <p:txBody>
          <a:bodyPr wrap="square">
            <a:spAutoFit/>
          </a:bodyPr>
          <a:lstStyle/>
          <a:p>
            <a:pPr algn="ctr"/>
            <a:r>
              <a:rPr lang="en-US" sz="2400" b="1" i="0" dirty="0" err="1">
                <a:solidFill>
                  <a:srgbClr val="333333"/>
                </a:solidFill>
                <a:effectLst/>
              </a:rPr>
              <a:t>Šíření</a:t>
            </a:r>
            <a:r>
              <a:rPr lang="en-US" sz="2400" b="1" i="0" dirty="0">
                <a:solidFill>
                  <a:srgbClr val="333333"/>
                </a:solidFill>
                <a:effectLst/>
              </a:rPr>
              <a:t> </a:t>
            </a:r>
            <a:r>
              <a:rPr lang="en-US" sz="2400" b="1" i="0" dirty="0" err="1">
                <a:solidFill>
                  <a:srgbClr val="333333"/>
                </a:solidFill>
                <a:effectLst/>
              </a:rPr>
              <a:t>vlnění</a:t>
            </a:r>
            <a:r>
              <a:rPr lang="en-US" sz="2400" b="1" i="0" dirty="0">
                <a:solidFill>
                  <a:srgbClr val="333333"/>
                </a:solidFill>
                <a:effectLst/>
              </a:rPr>
              <a:t> v </a:t>
            </a:r>
            <a:r>
              <a:rPr lang="en-US" sz="2400" b="1" i="0" dirty="0" err="1">
                <a:solidFill>
                  <a:srgbClr val="333333"/>
                </a:solidFill>
                <a:effectLst/>
              </a:rPr>
              <a:t>prostoru</a:t>
            </a:r>
            <a:endParaRPr lang="en-US" sz="2400" b="1" i="0" dirty="0">
              <a:solidFill>
                <a:srgbClr val="333333"/>
              </a:solidFill>
              <a:effectLst/>
            </a:endParaRPr>
          </a:p>
        </p:txBody>
      </p:sp>
      <p:pic>
        <p:nvPicPr>
          <p:cNvPr id="6146" name="Picture 2">
            <a:extLst>
              <a:ext uri="{FF2B5EF4-FFF2-40B4-BE49-F238E27FC236}">
                <a16:creationId xmlns:a16="http://schemas.microsoft.com/office/drawing/2014/main" id="{7EFD3DC1-C48A-4F9A-AA27-FBFA4FDBC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550" y="4973698"/>
            <a:ext cx="4247321" cy="172547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CCBE2F5-0DE2-46E3-B1E7-BEBA834263C8}"/>
              </a:ext>
            </a:extLst>
          </p:cNvPr>
          <p:cNvSpPr txBox="1"/>
          <p:nvPr/>
        </p:nvSpPr>
        <p:spPr>
          <a:xfrm>
            <a:off x="291548" y="2224352"/>
            <a:ext cx="8719930" cy="2554545"/>
          </a:xfrm>
          <a:prstGeom prst="rect">
            <a:avLst/>
          </a:prstGeom>
          <a:noFill/>
        </p:spPr>
        <p:txBody>
          <a:bodyPr wrap="square">
            <a:spAutoFit/>
          </a:bodyPr>
          <a:lstStyle/>
          <a:p>
            <a:pPr algn="just"/>
            <a:r>
              <a:rPr lang="cs-CZ" sz="2000" b="0" i="0" dirty="0">
                <a:solidFill>
                  <a:srgbClr val="333333"/>
                </a:solidFill>
                <a:effectLst/>
              </a:rPr>
              <a:t>Z bodového zdroje</a:t>
            </a:r>
            <a:r>
              <a:rPr lang="en-US" sz="2000" b="0" i="0" dirty="0">
                <a:solidFill>
                  <a:srgbClr val="333333"/>
                </a:solidFill>
                <a:effectLst/>
              </a:rPr>
              <a:t>, </a:t>
            </a:r>
            <a:r>
              <a:rPr lang="en-US" sz="2000" b="0" i="0" dirty="0" err="1">
                <a:solidFill>
                  <a:srgbClr val="333333"/>
                </a:solidFill>
                <a:effectLst/>
              </a:rPr>
              <a:t>postupuje</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ze</a:t>
            </a:r>
            <a:r>
              <a:rPr lang="en-US" sz="2000" b="0" i="0" dirty="0">
                <a:solidFill>
                  <a:srgbClr val="333333"/>
                </a:solidFill>
                <a:effectLst/>
              </a:rPr>
              <a:t> </a:t>
            </a:r>
            <a:r>
              <a:rPr lang="en-US" sz="2000" b="0" i="0" dirty="0" err="1">
                <a:solidFill>
                  <a:srgbClr val="333333"/>
                </a:solidFill>
                <a:effectLst/>
              </a:rPr>
              <a:t>zdroje</a:t>
            </a:r>
            <a:r>
              <a:rPr lang="en-US" sz="2000" b="0" i="0" dirty="0">
                <a:solidFill>
                  <a:srgbClr val="333333"/>
                </a:solidFill>
                <a:effectLst/>
              </a:rPr>
              <a:t> </a:t>
            </a:r>
            <a:r>
              <a:rPr lang="en-US" sz="2000" b="0" i="0" dirty="0" err="1">
                <a:solidFill>
                  <a:srgbClr val="333333"/>
                </a:solidFill>
                <a:effectLst/>
              </a:rPr>
              <a:t>všemi</a:t>
            </a:r>
            <a:r>
              <a:rPr lang="en-US" sz="2000" b="0" i="0" dirty="0">
                <a:solidFill>
                  <a:srgbClr val="333333"/>
                </a:solidFill>
                <a:effectLst/>
              </a:rPr>
              <a:t> </a:t>
            </a:r>
            <a:r>
              <a:rPr lang="en-US" sz="2000" b="0" i="0" dirty="0" err="1">
                <a:solidFill>
                  <a:srgbClr val="333333"/>
                </a:solidFill>
                <a:effectLst/>
              </a:rPr>
              <a:t>směry</a:t>
            </a:r>
            <a:r>
              <a:rPr lang="en-US" sz="2000" b="0" i="0" dirty="0">
                <a:solidFill>
                  <a:srgbClr val="333333"/>
                </a:solidFill>
                <a:effectLst/>
              </a:rPr>
              <a:t> </a:t>
            </a:r>
            <a:r>
              <a:rPr lang="en-US" sz="2000" b="0" i="0" dirty="0" err="1">
                <a:solidFill>
                  <a:srgbClr val="333333"/>
                </a:solidFill>
                <a:effectLst/>
              </a:rPr>
              <a:t>rychlostí</a:t>
            </a:r>
            <a:r>
              <a:rPr lang="en-US" sz="2000" b="0" i="0" dirty="0">
                <a:solidFill>
                  <a:srgbClr val="333333"/>
                </a:solidFill>
                <a:effectLst/>
              </a:rPr>
              <a:t> </a:t>
            </a:r>
            <a:r>
              <a:rPr lang="en-US" sz="2000" b="0" i="1" dirty="0">
                <a:solidFill>
                  <a:srgbClr val="333333"/>
                </a:solidFill>
                <a:effectLst/>
              </a:rPr>
              <a:t>v</a:t>
            </a:r>
            <a:r>
              <a:rPr lang="en-US" sz="2000" b="0" i="0" dirty="0">
                <a:solidFill>
                  <a:srgbClr val="333333"/>
                </a:solidFill>
                <a:effectLst/>
              </a:rPr>
              <a:t> a za </a:t>
            </a:r>
            <a:r>
              <a:rPr lang="en-US" sz="2000" b="0" i="0" dirty="0" err="1">
                <a:solidFill>
                  <a:srgbClr val="333333"/>
                </a:solidFill>
                <a:effectLst/>
              </a:rPr>
              <a:t>dobu</a:t>
            </a:r>
            <a:r>
              <a:rPr lang="en-US" sz="2000" b="0" i="0" dirty="0">
                <a:solidFill>
                  <a:srgbClr val="333333"/>
                </a:solidFill>
                <a:effectLst/>
              </a:rPr>
              <a:t> </a:t>
            </a:r>
            <a:r>
              <a:rPr lang="en-US" sz="2000" b="0" i="1" dirty="0">
                <a:solidFill>
                  <a:srgbClr val="333333"/>
                </a:solidFill>
                <a:effectLst/>
              </a:rPr>
              <a:t>t</a:t>
            </a:r>
            <a:r>
              <a:rPr lang="en-US" sz="2000" b="0" i="0" dirty="0">
                <a:solidFill>
                  <a:srgbClr val="333333"/>
                </a:solidFill>
                <a:effectLst/>
              </a:rPr>
              <a:t> </a:t>
            </a:r>
            <a:r>
              <a:rPr lang="en-US" sz="2000" b="0" i="0" dirty="0" err="1">
                <a:solidFill>
                  <a:srgbClr val="333333"/>
                </a:solidFill>
                <a:effectLst/>
              </a:rPr>
              <a:t>dosáhne</a:t>
            </a:r>
            <a:r>
              <a:rPr lang="en-US" sz="2000" b="0" i="0" dirty="0">
                <a:solidFill>
                  <a:srgbClr val="333333"/>
                </a:solidFill>
                <a:effectLst/>
              </a:rPr>
              <a:t> </a:t>
            </a:r>
            <a:r>
              <a:rPr lang="en-US" sz="2000" b="0" i="0" dirty="0" err="1">
                <a:solidFill>
                  <a:srgbClr val="333333"/>
                </a:solidFill>
                <a:effectLst/>
              </a:rPr>
              <a:t>vzdálenosti</a:t>
            </a:r>
            <a:r>
              <a:rPr lang="en-US" sz="2000" b="0" i="0" dirty="0">
                <a:solidFill>
                  <a:srgbClr val="333333"/>
                </a:solidFill>
                <a:effectLst/>
              </a:rPr>
              <a:t> </a:t>
            </a:r>
            <a:r>
              <a:rPr lang="en-US" sz="2000" b="0" i="1" dirty="0">
                <a:solidFill>
                  <a:srgbClr val="333333"/>
                </a:solidFill>
                <a:effectLst/>
              </a:rPr>
              <a:t>r = v</a:t>
            </a:r>
            <a:r>
              <a:rPr lang="cs-CZ" sz="2000" b="0" i="1" dirty="0">
                <a:solidFill>
                  <a:srgbClr val="333333"/>
                </a:solidFill>
                <a:effectLst/>
              </a:rPr>
              <a:t>.</a:t>
            </a:r>
            <a:r>
              <a:rPr lang="en-US" sz="2000" b="0" i="1" dirty="0">
                <a:solidFill>
                  <a:srgbClr val="333333"/>
                </a:solidFill>
                <a:effectLst/>
              </a:rPr>
              <a:t>t</a:t>
            </a:r>
            <a:r>
              <a:rPr lang="en-US" sz="2000" b="0" i="0" dirty="0">
                <a:solidFill>
                  <a:srgbClr val="333333"/>
                </a:solidFill>
                <a:effectLst/>
              </a:rPr>
              <a:t>. </a:t>
            </a:r>
            <a:r>
              <a:rPr lang="en-US" sz="2000" b="0" i="0" dirty="0" err="1">
                <a:solidFill>
                  <a:srgbClr val="333333"/>
                </a:solidFill>
                <a:effectLst/>
              </a:rPr>
              <a:t>Všechny</a:t>
            </a:r>
            <a:r>
              <a:rPr lang="en-US" sz="2000" b="0" i="0" dirty="0">
                <a:solidFill>
                  <a:srgbClr val="333333"/>
                </a:solidFill>
                <a:effectLst/>
              </a:rPr>
              <a:t> body, do </a:t>
            </a:r>
            <a:r>
              <a:rPr lang="en-US" sz="2000" b="0" i="0" dirty="0" err="1">
                <a:solidFill>
                  <a:srgbClr val="333333"/>
                </a:solidFill>
                <a:effectLst/>
              </a:rPr>
              <a:t>nichž</a:t>
            </a:r>
            <a:r>
              <a:rPr lang="en-US" sz="2000" b="0" i="0" dirty="0">
                <a:solidFill>
                  <a:srgbClr val="333333"/>
                </a:solidFill>
                <a:effectLst/>
              </a:rPr>
              <a:t> </a:t>
            </a:r>
            <a:r>
              <a:rPr lang="en-US" sz="2000" b="0" i="0" dirty="0" err="1">
                <a:solidFill>
                  <a:srgbClr val="333333"/>
                </a:solidFill>
                <a:effectLst/>
              </a:rPr>
              <a:t>dospěje</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z </a:t>
            </a:r>
            <a:r>
              <a:rPr lang="en-US" sz="2000" b="0" i="0" dirty="0" err="1">
                <a:solidFill>
                  <a:srgbClr val="333333"/>
                </a:solidFill>
                <a:effectLst/>
              </a:rPr>
              <a:t>bodového</a:t>
            </a:r>
            <a:r>
              <a:rPr lang="en-US" sz="2000" b="0" i="0" dirty="0">
                <a:solidFill>
                  <a:srgbClr val="333333"/>
                </a:solidFill>
                <a:effectLst/>
              </a:rPr>
              <a:t> </a:t>
            </a:r>
            <a:r>
              <a:rPr lang="en-US" sz="2000" b="0" i="0" dirty="0" err="1">
                <a:solidFill>
                  <a:srgbClr val="333333"/>
                </a:solidFill>
                <a:effectLst/>
              </a:rPr>
              <a:t>zdroje</a:t>
            </a:r>
            <a:r>
              <a:rPr lang="en-US" sz="2000" b="0" i="0" dirty="0">
                <a:solidFill>
                  <a:srgbClr val="333333"/>
                </a:solidFill>
                <a:effectLst/>
              </a:rPr>
              <a:t> za </a:t>
            </a:r>
            <a:r>
              <a:rPr lang="en-US" sz="2000" b="0" i="0" dirty="0" err="1">
                <a:solidFill>
                  <a:srgbClr val="333333"/>
                </a:solidFill>
                <a:effectLst/>
              </a:rPr>
              <a:t>stejnou</a:t>
            </a:r>
            <a:r>
              <a:rPr lang="en-US" sz="2000" b="0" i="0" dirty="0">
                <a:solidFill>
                  <a:srgbClr val="333333"/>
                </a:solidFill>
                <a:effectLst/>
              </a:rPr>
              <a:t> </a:t>
            </a:r>
            <a:r>
              <a:rPr lang="en-US" sz="2000" b="0" i="0" dirty="0" err="1">
                <a:solidFill>
                  <a:srgbClr val="333333"/>
                </a:solidFill>
                <a:effectLst/>
              </a:rPr>
              <a:t>dobu</a:t>
            </a:r>
            <a:r>
              <a:rPr lang="en-US" sz="2000" b="0" i="0" dirty="0">
                <a:solidFill>
                  <a:srgbClr val="333333"/>
                </a:solidFill>
                <a:effectLst/>
              </a:rPr>
              <a:t>, </a:t>
            </a:r>
            <a:r>
              <a:rPr lang="en-US" sz="2000" b="0" i="0" dirty="0" err="1">
                <a:solidFill>
                  <a:srgbClr val="333333"/>
                </a:solidFill>
                <a:effectLst/>
              </a:rPr>
              <a:t>leží</a:t>
            </a:r>
            <a:r>
              <a:rPr lang="en-US" sz="2000" b="0" i="0" dirty="0">
                <a:solidFill>
                  <a:srgbClr val="333333"/>
                </a:solidFill>
                <a:effectLst/>
              </a:rPr>
              <a:t>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kulové</a:t>
            </a:r>
            <a:r>
              <a:rPr lang="en-US" sz="2000" b="0" i="0" dirty="0">
                <a:solidFill>
                  <a:srgbClr val="333333"/>
                </a:solidFill>
                <a:effectLst/>
              </a:rPr>
              <a:t> </a:t>
            </a:r>
            <a:r>
              <a:rPr lang="en-US" sz="2000" b="0" i="0" dirty="0" err="1">
                <a:solidFill>
                  <a:srgbClr val="333333"/>
                </a:solidFill>
                <a:effectLst/>
              </a:rPr>
              <a:t>ploše</a:t>
            </a:r>
            <a:r>
              <a:rPr lang="en-US" sz="2000" b="0" i="0" dirty="0">
                <a:solidFill>
                  <a:srgbClr val="333333"/>
                </a:solidFill>
                <a:effectLst/>
              </a:rPr>
              <a:t>, </a:t>
            </a:r>
            <a:r>
              <a:rPr lang="en-US" sz="2000" b="0" i="0" dirty="0" err="1">
                <a:solidFill>
                  <a:srgbClr val="333333"/>
                </a:solidFill>
                <a:effectLst/>
              </a:rPr>
              <a:t>kterou</a:t>
            </a:r>
            <a:r>
              <a:rPr lang="en-US" sz="2000" b="0" i="0" dirty="0">
                <a:solidFill>
                  <a:srgbClr val="333333"/>
                </a:solidFill>
                <a:effectLst/>
              </a:rPr>
              <a:t> </a:t>
            </a:r>
            <a:r>
              <a:rPr lang="en-US" sz="2000" b="0" i="0" dirty="0" err="1">
                <a:solidFill>
                  <a:srgbClr val="333333"/>
                </a:solidFill>
                <a:effectLst/>
              </a:rPr>
              <a:t>nazýváme</a:t>
            </a:r>
            <a:r>
              <a:rPr lang="en-US" sz="2000" b="0" i="0" dirty="0">
                <a:solidFill>
                  <a:srgbClr val="333333"/>
                </a:solidFill>
                <a:effectLst/>
              </a:rPr>
              <a:t> </a:t>
            </a:r>
            <a:r>
              <a:rPr lang="en-US" sz="2000" b="1" i="0" dirty="0" err="1">
                <a:solidFill>
                  <a:srgbClr val="333333"/>
                </a:solidFill>
                <a:effectLst/>
              </a:rPr>
              <a:t>vlnoplocha</a:t>
            </a:r>
            <a:r>
              <a:rPr lang="en-US" sz="2000" b="0" i="0" dirty="0">
                <a:solidFill>
                  <a:srgbClr val="333333"/>
                </a:solidFill>
                <a:effectLst/>
              </a:rPr>
              <a:t>. </a:t>
            </a:r>
            <a:r>
              <a:rPr lang="en-US" sz="2000" b="0" i="0" dirty="0" err="1">
                <a:solidFill>
                  <a:srgbClr val="333333"/>
                </a:solidFill>
                <a:effectLst/>
              </a:rPr>
              <a:t>Všechny</a:t>
            </a:r>
            <a:r>
              <a:rPr lang="en-US" sz="2000" b="0" i="0" dirty="0">
                <a:solidFill>
                  <a:srgbClr val="333333"/>
                </a:solidFill>
                <a:effectLst/>
              </a:rPr>
              <a:t> body </a:t>
            </a:r>
            <a:r>
              <a:rPr lang="en-US" sz="2000" b="0" i="0" dirty="0" err="1">
                <a:solidFill>
                  <a:srgbClr val="333333"/>
                </a:solidFill>
                <a:effectLst/>
              </a:rPr>
              <a:t>stejné</a:t>
            </a:r>
            <a:r>
              <a:rPr lang="en-US" sz="2000" b="0" i="0" dirty="0">
                <a:solidFill>
                  <a:srgbClr val="333333"/>
                </a:solidFill>
                <a:effectLst/>
              </a:rPr>
              <a:t> </a:t>
            </a:r>
            <a:r>
              <a:rPr lang="en-US" sz="2000" b="0" i="0" dirty="0" err="1">
                <a:solidFill>
                  <a:srgbClr val="333333"/>
                </a:solidFill>
                <a:effectLst/>
              </a:rPr>
              <a:t>vlnoplochy</a:t>
            </a:r>
            <a:r>
              <a:rPr lang="en-US" sz="2000" b="0" i="0" dirty="0">
                <a:solidFill>
                  <a:srgbClr val="333333"/>
                </a:solidFill>
                <a:effectLst/>
              </a:rPr>
              <a:t> </a:t>
            </a:r>
            <a:r>
              <a:rPr lang="en-US" sz="2000" b="0" i="0" dirty="0" err="1">
                <a:solidFill>
                  <a:srgbClr val="333333"/>
                </a:solidFill>
                <a:effectLst/>
              </a:rPr>
              <a:t>kmitají</a:t>
            </a:r>
            <a:r>
              <a:rPr lang="en-US" sz="2000" b="0" i="0" dirty="0">
                <a:solidFill>
                  <a:srgbClr val="333333"/>
                </a:solidFill>
                <a:effectLst/>
              </a:rPr>
              <a:t> se </a:t>
            </a:r>
            <a:r>
              <a:rPr lang="en-US" sz="2000" b="0" i="0" dirty="0" err="1">
                <a:solidFill>
                  <a:srgbClr val="333333"/>
                </a:solidFill>
                <a:effectLst/>
              </a:rPr>
              <a:t>stejnou</a:t>
            </a:r>
            <a:r>
              <a:rPr lang="en-US" sz="2000" b="0" i="0" dirty="0">
                <a:solidFill>
                  <a:srgbClr val="333333"/>
                </a:solidFill>
                <a:effectLst/>
              </a:rPr>
              <a:t> </a:t>
            </a:r>
            <a:r>
              <a:rPr lang="en-US" sz="2000" b="0" i="0" dirty="0" err="1">
                <a:solidFill>
                  <a:srgbClr val="333333"/>
                </a:solidFill>
                <a:effectLst/>
              </a:rPr>
              <a:t>fází</a:t>
            </a:r>
            <a:r>
              <a:rPr lang="en-US" sz="2000" b="0" i="0" dirty="0">
                <a:solidFill>
                  <a:srgbClr val="333333"/>
                </a:solidFill>
                <a:effectLst/>
              </a:rPr>
              <a:t>. </a:t>
            </a:r>
            <a:r>
              <a:rPr lang="en-US" sz="2000" b="0" i="0" u="sng" dirty="0" err="1">
                <a:solidFill>
                  <a:srgbClr val="333333"/>
                </a:solidFill>
                <a:effectLst/>
              </a:rPr>
              <a:t>Směr</a:t>
            </a:r>
            <a:r>
              <a:rPr lang="en-US" sz="2000" b="0" i="0" u="sng" dirty="0">
                <a:solidFill>
                  <a:srgbClr val="333333"/>
                </a:solidFill>
                <a:effectLst/>
              </a:rPr>
              <a:t> </a:t>
            </a:r>
            <a:r>
              <a:rPr lang="en-US" sz="2000" b="0" i="0" u="sng" dirty="0" err="1">
                <a:solidFill>
                  <a:srgbClr val="333333"/>
                </a:solidFill>
                <a:effectLst/>
              </a:rPr>
              <a:t>šíření</a:t>
            </a:r>
            <a:r>
              <a:rPr lang="en-US" sz="2000" b="0" i="0" u="sng" dirty="0">
                <a:solidFill>
                  <a:srgbClr val="333333"/>
                </a:solidFill>
                <a:effectLst/>
              </a:rPr>
              <a:t> </a:t>
            </a:r>
            <a:r>
              <a:rPr lang="en-US" sz="2000" b="0" i="0" u="sng" dirty="0" err="1">
                <a:solidFill>
                  <a:srgbClr val="333333"/>
                </a:solidFill>
                <a:effectLst/>
              </a:rPr>
              <a:t>vlnění</a:t>
            </a:r>
            <a:r>
              <a:rPr lang="en-US" sz="2000" b="0" i="0" u="sng" dirty="0">
                <a:solidFill>
                  <a:srgbClr val="333333"/>
                </a:solidFill>
                <a:effectLst/>
              </a:rPr>
              <a:t> </a:t>
            </a:r>
            <a:r>
              <a:rPr lang="en-US" sz="2000" b="0" i="0" u="sng" dirty="0" err="1">
                <a:solidFill>
                  <a:srgbClr val="333333"/>
                </a:solidFill>
                <a:effectLst/>
              </a:rPr>
              <a:t>určuje</a:t>
            </a:r>
            <a:r>
              <a:rPr lang="en-US" sz="2000" b="0" i="0" dirty="0">
                <a:solidFill>
                  <a:srgbClr val="333333"/>
                </a:solidFill>
                <a:effectLst/>
              </a:rPr>
              <a:t> </a:t>
            </a:r>
            <a:r>
              <a:rPr lang="en-US" sz="2000" b="0" i="0" dirty="0" err="1">
                <a:solidFill>
                  <a:srgbClr val="333333"/>
                </a:solidFill>
                <a:effectLst/>
              </a:rPr>
              <a:t>přímka</a:t>
            </a:r>
            <a:r>
              <a:rPr lang="en-US" sz="2000" b="0" i="0" dirty="0">
                <a:solidFill>
                  <a:srgbClr val="333333"/>
                </a:solidFill>
                <a:effectLst/>
              </a:rPr>
              <a:t>, </a:t>
            </a:r>
            <a:r>
              <a:rPr lang="en-US" sz="2000" b="0" i="0" dirty="0" err="1">
                <a:solidFill>
                  <a:srgbClr val="333333"/>
                </a:solidFill>
                <a:effectLst/>
              </a:rPr>
              <a:t>která</a:t>
            </a:r>
            <a:r>
              <a:rPr lang="en-US" sz="2000" b="0" i="0" dirty="0">
                <a:solidFill>
                  <a:srgbClr val="333333"/>
                </a:solidFill>
                <a:effectLst/>
              </a:rPr>
              <a:t> </a:t>
            </a:r>
            <a:r>
              <a:rPr lang="en-US" sz="2000" b="0" i="0" dirty="0" err="1">
                <a:solidFill>
                  <a:srgbClr val="333333"/>
                </a:solidFill>
                <a:effectLst/>
              </a:rPr>
              <a:t>vychází</a:t>
            </a:r>
            <a:r>
              <a:rPr lang="en-US" sz="2000" b="0" i="0" dirty="0">
                <a:solidFill>
                  <a:srgbClr val="333333"/>
                </a:solidFill>
                <a:effectLst/>
              </a:rPr>
              <a:t> </a:t>
            </a:r>
            <a:r>
              <a:rPr lang="en-US" sz="2000" b="0" i="0" dirty="0" err="1">
                <a:solidFill>
                  <a:srgbClr val="333333"/>
                </a:solidFill>
                <a:effectLst/>
              </a:rPr>
              <a:t>ze</a:t>
            </a:r>
            <a:r>
              <a:rPr lang="en-US" sz="2000" b="0" i="0" dirty="0">
                <a:solidFill>
                  <a:srgbClr val="333333"/>
                </a:solidFill>
                <a:effectLst/>
              </a:rPr>
              <a:t> </a:t>
            </a:r>
            <a:r>
              <a:rPr lang="en-US" sz="2000" b="0" i="0" dirty="0" err="1">
                <a:solidFill>
                  <a:srgbClr val="333333"/>
                </a:solidFill>
                <a:effectLst/>
              </a:rPr>
              <a:t>zdroje</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kolmo</a:t>
            </a:r>
            <a:r>
              <a:rPr lang="en-US" sz="2000" b="0" i="0" dirty="0">
                <a:solidFill>
                  <a:srgbClr val="333333"/>
                </a:solidFill>
                <a:effectLst/>
              </a:rPr>
              <a:t>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vlnoplochu</a:t>
            </a:r>
            <a:r>
              <a:rPr lang="en-US" sz="2000" b="0" i="0" dirty="0">
                <a:solidFill>
                  <a:srgbClr val="333333"/>
                </a:solidFill>
                <a:effectLst/>
              </a:rPr>
              <a:t> a </a:t>
            </a:r>
            <a:r>
              <a:rPr lang="en-US" sz="2000" b="0" i="0" dirty="0" err="1">
                <a:solidFill>
                  <a:srgbClr val="333333"/>
                </a:solidFill>
                <a:effectLst/>
              </a:rPr>
              <a:t>nazývá</a:t>
            </a:r>
            <a:r>
              <a:rPr lang="en-US" sz="2000" b="0" i="0" dirty="0">
                <a:solidFill>
                  <a:srgbClr val="333333"/>
                </a:solidFill>
                <a:effectLst/>
              </a:rPr>
              <a:t> se </a:t>
            </a:r>
            <a:r>
              <a:rPr lang="en-US" sz="2000" b="1" i="0" u="sng" dirty="0" err="1">
                <a:solidFill>
                  <a:srgbClr val="333333"/>
                </a:solidFill>
                <a:effectLst/>
              </a:rPr>
              <a:t>paprsek</a:t>
            </a:r>
            <a:r>
              <a:rPr lang="en-US" sz="2000" b="0" i="0" dirty="0">
                <a:solidFill>
                  <a:srgbClr val="333333"/>
                </a:solidFill>
                <a:effectLst/>
              </a:rPr>
              <a:t>. V </a:t>
            </a:r>
            <a:r>
              <a:rPr lang="en-US" sz="2000" b="0" i="0" dirty="0" err="1">
                <a:solidFill>
                  <a:srgbClr val="333333"/>
                </a:solidFill>
                <a:effectLst/>
              </a:rPr>
              <a:t>blízkosti</a:t>
            </a:r>
            <a:r>
              <a:rPr lang="en-US" sz="2000" b="0" i="0" dirty="0">
                <a:solidFill>
                  <a:srgbClr val="333333"/>
                </a:solidFill>
                <a:effectLst/>
              </a:rPr>
              <a:t> </a:t>
            </a:r>
            <a:r>
              <a:rPr lang="en-US" sz="2000" b="0" i="0" dirty="0" err="1">
                <a:solidFill>
                  <a:srgbClr val="333333"/>
                </a:solidFill>
                <a:effectLst/>
              </a:rPr>
              <a:t>bodového</a:t>
            </a:r>
            <a:r>
              <a:rPr lang="en-US" sz="2000" b="0" i="0" dirty="0">
                <a:solidFill>
                  <a:srgbClr val="333333"/>
                </a:solidFill>
                <a:effectLst/>
              </a:rPr>
              <a:t> </a:t>
            </a:r>
            <a:r>
              <a:rPr lang="en-US" sz="2000" b="0" i="0" dirty="0" err="1">
                <a:solidFill>
                  <a:srgbClr val="333333"/>
                </a:solidFill>
                <a:effectLst/>
              </a:rPr>
              <a:t>zdroje</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se </a:t>
            </a:r>
            <a:r>
              <a:rPr lang="en-US" sz="2000" b="0" i="0" dirty="0" err="1">
                <a:solidFill>
                  <a:srgbClr val="333333"/>
                </a:solidFill>
                <a:effectLst/>
              </a:rPr>
              <a:t>vytvářejí</a:t>
            </a:r>
            <a:r>
              <a:rPr lang="en-US" sz="2000" b="0" i="0" dirty="0">
                <a:solidFill>
                  <a:srgbClr val="333333"/>
                </a:solidFill>
                <a:effectLst/>
              </a:rPr>
              <a:t> </a:t>
            </a:r>
            <a:r>
              <a:rPr lang="en-US" sz="2000" b="0" i="0" dirty="0" err="1">
                <a:solidFill>
                  <a:srgbClr val="333333"/>
                </a:solidFill>
                <a:effectLst/>
              </a:rPr>
              <a:t>kulové</a:t>
            </a:r>
            <a:r>
              <a:rPr lang="en-US" sz="2000" b="0" i="0" dirty="0">
                <a:solidFill>
                  <a:srgbClr val="333333"/>
                </a:solidFill>
                <a:effectLst/>
              </a:rPr>
              <a:t> </a:t>
            </a:r>
            <a:r>
              <a:rPr lang="en-US" sz="2000" b="0" i="0" dirty="0" err="1">
                <a:solidFill>
                  <a:srgbClr val="333333"/>
                </a:solidFill>
                <a:effectLst/>
              </a:rPr>
              <a:t>vlnoplochy</a:t>
            </a:r>
            <a:r>
              <a:rPr lang="en-US" sz="2000" b="0" i="0" dirty="0">
                <a:solidFill>
                  <a:srgbClr val="333333"/>
                </a:solidFill>
                <a:effectLst/>
              </a:rPr>
              <a:t>. </a:t>
            </a:r>
            <a:r>
              <a:rPr lang="en-US" sz="2000" b="0" i="0" dirty="0" err="1">
                <a:solidFill>
                  <a:srgbClr val="333333"/>
                </a:solidFill>
                <a:effectLst/>
              </a:rPr>
              <a:t>Ve</a:t>
            </a:r>
            <a:r>
              <a:rPr lang="en-US" sz="2000" b="0" i="0" dirty="0">
                <a:solidFill>
                  <a:srgbClr val="333333"/>
                </a:solidFill>
                <a:effectLst/>
              </a:rPr>
              <a:t> </a:t>
            </a:r>
            <a:r>
              <a:rPr lang="en-US" sz="2000" b="0" i="0" dirty="0" err="1">
                <a:solidFill>
                  <a:srgbClr val="333333"/>
                </a:solidFill>
                <a:effectLst/>
              </a:rPr>
              <a:t>větších</a:t>
            </a:r>
            <a:r>
              <a:rPr lang="en-US" sz="2000" b="0" i="0" dirty="0">
                <a:solidFill>
                  <a:srgbClr val="333333"/>
                </a:solidFill>
                <a:effectLst/>
              </a:rPr>
              <a:t> </a:t>
            </a:r>
            <a:r>
              <a:rPr lang="en-US" sz="2000" b="0" i="0" dirty="0" err="1">
                <a:solidFill>
                  <a:srgbClr val="333333"/>
                </a:solidFill>
                <a:effectLst/>
              </a:rPr>
              <a:t>vzdálenostech</a:t>
            </a:r>
            <a:r>
              <a:rPr lang="en-US" sz="2000" b="0" i="0" dirty="0">
                <a:solidFill>
                  <a:srgbClr val="333333"/>
                </a:solidFill>
                <a:effectLst/>
              </a:rPr>
              <a:t> od </a:t>
            </a:r>
            <a:r>
              <a:rPr lang="en-US" sz="2000" b="0" i="0" dirty="0" err="1">
                <a:solidFill>
                  <a:srgbClr val="333333"/>
                </a:solidFill>
                <a:effectLst/>
              </a:rPr>
              <a:t>zdroje</a:t>
            </a:r>
            <a:r>
              <a:rPr lang="en-US" sz="2000" b="0" i="0" dirty="0">
                <a:solidFill>
                  <a:srgbClr val="333333"/>
                </a:solidFill>
                <a:effectLst/>
              </a:rPr>
              <a:t> je </a:t>
            </a:r>
            <a:r>
              <a:rPr lang="en-US" sz="2000" b="0" i="0" dirty="0" err="1">
                <a:solidFill>
                  <a:srgbClr val="333333"/>
                </a:solidFill>
                <a:effectLst/>
              </a:rPr>
              <a:t>však</a:t>
            </a:r>
            <a:r>
              <a:rPr lang="en-US" sz="2000" b="0" i="0" dirty="0">
                <a:solidFill>
                  <a:srgbClr val="333333"/>
                </a:solidFill>
                <a:effectLst/>
              </a:rPr>
              <a:t> </a:t>
            </a:r>
            <a:r>
              <a:rPr lang="en-US" sz="2000" b="0" i="0" dirty="0" err="1">
                <a:solidFill>
                  <a:srgbClr val="333333"/>
                </a:solidFill>
                <a:effectLst/>
              </a:rPr>
              <a:t>zakřivení</a:t>
            </a:r>
            <a:r>
              <a:rPr lang="en-US" sz="2000" b="0" i="0" dirty="0">
                <a:solidFill>
                  <a:srgbClr val="333333"/>
                </a:solidFill>
                <a:effectLst/>
              </a:rPr>
              <a:t> </a:t>
            </a:r>
            <a:r>
              <a:rPr lang="en-US" sz="2000" b="0" i="0" dirty="0" err="1">
                <a:solidFill>
                  <a:srgbClr val="333333"/>
                </a:solidFill>
                <a:effectLst/>
              </a:rPr>
              <a:t>kulových</a:t>
            </a:r>
            <a:r>
              <a:rPr lang="en-US" sz="2000" b="0" i="0" dirty="0">
                <a:solidFill>
                  <a:srgbClr val="333333"/>
                </a:solidFill>
                <a:effectLst/>
              </a:rPr>
              <a:t> </a:t>
            </a:r>
            <a:r>
              <a:rPr lang="en-US" sz="2000" b="0" i="0" dirty="0" err="1">
                <a:solidFill>
                  <a:srgbClr val="333333"/>
                </a:solidFill>
                <a:effectLst/>
              </a:rPr>
              <a:t>vlnoploch</a:t>
            </a:r>
            <a:r>
              <a:rPr lang="en-US" sz="2000" b="0" i="0" dirty="0">
                <a:solidFill>
                  <a:srgbClr val="333333"/>
                </a:solidFill>
                <a:effectLst/>
              </a:rPr>
              <a:t> </a:t>
            </a:r>
            <a:r>
              <a:rPr lang="en-US" sz="2000" b="0" i="0" dirty="0" err="1">
                <a:solidFill>
                  <a:srgbClr val="333333"/>
                </a:solidFill>
                <a:effectLst/>
              </a:rPr>
              <a:t>tak</a:t>
            </a:r>
            <a:r>
              <a:rPr lang="en-US" sz="2000" b="0" i="0" dirty="0">
                <a:solidFill>
                  <a:srgbClr val="333333"/>
                </a:solidFill>
                <a:effectLst/>
              </a:rPr>
              <a:t> </a:t>
            </a:r>
            <a:r>
              <a:rPr lang="en-US" sz="2000" b="0" i="0" dirty="0" err="1">
                <a:solidFill>
                  <a:srgbClr val="333333"/>
                </a:solidFill>
                <a:effectLst/>
              </a:rPr>
              <a:t>malé</a:t>
            </a:r>
            <a:r>
              <a:rPr lang="en-US" sz="2000" b="0" i="0" dirty="0">
                <a:solidFill>
                  <a:srgbClr val="333333"/>
                </a:solidFill>
                <a:effectLst/>
              </a:rPr>
              <a:t>, </a:t>
            </a:r>
            <a:r>
              <a:rPr lang="en-US" sz="2000" b="0" i="0" dirty="0" err="1">
                <a:solidFill>
                  <a:srgbClr val="333333"/>
                </a:solidFill>
                <a:effectLst/>
              </a:rPr>
              <a:t>že</a:t>
            </a:r>
            <a:r>
              <a:rPr lang="en-US" sz="2000" b="0" i="0" dirty="0">
                <a:solidFill>
                  <a:srgbClr val="333333"/>
                </a:solidFill>
                <a:effectLst/>
              </a:rPr>
              <a:t> </a:t>
            </a:r>
            <a:r>
              <a:rPr lang="en-US" sz="2000" b="0" i="0" dirty="0" err="1">
                <a:solidFill>
                  <a:srgbClr val="333333"/>
                </a:solidFill>
                <a:effectLst/>
              </a:rPr>
              <a:t>můžeme</a:t>
            </a:r>
            <a:r>
              <a:rPr lang="en-US" sz="2000" b="0" i="0" dirty="0">
                <a:solidFill>
                  <a:srgbClr val="333333"/>
                </a:solidFill>
                <a:effectLst/>
              </a:rPr>
              <a:t> </a:t>
            </a:r>
            <a:r>
              <a:rPr lang="en-US" sz="2000" b="0" i="0" dirty="0" err="1">
                <a:solidFill>
                  <a:srgbClr val="333333"/>
                </a:solidFill>
                <a:effectLst/>
              </a:rPr>
              <a:t>jejich</a:t>
            </a:r>
            <a:r>
              <a:rPr lang="en-US" sz="2000" b="0" i="0" dirty="0">
                <a:solidFill>
                  <a:srgbClr val="333333"/>
                </a:solidFill>
                <a:effectLst/>
              </a:rPr>
              <a:t> </a:t>
            </a:r>
            <a:r>
              <a:rPr lang="en-US" sz="2000" b="0" i="0" dirty="0" err="1">
                <a:solidFill>
                  <a:srgbClr val="333333"/>
                </a:solidFill>
                <a:effectLst/>
              </a:rPr>
              <a:t>části</a:t>
            </a:r>
            <a:r>
              <a:rPr lang="en-US" sz="2000" b="0" i="0" dirty="0">
                <a:solidFill>
                  <a:srgbClr val="333333"/>
                </a:solidFill>
                <a:effectLst/>
              </a:rPr>
              <a:t> </a:t>
            </a:r>
            <a:r>
              <a:rPr lang="en-US" sz="2000" b="0" i="0" dirty="0" err="1">
                <a:solidFill>
                  <a:srgbClr val="333333"/>
                </a:solidFill>
                <a:effectLst/>
              </a:rPr>
              <a:t>nahradit</a:t>
            </a:r>
            <a:r>
              <a:rPr lang="en-US" sz="2000" b="0" i="0" dirty="0">
                <a:solidFill>
                  <a:srgbClr val="333333"/>
                </a:solidFill>
                <a:effectLst/>
              </a:rPr>
              <a:t> </a:t>
            </a:r>
            <a:r>
              <a:rPr lang="en-US" sz="2000" b="0" i="0" dirty="0" err="1">
                <a:solidFill>
                  <a:srgbClr val="333333"/>
                </a:solidFill>
                <a:effectLst/>
              </a:rPr>
              <a:t>vlnoplochami</a:t>
            </a:r>
            <a:r>
              <a:rPr lang="en-US" sz="2000" b="0" i="0" dirty="0">
                <a:solidFill>
                  <a:srgbClr val="333333"/>
                </a:solidFill>
                <a:effectLst/>
              </a:rPr>
              <a:t> </a:t>
            </a:r>
            <a:r>
              <a:rPr lang="en-US" sz="2000" b="0" i="0" dirty="0" err="1">
                <a:solidFill>
                  <a:srgbClr val="333333"/>
                </a:solidFill>
                <a:effectLst/>
              </a:rPr>
              <a:t>rovinnými</a:t>
            </a:r>
            <a:r>
              <a:rPr lang="en-US" sz="2000" b="0" i="0" dirty="0">
                <a:solidFill>
                  <a:srgbClr val="333333"/>
                </a:solidFill>
                <a:effectLst/>
              </a:rPr>
              <a:t>.</a:t>
            </a:r>
            <a:endParaRPr lang="en-US" sz="2000" dirty="0"/>
          </a:p>
        </p:txBody>
      </p:sp>
    </p:spTree>
    <p:extLst>
      <p:ext uri="{BB962C8B-B14F-4D97-AF65-F5344CB8AC3E}">
        <p14:creationId xmlns:p14="http://schemas.microsoft.com/office/powerpoint/2010/main" val="2594060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142824DF-AFDE-41E0-9EE5-9A710BBB4772}"/>
              </a:ext>
            </a:extLst>
          </p:cNvPr>
          <p:cNvSpPr txBox="1"/>
          <p:nvPr/>
        </p:nvSpPr>
        <p:spPr>
          <a:xfrm>
            <a:off x="276225" y="358259"/>
            <a:ext cx="4572000" cy="461665"/>
          </a:xfrm>
          <a:prstGeom prst="rect">
            <a:avLst/>
          </a:prstGeom>
          <a:noFill/>
        </p:spPr>
        <p:txBody>
          <a:bodyPr wrap="square">
            <a:spAutoFit/>
          </a:bodyPr>
          <a:lstStyle/>
          <a:p>
            <a:pPr algn="l"/>
            <a:r>
              <a:rPr lang="cs-CZ" sz="2400" b="1" i="0" dirty="0" err="1">
                <a:solidFill>
                  <a:srgbClr val="000000"/>
                </a:solidFill>
                <a:effectLst/>
              </a:rPr>
              <a:t>Huygensův</a:t>
            </a:r>
            <a:r>
              <a:rPr lang="cs-CZ" sz="2400" b="1" i="0" dirty="0">
                <a:solidFill>
                  <a:srgbClr val="000000"/>
                </a:solidFill>
                <a:effectLst/>
              </a:rPr>
              <a:t> princip</a:t>
            </a:r>
          </a:p>
        </p:txBody>
      </p:sp>
      <p:sp>
        <p:nvSpPr>
          <p:cNvPr id="8" name="TextovéPole 7">
            <a:extLst>
              <a:ext uri="{FF2B5EF4-FFF2-40B4-BE49-F238E27FC236}">
                <a16:creationId xmlns:a16="http://schemas.microsoft.com/office/drawing/2014/main" id="{1CF4DEF1-4F84-4885-A7A6-D907611E3566}"/>
              </a:ext>
            </a:extLst>
          </p:cNvPr>
          <p:cNvSpPr txBox="1"/>
          <p:nvPr/>
        </p:nvSpPr>
        <p:spPr>
          <a:xfrm>
            <a:off x="200025" y="933867"/>
            <a:ext cx="8724900" cy="1938992"/>
          </a:xfrm>
          <a:prstGeom prst="rect">
            <a:avLst/>
          </a:prstGeom>
          <a:noFill/>
        </p:spPr>
        <p:txBody>
          <a:bodyPr wrap="square">
            <a:spAutoFit/>
          </a:bodyPr>
          <a:lstStyle/>
          <a:p>
            <a:pPr algn="just"/>
            <a:r>
              <a:rPr lang="cs-CZ" sz="2000" b="0" i="0" dirty="0">
                <a:solidFill>
                  <a:srgbClr val="212529"/>
                </a:solidFill>
                <a:effectLst/>
              </a:rPr>
              <a:t>Každý bod vlnoplochy, do kterého dospělo v určitém okamžiku postupné vlnění v izotropním prostředí, můžeme pokládat za </a:t>
            </a:r>
            <a:r>
              <a:rPr lang="cs-CZ" sz="2000" b="1" i="0" dirty="0">
                <a:solidFill>
                  <a:srgbClr val="212529"/>
                </a:solidFill>
                <a:effectLst/>
              </a:rPr>
              <a:t>bodový zdroj</a:t>
            </a:r>
            <a:r>
              <a:rPr lang="cs-CZ" sz="2000" b="0" i="0" dirty="0">
                <a:solidFill>
                  <a:srgbClr val="212529"/>
                </a:solidFill>
                <a:effectLst/>
              </a:rPr>
              <a:t> elementárního vlnění. To se z něj dále šíří v elementárních vlnoplochách. </a:t>
            </a:r>
            <a:r>
              <a:rPr lang="cs-CZ" sz="2000" b="1" i="0" dirty="0">
                <a:solidFill>
                  <a:srgbClr val="212529"/>
                </a:solidFill>
                <a:effectLst/>
              </a:rPr>
              <a:t>Vlnoplocha</a:t>
            </a:r>
            <a:r>
              <a:rPr lang="cs-CZ" sz="2000" b="0" i="0" dirty="0">
                <a:solidFill>
                  <a:srgbClr val="212529"/>
                </a:solidFill>
                <a:effectLst/>
              </a:rPr>
              <a:t> postupného vlnění je plocha, jejíž body kmitají se </a:t>
            </a:r>
            <a:r>
              <a:rPr lang="cs-CZ" sz="2000" b="1" i="0" dirty="0">
                <a:solidFill>
                  <a:srgbClr val="212529"/>
                </a:solidFill>
                <a:effectLst/>
              </a:rPr>
              <a:t>stejnou fází</a:t>
            </a:r>
            <a:r>
              <a:rPr lang="cs-CZ" sz="2000" b="0" i="0" dirty="0">
                <a:solidFill>
                  <a:srgbClr val="212529"/>
                </a:solidFill>
                <a:effectLst/>
              </a:rPr>
              <a:t>, neboli plocha, na níž leží body, které dospěly ze zdroje za stejnou dobu. Vlnoplocha v dalším časovém okamžiku je „obálka“ všech elementárních vlnoploch ve směru šíření vlnění. </a:t>
            </a:r>
            <a:endParaRPr lang="cs-CZ" sz="2000" dirty="0"/>
          </a:p>
        </p:txBody>
      </p:sp>
      <p:sp>
        <p:nvSpPr>
          <p:cNvPr id="10" name="TextovéPole 9">
            <a:extLst>
              <a:ext uri="{FF2B5EF4-FFF2-40B4-BE49-F238E27FC236}">
                <a16:creationId xmlns:a16="http://schemas.microsoft.com/office/drawing/2014/main" id="{BD4A57F3-D778-4B53-8C21-B6BF0ACF7213}"/>
              </a:ext>
            </a:extLst>
          </p:cNvPr>
          <p:cNvSpPr txBox="1"/>
          <p:nvPr/>
        </p:nvSpPr>
        <p:spPr>
          <a:xfrm>
            <a:off x="276225" y="3145337"/>
            <a:ext cx="2990850" cy="1477328"/>
          </a:xfrm>
          <a:prstGeom prst="rect">
            <a:avLst/>
          </a:prstGeom>
          <a:noFill/>
        </p:spPr>
        <p:txBody>
          <a:bodyPr wrap="square">
            <a:spAutoFit/>
          </a:bodyPr>
          <a:lstStyle/>
          <a:p>
            <a:pPr algn="just"/>
            <a:r>
              <a:rPr lang="cs-CZ" sz="1800" b="0" i="0" dirty="0">
                <a:solidFill>
                  <a:srgbClr val="212529"/>
                </a:solidFill>
                <a:effectLst/>
              </a:rPr>
              <a:t>Díky </a:t>
            </a:r>
            <a:r>
              <a:rPr lang="cs-CZ" sz="1800" b="0" i="0" dirty="0" err="1">
                <a:solidFill>
                  <a:srgbClr val="212529"/>
                </a:solidFill>
                <a:effectLst/>
              </a:rPr>
              <a:t>Huygensovu</a:t>
            </a:r>
            <a:r>
              <a:rPr lang="cs-CZ" sz="1800" b="0" i="0" dirty="0">
                <a:solidFill>
                  <a:srgbClr val="212529"/>
                </a:solidFill>
                <a:effectLst/>
              </a:rPr>
              <a:t> principu lze zkonstruovat vlnoplochu v určitém okamžiku, je-li známa její poloha a tvar v některém předcházejícím okamžiku.</a:t>
            </a:r>
            <a:endParaRPr lang="cs-CZ" dirty="0"/>
          </a:p>
        </p:txBody>
      </p:sp>
      <p:pic>
        <p:nvPicPr>
          <p:cNvPr id="5" name="Picture 8" descr="Zobrazit zdrojový obrázek">
            <a:extLst>
              <a:ext uri="{FF2B5EF4-FFF2-40B4-BE49-F238E27FC236}">
                <a16:creationId xmlns:a16="http://schemas.microsoft.com/office/drawing/2014/main" id="{51D0DB6D-2DB9-4C00-B121-4CB55E403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901" y="3747317"/>
            <a:ext cx="3817002" cy="26082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CFD1222-73FE-48BF-BC29-C63A1F76F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300" y="3033325"/>
            <a:ext cx="2276475" cy="2598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170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BCA32B7-1346-42F1-AA18-73E8E1E61E8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48548" y="2278951"/>
            <a:ext cx="1524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5447B12-5B45-4C91-A028-0CB709A41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419" y="6150353"/>
            <a:ext cx="1714500" cy="51435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929B04FF-A0F6-46EB-BFAE-20F5AD9D5151}"/>
              </a:ext>
            </a:extLst>
          </p:cNvPr>
          <p:cNvSpPr txBox="1"/>
          <p:nvPr/>
        </p:nvSpPr>
        <p:spPr>
          <a:xfrm>
            <a:off x="201919" y="5148878"/>
            <a:ext cx="8820149" cy="1323439"/>
          </a:xfrm>
          <a:prstGeom prst="rect">
            <a:avLst/>
          </a:prstGeom>
          <a:noFill/>
        </p:spPr>
        <p:txBody>
          <a:bodyPr wrap="square">
            <a:spAutoFit/>
          </a:bodyPr>
          <a:lstStyle/>
          <a:p>
            <a:pPr algn="just"/>
            <a:r>
              <a:rPr lang="cs-CZ" sz="2000" u="sng" dirty="0"/>
              <a:t>Příčinou kmitání </a:t>
            </a:r>
            <a:r>
              <a:rPr lang="cs-CZ" sz="2000" b="1" u="sng" dirty="0"/>
              <a:t>mechanického oscilátoru </a:t>
            </a:r>
            <a:r>
              <a:rPr lang="cs-CZ" sz="2000" u="sng" dirty="0"/>
              <a:t>je buď síla pružnosti, nebo tíhová síla</a:t>
            </a:r>
            <a:r>
              <a:rPr lang="cs-CZ" sz="2000" dirty="0"/>
              <a:t>. Ze znalosti zrychlení harmonického kmitavého pohybu (</a:t>
            </a:r>
            <a:r>
              <a:rPr lang="cs-CZ" sz="2000" b="1" i="1" dirty="0"/>
              <a:t>a = -</a:t>
            </a:r>
            <a:r>
              <a:rPr lang="el-GR" sz="2000" b="1" i="1" dirty="0"/>
              <a:t>ω</a:t>
            </a:r>
            <a:r>
              <a:rPr lang="cs-CZ" sz="2000" b="1" i="1" baseline="30000" dirty="0"/>
              <a:t>2</a:t>
            </a:r>
            <a:r>
              <a:rPr lang="cs-CZ" sz="2000" b="1" i="1" dirty="0"/>
              <a:t>.y</a:t>
            </a:r>
            <a:r>
              <a:rPr lang="cs-CZ" sz="2000" dirty="0"/>
              <a:t>) a 2. Newtonova zákona (</a:t>
            </a:r>
            <a:r>
              <a:rPr lang="cs-CZ" sz="2000" b="1" i="1" dirty="0"/>
              <a:t>F = </a:t>
            </a:r>
            <a:r>
              <a:rPr lang="cs-CZ" sz="2000" b="1" i="1" dirty="0" err="1"/>
              <a:t>m.a</a:t>
            </a:r>
            <a:r>
              <a:rPr lang="cs-CZ" sz="2000" b="1" i="1" dirty="0"/>
              <a:t> </a:t>
            </a:r>
            <a:r>
              <a:rPr lang="cs-CZ" sz="2000" dirty="0"/>
              <a:t>) můžeme obecně vyjádřit velikost síly, která způsobuje harmonické kmitání:</a:t>
            </a:r>
          </a:p>
        </p:txBody>
      </p:sp>
      <p:pic>
        <p:nvPicPr>
          <p:cNvPr id="1030" name="Picture 6">
            <a:extLst>
              <a:ext uri="{FF2B5EF4-FFF2-40B4-BE49-F238E27FC236}">
                <a16:creationId xmlns:a16="http://schemas.microsoft.com/office/drawing/2014/main" id="{34612FBA-E43F-4521-A450-B9EDE4D4686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753379"/>
            <a:ext cx="2937484" cy="22031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4AC87BF9-9370-49B3-93D3-5788367D62D2}"/>
              </a:ext>
            </a:extLst>
          </p:cNvPr>
          <p:cNvSpPr txBox="1"/>
          <p:nvPr/>
        </p:nvSpPr>
        <p:spPr>
          <a:xfrm>
            <a:off x="119062" y="1267091"/>
            <a:ext cx="8820148" cy="1631216"/>
          </a:xfrm>
          <a:prstGeom prst="rect">
            <a:avLst/>
          </a:prstGeom>
          <a:noFill/>
        </p:spPr>
        <p:txBody>
          <a:bodyPr wrap="square">
            <a:spAutoFit/>
          </a:bodyPr>
          <a:lstStyle/>
          <a:p>
            <a:pPr algn="just"/>
            <a:r>
              <a:rPr lang="cs-CZ" sz="2000" b="1" dirty="0"/>
              <a:t>Oscilátor</a:t>
            </a:r>
            <a:r>
              <a:rPr lang="cs-CZ" sz="2000" dirty="0"/>
              <a:t> je systém nebo zařízení, schopné </a:t>
            </a:r>
            <a:r>
              <a:rPr lang="cs-CZ" sz="2000" b="1" dirty="0"/>
              <a:t>kmitavého pohybu</a:t>
            </a:r>
            <a:r>
              <a:rPr lang="cs-CZ" sz="2000" dirty="0"/>
              <a:t>, při němž se hodnoty určitých parametrů (poloha, rychlost, napětí atd.) periodicky opakují. Oscilátory mohou být mechanické, elektrické aj. a dělí se na </a:t>
            </a:r>
            <a:r>
              <a:rPr lang="cs-CZ" sz="2000" b="1" dirty="0"/>
              <a:t>harmonické</a:t>
            </a:r>
            <a:r>
              <a:rPr lang="cs-CZ" sz="2000" dirty="0"/>
              <a:t> (kyvadlo, závaží na pružině), kde je </a:t>
            </a:r>
            <a:r>
              <a:rPr lang="cs-CZ" sz="2000" u="sng" dirty="0"/>
              <a:t>průběh kmitu charakterizován sinusoidou</a:t>
            </a:r>
            <a:r>
              <a:rPr lang="cs-CZ" sz="2000" dirty="0"/>
              <a:t>, resp. </a:t>
            </a:r>
            <a:r>
              <a:rPr lang="cs-CZ" sz="2000" b="1" dirty="0"/>
              <a:t>relaxační</a:t>
            </a:r>
            <a:r>
              <a:rPr lang="cs-CZ" sz="2000" dirty="0"/>
              <a:t> s </a:t>
            </a:r>
            <a:r>
              <a:rPr lang="cs-CZ" sz="2000" u="sng" dirty="0"/>
              <a:t>nesouměrným tvarem kmitů </a:t>
            </a:r>
            <a:r>
              <a:rPr lang="cs-CZ" sz="2000" dirty="0"/>
              <a:t>a další.</a:t>
            </a:r>
          </a:p>
        </p:txBody>
      </p:sp>
      <p:sp>
        <p:nvSpPr>
          <p:cNvPr id="14" name="TextovéPole 13">
            <a:extLst>
              <a:ext uri="{FF2B5EF4-FFF2-40B4-BE49-F238E27FC236}">
                <a16:creationId xmlns:a16="http://schemas.microsoft.com/office/drawing/2014/main" id="{4B9E164F-66FF-40E9-B3BC-16E367DC94B3}"/>
              </a:ext>
            </a:extLst>
          </p:cNvPr>
          <p:cNvSpPr txBox="1"/>
          <p:nvPr/>
        </p:nvSpPr>
        <p:spPr>
          <a:xfrm>
            <a:off x="152400" y="683990"/>
            <a:ext cx="8753472" cy="707886"/>
          </a:xfrm>
          <a:prstGeom prst="rect">
            <a:avLst/>
          </a:prstGeom>
          <a:noFill/>
        </p:spPr>
        <p:txBody>
          <a:bodyPr wrap="square">
            <a:spAutoFit/>
          </a:bodyPr>
          <a:lstStyle/>
          <a:p>
            <a:r>
              <a:rPr lang="cs-CZ" sz="2000" b="1" dirty="0"/>
              <a:t>Kmitání (oscilace) </a:t>
            </a:r>
            <a:r>
              <a:rPr lang="cs-CZ" sz="2000" dirty="0"/>
              <a:t>je změna (zpravidla v čase) nějaké veličiny, vykazující opakování nebo tendenci k němu. </a:t>
            </a:r>
          </a:p>
        </p:txBody>
      </p:sp>
      <p:sp>
        <p:nvSpPr>
          <p:cNvPr id="16" name="TextovéPole 15">
            <a:extLst>
              <a:ext uri="{FF2B5EF4-FFF2-40B4-BE49-F238E27FC236}">
                <a16:creationId xmlns:a16="http://schemas.microsoft.com/office/drawing/2014/main" id="{4C02F89A-6B59-4A30-8CE1-30E9FAEA7892}"/>
              </a:ext>
            </a:extLst>
          </p:cNvPr>
          <p:cNvSpPr txBox="1"/>
          <p:nvPr/>
        </p:nvSpPr>
        <p:spPr>
          <a:xfrm>
            <a:off x="201919" y="128508"/>
            <a:ext cx="4572000" cy="461665"/>
          </a:xfrm>
          <a:prstGeom prst="rect">
            <a:avLst/>
          </a:prstGeom>
          <a:noFill/>
        </p:spPr>
        <p:txBody>
          <a:bodyPr wrap="square">
            <a:spAutoFit/>
          </a:bodyPr>
          <a:lstStyle/>
          <a:p>
            <a:r>
              <a:rPr lang="cs-CZ" sz="2400" b="1" dirty="0"/>
              <a:t>Kmitání (oscilace) a oscilátor </a:t>
            </a:r>
            <a:endParaRPr lang="cs-CZ" sz="2400" dirty="0"/>
          </a:p>
        </p:txBody>
      </p:sp>
      <p:pic>
        <p:nvPicPr>
          <p:cNvPr id="3074" name="Picture 2" descr="1 MECHANICKÉ KMITÁNÍ A VLNĚNÍ VLASTNÍ KMITÁNÍ MECHANICKÉHO OSCILÁTORU T f 1  = Hz s s f = == 1">
            <a:extLst>
              <a:ext uri="{FF2B5EF4-FFF2-40B4-BE49-F238E27FC236}">
                <a16:creationId xmlns:a16="http://schemas.microsoft.com/office/drawing/2014/main" id="{483E490E-17CC-446C-83CE-DD24296298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073" y="3090693"/>
            <a:ext cx="3591901" cy="1936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025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a:extLst>
              <a:ext uri="{FF2B5EF4-FFF2-40B4-BE49-F238E27FC236}">
                <a16:creationId xmlns:a16="http://schemas.microsoft.com/office/drawing/2014/main" id="{92EBD936-80AC-41E2-9A63-F3C874CE0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410" y="2782956"/>
            <a:ext cx="3275689" cy="127220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9AF2B7C-4F98-4E7C-BD6D-03E301E4788F}"/>
              </a:ext>
            </a:extLst>
          </p:cNvPr>
          <p:cNvSpPr txBox="1"/>
          <p:nvPr/>
        </p:nvSpPr>
        <p:spPr>
          <a:xfrm>
            <a:off x="304800" y="172278"/>
            <a:ext cx="2605713" cy="461665"/>
          </a:xfrm>
          <a:prstGeom prst="rect">
            <a:avLst/>
          </a:prstGeom>
          <a:noFill/>
        </p:spPr>
        <p:txBody>
          <a:bodyPr wrap="none" rtlCol="0">
            <a:spAutoFit/>
          </a:bodyPr>
          <a:lstStyle/>
          <a:p>
            <a:r>
              <a:rPr lang="cs-CZ" sz="2400" b="1" dirty="0"/>
              <a:t>Interference vlnění</a:t>
            </a:r>
            <a:endParaRPr lang="en-US" sz="2400" b="1" dirty="0"/>
          </a:p>
        </p:txBody>
      </p:sp>
      <p:sp>
        <p:nvSpPr>
          <p:cNvPr id="9" name="TextovéPole 8">
            <a:extLst>
              <a:ext uri="{FF2B5EF4-FFF2-40B4-BE49-F238E27FC236}">
                <a16:creationId xmlns:a16="http://schemas.microsoft.com/office/drawing/2014/main" id="{7A072807-0593-49C3-BB6E-0E3023F34CC2}"/>
              </a:ext>
            </a:extLst>
          </p:cNvPr>
          <p:cNvSpPr txBox="1"/>
          <p:nvPr/>
        </p:nvSpPr>
        <p:spPr>
          <a:xfrm>
            <a:off x="238539" y="637980"/>
            <a:ext cx="8706678" cy="1938992"/>
          </a:xfrm>
          <a:prstGeom prst="rect">
            <a:avLst/>
          </a:prstGeom>
          <a:noFill/>
        </p:spPr>
        <p:txBody>
          <a:bodyPr wrap="square">
            <a:spAutoFit/>
          </a:bodyPr>
          <a:lstStyle/>
          <a:p>
            <a:pPr algn="just"/>
            <a:r>
              <a:rPr lang="en-US" sz="2000" b="0" i="0" dirty="0" err="1">
                <a:solidFill>
                  <a:srgbClr val="333333"/>
                </a:solidFill>
                <a:effectLst/>
              </a:rPr>
              <a:t>Děj</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kterém</a:t>
            </a:r>
            <a:r>
              <a:rPr lang="en-US" sz="2000" b="0" i="0" dirty="0">
                <a:solidFill>
                  <a:srgbClr val="333333"/>
                </a:solidFill>
                <a:effectLst/>
              </a:rPr>
              <a:t> </a:t>
            </a:r>
            <a:r>
              <a:rPr lang="en-US" sz="2000" b="0" i="0" dirty="0" err="1">
                <a:solidFill>
                  <a:srgbClr val="333333"/>
                </a:solidFill>
                <a:effectLst/>
              </a:rPr>
              <a:t>dochází</a:t>
            </a:r>
            <a:r>
              <a:rPr lang="en-US" sz="2000" b="0" i="0" dirty="0">
                <a:solidFill>
                  <a:srgbClr val="333333"/>
                </a:solidFill>
                <a:effectLst/>
              </a:rPr>
              <a:t> </a:t>
            </a:r>
            <a:r>
              <a:rPr lang="en-US" sz="2000" b="0" i="0" dirty="0" err="1">
                <a:solidFill>
                  <a:srgbClr val="333333"/>
                </a:solidFill>
                <a:effectLst/>
              </a:rPr>
              <a:t>ke</a:t>
            </a:r>
            <a:r>
              <a:rPr lang="en-US" sz="2000" b="0" i="0" dirty="0">
                <a:solidFill>
                  <a:srgbClr val="333333"/>
                </a:solidFill>
                <a:effectLst/>
              </a:rPr>
              <a:t> </a:t>
            </a:r>
            <a:r>
              <a:rPr lang="en-US" sz="2000" b="0" i="0" u="sng" dirty="0" err="1">
                <a:solidFill>
                  <a:srgbClr val="333333"/>
                </a:solidFill>
                <a:effectLst/>
              </a:rPr>
              <a:t>skládání</a:t>
            </a:r>
            <a:r>
              <a:rPr lang="en-US" sz="2000" b="0" i="0" u="sng" dirty="0">
                <a:solidFill>
                  <a:srgbClr val="333333"/>
                </a:solidFill>
                <a:effectLst/>
              </a:rPr>
              <a:t> </a:t>
            </a:r>
            <a:r>
              <a:rPr lang="en-US" sz="2000" b="0" i="0" u="sng" dirty="0" err="1">
                <a:solidFill>
                  <a:srgbClr val="333333"/>
                </a:solidFill>
                <a:effectLst/>
              </a:rPr>
              <a:t>dvou</a:t>
            </a:r>
            <a:r>
              <a:rPr lang="en-US" sz="2000" b="0" i="0" u="sng" dirty="0">
                <a:solidFill>
                  <a:srgbClr val="333333"/>
                </a:solidFill>
                <a:effectLst/>
              </a:rPr>
              <a:t> </a:t>
            </a:r>
            <a:r>
              <a:rPr lang="en-US" sz="2000" b="0" i="0" u="sng" dirty="0" err="1">
                <a:solidFill>
                  <a:srgbClr val="333333"/>
                </a:solidFill>
                <a:effectLst/>
              </a:rPr>
              <a:t>nebo</a:t>
            </a:r>
            <a:r>
              <a:rPr lang="en-US" sz="2000" b="0" i="0" u="sng" dirty="0">
                <a:solidFill>
                  <a:srgbClr val="333333"/>
                </a:solidFill>
                <a:effectLst/>
              </a:rPr>
              <a:t> </a:t>
            </a:r>
            <a:r>
              <a:rPr lang="en-US" sz="2000" b="0" i="0" u="sng" dirty="0" err="1">
                <a:solidFill>
                  <a:srgbClr val="333333"/>
                </a:solidFill>
                <a:effectLst/>
              </a:rPr>
              <a:t>více</a:t>
            </a:r>
            <a:r>
              <a:rPr lang="en-US" sz="2000" b="0" i="0" u="sng" dirty="0">
                <a:solidFill>
                  <a:srgbClr val="333333"/>
                </a:solidFill>
                <a:effectLst/>
              </a:rPr>
              <a:t> </a:t>
            </a:r>
            <a:r>
              <a:rPr lang="en-US" sz="2000" b="0" i="0" u="sng"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nazýváme</a:t>
            </a:r>
            <a:r>
              <a:rPr lang="en-US" sz="2000" b="1" i="0" dirty="0">
                <a:solidFill>
                  <a:srgbClr val="333333"/>
                </a:solidFill>
                <a:effectLst/>
              </a:rPr>
              <a:t> interference </a:t>
            </a:r>
            <a:r>
              <a:rPr lang="en-US" sz="2000" b="1" i="0" dirty="0" err="1">
                <a:solidFill>
                  <a:srgbClr val="333333"/>
                </a:solidFill>
                <a:effectLst/>
              </a:rPr>
              <a:t>vlnění</a:t>
            </a:r>
            <a:r>
              <a:rPr lang="en-US" sz="2000" b="0" i="0" dirty="0">
                <a:solidFill>
                  <a:srgbClr val="333333"/>
                </a:solidFill>
                <a:effectLst/>
              </a:rPr>
              <a:t>.</a:t>
            </a:r>
            <a:r>
              <a:rPr lang="cs-CZ" sz="2000" b="0" i="0" dirty="0">
                <a:solidFill>
                  <a:srgbClr val="333333"/>
                </a:solidFill>
                <a:effectLst/>
              </a:rPr>
              <a:t> </a:t>
            </a:r>
            <a:r>
              <a:rPr lang="en-US" sz="2000" b="0" i="0" dirty="0" err="1">
                <a:solidFill>
                  <a:srgbClr val="333333"/>
                </a:solidFill>
                <a:effectLst/>
              </a:rPr>
              <a:t>Kmitání</a:t>
            </a:r>
            <a:r>
              <a:rPr lang="en-US" sz="2000" b="0" i="0" dirty="0">
                <a:solidFill>
                  <a:srgbClr val="333333"/>
                </a:solidFill>
                <a:effectLst/>
              </a:rPr>
              <a:t> </a:t>
            </a:r>
            <a:r>
              <a:rPr lang="en-US" sz="2000" b="0" i="0" dirty="0" err="1">
                <a:solidFill>
                  <a:srgbClr val="333333"/>
                </a:solidFill>
                <a:effectLst/>
              </a:rPr>
              <a:t>jednotlivých</a:t>
            </a:r>
            <a:r>
              <a:rPr lang="en-US" sz="2000" b="0" i="0" dirty="0">
                <a:solidFill>
                  <a:srgbClr val="333333"/>
                </a:solidFill>
                <a:effectLst/>
              </a:rPr>
              <a:t> </a:t>
            </a:r>
            <a:r>
              <a:rPr lang="en-US" sz="2000" b="0" i="0" dirty="0" err="1">
                <a:solidFill>
                  <a:srgbClr val="333333"/>
                </a:solidFill>
                <a:effectLst/>
              </a:rPr>
              <a:t>míst</a:t>
            </a:r>
            <a:r>
              <a:rPr lang="en-US" sz="2000" b="0" i="0" dirty="0">
                <a:solidFill>
                  <a:srgbClr val="333333"/>
                </a:solidFill>
                <a:effectLst/>
              </a:rPr>
              <a:t> </a:t>
            </a:r>
            <a:r>
              <a:rPr lang="en-US" sz="2000" b="0" i="0" dirty="0" err="1">
                <a:solidFill>
                  <a:srgbClr val="333333"/>
                </a:solidFill>
                <a:effectLst/>
              </a:rPr>
              <a:t>pružného</a:t>
            </a:r>
            <a:r>
              <a:rPr lang="en-US" sz="2000" b="0" i="0" dirty="0">
                <a:solidFill>
                  <a:srgbClr val="333333"/>
                </a:solidFill>
                <a:effectLst/>
              </a:rPr>
              <a:t> </a:t>
            </a:r>
            <a:r>
              <a:rPr lang="en-US" sz="2000" b="0" i="0" dirty="0" err="1">
                <a:solidFill>
                  <a:srgbClr val="333333"/>
                </a:solidFill>
                <a:effectLst/>
              </a:rPr>
              <a:t>prostředí</a:t>
            </a:r>
            <a:r>
              <a:rPr lang="en-US" sz="2000" b="0" i="0" dirty="0">
                <a:solidFill>
                  <a:srgbClr val="333333"/>
                </a:solidFill>
                <a:effectLst/>
              </a:rPr>
              <a:t>, v </a:t>
            </a:r>
            <a:r>
              <a:rPr lang="en-US" sz="2000" b="0" i="0" dirty="0" err="1">
                <a:solidFill>
                  <a:srgbClr val="333333"/>
                </a:solidFill>
                <a:effectLst/>
              </a:rPr>
              <a:t>nichž</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interferují</a:t>
            </a:r>
            <a:r>
              <a:rPr lang="en-US" sz="2000" b="0" i="0" dirty="0">
                <a:solidFill>
                  <a:srgbClr val="333333"/>
                </a:solidFill>
                <a:effectLst/>
              </a:rPr>
              <a:t> se </a:t>
            </a:r>
            <a:r>
              <a:rPr lang="en-US" sz="2000" b="0" i="0" dirty="0" err="1">
                <a:solidFill>
                  <a:srgbClr val="333333"/>
                </a:solidFill>
                <a:effectLst/>
              </a:rPr>
              <a:t>řídí</a:t>
            </a:r>
            <a:r>
              <a:rPr lang="en-US" sz="2000" b="0" i="0" dirty="0">
                <a:solidFill>
                  <a:srgbClr val="333333"/>
                </a:solidFill>
                <a:effectLst/>
              </a:rPr>
              <a:t> </a:t>
            </a:r>
            <a:r>
              <a:rPr lang="en-US" sz="2000" b="1" i="0" dirty="0" err="1">
                <a:solidFill>
                  <a:srgbClr val="333333"/>
                </a:solidFill>
                <a:effectLst/>
              </a:rPr>
              <a:t>principem</a:t>
            </a:r>
            <a:r>
              <a:rPr lang="en-US" sz="2000" b="1" i="0" dirty="0">
                <a:solidFill>
                  <a:srgbClr val="333333"/>
                </a:solidFill>
                <a:effectLst/>
              </a:rPr>
              <a:t> </a:t>
            </a:r>
            <a:r>
              <a:rPr lang="en-US" sz="2000" b="1" i="0" dirty="0" err="1">
                <a:solidFill>
                  <a:srgbClr val="333333"/>
                </a:solidFill>
                <a:effectLst/>
              </a:rPr>
              <a:t>superpozice</a:t>
            </a:r>
            <a:r>
              <a:rPr lang="cs-CZ" sz="2000" b="0" i="0" dirty="0">
                <a:solidFill>
                  <a:srgbClr val="333333"/>
                </a:solidFill>
                <a:effectLst/>
              </a:rPr>
              <a:t>.</a:t>
            </a:r>
            <a:r>
              <a:rPr lang="en-US" sz="2000" b="0" i="0" dirty="0">
                <a:solidFill>
                  <a:srgbClr val="333333"/>
                </a:solidFill>
                <a:effectLst/>
              </a:rPr>
              <a:t> Proto se </a:t>
            </a:r>
            <a:r>
              <a:rPr lang="en-US" sz="2000" b="0" u="sng" dirty="0" err="1">
                <a:solidFill>
                  <a:srgbClr val="333333"/>
                </a:solidFill>
                <a:effectLst/>
              </a:rPr>
              <a:t>mohou</a:t>
            </a:r>
            <a:r>
              <a:rPr lang="en-US" sz="2000" b="0" u="sng" dirty="0">
                <a:solidFill>
                  <a:srgbClr val="333333"/>
                </a:solidFill>
                <a:effectLst/>
              </a:rPr>
              <a:t> </a:t>
            </a:r>
            <a:r>
              <a:rPr lang="en-US" sz="2000" b="0" u="sng" dirty="0" err="1">
                <a:solidFill>
                  <a:srgbClr val="333333"/>
                </a:solidFill>
                <a:effectLst/>
              </a:rPr>
              <a:t>vlnění</a:t>
            </a:r>
            <a:r>
              <a:rPr lang="en-US" sz="2000" b="0" u="sng" dirty="0">
                <a:solidFill>
                  <a:srgbClr val="333333"/>
                </a:solidFill>
                <a:effectLst/>
              </a:rPr>
              <a:t> </a:t>
            </a:r>
            <a:r>
              <a:rPr lang="en-US" sz="2000" b="0" u="sng" dirty="0" err="1">
                <a:solidFill>
                  <a:srgbClr val="333333"/>
                </a:solidFill>
                <a:effectLst/>
              </a:rPr>
              <a:t>interferencí</a:t>
            </a:r>
            <a:r>
              <a:rPr lang="en-US" sz="2000" b="0" u="sng" dirty="0">
                <a:solidFill>
                  <a:srgbClr val="333333"/>
                </a:solidFill>
                <a:effectLst/>
              </a:rPr>
              <a:t> </a:t>
            </a:r>
            <a:r>
              <a:rPr lang="en-US" sz="2000" b="0" u="sng" dirty="0" err="1">
                <a:solidFill>
                  <a:srgbClr val="333333"/>
                </a:solidFill>
                <a:effectLst/>
              </a:rPr>
              <a:t>zesilovat</a:t>
            </a:r>
            <a:r>
              <a:rPr lang="en-US" sz="2000" b="0" u="sng" dirty="0">
                <a:solidFill>
                  <a:srgbClr val="333333"/>
                </a:solidFill>
                <a:effectLst/>
              </a:rPr>
              <a:t> </a:t>
            </a:r>
            <a:r>
              <a:rPr lang="en-US" sz="2000" b="0" u="sng" dirty="0" err="1">
                <a:solidFill>
                  <a:srgbClr val="333333"/>
                </a:solidFill>
                <a:effectLst/>
              </a:rPr>
              <a:t>nebo</a:t>
            </a:r>
            <a:r>
              <a:rPr lang="en-US" sz="2000" b="0" u="sng" dirty="0">
                <a:solidFill>
                  <a:srgbClr val="333333"/>
                </a:solidFill>
                <a:effectLst/>
              </a:rPr>
              <a:t> </a:t>
            </a:r>
            <a:r>
              <a:rPr lang="en-US" sz="2000" b="0" u="sng" dirty="0" err="1">
                <a:solidFill>
                  <a:srgbClr val="333333"/>
                </a:solidFill>
                <a:effectLst/>
              </a:rPr>
              <a:t>zeslabovat</a:t>
            </a:r>
            <a:r>
              <a:rPr lang="en-US" sz="2000" b="0" u="sng" dirty="0">
                <a:solidFill>
                  <a:srgbClr val="333333"/>
                </a:solidFill>
                <a:effectLst/>
              </a:rPr>
              <a:t> </a:t>
            </a:r>
            <a:r>
              <a:rPr lang="en-US" sz="2000" b="0" u="sng" dirty="0" err="1">
                <a:solidFill>
                  <a:srgbClr val="333333"/>
                </a:solidFill>
                <a:effectLst/>
              </a:rPr>
              <a:t>či</a:t>
            </a:r>
            <a:r>
              <a:rPr lang="en-US" sz="2000" b="0" u="sng" dirty="0">
                <a:solidFill>
                  <a:srgbClr val="333333"/>
                </a:solidFill>
                <a:effectLst/>
              </a:rPr>
              <a:t> </a:t>
            </a:r>
            <a:r>
              <a:rPr lang="en-US" sz="2000" b="0" u="sng" dirty="0" err="1">
                <a:solidFill>
                  <a:srgbClr val="333333"/>
                </a:solidFill>
                <a:effectLst/>
              </a:rPr>
              <a:t>dokonce</a:t>
            </a:r>
            <a:r>
              <a:rPr lang="en-US" sz="2000" b="0" u="sng" dirty="0">
                <a:solidFill>
                  <a:srgbClr val="333333"/>
                </a:solidFill>
                <a:effectLst/>
              </a:rPr>
              <a:t> </a:t>
            </a:r>
            <a:r>
              <a:rPr lang="en-US" sz="2000" b="0" u="sng" dirty="0" err="1">
                <a:solidFill>
                  <a:srgbClr val="333333"/>
                </a:solidFill>
                <a:effectLst/>
              </a:rPr>
              <a:t>navzájem</a:t>
            </a:r>
            <a:r>
              <a:rPr lang="en-US" sz="2000" b="0" u="sng" dirty="0">
                <a:solidFill>
                  <a:srgbClr val="333333"/>
                </a:solidFill>
                <a:effectLst/>
              </a:rPr>
              <a:t> </a:t>
            </a:r>
            <a:r>
              <a:rPr lang="en-US" sz="2000" b="0" u="sng" dirty="0" err="1">
                <a:solidFill>
                  <a:srgbClr val="333333"/>
                </a:solidFill>
                <a:effectLst/>
              </a:rPr>
              <a:t>zcela</a:t>
            </a:r>
            <a:r>
              <a:rPr lang="en-US" sz="2000" b="0" u="sng" dirty="0">
                <a:solidFill>
                  <a:srgbClr val="333333"/>
                </a:solidFill>
                <a:effectLst/>
              </a:rPr>
              <a:t> </a:t>
            </a:r>
            <a:r>
              <a:rPr lang="en-US" sz="2000" b="0" u="sng" dirty="0" err="1">
                <a:solidFill>
                  <a:srgbClr val="333333"/>
                </a:solidFill>
                <a:effectLst/>
              </a:rPr>
              <a:t>rušit</a:t>
            </a:r>
            <a:r>
              <a:rPr lang="en-US" sz="2000" b="0" i="0" dirty="0">
                <a:solidFill>
                  <a:srgbClr val="333333"/>
                </a:solidFill>
                <a:effectLst/>
              </a:rPr>
              <a:t>. </a:t>
            </a:r>
            <a:r>
              <a:rPr lang="en-US" sz="2000" b="0" i="0" dirty="0" err="1">
                <a:solidFill>
                  <a:srgbClr val="333333"/>
                </a:solidFill>
                <a:effectLst/>
              </a:rPr>
              <a:t>Vznikají</a:t>
            </a:r>
            <a:r>
              <a:rPr lang="en-US" sz="2000" b="0" i="0" dirty="0">
                <a:solidFill>
                  <a:srgbClr val="333333"/>
                </a:solidFill>
                <a:effectLst/>
              </a:rPr>
              <a:t> </a:t>
            </a:r>
            <a:r>
              <a:rPr lang="en-US" sz="2000" b="0" i="0" dirty="0" err="1">
                <a:solidFill>
                  <a:srgbClr val="333333"/>
                </a:solidFill>
                <a:effectLst/>
              </a:rPr>
              <a:t>tzv</a:t>
            </a:r>
            <a:r>
              <a:rPr lang="en-US" sz="2000" b="0" i="0" dirty="0">
                <a:solidFill>
                  <a:srgbClr val="333333"/>
                </a:solidFill>
                <a:effectLst/>
              </a:rPr>
              <a:t>. </a:t>
            </a:r>
            <a:r>
              <a:rPr lang="en-US" sz="2000" b="0" i="0" dirty="0" err="1">
                <a:solidFill>
                  <a:srgbClr val="333333"/>
                </a:solidFill>
                <a:effectLst/>
              </a:rPr>
              <a:t>interferenční</a:t>
            </a:r>
            <a:r>
              <a:rPr lang="en-US" sz="2000" b="0" i="0" dirty="0">
                <a:solidFill>
                  <a:srgbClr val="333333"/>
                </a:solidFill>
                <a:effectLst/>
              </a:rPr>
              <a:t> maxima a minima, </a:t>
            </a:r>
            <a:r>
              <a:rPr lang="en-US" sz="2000" b="0" i="0" dirty="0" err="1">
                <a:solidFill>
                  <a:srgbClr val="333333"/>
                </a:solidFill>
                <a:effectLst/>
              </a:rPr>
              <a:t>jejichž</a:t>
            </a:r>
            <a:r>
              <a:rPr lang="en-US" sz="2000" b="0" i="0" dirty="0">
                <a:solidFill>
                  <a:srgbClr val="333333"/>
                </a:solidFill>
                <a:effectLst/>
              </a:rPr>
              <a:t> </a:t>
            </a:r>
            <a:r>
              <a:rPr lang="en-US" sz="2000" b="0" i="0" dirty="0" err="1">
                <a:solidFill>
                  <a:srgbClr val="333333"/>
                </a:solidFill>
                <a:effectLst/>
              </a:rPr>
              <a:t>rozmístění</a:t>
            </a:r>
            <a:r>
              <a:rPr lang="en-US" sz="2000" b="0" i="0" dirty="0">
                <a:solidFill>
                  <a:srgbClr val="333333"/>
                </a:solidFill>
                <a:effectLst/>
              </a:rPr>
              <a:t> v </a:t>
            </a:r>
            <a:r>
              <a:rPr lang="en-US" sz="2000" b="0" i="0" dirty="0" err="1">
                <a:solidFill>
                  <a:srgbClr val="333333"/>
                </a:solidFill>
                <a:effectLst/>
              </a:rPr>
              <a:t>pružném</a:t>
            </a:r>
            <a:r>
              <a:rPr lang="en-US" sz="2000" b="0" i="0" dirty="0">
                <a:solidFill>
                  <a:srgbClr val="333333"/>
                </a:solidFill>
                <a:effectLst/>
              </a:rPr>
              <a:t> </a:t>
            </a:r>
            <a:r>
              <a:rPr lang="en-US" sz="2000" b="0" i="0" dirty="0" err="1">
                <a:solidFill>
                  <a:srgbClr val="333333"/>
                </a:solidFill>
                <a:effectLst/>
              </a:rPr>
              <a:t>prostředí</a:t>
            </a:r>
            <a:r>
              <a:rPr lang="en-US" sz="2000" b="0" i="0" dirty="0">
                <a:solidFill>
                  <a:srgbClr val="333333"/>
                </a:solidFill>
                <a:effectLst/>
              </a:rPr>
              <a:t> </a:t>
            </a:r>
            <a:r>
              <a:rPr lang="en-US" sz="2000" b="0" i="0" dirty="0" err="1">
                <a:solidFill>
                  <a:srgbClr val="333333"/>
                </a:solidFill>
                <a:effectLst/>
              </a:rPr>
              <a:t>závisí</a:t>
            </a:r>
            <a:r>
              <a:rPr lang="en-US" sz="2000" b="0" i="0" dirty="0">
                <a:solidFill>
                  <a:srgbClr val="333333"/>
                </a:solidFill>
                <a:effectLst/>
              </a:rPr>
              <a:t>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vlastnostech</a:t>
            </a:r>
            <a:r>
              <a:rPr lang="en-US" sz="2000" b="0" i="0" dirty="0">
                <a:solidFill>
                  <a:srgbClr val="333333"/>
                </a:solidFill>
                <a:effectLst/>
              </a:rPr>
              <a:t> </a:t>
            </a:r>
            <a:r>
              <a:rPr lang="en-US" sz="2000" b="0" i="0" dirty="0" err="1">
                <a:solidFill>
                  <a:srgbClr val="333333"/>
                </a:solidFill>
                <a:effectLst/>
              </a:rPr>
              <a:t>skládaných</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vzdálenostech</a:t>
            </a:r>
            <a:r>
              <a:rPr lang="en-US" sz="2000" b="0" i="0" dirty="0">
                <a:solidFill>
                  <a:srgbClr val="333333"/>
                </a:solidFill>
                <a:effectLst/>
              </a:rPr>
              <a:t> </a:t>
            </a:r>
            <a:r>
              <a:rPr lang="en-US" sz="2000" b="0" i="0" dirty="0" err="1">
                <a:solidFill>
                  <a:srgbClr val="333333"/>
                </a:solidFill>
                <a:effectLst/>
              </a:rPr>
              <a:t>zdrojů</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endParaRPr lang="cs-CZ" sz="2000" b="0" i="0" dirty="0">
              <a:solidFill>
                <a:srgbClr val="333333"/>
              </a:solidFill>
              <a:effectLst/>
            </a:endParaRPr>
          </a:p>
        </p:txBody>
      </p:sp>
      <p:pic>
        <p:nvPicPr>
          <p:cNvPr id="7" name="Picture 8">
            <a:extLst>
              <a:ext uri="{FF2B5EF4-FFF2-40B4-BE49-F238E27FC236}">
                <a16:creationId xmlns:a16="http://schemas.microsoft.com/office/drawing/2014/main" id="{123445AE-56EA-4C12-BE03-FDCA04CF4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338" y="4015410"/>
            <a:ext cx="3280540" cy="117737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B3C5158A-A5CC-41FD-8B58-EE3DBB94FEAA}"/>
              </a:ext>
            </a:extLst>
          </p:cNvPr>
          <p:cNvSpPr txBox="1"/>
          <p:nvPr/>
        </p:nvSpPr>
        <p:spPr>
          <a:xfrm flipH="1">
            <a:off x="575806" y="3551583"/>
            <a:ext cx="1372264" cy="369332"/>
          </a:xfrm>
          <a:prstGeom prst="rect">
            <a:avLst/>
          </a:prstGeom>
          <a:noFill/>
        </p:spPr>
        <p:txBody>
          <a:bodyPr wrap="square" rtlCol="0">
            <a:spAutoFit/>
          </a:bodyPr>
          <a:lstStyle/>
          <a:p>
            <a:r>
              <a:rPr lang="cs-CZ" i="1" dirty="0"/>
              <a:t>Rovinné vlny</a:t>
            </a:r>
            <a:endParaRPr lang="en-US" i="1" dirty="0"/>
          </a:p>
        </p:txBody>
      </p:sp>
      <p:sp>
        <p:nvSpPr>
          <p:cNvPr id="10" name="TextovéPole 9">
            <a:extLst>
              <a:ext uri="{FF2B5EF4-FFF2-40B4-BE49-F238E27FC236}">
                <a16:creationId xmlns:a16="http://schemas.microsoft.com/office/drawing/2014/main" id="{A9598873-9FE6-4FEF-9F04-43952E304D7E}"/>
              </a:ext>
            </a:extLst>
          </p:cNvPr>
          <p:cNvSpPr txBox="1"/>
          <p:nvPr/>
        </p:nvSpPr>
        <p:spPr>
          <a:xfrm flipH="1">
            <a:off x="602311" y="4744277"/>
            <a:ext cx="1372264" cy="369332"/>
          </a:xfrm>
          <a:prstGeom prst="rect">
            <a:avLst/>
          </a:prstGeom>
          <a:noFill/>
        </p:spPr>
        <p:txBody>
          <a:bodyPr wrap="square" rtlCol="0">
            <a:spAutoFit/>
          </a:bodyPr>
          <a:lstStyle/>
          <a:p>
            <a:r>
              <a:rPr lang="cs-CZ" i="1" dirty="0"/>
              <a:t>Kruhové vlny</a:t>
            </a:r>
            <a:endParaRPr lang="en-US" i="1" dirty="0"/>
          </a:p>
        </p:txBody>
      </p:sp>
      <p:sp>
        <p:nvSpPr>
          <p:cNvPr id="12" name="TextovéPole 11">
            <a:extLst>
              <a:ext uri="{FF2B5EF4-FFF2-40B4-BE49-F238E27FC236}">
                <a16:creationId xmlns:a16="http://schemas.microsoft.com/office/drawing/2014/main" id="{9C025B11-81EA-4571-9130-605CECCA46A7}"/>
              </a:ext>
            </a:extLst>
          </p:cNvPr>
          <p:cNvSpPr txBox="1"/>
          <p:nvPr/>
        </p:nvSpPr>
        <p:spPr>
          <a:xfrm>
            <a:off x="192156" y="5714139"/>
            <a:ext cx="8832574" cy="1015663"/>
          </a:xfrm>
          <a:prstGeom prst="rect">
            <a:avLst/>
          </a:prstGeom>
          <a:noFill/>
        </p:spPr>
        <p:txBody>
          <a:bodyPr wrap="square">
            <a:spAutoFit/>
          </a:bodyPr>
          <a:lstStyle/>
          <a:p>
            <a:pPr algn="just"/>
            <a:r>
              <a:rPr lang="en-US" sz="2000" b="0" i="0" dirty="0" err="1">
                <a:solidFill>
                  <a:srgbClr val="333333"/>
                </a:solidFill>
                <a:effectLst/>
              </a:rPr>
              <a:t>Stálé</a:t>
            </a:r>
            <a:r>
              <a:rPr lang="en-US" sz="2000" b="0" i="0" dirty="0">
                <a:solidFill>
                  <a:srgbClr val="333333"/>
                </a:solidFill>
                <a:effectLst/>
              </a:rPr>
              <a:t> </a:t>
            </a:r>
            <a:r>
              <a:rPr lang="en-US" sz="2000" b="0" i="0" dirty="0" err="1">
                <a:solidFill>
                  <a:srgbClr val="333333"/>
                </a:solidFill>
                <a:effectLst/>
              </a:rPr>
              <a:t>rozmístění</a:t>
            </a:r>
            <a:r>
              <a:rPr lang="en-US" sz="2000" b="0" i="0" dirty="0">
                <a:solidFill>
                  <a:srgbClr val="333333"/>
                </a:solidFill>
                <a:effectLst/>
              </a:rPr>
              <a:t> </a:t>
            </a:r>
            <a:r>
              <a:rPr lang="en-US" sz="2000" b="0" i="0" dirty="0" err="1">
                <a:solidFill>
                  <a:srgbClr val="333333"/>
                </a:solidFill>
                <a:effectLst/>
              </a:rPr>
              <a:t>interferenčních</a:t>
            </a:r>
            <a:r>
              <a:rPr lang="en-US" sz="2000" b="0" i="0" dirty="0">
                <a:solidFill>
                  <a:srgbClr val="333333"/>
                </a:solidFill>
                <a:effectLst/>
              </a:rPr>
              <a:t> maxim a minim </a:t>
            </a:r>
            <a:r>
              <a:rPr lang="en-US" sz="2000" b="0" i="0" dirty="0" err="1">
                <a:solidFill>
                  <a:srgbClr val="333333"/>
                </a:solidFill>
                <a:effectLst/>
              </a:rPr>
              <a:t>nastává</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skládání</a:t>
            </a:r>
            <a:r>
              <a:rPr lang="en-US" sz="2000" b="0" i="0" dirty="0">
                <a:solidFill>
                  <a:srgbClr val="333333"/>
                </a:solidFill>
                <a:effectLst/>
              </a:rPr>
              <a:t> </a:t>
            </a:r>
            <a:r>
              <a:rPr lang="en-US" sz="2000" b="0" i="0" dirty="0" err="1">
                <a:solidFill>
                  <a:srgbClr val="333333"/>
                </a:solidFill>
                <a:effectLst/>
              </a:rPr>
              <a:t>dvou</a:t>
            </a:r>
            <a:r>
              <a:rPr lang="en-US" sz="2000" b="0" i="0" dirty="0">
                <a:solidFill>
                  <a:srgbClr val="333333"/>
                </a:solidFill>
                <a:effectLst/>
              </a:rPr>
              <a:t> </a:t>
            </a:r>
            <a:r>
              <a:rPr lang="en-US" sz="2000" b="0" i="0" u="sng" dirty="0" err="1">
                <a:solidFill>
                  <a:srgbClr val="333333"/>
                </a:solidFill>
                <a:effectLst/>
              </a:rPr>
              <a:t>vlnění</a:t>
            </a:r>
            <a:r>
              <a:rPr lang="en-US" sz="2000" b="0" i="0" u="sng" dirty="0">
                <a:solidFill>
                  <a:srgbClr val="333333"/>
                </a:solidFill>
                <a:effectLst/>
              </a:rPr>
              <a:t> </a:t>
            </a:r>
            <a:r>
              <a:rPr lang="en-US" sz="2000" b="0" i="0" u="sng" dirty="0" err="1">
                <a:solidFill>
                  <a:srgbClr val="333333"/>
                </a:solidFill>
                <a:effectLst/>
              </a:rPr>
              <a:t>stejné</a:t>
            </a:r>
            <a:r>
              <a:rPr lang="en-US" sz="2000" b="0" i="0" u="sng" dirty="0">
                <a:solidFill>
                  <a:srgbClr val="333333"/>
                </a:solidFill>
                <a:effectLst/>
              </a:rPr>
              <a:t> </a:t>
            </a:r>
            <a:r>
              <a:rPr lang="en-US" sz="2000" b="0" i="0" u="sng" dirty="0" err="1">
                <a:solidFill>
                  <a:srgbClr val="333333"/>
                </a:solidFill>
                <a:effectLst/>
              </a:rPr>
              <a:t>frekvence</a:t>
            </a:r>
            <a:r>
              <a:rPr lang="en-US" sz="2000" b="0" i="0" u="sng" dirty="0">
                <a:solidFill>
                  <a:srgbClr val="333333"/>
                </a:solidFill>
                <a:effectLst/>
              </a:rPr>
              <a:t> a s </a:t>
            </a:r>
            <a:r>
              <a:rPr lang="en-US" sz="2000" b="0" i="0" u="sng" dirty="0" err="1">
                <a:solidFill>
                  <a:srgbClr val="333333"/>
                </a:solidFill>
                <a:effectLst/>
              </a:rPr>
              <a:t>konstantním</a:t>
            </a:r>
            <a:r>
              <a:rPr lang="en-US" sz="2000" b="0" i="0" u="sng" dirty="0">
                <a:solidFill>
                  <a:srgbClr val="333333"/>
                </a:solidFill>
                <a:effectLst/>
              </a:rPr>
              <a:t> </a:t>
            </a:r>
            <a:r>
              <a:rPr lang="en-US" sz="2000" b="0" i="0" u="sng" dirty="0" err="1">
                <a:solidFill>
                  <a:srgbClr val="333333"/>
                </a:solidFill>
                <a:effectLst/>
              </a:rPr>
              <a:t>fázovým</a:t>
            </a:r>
            <a:r>
              <a:rPr lang="en-US" sz="2000" b="0" i="0" u="sng" dirty="0">
                <a:solidFill>
                  <a:srgbClr val="333333"/>
                </a:solidFill>
                <a:effectLst/>
              </a:rPr>
              <a:t> </a:t>
            </a:r>
            <a:r>
              <a:rPr lang="en-US" sz="2000" b="0" i="0" u="sng" dirty="0" err="1">
                <a:solidFill>
                  <a:srgbClr val="333333"/>
                </a:solidFill>
                <a:effectLst/>
              </a:rPr>
              <a:t>rozdílem</a:t>
            </a:r>
            <a:r>
              <a:rPr lang="en-US" sz="2000" b="0" i="0" u="sng" dirty="0">
                <a:solidFill>
                  <a:srgbClr val="333333"/>
                </a:solidFill>
                <a:effectLst/>
              </a:rPr>
              <a:t> </a:t>
            </a:r>
            <a:r>
              <a:rPr lang="en-US" sz="2000" b="0" i="0" u="sng" dirty="0" err="1">
                <a:solidFill>
                  <a:srgbClr val="333333"/>
                </a:solidFill>
                <a:effectLst/>
              </a:rPr>
              <a:t>kmitání</a:t>
            </a:r>
            <a:r>
              <a:rPr lang="en-US" sz="2000" b="0" i="0" u="sng" dirty="0">
                <a:solidFill>
                  <a:srgbClr val="333333"/>
                </a:solidFill>
                <a:effectLst/>
              </a:rPr>
              <a:t> </a:t>
            </a:r>
            <a:r>
              <a:rPr lang="en-US" sz="2000" b="0" i="0" u="sng" dirty="0" err="1">
                <a:solidFill>
                  <a:srgbClr val="333333"/>
                </a:solidFill>
                <a:effectLst/>
              </a:rPr>
              <a:t>jejich</a:t>
            </a:r>
            <a:r>
              <a:rPr lang="en-US" sz="2000" b="0" i="0" u="sng" dirty="0">
                <a:solidFill>
                  <a:srgbClr val="333333"/>
                </a:solidFill>
                <a:effectLst/>
              </a:rPr>
              <a:t> </a:t>
            </a:r>
            <a:r>
              <a:rPr lang="en-US" sz="2000" b="0" i="0" u="sng" dirty="0" err="1">
                <a:solidFill>
                  <a:srgbClr val="333333"/>
                </a:solidFill>
                <a:effectLst/>
              </a:rPr>
              <a:t>zdro</a:t>
            </a:r>
            <a:r>
              <a:rPr lang="en-US" sz="2000" b="0" i="0" dirty="0" err="1">
                <a:solidFill>
                  <a:srgbClr val="333333"/>
                </a:solidFill>
                <a:effectLst/>
              </a:rPr>
              <a:t>jů</a:t>
            </a:r>
            <a:r>
              <a:rPr lang="en-US" sz="2000" b="0" i="0" dirty="0">
                <a:solidFill>
                  <a:srgbClr val="333333"/>
                </a:solidFill>
                <a:effectLst/>
              </a:rPr>
              <a:t>. </a:t>
            </a:r>
            <a:r>
              <a:rPr lang="en-US" sz="2000" b="0" i="0" dirty="0" err="1">
                <a:solidFill>
                  <a:srgbClr val="333333"/>
                </a:solidFill>
                <a:effectLst/>
              </a:rPr>
              <a:t>Taková</a:t>
            </a:r>
            <a:r>
              <a:rPr lang="en-US" sz="2000" b="0" i="0" dirty="0">
                <a:solidFill>
                  <a:srgbClr val="333333"/>
                </a:solidFill>
                <a:effectLst/>
              </a:rPr>
              <a:t> </a:t>
            </a:r>
            <a:r>
              <a:rPr lang="en-US" sz="2000" b="0" i="0" dirty="0" err="1">
                <a:solidFill>
                  <a:srgbClr val="333333"/>
                </a:solidFill>
                <a:effectLst/>
              </a:rPr>
              <a:t>dvě</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se </a:t>
            </a:r>
            <a:r>
              <a:rPr lang="en-US" sz="2000" b="0" i="0" dirty="0" err="1">
                <a:solidFill>
                  <a:srgbClr val="333333"/>
                </a:solidFill>
                <a:effectLst/>
              </a:rPr>
              <a:t>nazývají</a:t>
            </a:r>
            <a:r>
              <a:rPr lang="en-US" sz="2000" b="0" i="0" dirty="0">
                <a:solidFill>
                  <a:srgbClr val="333333"/>
                </a:solidFill>
                <a:effectLst/>
              </a:rPr>
              <a:t> </a:t>
            </a:r>
            <a:r>
              <a:rPr lang="en-US" sz="2000" b="1" i="0" dirty="0" err="1">
                <a:solidFill>
                  <a:srgbClr val="333333"/>
                </a:solidFill>
                <a:effectLst/>
              </a:rPr>
              <a:t>vlnění</a:t>
            </a:r>
            <a:r>
              <a:rPr lang="en-US" sz="2000" b="1" i="0" dirty="0">
                <a:solidFill>
                  <a:srgbClr val="333333"/>
                </a:solidFill>
                <a:effectLst/>
              </a:rPr>
              <a:t> </a:t>
            </a:r>
            <a:r>
              <a:rPr lang="en-US" sz="2000" b="1" i="0" dirty="0" err="1">
                <a:solidFill>
                  <a:srgbClr val="333333"/>
                </a:solidFill>
                <a:effectLst/>
              </a:rPr>
              <a:t>koherentní</a:t>
            </a:r>
            <a:r>
              <a:rPr lang="en-US" sz="2000" b="0" i="0" dirty="0">
                <a:solidFill>
                  <a:srgbClr val="333333"/>
                </a:solidFill>
                <a:effectLst/>
              </a:rPr>
              <a:t>. </a:t>
            </a:r>
          </a:p>
        </p:txBody>
      </p:sp>
      <p:pic>
        <p:nvPicPr>
          <p:cNvPr id="24582" name="Picture 6" descr="Zobrazit zdrojový obrázek">
            <a:extLst>
              <a:ext uri="{FF2B5EF4-FFF2-40B4-BE49-F238E27FC236}">
                <a16:creationId xmlns:a16="http://schemas.microsoft.com/office/drawing/2014/main" id="{4FDC6425-9DC2-48D9-9E9D-388F05E45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155" y="2414247"/>
            <a:ext cx="2339009" cy="15262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Podobný jev jako u světla můžeme pozorovat u vln na rybníku. Synchronním kmitáním nohou vytvoříme dva zdroje vln, podobné výše popsaným otvorům. Je vidět, že do určitých směrů se vlny nešíří, do jiných ano.">
            <a:extLst>
              <a:ext uri="{FF2B5EF4-FFF2-40B4-BE49-F238E27FC236}">
                <a16:creationId xmlns:a16="http://schemas.microsoft.com/office/drawing/2014/main" id="{1F7D57A7-2715-4CF4-8199-1233C20F6A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8032" y="4096024"/>
            <a:ext cx="2305881" cy="1537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710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Zobrazit zdrojový obrázek">
            <a:extLst>
              <a:ext uri="{FF2B5EF4-FFF2-40B4-BE49-F238E27FC236}">
                <a16:creationId xmlns:a16="http://schemas.microsoft.com/office/drawing/2014/main" id="{AA68D47A-F1F6-4250-B4CB-9466C5693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712" y="284921"/>
            <a:ext cx="4855758" cy="2120347"/>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5C108A26-94B6-492F-B0D0-2EA3A69E2FF1}"/>
              </a:ext>
            </a:extLst>
          </p:cNvPr>
          <p:cNvPicPr>
            <a:picLocks noChangeAspect="1"/>
          </p:cNvPicPr>
          <p:nvPr/>
        </p:nvPicPr>
        <p:blipFill>
          <a:blip r:embed="rId3"/>
          <a:stretch>
            <a:fillRect/>
          </a:stretch>
        </p:blipFill>
        <p:spPr>
          <a:xfrm>
            <a:off x="5305753" y="2888976"/>
            <a:ext cx="2957359" cy="1450490"/>
          </a:xfrm>
          <a:prstGeom prst="rect">
            <a:avLst/>
          </a:prstGeom>
        </p:spPr>
      </p:pic>
      <p:pic>
        <p:nvPicPr>
          <p:cNvPr id="13" name="Picture 4" descr="Zobrazit zdrojový obrázek">
            <a:extLst>
              <a:ext uri="{FF2B5EF4-FFF2-40B4-BE49-F238E27FC236}">
                <a16:creationId xmlns:a16="http://schemas.microsoft.com/office/drawing/2014/main" id="{2E446B93-7CCA-4C81-B14B-6869EDE86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4422" y="4583980"/>
            <a:ext cx="2721925" cy="1989099"/>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Zobrazit zdrojový obrázek">
            <a:extLst>
              <a:ext uri="{FF2B5EF4-FFF2-40B4-BE49-F238E27FC236}">
                <a16:creationId xmlns:a16="http://schemas.microsoft.com/office/drawing/2014/main" id="{90604B4E-6745-4EAF-9C7A-9242D33B40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588" y="3645176"/>
            <a:ext cx="4639318" cy="321282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85E27D49-A240-4D8A-B6E0-85BA1B3CCBD3}"/>
              </a:ext>
            </a:extLst>
          </p:cNvPr>
          <p:cNvSpPr txBox="1"/>
          <p:nvPr/>
        </p:nvSpPr>
        <p:spPr>
          <a:xfrm>
            <a:off x="526774" y="1084382"/>
            <a:ext cx="2605713" cy="461665"/>
          </a:xfrm>
          <a:prstGeom prst="rect">
            <a:avLst/>
          </a:prstGeom>
          <a:noFill/>
        </p:spPr>
        <p:txBody>
          <a:bodyPr wrap="none" rtlCol="0">
            <a:spAutoFit/>
          </a:bodyPr>
          <a:lstStyle/>
          <a:p>
            <a:r>
              <a:rPr lang="cs-CZ" sz="2400" b="1" dirty="0"/>
              <a:t>Interference vlnění</a:t>
            </a:r>
            <a:endParaRPr lang="en-US" sz="2400" b="1" dirty="0"/>
          </a:p>
        </p:txBody>
      </p:sp>
    </p:spTree>
    <p:extLst>
      <p:ext uri="{BB962C8B-B14F-4D97-AF65-F5344CB8AC3E}">
        <p14:creationId xmlns:p14="http://schemas.microsoft.com/office/powerpoint/2010/main" val="3420905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Zobrazit zdrojový obrázek">
            <a:extLst>
              <a:ext uri="{FF2B5EF4-FFF2-40B4-BE49-F238E27FC236}">
                <a16:creationId xmlns:a16="http://schemas.microsoft.com/office/drawing/2014/main" id="{F30FC274-0399-46B2-948C-DC3908F75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73" y="4952921"/>
            <a:ext cx="3154017" cy="1772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Zobrazit zdrojový obrázek">
            <a:extLst>
              <a:ext uri="{FF2B5EF4-FFF2-40B4-BE49-F238E27FC236}">
                <a16:creationId xmlns:a16="http://schemas.microsoft.com/office/drawing/2014/main" id="{1935AEF0-A710-4957-8509-63C415BFF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4373" y="5208106"/>
            <a:ext cx="3342790" cy="13649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F53386E5-DF23-40BB-A926-69149733ACF4}"/>
              </a:ext>
            </a:extLst>
          </p:cNvPr>
          <p:cNvSpPr txBox="1"/>
          <p:nvPr/>
        </p:nvSpPr>
        <p:spPr>
          <a:xfrm>
            <a:off x="4731026" y="3528536"/>
            <a:ext cx="4306956" cy="1938992"/>
          </a:xfrm>
          <a:prstGeom prst="rect">
            <a:avLst/>
          </a:prstGeom>
          <a:noFill/>
        </p:spPr>
        <p:txBody>
          <a:bodyPr wrap="square">
            <a:spAutoFit/>
          </a:bodyPr>
          <a:lstStyle/>
          <a:p>
            <a:pPr algn="just"/>
            <a:r>
              <a:rPr lang="en-US" sz="2000" b="0" i="0" dirty="0">
                <a:solidFill>
                  <a:srgbClr val="333333"/>
                </a:solidFill>
                <a:effectLst/>
              </a:rPr>
              <a:t>Je–li </a:t>
            </a:r>
            <a:r>
              <a:rPr lang="en-US" sz="2000" i="0" u="sng" dirty="0" err="1">
                <a:solidFill>
                  <a:srgbClr val="333333"/>
                </a:solidFill>
                <a:effectLst/>
              </a:rPr>
              <a:t>dráhový</a:t>
            </a:r>
            <a:r>
              <a:rPr lang="en-US" sz="2000" i="0" u="sng" dirty="0">
                <a:solidFill>
                  <a:srgbClr val="333333"/>
                </a:solidFill>
                <a:effectLst/>
              </a:rPr>
              <a:t> </a:t>
            </a:r>
            <a:r>
              <a:rPr lang="en-US" sz="2000" i="0" u="sng" dirty="0" err="1">
                <a:solidFill>
                  <a:srgbClr val="333333"/>
                </a:solidFill>
                <a:effectLst/>
              </a:rPr>
              <a:t>rozdíl</a:t>
            </a:r>
            <a:r>
              <a:rPr lang="en-US" sz="2000" i="0" u="sng" dirty="0">
                <a:solidFill>
                  <a:srgbClr val="333333"/>
                </a:solidFill>
                <a:effectLst/>
              </a:rPr>
              <a:t> </a:t>
            </a:r>
            <a:r>
              <a:rPr lang="el-GR" sz="2000" b="0" i="0" dirty="0">
                <a:solidFill>
                  <a:srgbClr val="333333"/>
                </a:solidFill>
                <a:effectLst/>
              </a:rPr>
              <a:t>Δ</a:t>
            </a:r>
            <a:r>
              <a:rPr lang="en-US" sz="2000" b="0" i="1" dirty="0">
                <a:solidFill>
                  <a:srgbClr val="333333"/>
                </a:solidFill>
                <a:effectLst/>
              </a:rPr>
              <a:t>x</a:t>
            </a:r>
            <a:r>
              <a:rPr lang="en-US" sz="2000" b="0" i="0" dirty="0">
                <a:solidFill>
                  <a:srgbClr val="333333"/>
                </a:solidFill>
                <a:effectLst/>
              </a:rPr>
              <a:t> </a:t>
            </a:r>
            <a:r>
              <a:rPr lang="en-US" sz="2000" b="0" i="0" dirty="0" err="1">
                <a:solidFill>
                  <a:srgbClr val="333333"/>
                </a:solidFill>
                <a:effectLst/>
              </a:rPr>
              <a:t>dvou</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roven</a:t>
            </a:r>
            <a:r>
              <a:rPr lang="en-US" sz="2000" b="0" i="0" dirty="0">
                <a:solidFill>
                  <a:srgbClr val="333333"/>
                </a:solidFill>
                <a:effectLst/>
              </a:rPr>
              <a:t> </a:t>
            </a:r>
            <a:r>
              <a:rPr lang="en-US" sz="2000" b="1" i="0" u="sng" dirty="0" err="1">
                <a:solidFill>
                  <a:srgbClr val="333333"/>
                </a:solidFill>
                <a:effectLst/>
              </a:rPr>
              <a:t>lichému</a:t>
            </a:r>
            <a:r>
              <a:rPr lang="en-US" sz="2000" b="1" i="0" u="sng" dirty="0">
                <a:solidFill>
                  <a:srgbClr val="333333"/>
                </a:solidFill>
                <a:effectLst/>
              </a:rPr>
              <a:t> </a:t>
            </a:r>
            <a:r>
              <a:rPr lang="en-US" sz="2000" b="1" i="0" u="sng" dirty="0" err="1">
                <a:solidFill>
                  <a:srgbClr val="333333"/>
                </a:solidFill>
                <a:effectLst/>
              </a:rPr>
              <a:t>počtu</a:t>
            </a:r>
            <a:r>
              <a:rPr lang="en-US" sz="2000" b="1" i="0" u="sng" dirty="0">
                <a:solidFill>
                  <a:srgbClr val="333333"/>
                </a:solidFill>
                <a:effectLst/>
              </a:rPr>
              <a:t> </a:t>
            </a:r>
            <a:r>
              <a:rPr lang="en-US" sz="2000" b="1" i="0" u="sng" dirty="0" err="1">
                <a:solidFill>
                  <a:srgbClr val="333333"/>
                </a:solidFill>
                <a:effectLst/>
              </a:rPr>
              <a:t>půlvln</a:t>
            </a:r>
            <a:r>
              <a:rPr lang="en-US" sz="2000" b="0" i="0" dirty="0">
                <a:solidFill>
                  <a:srgbClr val="333333"/>
                </a:solidFill>
                <a:effectLst/>
              </a:rPr>
              <a:t>, </a:t>
            </a:r>
            <a:r>
              <a:rPr lang="en-US" sz="2000" b="0" i="0" u="sng" dirty="0">
                <a:solidFill>
                  <a:srgbClr val="333333"/>
                </a:solidFill>
                <a:effectLst/>
              </a:rPr>
              <a:t>je </a:t>
            </a:r>
            <a:r>
              <a:rPr lang="en-US" sz="2000" b="0" i="0" u="sng" dirty="0" err="1">
                <a:solidFill>
                  <a:srgbClr val="333333"/>
                </a:solidFill>
                <a:effectLst/>
              </a:rPr>
              <a:t>výsledná</a:t>
            </a:r>
            <a:r>
              <a:rPr lang="en-US" sz="2000" b="0" i="0" u="sng" dirty="0">
                <a:solidFill>
                  <a:srgbClr val="333333"/>
                </a:solidFill>
                <a:effectLst/>
              </a:rPr>
              <a:t> </a:t>
            </a:r>
            <a:r>
              <a:rPr lang="en-US" sz="2000" b="0" i="0" u="sng" dirty="0" err="1">
                <a:solidFill>
                  <a:srgbClr val="333333"/>
                </a:solidFill>
                <a:effectLst/>
              </a:rPr>
              <a:t>amplituda</a:t>
            </a:r>
            <a:r>
              <a:rPr lang="en-US" sz="2000" b="0" i="0" u="sng" dirty="0">
                <a:solidFill>
                  <a:srgbClr val="333333"/>
                </a:solidFill>
                <a:effectLst/>
              </a:rPr>
              <a:t> </a:t>
            </a:r>
            <a:r>
              <a:rPr lang="en-US" sz="2000" b="0" i="0" u="sng" dirty="0" err="1">
                <a:solidFill>
                  <a:srgbClr val="333333"/>
                </a:solidFill>
                <a:effectLst/>
              </a:rPr>
              <a:t>nejmenší</a:t>
            </a:r>
            <a:r>
              <a:rPr lang="en-US" sz="2000" b="0" i="0" u="sng" dirty="0">
                <a:solidFill>
                  <a:srgbClr val="333333"/>
                </a:solidFill>
                <a:effectLst/>
              </a:rPr>
              <a:t>, v </a:t>
            </a:r>
            <a:r>
              <a:rPr lang="en-US" sz="2000" b="0" i="0" u="sng" dirty="0" err="1">
                <a:solidFill>
                  <a:srgbClr val="333333"/>
                </a:solidFill>
                <a:effectLst/>
              </a:rPr>
              <a:t>případě</a:t>
            </a:r>
            <a:r>
              <a:rPr lang="en-US" sz="2000" b="0" i="0" u="sng" dirty="0">
                <a:solidFill>
                  <a:srgbClr val="333333"/>
                </a:solidFill>
                <a:effectLst/>
              </a:rPr>
              <a:t>, </a:t>
            </a:r>
            <a:r>
              <a:rPr lang="en-US" sz="2000" b="0" i="0" u="sng" dirty="0" err="1">
                <a:solidFill>
                  <a:srgbClr val="333333"/>
                </a:solidFill>
                <a:effectLst/>
              </a:rPr>
              <a:t>že</a:t>
            </a:r>
            <a:r>
              <a:rPr lang="en-US" sz="2000" b="0" i="0" u="sng" dirty="0">
                <a:solidFill>
                  <a:srgbClr val="333333"/>
                </a:solidFill>
                <a:effectLst/>
              </a:rPr>
              <a:t> </a:t>
            </a:r>
            <a:r>
              <a:rPr lang="en-US" sz="2000" b="0" i="0" u="sng" dirty="0" err="1">
                <a:solidFill>
                  <a:srgbClr val="333333"/>
                </a:solidFill>
                <a:effectLst/>
              </a:rPr>
              <a:t>obě</a:t>
            </a:r>
            <a:r>
              <a:rPr lang="en-US" sz="2000" b="0" i="0" u="sng" dirty="0">
                <a:solidFill>
                  <a:srgbClr val="333333"/>
                </a:solidFill>
                <a:effectLst/>
              </a:rPr>
              <a:t> </a:t>
            </a:r>
            <a:r>
              <a:rPr lang="en-US" sz="2000" b="0" i="0" u="sng" dirty="0" err="1">
                <a:solidFill>
                  <a:srgbClr val="333333"/>
                </a:solidFill>
                <a:effectLst/>
              </a:rPr>
              <a:t>amplitudy</a:t>
            </a:r>
            <a:r>
              <a:rPr lang="en-US" sz="2000" b="0" i="0" u="sng" dirty="0">
                <a:solidFill>
                  <a:srgbClr val="333333"/>
                </a:solidFill>
                <a:effectLst/>
              </a:rPr>
              <a:t> </a:t>
            </a:r>
            <a:r>
              <a:rPr lang="en-US" sz="2000" b="0" i="0" u="sng" dirty="0" err="1">
                <a:solidFill>
                  <a:srgbClr val="333333"/>
                </a:solidFill>
                <a:effectLst/>
              </a:rPr>
              <a:t>jsou</a:t>
            </a:r>
            <a:r>
              <a:rPr lang="en-US" sz="2000" b="0" i="0" u="sng" dirty="0">
                <a:solidFill>
                  <a:srgbClr val="333333"/>
                </a:solidFill>
                <a:effectLst/>
              </a:rPr>
              <a:t> </a:t>
            </a:r>
            <a:r>
              <a:rPr lang="en-US" sz="2000" b="0" i="0" u="sng" dirty="0" err="1">
                <a:solidFill>
                  <a:srgbClr val="333333"/>
                </a:solidFill>
                <a:effectLst/>
              </a:rPr>
              <a:t>stejné</a:t>
            </a:r>
            <a:r>
              <a:rPr lang="en-US" sz="2000" b="0" i="0" u="sng" dirty="0">
                <a:solidFill>
                  <a:srgbClr val="333333"/>
                </a:solidFill>
                <a:effectLst/>
              </a:rPr>
              <a:t>, </a:t>
            </a:r>
            <a:r>
              <a:rPr lang="en-US" sz="2000" b="0" i="0" u="sng" dirty="0" err="1">
                <a:solidFill>
                  <a:srgbClr val="333333"/>
                </a:solidFill>
                <a:effectLst/>
              </a:rPr>
              <a:t>pak</a:t>
            </a:r>
            <a:r>
              <a:rPr lang="en-US" sz="2000" b="0" i="0" u="sng" dirty="0">
                <a:solidFill>
                  <a:srgbClr val="333333"/>
                </a:solidFill>
                <a:effectLst/>
              </a:rPr>
              <a:t> je </a:t>
            </a:r>
            <a:r>
              <a:rPr lang="en-US" sz="2000" b="0" i="0" u="sng" dirty="0" err="1">
                <a:solidFill>
                  <a:srgbClr val="333333"/>
                </a:solidFill>
                <a:effectLst/>
              </a:rPr>
              <a:t>nulová</a:t>
            </a:r>
            <a:r>
              <a:rPr lang="en-US" sz="2000" b="0" i="0" u="sng" dirty="0">
                <a:solidFill>
                  <a:srgbClr val="333333"/>
                </a:solidFill>
                <a:effectLst/>
              </a:rPr>
              <a:t> a </a:t>
            </a:r>
            <a:r>
              <a:rPr lang="en-US" sz="2000" b="0" i="0" u="sng" dirty="0" err="1">
                <a:solidFill>
                  <a:srgbClr val="333333"/>
                </a:solidFill>
                <a:effectLst/>
              </a:rPr>
              <a:t>obě</a:t>
            </a:r>
            <a:r>
              <a:rPr lang="en-US" sz="2000" b="0" i="0" u="sng" dirty="0">
                <a:solidFill>
                  <a:srgbClr val="333333"/>
                </a:solidFill>
                <a:effectLst/>
              </a:rPr>
              <a:t> </a:t>
            </a:r>
            <a:r>
              <a:rPr lang="en-US" sz="2000" b="0" i="0" u="sng" dirty="0" err="1">
                <a:solidFill>
                  <a:srgbClr val="333333"/>
                </a:solidFill>
                <a:effectLst/>
              </a:rPr>
              <a:t>vlnění</a:t>
            </a:r>
            <a:r>
              <a:rPr lang="en-US" sz="2000" b="0" i="0" u="sng" dirty="0">
                <a:solidFill>
                  <a:srgbClr val="333333"/>
                </a:solidFill>
                <a:effectLst/>
              </a:rPr>
              <a:t> se </a:t>
            </a:r>
            <a:r>
              <a:rPr lang="en-US" sz="2000" b="0" i="0" u="sng" dirty="0" err="1">
                <a:solidFill>
                  <a:srgbClr val="333333"/>
                </a:solidFill>
                <a:effectLst/>
              </a:rPr>
              <a:t>navzájem</a:t>
            </a:r>
            <a:r>
              <a:rPr lang="en-US" sz="2000" b="0" i="0" u="sng" dirty="0">
                <a:solidFill>
                  <a:srgbClr val="333333"/>
                </a:solidFill>
                <a:effectLst/>
              </a:rPr>
              <a:t> </a:t>
            </a:r>
            <a:r>
              <a:rPr lang="en-US" sz="2000" b="0" i="0" u="sng" dirty="0" err="1">
                <a:solidFill>
                  <a:srgbClr val="333333"/>
                </a:solidFill>
                <a:effectLst/>
              </a:rPr>
              <a:t>ruší</a:t>
            </a:r>
            <a:r>
              <a:rPr lang="en-US" sz="2000" b="0" i="0" dirty="0">
                <a:solidFill>
                  <a:srgbClr val="333333"/>
                </a:solidFill>
                <a:effectLst/>
              </a:rPr>
              <a:t>.</a:t>
            </a:r>
            <a:endParaRPr lang="en-US" sz="2000" dirty="0"/>
          </a:p>
        </p:txBody>
      </p:sp>
      <p:sp>
        <p:nvSpPr>
          <p:cNvPr id="11" name="TextovéPole 10">
            <a:extLst>
              <a:ext uri="{FF2B5EF4-FFF2-40B4-BE49-F238E27FC236}">
                <a16:creationId xmlns:a16="http://schemas.microsoft.com/office/drawing/2014/main" id="{019E96F0-8E9D-48E4-91E8-3B98F02E05FE}"/>
              </a:ext>
            </a:extLst>
          </p:cNvPr>
          <p:cNvSpPr txBox="1"/>
          <p:nvPr/>
        </p:nvSpPr>
        <p:spPr>
          <a:xfrm>
            <a:off x="99391" y="3640531"/>
            <a:ext cx="4326835" cy="1323439"/>
          </a:xfrm>
          <a:prstGeom prst="rect">
            <a:avLst/>
          </a:prstGeom>
          <a:noFill/>
        </p:spPr>
        <p:txBody>
          <a:bodyPr wrap="square">
            <a:spAutoFit/>
          </a:bodyPr>
          <a:lstStyle/>
          <a:p>
            <a:pPr algn="just"/>
            <a:r>
              <a:rPr lang="en-US" sz="2000" b="0" i="0" dirty="0">
                <a:solidFill>
                  <a:srgbClr val="333333"/>
                </a:solidFill>
                <a:effectLst/>
              </a:rPr>
              <a:t>Je–li </a:t>
            </a:r>
            <a:r>
              <a:rPr lang="en-US" sz="2000" i="0" u="sng" dirty="0" err="1">
                <a:solidFill>
                  <a:srgbClr val="333333"/>
                </a:solidFill>
                <a:effectLst/>
              </a:rPr>
              <a:t>dráhový</a:t>
            </a:r>
            <a:r>
              <a:rPr lang="en-US" sz="2000" i="0" u="sng" dirty="0">
                <a:solidFill>
                  <a:srgbClr val="333333"/>
                </a:solidFill>
                <a:effectLst/>
              </a:rPr>
              <a:t> </a:t>
            </a:r>
            <a:r>
              <a:rPr lang="en-US" sz="2000" i="0" u="sng" dirty="0" err="1">
                <a:solidFill>
                  <a:srgbClr val="333333"/>
                </a:solidFill>
                <a:effectLst/>
              </a:rPr>
              <a:t>rozdíl</a:t>
            </a:r>
            <a:r>
              <a:rPr lang="en-US" sz="2000" b="0" i="0" dirty="0">
                <a:solidFill>
                  <a:srgbClr val="333333"/>
                </a:solidFill>
                <a:effectLst/>
              </a:rPr>
              <a:t> </a:t>
            </a:r>
            <a:r>
              <a:rPr lang="el-GR" sz="2000" b="0" i="0" dirty="0">
                <a:solidFill>
                  <a:srgbClr val="333333"/>
                </a:solidFill>
                <a:effectLst/>
              </a:rPr>
              <a:t>Δ</a:t>
            </a:r>
            <a:r>
              <a:rPr lang="en-US" sz="2000" b="0" i="1" dirty="0">
                <a:solidFill>
                  <a:srgbClr val="333333"/>
                </a:solidFill>
                <a:effectLst/>
              </a:rPr>
              <a:t>x</a:t>
            </a:r>
            <a:r>
              <a:rPr lang="en-US" sz="2000" b="0" i="0" dirty="0">
                <a:solidFill>
                  <a:srgbClr val="333333"/>
                </a:solidFill>
                <a:effectLst/>
              </a:rPr>
              <a:t> </a:t>
            </a:r>
            <a:r>
              <a:rPr lang="en-US" sz="2000" b="0" i="0" dirty="0" err="1">
                <a:solidFill>
                  <a:srgbClr val="333333"/>
                </a:solidFill>
                <a:effectLst/>
              </a:rPr>
              <a:t>dvou</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roven</a:t>
            </a:r>
            <a:r>
              <a:rPr lang="en-US" sz="2000" b="0" i="0" dirty="0">
                <a:solidFill>
                  <a:srgbClr val="333333"/>
                </a:solidFill>
                <a:effectLst/>
              </a:rPr>
              <a:t> </a:t>
            </a:r>
            <a:r>
              <a:rPr lang="en-US" sz="2000" b="1" i="0" u="sng" dirty="0" err="1">
                <a:solidFill>
                  <a:srgbClr val="333333"/>
                </a:solidFill>
                <a:effectLst/>
              </a:rPr>
              <a:t>sudému</a:t>
            </a:r>
            <a:r>
              <a:rPr lang="en-US" sz="2000" b="1" i="0" u="sng" dirty="0">
                <a:solidFill>
                  <a:srgbClr val="333333"/>
                </a:solidFill>
                <a:effectLst/>
              </a:rPr>
              <a:t> </a:t>
            </a:r>
            <a:r>
              <a:rPr lang="en-US" sz="2000" b="1" i="0" u="sng" dirty="0" err="1">
                <a:solidFill>
                  <a:srgbClr val="333333"/>
                </a:solidFill>
                <a:effectLst/>
              </a:rPr>
              <a:t>počtu</a:t>
            </a:r>
            <a:r>
              <a:rPr lang="en-US" sz="2000" b="1" i="0" u="sng" dirty="0">
                <a:solidFill>
                  <a:srgbClr val="333333"/>
                </a:solidFill>
                <a:effectLst/>
              </a:rPr>
              <a:t> </a:t>
            </a:r>
            <a:r>
              <a:rPr lang="en-US" sz="2000" b="1" i="0" u="sng" dirty="0" err="1">
                <a:solidFill>
                  <a:srgbClr val="333333"/>
                </a:solidFill>
                <a:effectLst/>
              </a:rPr>
              <a:t>půlvln</a:t>
            </a:r>
            <a:r>
              <a:rPr lang="en-US" sz="2000" b="0" i="0" dirty="0">
                <a:solidFill>
                  <a:srgbClr val="333333"/>
                </a:solidFill>
                <a:effectLst/>
              </a:rPr>
              <a:t>, </a:t>
            </a:r>
            <a:r>
              <a:rPr lang="en-US" sz="2000" b="0" i="0" u="sng" dirty="0">
                <a:solidFill>
                  <a:srgbClr val="333333"/>
                </a:solidFill>
                <a:effectLst/>
              </a:rPr>
              <a:t>je </a:t>
            </a:r>
            <a:r>
              <a:rPr lang="en-US" sz="2000" b="0" i="0" u="sng" dirty="0" err="1">
                <a:solidFill>
                  <a:srgbClr val="333333"/>
                </a:solidFill>
                <a:effectLst/>
              </a:rPr>
              <a:t>výsledná</a:t>
            </a:r>
            <a:r>
              <a:rPr lang="en-US" sz="2000" b="0" i="0" u="sng" dirty="0">
                <a:solidFill>
                  <a:srgbClr val="333333"/>
                </a:solidFill>
                <a:effectLst/>
              </a:rPr>
              <a:t> </a:t>
            </a:r>
            <a:r>
              <a:rPr lang="en-US" sz="2000" b="0" i="0" u="sng" dirty="0" err="1">
                <a:solidFill>
                  <a:srgbClr val="333333"/>
                </a:solidFill>
                <a:effectLst/>
              </a:rPr>
              <a:t>amplituda</a:t>
            </a:r>
            <a:r>
              <a:rPr lang="en-US" sz="2000" b="0" i="0" u="sng" dirty="0">
                <a:solidFill>
                  <a:srgbClr val="333333"/>
                </a:solidFill>
                <a:effectLst/>
              </a:rPr>
              <a:t> </a:t>
            </a:r>
            <a:r>
              <a:rPr lang="en-US" sz="2000" b="0" i="0" u="sng" dirty="0" err="1">
                <a:solidFill>
                  <a:srgbClr val="333333"/>
                </a:solidFill>
                <a:effectLst/>
              </a:rPr>
              <a:t>složeného</a:t>
            </a:r>
            <a:r>
              <a:rPr lang="en-US" sz="2000" b="0" i="0" u="sng" dirty="0">
                <a:solidFill>
                  <a:srgbClr val="333333"/>
                </a:solidFill>
                <a:effectLst/>
              </a:rPr>
              <a:t> </a:t>
            </a:r>
            <a:r>
              <a:rPr lang="en-US" sz="2000" b="0" i="0" u="sng" dirty="0" err="1">
                <a:solidFill>
                  <a:srgbClr val="333333"/>
                </a:solidFill>
                <a:effectLst/>
              </a:rPr>
              <a:t>vlnění</a:t>
            </a:r>
            <a:r>
              <a:rPr lang="en-US" sz="2000" b="0" i="0" u="sng" dirty="0">
                <a:solidFill>
                  <a:srgbClr val="333333"/>
                </a:solidFill>
                <a:effectLst/>
              </a:rPr>
              <a:t> </a:t>
            </a:r>
            <a:r>
              <a:rPr lang="en-US" sz="2000" b="0" i="0" u="sng" dirty="0" err="1">
                <a:solidFill>
                  <a:srgbClr val="333333"/>
                </a:solidFill>
                <a:effectLst/>
              </a:rPr>
              <a:t>maximální</a:t>
            </a:r>
            <a:r>
              <a:rPr lang="en-US" sz="2000" b="0" i="0" u="sng" dirty="0">
                <a:solidFill>
                  <a:srgbClr val="333333"/>
                </a:solidFill>
                <a:effectLst/>
              </a:rPr>
              <a:t> a </a:t>
            </a:r>
            <a:r>
              <a:rPr lang="en-US" sz="2000" b="0" i="0" u="sng" dirty="0" err="1">
                <a:solidFill>
                  <a:srgbClr val="333333"/>
                </a:solidFill>
                <a:effectLst/>
              </a:rPr>
              <a:t>rovná</a:t>
            </a:r>
            <a:r>
              <a:rPr lang="en-US" sz="2000" b="0" i="0" u="sng" dirty="0">
                <a:solidFill>
                  <a:srgbClr val="333333"/>
                </a:solidFill>
                <a:effectLst/>
              </a:rPr>
              <a:t> </a:t>
            </a:r>
            <a:r>
              <a:rPr lang="en-US" sz="2000" b="0" i="0" u="sng" dirty="0" err="1">
                <a:solidFill>
                  <a:srgbClr val="333333"/>
                </a:solidFill>
                <a:effectLst/>
              </a:rPr>
              <a:t>součtu</a:t>
            </a:r>
            <a:r>
              <a:rPr lang="en-US" sz="2000" b="0" i="0" u="sng" dirty="0">
                <a:solidFill>
                  <a:srgbClr val="333333"/>
                </a:solidFill>
                <a:effectLst/>
              </a:rPr>
              <a:t> </a:t>
            </a:r>
            <a:r>
              <a:rPr lang="en-US" sz="2000" b="0" i="0" u="sng" dirty="0" err="1">
                <a:solidFill>
                  <a:srgbClr val="333333"/>
                </a:solidFill>
                <a:effectLst/>
              </a:rPr>
              <a:t>obou</a:t>
            </a:r>
            <a:r>
              <a:rPr lang="en-US" sz="2000" b="0" i="0" u="sng" dirty="0">
                <a:solidFill>
                  <a:srgbClr val="333333"/>
                </a:solidFill>
                <a:effectLst/>
              </a:rPr>
              <a:t> </a:t>
            </a:r>
            <a:r>
              <a:rPr lang="en-US" sz="2000" b="0" i="0" u="sng" dirty="0" err="1">
                <a:solidFill>
                  <a:srgbClr val="333333"/>
                </a:solidFill>
                <a:effectLst/>
              </a:rPr>
              <a:t>amplitud</a:t>
            </a:r>
            <a:r>
              <a:rPr lang="en-US" sz="2000" b="0" i="0" dirty="0">
                <a:solidFill>
                  <a:srgbClr val="333333"/>
                </a:solidFill>
                <a:effectLst/>
              </a:rPr>
              <a:t>.</a:t>
            </a:r>
            <a:endParaRPr lang="en-US" sz="2000" dirty="0"/>
          </a:p>
        </p:txBody>
      </p:sp>
      <p:sp>
        <p:nvSpPr>
          <p:cNvPr id="13" name="TextovéPole 12">
            <a:extLst>
              <a:ext uri="{FF2B5EF4-FFF2-40B4-BE49-F238E27FC236}">
                <a16:creationId xmlns:a16="http://schemas.microsoft.com/office/drawing/2014/main" id="{AAB3583A-EA35-4427-B46B-60E7B37EB65B}"/>
              </a:ext>
            </a:extLst>
          </p:cNvPr>
          <p:cNvSpPr txBox="1"/>
          <p:nvPr/>
        </p:nvSpPr>
        <p:spPr>
          <a:xfrm>
            <a:off x="218660" y="202241"/>
            <a:ext cx="8766313" cy="1015663"/>
          </a:xfrm>
          <a:prstGeom prst="rect">
            <a:avLst/>
          </a:prstGeom>
          <a:noFill/>
        </p:spPr>
        <p:txBody>
          <a:bodyPr wrap="square">
            <a:spAutoFit/>
          </a:bodyPr>
          <a:lstStyle/>
          <a:p>
            <a:pPr algn="just"/>
            <a:r>
              <a:rPr lang="en-US" sz="2000" b="0" i="0" dirty="0" err="1">
                <a:solidFill>
                  <a:srgbClr val="333333"/>
                </a:solidFill>
                <a:effectLst/>
              </a:rPr>
              <a:t>Nejjednodušší</a:t>
            </a:r>
            <a:r>
              <a:rPr lang="en-US" sz="2000" b="0" i="0" dirty="0">
                <a:solidFill>
                  <a:srgbClr val="333333"/>
                </a:solidFill>
                <a:effectLst/>
              </a:rPr>
              <a:t> </a:t>
            </a:r>
            <a:r>
              <a:rPr lang="en-US" sz="2000" b="0" i="0" dirty="0" err="1">
                <a:solidFill>
                  <a:srgbClr val="333333"/>
                </a:solidFill>
                <a:effectLst/>
              </a:rPr>
              <a:t>případ</a:t>
            </a:r>
            <a:r>
              <a:rPr lang="en-US" sz="2000" b="0" i="0" dirty="0">
                <a:solidFill>
                  <a:srgbClr val="333333"/>
                </a:solidFill>
                <a:effectLst/>
              </a:rPr>
              <a:t> interference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nastává</a:t>
            </a:r>
            <a:r>
              <a:rPr lang="en-US" sz="2000" b="0" i="0" dirty="0">
                <a:solidFill>
                  <a:srgbClr val="333333"/>
                </a:solidFill>
                <a:effectLst/>
              </a:rPr>
              <a:t> </a:t>
            </a:r>
            <a:r>
              <a:rPr lang="en-US" sz="2000" b="1" i="0" dirty="0" err="1">
                <a:solidFill>
                  <a:srgbClr val="333333"/>
                </a:solidFill>
                <a:effectLst/>
              </a:rPr>
              <a:t>skládáním</a:t>
            </a:r>
            <a:r>
              <a:rPr lang="en-US" sz="2000" b="1" i="0" dirty="0">
                <a:solidFill>
                  <a:srgbClr val="333333"/>
                </a:solidFill>
                <a:effectLst/>
              </a:rPr>
              <a:t> </a:t>
            </a:r>
            <a:r>
              <a:rPr lang="en-US" sz="2000" b="1" i="0" dirty="0" err="1">
                <a:solidFill>
                  <a:srgbClr val="333333"/>
                </a:solidFill>
                <a:effectLst/>
              </a:rPr>
              <a:t>dvou</a:t>
            </a:r>
            <a:r>
              <a:rPr lang="en-US" sz="2000" b="1" i="0" dirty="0">
                <a:solidFill>
                  <a:srgbClr val="333333"/>
                </a:solidFill>
                <a:effectLst/>
              </a:rPr>
              <a:t> </a:t>
            </a:r>
            <a:r>
              <a:rPr lang="en-US" sz="2000" b="1" i="0" dirty="0" err="1">
                <a:solidFill>
                  <a:srgbClr val="333333"/>
                </a:solidFill>
                <a:effectLst/>
              </a:rPr>
              <a:t>postupných</a:t>
            </a:r>
            <a:r>
              <a:rPr lang="en-US" sz="2000" b="1" i="0" dirty="0">
                <a:solidFill>
                  <a:srgbClr val="333333"/>
                </a:solidFill>
                <a:effectLst/>
              </a:rPr>
              <a:t> </a:t>
            </a:r>
            <a:r>
              <a:rPr lang="en-US" sz="2000" b="1" i="0" dirty="0" err="1">
                <a:solidFill>
                  <a:srgbClr val="333333"/>
                </a:solidFill>
                <a:effectLst/>
              </a:rPr>
              <a:t>příčných</a:t>
            </a:r>
            <a:r>
              <a:rPr lang="en-US" sz="2000" b="1" i="0" dirty="0">
                <a:solidFill>
                  <a:srgbClr val="333333"/>
                </a:solidFill>
                <a:effectLst/>
              </a:rPr>
              <a:t> </a:t>
            </a:r>
            <a:r>
              <a:rPr lang="en-US" sz="2000" b="1" i="0" dirty="0" err="1">
                <a:solidFill>
                  <a:srgbClr val="333333"/>
                </a:solidFill>
                <a:effectLst/>
              </a:rPr>
              <a:t>vlnění</a:t>
            </a:r>
            <a:r>
              <a:rPr lang="en-US" sz="2000" b="1" i="0" dirty="0">
                <a:solidFill>
                  <a:srgbClr val="333333"/>
                </a:solidFill>
                <a:effectLst/>
              </a:rPr>
              <a:t> o </a:t>
            </a:r>
            <a:r>
              <a:rPr lang="en-US" sz="2000" b="1" i="0" dirty="0" err="1">
                <a:solidFill>
                  <a:srgbClr val="333333"/>
                </a:solidFill>
                <a:effectLst/>
              </a:rPr>
              <a:t>stejné</a:t>
            </a:r>
            <a:r>
              <a:rPr lang="en-US" sz="2000" b="1" i="0" dirty="0">
                <a:solidFill>
                  <a:srgbClr val="333333"/>
                </a:solidFill>
                <a:effectLst/>
              </a:rPr>
              <a:t> </a:t>
            </a:r>
            <a:r>
              <a:rPr lang="en-US" sz="2000" b="1" i="0" dirty="0" err="1">
                <a:solidFill>
                  <a:srgbClr val="333333"/>
                </a:solidFill>
                <a:effectLst/>
              </a:rPr>
              <a:t>amplitudě</a:t>
            </a:r>
            <a:r>
              <a:rPr lang="en-US" sz="2000" b="1" i="0" dirty="0">
                <a:solidFill>
                  <a:srgbClr val="333333"/>
                </a:solidFill>
                <a:effectLst/>
              </a:rPr>
              <a:t> </a:t>
            </a:r>
            <a:r>
              <a:rPr lang="en-US" sz="2000" b="1" i="0" dirty="0" err="1">
                <a:solidFill>
                  <a:srgbClr val="333333"/>
                </a:solidFill>
                <a:effectLst/>
              </a:rPr>
              <a:t>výchylky</a:t>
            </a:r>
            <a:r>
              <a:rPr lang="en-US" sz="2000" b="1" i="0" dirty="0">
                <a:solidFill>
                  <a:srgbClr val="333333"/>
                </a:solidFill>
                <a:effectLst/>
              </a:rPr>
              <a:t> a </a:t>
            </a:r>
            <a:r>
              <a:rPr lang="en-US" sz="2000" b="1" i="0" dirty="0" err="1">
                <a:solidFill>
                  <a:srgbClr val="333333"/>
                </a:solidFill>
                <a:effectLst/>
              </a:rPr>
              <a:t>stejné</a:t>
            </a:r>
            <a:r>
              <a:rPr lang="en-US" sz="2000" b="1" i="0" dirty="0">
                <a:solidFill>
                  <a:srgbClr val="333333"/>
                </a:solidFill>
                <a:effectLst/>
              </a:rPr>
              <a:t> </a:t>
            </a:r>
            <a:r>
              <a:rPr lang="en-US" sz="2000" b="1" i="0" dirty="0" err="1">
                <a:solidFill>
                  <a:srgbClr val="333333"/>
                </a:solidFill>
                <a:effectLst/>
              </a:rPr>
              <a:t>frekvenci</a:t>
            </a:r>
            <a:r>
              <a:rPr lang="en-US" sz="2000" b="0" i="0" dirty="0">
                <a:solidFill>
                  <a:srgbClr val="333333"/>
                </a:solidFill>
                <a:effectLst/>
              </a:rPr>
              <a:t>, </a:t>
            </a:r>
            <a:r>
              <a:rPr lang="en-US" sz="2000" b="0" i="0" dirty="0" err="1">
                <a:solidFill>
                  <a:srgbClr val="333333"/>
                </a:solidFill>
                <a:effectLst/>
              </a:rPr>
              <a:t>která</a:t>
            </a:r>
            <a:r>
              <a:rPr lang="en-US" sz="2000" b="0" i="0" dirty="0">
                <a:solidFill>
                  <a:srgbClr val="333333"/>
                </a:solidFill>
                <a:effectLst/>
              </a:rPr>
              <a:t> se </a:t>
            </a:r>
            <a:r>
              <a:rPr lang="en-US" sz="2000" b="0" i="0" dirty="0" err="1">
                <a:solidFill>
                  <a:srgbClr val="333333"/>
                </a:solidFill>
                <a:effectLst/>
              </a:rPr>
              <a:t>šíří</a:t>
            </a:r>
            <a:r>
              <a:rPr lang="en-US" sz="2000" b="0" i="0" dirty="0">
                <a:solidFill>
                  <a:srgbClr val="333333"/>
                </a:solidFill>
                <a:effectLst/>
              </a:rPr>
              <a:t> </a:t>
            </a:r>
            <a:r>
              <a:rPr lang="en-US" sz="2000" b="0" i="0" dirty="0" err="1">
                <a:solidFill>
                  <a:srgbClr val="333333"/>
                </a:solidFill>
                <a:effectLst/>
              </a:rPr>
              <a:t>stejnou</a:t>
            </a:r>
            <a:r>
              <a:rPr lang="en-US" sz="2000" b="0" i="0" dirty="0">
                <a:solidFill>
                  <a:srgbClr val="333333"/>
                </a:solidFill>
                <a:effectLst/>
              </a:rPr>
              <a:t> </a:t>
            </a:r>
            <a:r>
              <a:rPr lang="en-US" sz="2000" b="0" i="0" dirty="0" err="1">
                <a:solidFill>
                  <a:srgbClr val="333333"/>
                </a:solidFill>
                <a:effectLst/>
              </a:rPr>
              <a:t>rychlostí</a:t>
            </a:r>
            <a:r>
              <a:rPr lang="en-US" sz="2000" b="0" i="0" dirty="0">
                <a:solidFill>
                  <a:srgbClr val="333333"/>
                </a:solidFill>
                <a:effectLst/>
              </a:rPr>
              <a:t> </a:t>
            </a:r>
            <a:r>
              <a:rPr lang="en-US" sz="2000" b="0" i="0" dirty="0" err="1">
                <a:solidFill>
                  <a:srgbClr val="333333"/>
                </a:solidFill>
                <a:effectLst/>
              </a:rPr>
              <a:t>stejným</a:t>
            </a:r>
            <a:r>
              <a:rPr lang="en-US" sz="2000" b="0" i="0" dirty="0">
                <a:solidFill>
                  <a:srgbClr val="333333"/>
                </a:solidFill>
                <a:effectLst/>
              </a:rPr>
              <a:t> </a:t>
            </a:r>
            <a:r>
              <a:rPr lang="en-US" sz="2000" b="0" i="0" dirty="0" err="1">
                <a:solidFill>
                  <a:srgbClr val="333333"/>
                </a:solidFill>
                <a:effectLst/>
              </a:rPr>
              <a:t>směrem</a:t>
            </a:r>
            <a:r>
              <a:rPr lang="en-US" sz="2000" b="0" i="0" dirty="0">
                <a:solidFill>
                  <a:srgbClr val="333333"/>
                </a:solidFill>
                <a:effectLst/>
              </a:rPr>
              <a:t>.</a:t>
            </a:r>
            <a:endParaRPr lang="en-US" sz="2000" dirty="0"/>
          </a:p>
        </p:txBody>
      </p:sp>
      <p:pic>
        <p:nvPicPr>
          <p:cNvPr id="14" name="Picture 8">
            <a:extLst>
              <a:ext uri="{FF2B5EF4-FFF2-40B4-BE49-F238E27FC236}">
                <a16:creationId xmlns:a16="http://schemas.microsoft.com/office/drawing/2014/main" id="{4439AD2A-B0A7-46B0-9EF8-91824A2FC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120" y="1497497"/>
            <a:ext cx="4842834" cy="3903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4EBAABE7-4778-4196-B174-0D219D1FBD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05" y="2194269"/>
            <a:ext cx="4862629" cy="6416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FBD33FB2-88CD-4E03-85AB-D366E68C0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2172" y="845027"/>
            <a:ext cx="2994991" cy="1722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A384A34F-E4F5-4156-9CFA-4DBEEAAFB3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9937" y="2994991"/>
            <a:ext cx="3808080" cy="5497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5EFAB353-CC8C-434C-AAF0-E15670A47FE7}"/>
              </a:ext>
            </a:extLst>
          </p:cNvPr>
          <p:cNvSpPr txBox="1"/>
          <p:nvPr/>
        </p:nvSpPr>
        <p:spPr>
          <a:xfrm>
            <a:off x="5316656" y="2505670"/>
            <a:ext cx="3668317" cy="923330"/>
          </a:xfrm>
          <a:prstGeom prst="rect">
            <a:avLst/>
          </a:prstGeom>
          <a:noFill/>
        </p:spPr>
        <p:txBody>
          <a:bodyPr wrap="square">
            <a:spAutoFit/>
          </a:bodyPr>
          <a:lstStyle/>
          <a:p>
            <a:pPr algn="just"/>
            <a:r>
              <a:rPr lang="en-US" b="0" i="0" dirty="0" err="1">
                <a:solidFill>
                  <a:srgbClr val="333333"/>
                </a:solidFill>
                <a:effectLst/>
              </a:rPr>
              <a:t>kde</a:t>
            </a:r>
            <a:r>
              <a:rPr lang="en-US" b="0" i="0" dirty="0">
                <a:solidFill>
                  <a:srgbClr val="333333"/>
                </a:solidFill>
                <a:effectLst/>
              </a:rPr>
              <a:t> </a:t>
            </a:r>
            <a:r>
              <a:rPr lang="en-US" b="0" i="0" dirty="0" err="1">
                <a:solidFill>
                  <a:srgbClr val="333333"/>
                </a:solidFill>
                <a:effectLst/>
              </a:rPr>
              <a:t>výraz</a:t>
            </a:r>
            <a:r>
              <a:rPr lang="en-US" b="0" i="0" dirty="0">
                <a:solidFill>
                  <a:srgbClr val="333333"/>
                </a:solidFill>
                <a:effectLst/>
              </a:rPr>
              <a:t> </a:t>
            </a:r>
            <a:r>
              <a:rPr lang="en-US" b="0" i="1" dirty="0">
                <a:solidFill>
                  <a:srgbClr val="333333"/>
                </a:solidFill>
                <a:effectLst/>
              </a:rPr>
              <a:t>x</a:t>
            </a:r>
            <a:r>
              <a:rPr lang="en-US" b="0" i="0" baseline="-25000" dirty="0">
                <a:solidFill>
                  <a:srgbClr val="333333"/>
                </a:solidFill>
                <a:effectLst/>
              </a:rPr>
              <a:t>1</a:t>
            </a:r>
            <a:r>
              <a:rPr lang="en-US" b="0" i="0" dirty="0">
                <a:solidFill>
                  <a:srgbClr val="333333"/>
                </a:solidFill>
                <a:effectLst/>
              </a:rPr>
              <a:t> - </a:t>
            </a:r>
            <a:r>
              <a:rPr lang="en-US" b="0" i="1" dirty="0">
                <a:solidFill>
                  <a:srgbClr val="333333"/>
                </a:solidFill>
                <a:effectLst/>
              </a:rPr>
              <a:t>x</a:t>
            </a:r>
            <a:r>
              <a:rPr lang="en-US" b="0" i="0" baseline="-25000" dirty="0">
                <a:solidFill>
                  <a:srgbClr val="333333"/>
                </a:solidFill>
                <a:effectLst/>
              </a:rPr>
              <a:t>2</a:t>
            </a:r>
            <a:r>
              <a:rPr lang="en-US" b="0" i="0" dirty="0">
                <a:solidFill>
                  <a:srgbClr val="333333"/>
                </a:solidFill>
                <a:effectLst/>
              </a:rPr>
              <a:t> = </a:t>
            </a:r>
            <a:r>
              <a:rPr lang="el-GR" b="0" i="0" dirty="0">
                <a:solidFill>
                  <a:srgbClr val="333333"/>
                </a:solidFill>
                <a:effectLst/>
              </a:rPr>
              <a:t>Δ</a:t>
            </a:r>
            <a:r>
              <a:rPr lang="en-US" b="0" i="1" dirty="0">
                <a:solidFill>
                  <a:srgbClr val="333333"/>
                </a:solidFill>
                <a:effectLst/>
              </a:rPr>
              <a:t>x</a:t>
            </a:r>
            <a:r>
              <a:rPr lang="en-US" b="0" i="0" dirty="0">
                <a:solidFill>
                  <a:srgbClr val="333333"/>
                </a:solidFill>
                <a:effectLst/>
              </a:rPr>
              <a:t> je </a:t>
            </a:r>
            <a:r>
              <a:rPr lang="en-US" b="0" i="0" dirty="0" err="1">
                <a:solidFill>
                  <a:srgbClr val="333333"/>
                </a:solidFill>
                <a:effectLst/>
              </a:rPr>
              <a:t>tzv</a:t>
            </a:r>
            <a:r>
              <a:rPr lang="en-US" b="0" i="0" dirty="0">
                <a:solidFill>
                  <a:srgbClr val="333333"/>
                </a:solidFill>
                <a:effectLst/>
              </a:rPr>
              <a:t>. </a:t>
            </a:r>
            <a:r>
              <a:rPr lang="en-US" b="1" i="0" dirty="0" err="1">
                <a:solidFill>
                  <a:srgbClr val="333333"/>
                </a:solidFill>
                <a:effectLst/>
              </a:rPr>
              <a:t>dráhový</a:t>
            </a:r>
            <a:r>
              <a:rPr lang="en-US" b="1" i="0" dirty="0">
                <a:solidFill>
                  <a:srgbClr val="333333"/>
                </a:solidFill>
                <a:effectLst/>
              </a:rPr>
              <a:t> </a:t>
            </a:r>
            <a:r>
              <a:rPr lang="en-US" b="1" i="0" dirty="0" err="1">
                <a:solidFill>
                  <a:srgbClr val="333333"/>
                </a:solidFill>
                <a:effectLst/>
              </a:rPr>
              <a:t>rozdíl</a:t>
            </a:r>
            <a:r>
              <a:rPr lang="en-US" b="0" i="0" dirty="0">
                <a:solidFill>
                  <a:srgbClr val="333333"/>
                </a:solidFill>
                <a:effectLst/>
              </a:rPr>
              <a:t> </a:t>
            </a:r>
            <a:r>
              <a:rPr lang="en-US" b="0" i="0" dirty="0" err="1">
                <a:solidFill>
                  <a:srgbClr val="333333"/>
                </a:solidFill>
                <a:effectLst/>
              </a:rPr>
              <a:t>vlnění</a:t>
            </a:r>
            <a:r>
              <a:rPr lang="en-US" b="0" i="0" dirty="0">
                <a:solidFill>
                  <a:srgbClr val="333333"/>
                </a:solidFill>
                <a:effectLst/>
              </a:rPr>
              <a:t>, </a:t>
            </a:r>
            <a:r>
              <a:rPr lang="el-GR" b="0" i="0" dirty="0">
                <a:solidFill>
                  <a:srgbClr val="333333"/>
                </a:solidFill>
                <a:effectLst/>
              </a:rPr>
              <a:t>Δ </a:t>
            </a:r>
            <a:r>
              <a:rPr lang="el-GR" sz="1800" i="0" u="sng" dirty="0">
                <a:solidFill>
                  <a:srgbClr val="333333"/>
                </a:solidFill>
                <a:effectLst/>
              </a:rPr>
              <a:t>ϕ</a:t>
            </a:r>
            <a:r>
              <a:rPr lang="en-US" b="0" i="0" dirty="0">
                <a:solidFill>
                  <a:srgbClr val="333333"/>
                </a:solidFill>
                <a:effectLst/>
              </a:rPr>
              <a:t> je </a:t>
            </a:r>
            <a:r>
              <a:rPr lang="en-US" b="0" i="0" dirty="0" err="1">
                <a:solidFill>
                  <a:srgbClr val="333333"/>
                </a:solidFill>
                <a:effectLst/>
              </a:rPr>
              <a:t>tzv</a:t>
            </a:r>
            <a:r>
              <a:rPr lang="en-US" b="0" i="0" dirty="0">
                <a:solidFill>
                  <a:srgbClr val="333333"/>
                </a:solidFill>
                <a:effectLst/>
              </a:rPr>
              <a:t>. </a:t>
            </a:r>
            <a:r>
              <a:rPr lang="en-US" b="1" i="0" dirty="0" err="1">
                <a:solidFill>
                  <a:srgbClr val="333333"/>
                </a:solidFill>
                <a:effectLst/>
              </a:rPr>
              <a:t>fázový</a:t>
            </a:r>
            <a:r>
              <a:rPr lang="en-US" b="1" i="0" dirty="0">
                <a:solidFill>
                  <a:srgbClr val="333333"/>
                </a:solidFill>
                <a:effectLst/>
              </a:rPr>
              <a:t> </a:t>
            </a:r>
            <a:r>
              <a:rPr lang="en-US" b="1" i="0" dirty="0" err="1">
                <a:solidFill>
                  <a:srgbClr val="333333"/>
                </a:solidFill>
                <a:effectLst/>
              </a:rPr>
              <a:t>rozdíl</a:t>
            </a:r>
            <a:r>
              <a:rPr lang="en-US" b="0" i="0" dirty="0">
                <a:solidFill>
                  <a:srgbClr val="333333"/>
                </a:solidFill>
                <a:effectLst/>
              </a:rPr>
              <a:t> </a:t>
            </a:r>
            <a:r>
              <a:rPr lang="en-US" b="0" i="0" dirty="0" err="1">
                <a:solidFill>
                  <a:srgbClr val="333333"/>
                </a:solidFill>
                <a:effectLst/>
              </a:rPr>
              <a:t>vlnění</a:t>
            </a:r>
            <a:r>
              <a:rPr lang="en-US" b="0" i="0" dirty="0">
                <a:solidFill>
                  <a:srgbClr val="333333"/>
                </a:solidFill>
                <a:effectLst/>
              </a:rPr>
              <a:t>.</a:t>
            </a:r>
            <a:endParaRPr lang="en-US" dirty="0"/>
          </a:p>
        </p:txBody>
      </p:sp>
    </p:spTree>
    <p:extLst>
      <p:ext uri="{BB962C8B-B14F-4D97-AF65-F5344CB8AC3E}">
        <p14:creationId xmlns:p14="http://schemas.microsoft.com/office/powerpoint/2010/main" val="2565941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2FD7562-F392-4FDF-9F89-39451C4346FB}"/>
              </a:ext>
            </a:extLst>
          </p:cNvPr>
          <p:cNvSpPr txBox="1"/>
          <p:nvPr/>
        </p:nvSpPr>
        <p:spPr>
          <a:xfrm>
            <a:off x="258417" y="199646"/>
            <a:ext cx="4572000" cy="461665"/>
          </a:xfrm>
          <a:prstGeom prst="rect">
            <a:avLst/>
          </a:prstGeom>
          <a:noFill/>
        </p:spPr>
        <p:txBody>
          <a:bodyPr wrap="square">
            <a:spAutoFit/>
          </a:bodyPr>
          <a:lstStyle/>
          <a:p>
            <a:pPr algn="l"/>
            <a:r>
              <a:rPr lang="en-US" sz="2400" b="1" i="0" dirty="0" err="1">
                <a:solidFill>
                  <a:srgbClr val="000000"/>
                </a:solidFill>
                <a:effectLst/>
              </a:rPr>
              <a:t>Odraz</a:t>
            </a:r>
            <a:r>
              <a:rPr lang="en-US" sz="2400" b="1" i="0" dirty="0">
                <a:solidFill>
                  <a:srgbClr val="000000"/>
                </a:solidFill>
                <a:effectLst/>
              </a:rPr>
              <a:t> </a:t>
            </a:r>
            <a:r>
              <a:rPr lang="en-US" sz="2400" b="1" i="0" dirty="0" err="1">
                <a:solidFill>
                  <a:srgbClr val="000000"/>
                </a:solidFill>
                <a:effectLst/>
              </a:rPr>
              <a:t>vlnění</a:t>
            </a:r>
            <a:r>
              <a:rPr lang="cs-CZ" sz="2400" b="1" i="0" dirty="0">
                <a:solidFill>
                  <a:srgbClr val="000000"/>
                </a:solidFill>
                <a:effectLst/>
              </a:rPr>
              <a:t> v řadě bodů</a:t>
            </a:r>
            <a:endParaRPr lang="en-US" sz="2400" b="1" i="0" dirty="0">
              <a:solidFill>
                <a:srgbClr val="000000"/>
              </a:solidFill>
              <a:effectLst/>
            </a:endParaRPr>
          </a:p>
        </p:txBody>
      </p:sp>
      <p:pic>
        <p:nvPicPr>
          <p:cNvPr id="34818" name="Picture 2">
            <a:extLst>
              <a:ext uri="{FF2B5EF4-FFF2-40B4-BE49-F238E27FC236}">
                <a16:creationId xmlns:a16="http://schemas.microsoft.com/office/drawing/2014/main" id="{19FC4936-6B52-4685-8B2B-B3EF830AA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1042" y="1361659"/>
            <a:ext cx="2511287" cy="251128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D18B061-F0E6-445C-9D07-71F7EE15DBDA}"/>
              </a:ext>
            </a:extLst>
          </p:cNvPr>
          <p:cNvSpPr txBox="1"/>
          <p:nvPr/>
        </p:nvSpPr>
        <p:spPr>
          <a:xfrm>
            <a:off x="251792" y="2097302"/>
            <a:ext cx="5552659" cy="1015663"/>
          </a:xfrm>
          <a:prstGeom prst="rect">
            <a:avLst/>
          </a:prstGeom>
          <a:noFill/>
        </p:spPr>
        <p:txBody>
          <a:bodyPr wrap="square">
            <a:spAutoFit/>
          </a:bodyPr>
          <a:lstStyle/>
          <a:p>
            <a:pPr algn="just"/>
            <a:r>
              <a:rPr lang="cs-CZ" sz="2000" dirty="0">
                <a:solidFill>
                  <a:srgbClr val="000000"/>
                </a:solidFill>
                <a:effectLst/>
              </a:rPr>
              <a:t>N</a:t>
            </a:r>
            <a:r>
              <a:rPr lang="en-US" sz="2000" dirty="0">
                <a:solidFill>
                  <a:srgbClr val="000000"/>
                </a:solidFill>
                <a:effectLst/>
              </a:rPr>
              <a:t>a</a:t>
            </a:r>
            <a:r>
              <a:rPr lang="en-US" sz="2000" b="1" i="1" dirty="0">
                <a:solidFill>
                  <a:srgbClr val="000000"/>
                </a:solidFill>
                <a:effectLst/>
              </a:rPr>
              <a:t> </a:t>
            </a:r>
            <a:r>
              <a:rPr lang="en-US" sz="2000" b="1" i="0" dirty="0" err="1">
                <a:solidFill>
                  <a:srgbClr val="000000"/>
                </a:solidFill>
                <a:effectLst/>
              </a:rPr>
              <a:t>pevném</a:t>
            </a:r>
            <a:r>
              <a:rPr lang="en-US" sz="2000" b="1" i="0" dirty="0">
                <a:solidFill>
                  <a:srgbClr val="000000"/>
                </a:solidFill>
                <a:effectLst/>
              </a:rPr>
              <a:t> </a:t>
            </a:r>
            <a:r>
              <a:rPr lang="en-US" sz="2000" b="1" i="0" dirty="0" err="1">
                <a:solidFill>
                  <a:srgbClr val="000000"/>
                </a:solidFill>
                <a:effectLst/>
              </a:rPr>
              <a:t>konci</a:t>
            </a:r>
            <a:r>
              <a:rPr lang="en-US" sz="2000" b="1" i="0" dirty="0">
                <a:solidFill>
                  <a:srgbClr val="000000"/>
                </a:solidFill>
                <a:effectLst/>
              </a:rPr>
              <a:t> </a:t>
            </a:r>
            <a:r>
              <a:rPr lang="cs-CZ" sz="2000" i="0" dirty="0">
                <a:solidFill>
                  <a:srgbClr val="000000"/>
                </a:solidFill>
                <a:effectLst/>
              </a:rPr>
              <a:t> má </a:t>
            </a:r>
            <a:r>
              <a:rPr lang="en-US" sz="2000" b="0" i="0" u="sng" dirty="0" err="1">
                <a:solidFill>
                  <a:srgbClr val="000000"/>
                </a:solidFill>
                <a:effectLst/>
              </a:rPr>
              <a:t>odražené</a:t>
            </a:r>
            <a:r>
              <a:rPr lang="en-US" sz="2000" b="0" i="0" u="sng" dirty="0">
                <a:solidFill>
                  <a:srgbClr val="000000"/>
                </a:solidFill>
                <a:effectLst/>
              </a:rPr>
              <a:t> </a:t>
            </a:r>
            <a:r>
              <a:rPr lang="en-US" sz="2000" b="0" i="0" u="sng" dirty="0" err="1">
                <a:solidFill>
                  <a:srgbClr val="000000"/>
                </a:solidFill>
                <a:effectLst/>
              </a:rPr>
              <a:t>vlnění</a:t>
            </a:r>
            <a:r>
              <a:rPr lang="en-US" sz="2000" b="0" i="0" u="sng" dirty="0">
                <a:solidFill>
                  <a:srgbClr val="000000"/>
                </a:solidFill>
                <a:effectLst/>
              </a:rPr>
              <a:t> </a:t>
            </a:r>
            <a:r>
              <a:rPr lang="en-US" sz="2000" b="0" i="0" u="sng" dirty="0" err="1">
                <a:solidFill>
                  <a:srgbClr val="000000"/>
                </a:solidFill>
                <a:effectLst/>
              </a:rPr>
              <a:t>stejnou</a:t>
            </a:r>
            <a:r>
              <a:rPr lang="en-US" sz="2000" b="0" i="0" u="sng" dirty="0">
                <a:solidFill>
                  <a:srgbClr val="000000"/>
                </a:solidFill>
                <a:effectLst/>
              </a:rPr>
              <a:t> </a:t>
            </a:r>
            <a:r>
              <a:rPr lang="en-US" sz="2000" b="0" i="0" u="sng" dirty="0" err="1">
                <a:solidFill>
                  <a:srgbClr val="000000"/>
                </a:solidFill>
                <a:effectLst/>
              </a:rPr>
              <a:t>vlnovou</a:t>
            </a:r>
            <a:r>
              <a:rPr lang="en-US" sz="2000" b="0" i="0" u="sng" dirty="0">
                <a:solidFill>
                  <a:srgbClr val="000000"/>
                </a:solidFill>
                <a:effectLst/>
              </a:rPr>
              <a:t> </a:t>
            </a:r>
            <a:r>
              <a:rPr lang="en-US" sz="2000" b="0" i="0" u="sng" dirty="0" err="1">
                <a:solidFill>
                  <a:srgbClr val="000000"/>
                </a:solidFill>
                <a:effectLst/>
              </a:rPr>
              <a:t>délku</a:t>
            </a:r>
            <a:r>
              <a:rPr lang="en-US" sz="2000" b="0" i="0" u="sng" dirty="0">
                <a:solidFill>
                  <a:srgbClr val="000000"/>
                </a:solidFill>
                <a:effectLst/>
              </a:rPr>
              <a:t> </a:t>
            </a:r>
            <a:r>
              <a:rPr lang="en-US" sz="2000" b="0" i="0" u="sng" dirty="0" err="1">
                <a:solidFill>
                  <a:srgbClr val="000000"/>
                </a:solidFill>
                <a:effectLst/>
              </a:rPr>
              <a:t>jako</a:t>
            </a:r>
            <a:r>
              <a:rPr lang="en-US" sz="2000" b="0" i="0" u="sng" dirty="0">
                <a:solidFill>
                  <a:srgbClr val="000000"/>
                </a:solidFill>
                <a:effectLst/>
              </a:rPr>
              <a:t> </a:t>
            </a:r>
            <a:r>
              <a:rPr lang="en-US" sz="2000" b="0" i="0" u="sng" dirty="0" err="1">
                <a:solidFill>
                  <a:srgbClr val="000000"/>
                </a:solidFill>
                <a:effectLst/>
              </a:rPr>
              <a:t>původní</a:t>
            </a:r>
            <a:r>
              <a:rPr lang="en-US" sz="2000" b="0" i="0" u="sng" dirty="0">
                <a:solidFill>
                  <a:srgbClr val="000000"/>
                </a:solidFill>
                <a:effectLst/>
              </a:rPr>
              <a:t> </a:t>
            </a:r>
            <a:r>
              <a:rPr lang="en-US" sz="2000" b="0" i="0" u="sng" dirty="0" err="1">
                <a:solidFill>
                  <a:srgbClr val="000000"/>
                </a:solidFill>
                <a:effectLst/>
              </a:rPr>
              <a:t>vlnění</a:t>
            </a:r>
            <a:r>
              <a:rPr lang="en-US" sz="2000" b="0" i="0" u="sng" dirty="0">
                <a:solidFill>
                  <a:srgbClr val="000000"/>
                </a:solidFill>
                <a:effectLst/>
              </a:rPr>
              <a:t>, ale </a:t>
            </a:r>
            <a:r>
              <a:rPr lang="en-US" sz="2000" b="0" i="0" u="sng" dirty="0" err="1">
                <a:solidFill>
                  <a:srgbClr val="000000"/>
                </a:solidFill>
                <a:effectLst/>
              </a:rPr>
              <a:t>jeho</a:t>
            </a:r>
            <a:r>
              <a:rPr lang="en-US" sz="2000" b="0" i="0" u="sng" dirty="0">
                <a:solidFill>
                  <a:srgbClr val="000000"/>
                </a:solidFill>
                <a:effectLst/>
              </a:rPr>
              <a:t> </a:t>
            </a:r>
            <a:r>
              <a:rPr lang="en-US" sz="2000" b="0" i="0" u="sng" dirty="0" err="1">
                <a:solidFill>
                  <a:srgbClr val="000000"/>
                </a:solidFill>
                <a:effectLst/>
              </a:rPr>
              <a:t>fáze</a:t>
            </a:r>
            <a:r>
              <a:rPr lang="en-US" sz="2000" b="0" i="0" u="sng" dirty="0">
                <a:solidFill>
                  <a:srgbClr val="000000"/>
                </a:solidFill>
                <a:effectLst/>
              </a:rPr>
              <a:t> se </a:t>
            </a:r>
            <a:r>
              <a:rPr lang="en-US" sz="2000" b="0" i="0" u="sng" dirty="0" err="1">
                <a:solidFill>
                  <a:srgbClr val="000000"/>
                </a:solidFill>
                <a:effectLst/>
              </a:rPr>
              <a:t>změní</a:t>
            </a:r>
            <a:r>
              <a:rPr lang="en-US" sz="2000" b="0" i="0" u="sng" dirty="0">
                <a:solidFill>
                  <a:srgbClr val="000000"/>
                </a:solidFill>
                <a:effectLst/>
              </a:rPr>
              <a:t> o </a:t>
            </a:r>
            <a:r>
              <a:rPr lang="el-GR" sz="2000" b="0" i="0" u="sng" dirty="0">
                <a:solidFill>
                  <a:srgbClr val="000000"/>
                </a:solidFill>
                <a:effectLst/>
              </a:rPr>
              <a:t>π</a:t>
            </a:r>
            <a:r>
              <a:rPr lang="cs-CZ" sz="2000" b="0" i="0" dirty="0">
                <a:solidFill>
                  <a:srgbClr val="000000"/>
                </a:solidFill>
                <a:effectLst/>
              </a:rPr>
              <a:t>.</a:t>
            </a:r>
            <a:endParaRPr lang="el-GR" sz="2000" b="0" i="0" dirty="0">
              <a:solidFill>
                <a:srgbClr val="000000"/>
              </a:solidFill>
              <a:effectLst/>
            </a:endParaRPr>
          </a:p>
        </p:txBody>
      </p:sp>
      <p:pic>
        <p:nvPicPr>
          <p:cNvPr id="34820" name="Picture 4">
            <a:extLst>
              <a:ext uri="{FF2B5EF4-FFF2-40B4-BE49-F238E27FC236}">
                <a16:creationId xmlns:a16="http://schemas.microsoft.com/office/drawing/2014/main" id="{6D19F283-AE53-4C2A-90BC-1E3B979AF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566" y="4078357"/>
            <a:ext cx="2325756" cy="23257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A8AA163F-C193-4961-A2DC-625717E0C060}"/>
              </a:ext>
            </a:extLst>
          </p:cNvPr>
          <p:cNvSpPr txBox="1"/>
          <p:nvPr/>
        </p:nvSpPr>
        <p:spPr>
          <a:xfrm>
            <a:off x="152399" y="831071"/>
            <a:ext cx="8753061" cy="1015663"/>
          </a:xfrm>
          <a:prstGeom prst="rect">
            <a:avLst/>
          </a:prstGeom>
          <a:noFill/>
        </p:spPr>
        <p:txBody>
          <a:bodyPr wrap="square">
            <a:spAutoFit/>
          </a:bodyPr>
          <a:lstStyle/>
          <a:p>
            <a:pPr algn="just"/>
            <a:r>
              <a:rPr lang="en-US" sz="2000" dirty="0" err="1"/>
              <a:t>Postupuje</a:t>
            </a:r>
            <a:r>
              <a:rPr lang="en-US" sz="2000" dirty="0"/>
              <a:t>-li </a:t>
            </a:r>
            <a:r>
              <a:rPr lang="en-US" sz="2000" b="1" dirty="0" err="1"/>
              <a:t>vlnění</a:t>
            </a:r>
            <a:r>
              <a:rPr lang="en-US" sz="2000" b="1" dirty="0"/>
              <a:t> </a:t>
            </a:r>
            <a:r>
              <a:rPr lang="en-US" sz="2000" b="1" dirty="0" err="1"/>
              <a:t>řadou</a:t>
            </a:r>
            <a:r>
              <a:rPr lang="en-US" sz="2000" b="1" dirty="0"/>
              <a:t> </a:t>
            </a:r>
            <a:r>
              <a:rPr lang="en-US" sz="2000" b="1" dirty="0" err="1"/>
              <a:t>bodů</a:t>
            </a:r>
            <a:r>
              <a:rPr lang="en-US" sz="2000" b="1" dirty="0"/>
              <a:t> </a:t>
            </a:r>
            <a:r>
              <a:rPr lang="en-US" sz="2000" dirty="0"/>
              <a:t>a </a:t>
            </a:r>
            <a:r>
              <a:rPr lang="en-US" sz="2000" dirty="0" err="1"/>
              <a:t>dospěje</a:t>
            </a:r>
            <a:r>
              <a:rPr lang="en-US" sz="2000" dirty="0"/>
              <a:t>-li </a:t>
            </a:r>
            <a:r>
              <a:rPr lang="en-US" sz="2000" dirty="0" err="1"/>
              <a:t>na</a:t>
            </a:r>
            <a:r>
              <a:rPr lang="en-US" sz="2000" dirty="0"/>
              <a:t> </a:t>
            </a:r>
            <a:r>
              <a:rPr lang="en-US" sz="2000" dirty="0" err="1"/>
              <a:t>konec</a:t>
            </a:r>
            <a:r>
              <a:rPr lang="en-US" sz="2000" dirty="0"/>
              <a:t> </a:t>
            </a:r>
            <a:r>
              <a:rPr lang="en-US" sz="2000" dirty="0" err="1"/>
              <a:t>této</a:t>
            </a:r>
            <a:r>
              <a:rPr lang="en-US" sz="2000" dirty="0"/>
              <a:t> </a:t>
            </a:r>
            <a:r>
              <a:rPr lang="en-US" sz="2000" dirty="0" err="1"/>
              <a:t>řady</a:t>
            </a:r>
            <a:r>
              <a:rPr lang="en-US" sz="2000" dirty="0"/>
              <a:t>, </a:t>
            </a:r>
            <a:r>
              <a:rPr lang="en-US" sz="2000" dirty="0" err="1"/>
              <a:t>nastává</a:t>
            </a:r>
            <a:r>
              <a:rPr lang="en-US" sz="2000" dirty="0"/>
              <a:t> </a:t>
            </a:r>
            <a:r>
              <a:rPr lang="en-US" sz="2000" u="sng" dirty="0" err="1"/>
              <a:t>odraz</a:t>
            </a:r>
            <a:r>
              <a:rPr lang="en-US" sz="2000" u="sng" dirty="0"/>
              <a:t> </a:t>
            </a:r>
            <a:r>
              <a:rPr lang="en-US" sz="2000" u="sng" dirty="0" err="1"/>
              <a:t>vlnění</a:t>
            </a:r>
            <a:r>
              <a:rPr lang="en-US" sz="2000" u="sng" dirty="0"/>
              <a:t> a </a:t>
            </a:r>
            <a:r>
              <a:rPr lang="en-US" sz="2000" u="sng" dirty="0" err="1"/>
              <a:t>vlna</a:t>
            </a:r>
            <a:r>
              <a:rPr lang="en-US" sz="2000" u="sng" dirty="0"/>
              <a:t> se </a:t>
            </a:r>
            <a:r>
              <a:rPr lang="en-US" sz="2000" u="sng" dirty="0" err="1"/>
              <a:t>vrací</a:t>
            </a:r>
            <a:r>
              <a:rPr lang="en-US" sz="2000" u="sng" dirty="0"/>
              <a:t> </a:t>
            </a:r>
            <a:r>
              <a:rPr lang="en-US" sz="2000" u="sng" dirty="0" err="1"/>
              <a:t>zpět</a:t>
            </a:r>
            <a:r>
              <a:rPr lang="en-US" sz="2000" dirty="0"/>
              <a:t>. Na </a:t>
            </a:r>
            <a:r>
              <a:rPr lang="en-US" sz="2000" dirty="0" err="1"/>
              <a:t>konci</a:t>
            </a:r>
            <a:r>
              <a:rPr lang="en-US" sz="2000" dirty="0"/>
              <a:t> </a:t>
            </a:r>
            <a:r>
              <a:rPr lang="en-US" sz="2000" dirty="0" err="1"/>
              <a:t>může</a:t>
            </a:r>
            <a:r>
              <a:rPr lang="en-US" sz="2000" dirty="0"/>
              <a:t> </a:t>
            </a:r>
            <a:r>
              <a:rPr lang="en-US" sz="2000" dirty="0" err="1"/>
              <a:t>dojít</a:t>
            </a:r>
            <a:r>
              <a:rPr lang="en-US" sz="2000" dirty="0"/>
              <a:t> </a:t>
            </a:r>
            <a:r>
              <a:rPr lang="en-US" sz="2000" dirty="0" err="1"/>
              <a:t>ke</a:t>
            </a:r>
            <a:r>
              <a:rPr lang="en-US" sz="2000" dirty="0"/>
              <a:t> </a:t>
            </a:r>
            <a:r>
              <a:rPr lang="en-US" sz="2000" dirty="0" err="1"/>
              <a:t>dvěma</a:t>
            </a:r>
            <a:r>
              <a:rPr lang="en-US" sz="2000" dirty="0"/>
              <a:t> </a:t>
            </a:r>
            <a:r>
              <a:rPr lang="en-US" sz="2000" dirty="0" err="1"/>
              <a:t>typům</a:t>
            </a:r>
            <a:r>
              <a:rPr lang="en-US" sz="2000" dirty="0"/>
              <a:t> „</a:t>
            </a:r>
            <a:r>
              <a:rPr lang="en-US" sz="2000" dirty="0" err="1"/>
              <a:t>konce</a:t>
            </a:r>
            <a:r>
              <a:rPr lang="en-US" sz="2000" dirty="0"/>
              <a:t>“ </a:t>
            </a:r>
            <a:r>
              <a:rPr lang="en-US" sz="2000" dirty="0" err="1"/>
              <a:t>řady</a:t>
            </a:r>
            <a:r>
              <a:rPr lang="en-US" sz="2000" dirty="0"/>
              <a:t> </a:t>
            </a:r>
            <a:r>
              <a:rPr lang="en-US" sz="2000" dirty="0" err="1"/>
              <a:t>bodů</a:t>
            </a:r>
            <a:r>
              <a:rPr lang="en-US" sz="2000" dirty="0"/>
              <a:t>:</a:t>
            </a:r>
          </a:p>
        </p:txBody>
      </p:sp>
      <p:pic>
        <p:nvPicPr>
          <p:cNvPr id="34822" name="Picture 6">
            <a:extLst>
              <a:ext uri="{FF2B5EF4-FFF2-40B4-BE49-F238E27FC236}">
                <a16:creationId xmlns:a16="http://schemas.microsoft.com/office/drawing/2014/main" id="{47367866-58D1-4A0C-825A-D511331E0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5479" y="3045929"/>
            <a:ext cx="2250591" cy="917302"/>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a:extLst>
              <a:ext uri="{FF2B5EF4-FFF2-40B4-BE49-F238E27FC236}">
                <a16:creationId xmlns:a16="http://schemas.microsoft.com/office/drawing/2014/main" id="{65B40A5E-3E0F-4D59-B139-4F19613CB6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896" y="5446644"/>
            <a:ext cx="2249988" cy="928894"/>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DF11D28E-3914-4BAE-B451-3803D86B8F24}"/>
              </a:ext>
            </a:extLst>
          </p:cNvPr>
          <p:cNvSpPr txBox="1"/>
          <p:nvPr/>
        </p:nvSpPr>
        <p:spPr>
          <a:xfrm>
            <a:off x="311425" y="4474122"/>
            <a:ext cx="5440018" cy="707886"/>
          </a:xfrm>
          <a:prstGeom prst="rect">
            <a:avLst/>
          </a:prstGeom>
          <a:noFill/>
        </p:spPr>
        <p:txBody>
          <a:bodyPr wrap="square">
            <a:spAutoFit/>
          </a:bodyPr>
          <a:lstStyle/>
          <a:p>
            <a:pPr algn="just"/>
            <a:r>
              <a:rPr lang="cs-CZ" sz="2000" dirty="0"/>
              <a:t>N</a:t>
            </a:r>
            <a:r>
              <a:rPr lang="en-US" sz="2000" dirty="0"/>
              <a:t>a </a:t>
            </a:r>
            <a:r>
              <a:rPr lang="en-US" sz="2000" b="1" dirty="0" err="1"/>
              <a:t>volném</a:t>
            </a:r>
            <a:r>
              <a:rPr lang="en-US" sz="2000" b="1" dirty="0"/>
              <a:t> </a:t>
            </a:r>
            <a:r>
              <a:rPr lang="en-US" sz="2000" b="1" dirty="0" err="1"/>
              <a:t>konci</a:t>
            </a:r>
            <a:r>
              <a:rPr lang="en-US" sz="2000" b="1" dirty="0"/>
              <a:t>  </a:t>
            </a:r>
            <a:r>
              <a:rPr lang="en-US" sz="2000" dirty="0" err="1"/>
              <a:t>má</a:t>
            </a:r>
            <a:r>
              <a:rPr lang="en-US" sz="2000" dirty="0"/>
              <a:t> </a:t>
            </a:r>
            <a:r>
              <a:rPr lang="en-US" sz="2000" u="sng" dirty="0" err="1"/>
              <a:t>odražené</a:t>
            </a:r>
            <a:r>
              <a:rPr lang="en-US" sz="2000" u="sng" dirty="0"/>
              <a:t> </a:t>
            </a:r>
            <a:r>
              <a:rPr lang="en-US" sz="2000" u="sng" dirty="0" err="1"/>
              <a:t>vlnění</a:t>
            </a:r>
            <a:r>
              <a:rPr lang="en-US" sz="2000" u="sng" dirty="0"/>
              <a:t> </a:t>
            </a:r>
            <a:r>
              <a:rPr lang="en-US" sz="2000" u="sng" dirty="0" err="1"/>
              <a:t>stejnou</a:t>
            </a:r>
            <a:r>
              <a:rPr lang="en-US" sz="2000" u="sng" dirty="0"/>
              <a:t> </a:t>
            </a:r>
            <a:r>
              <a:rPr lang="en-US" sz="2000" u="sng" dirty="0" err="1"/>
              <a:t>vlnovou</a:t>
            </a:r>
            <a:r>
              <a:rPr lang="en-US" sz="2000" u="sng" dirty="0"/>
              <a:t> </a:t>
            </a:r>
            <a:r>
              <a:rPr lang="en-US" sz="2000" u="sng" dirty="0" err="1"/>
              <a:t>délku</a:t>
            </a:r>
            <a:r>
              <a:rPr lang="en-US" sz="2000" u="sng" dirty="0"/>
              <a:t> </a:t>
            </a:r>
            <a:r>
              <a:rPr lang="en-US" sz="2000" u="sng" dirty="0" err="1"/>
              <a:t>i</a:t>
            </a:r>
            <a:r>
              <a:rPr lang="en-US" sz="2000" u="sng" dirty="0"/>
              <a:t> </a:t>
            </a:r>
            <a:r>
              <a:rPr lang="en-US" sz="2000" u="sng" dirty="0" err="1"/>
              <a:t>fázi</a:t>
            </a:r>
            <a:r>
              <a:rPr lang="en-US" sz="2000" u="sng" dirty="0"/>
              <a:t> </a:t>
            </a:r>
            <a:r>
              <a:rPr lang="en-US" sz="2000" u="sng" dirty="0" err="1"/>
              <a:t>jako</a:t>
            </a:r>
            <a:r>
              <a:rPr lang="en-US" sz="2000" u="sng" dirty="0"/>
              <a:t> </a:t>
            </a:r>
            <a:r>
              <a:rPr lang="en-US" sz="2000" u="sng" dirty="0" err="1"/>
              <a:t>vlnění</a:t>
            </a:r>
            <a:r>
              <a:rPr lang="en-US" sz="2000" u="sng" dirty="0"/>
              <a:t> </a:t>
            </a:r>
            <a:r>
              <a:rPr lang="en-US" sz="2000" u="sng" dirty="0" err="1"/>
              <a:t>původní</a:t>
            </a:r>
            <a:r>
              <a:rPr lang="en-US" sz="2000" dirty="0"/>
              <a:t>.</a:t>
            </a:r>
          </a:p>
        </p:txBody>
      </p:sp>
    </p:spTree>
    <p:extLst>
      <p:ext uri="{BB962C8B-B14F-4D97-AF65-F5344CB8AC3E}">
        <p14:creationId xmlns:p14="http://schemas.microsoft.com/office/powerpoint/2010/main" val="2444879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3C6DD1-D74C-40D0-8A9C-428098C449C6}"/>
              </a:ext>
            </a:extLst>
          </p:cNvPr>
          <p:cNvSpPr>
            <a:spLocks noGrp="1"/>
          </p:cNvSpPr>
          <p:nvPr>
            <p:ph type="title"/>
          </p:nvPr>
        </p:nvSpPr>
        <p:spPr>
          <a:xfrm>
            <a:off x="217832" y="179595"/>
            <a:ext cx="3824081" cy="589031"/>
          </a:xfrm>
        </p:spPr>
        <p:txBody>
          <a:bodyPr>
            <a:normAutofit/>
          </a:bodyPr>
          <a:lstStyle/>
          <a:p>
            <a:r>
              <a:rPr lang="cs-CZ" sz="2400" b="1" dirty="0">
                <a:latin typeface="+mn-lt"/>
              </a:rPr>
              <a:t>Odraz vlnění na překážce</a:t>
            </a:r>
            <a:r>
              <a:rPr lang="en-US" sz="2400" b="1" dirty="0">
                <a:latin typeface="+mn-lt"/>
              </a:rPr>
              <a:t> </a:t>
            </a:r>
          </a:p>
        </p:txBody>
      </p:sp>
      <p:pic>
        <p:nvPicPr>
          <p:cNvPr id="1026" name="Picture 2">
            <a:extLst>
              <a:ext uri="{FF2B5EF4-FFF2-40B4-BE49-F238E27FC236}">
                <a16:creationId xmlns:a16="http://schemas.microsoft.com/office/drawing/2014/main" id="{E331D7AF-A4A4-40BE-A567-72C54E93C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7304" y="459053"/>
            <a:ext cx="2542717" cy="2735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DB9AC901-042E-4061-AB0F-B94D49EE28EE}"/>
              </a:ext>
            </a:extLst>
          </p:cNvPr>
          <p:cNvSpPr txBox="1"/>
          <p:nvPr/>
        </p:nvSpPr>
        <p:spPr>
          <a:xfrm>
            <a:off x="205408" y="911881"/>
            <a:ext cx="5983357" cy="2554545"/>
          </a:xfrm>
          <a:prstGeom prst="rect">
            <a:avLst/>
          </a:prstGeom>
          <a:noFill/>
        </p:spPr>
        <p:txBody>
          <a:bodyPr wrap="square">
            <a:spAutoFit/>
          </a:bodyPr>
          <a:lstStyle/>
          <a:p>
            <a:pPr algn="just"/>
            <a:r>
              <a:rPr lang="cs-CZ" sz="2000" b="0" i="0" dirty="0">
                <a:solidFill>
                  <a:srgbClr val="333333"/>
                </a:solidFill>
                <a:effectLst/>
              </a:rPr>
              <a:t>K </a:t>
            </a:r>
            <a:r>
              <a:rPr lang="en-US" sz="2000" b="1" i="0" dirty="0" err="1">
                <a:solidFill>
                  <a:srgbClr val="333333"/>
                </a:solidFill>
                <a:effectLst/>
              </a:rPr>
              <a:t>odrazu</a:t>
            </a:r>
            <a:r>
              <a:rPr lang="en-US" sz="2000" b="1" i="0" dirty="0">
                <a:solidFill>
                  <a:srgbClr val="333333"/>
                </a:solidFill>
                <a:effectLst/>
              </a:rPr>
              <a:t> </a:t>
            </a:r>
            <a:r>
              <a:rPr lang="en-US" sz="2000" b="1" i="0" dirty="0" err="1">
                <a:solidFill>
                  <a:srgbClr val="333333"/>
                </a:solidFill>
                <a:effectLst/>
              </a:rPr>
              <a:t>vlnění</a:t>
            </a:r>
            <a:r>
              <a:rPr lang="cs-CZ" sz="2000" b="1" i="0" dirty="0">
                <a:solidFill>
                  <a:srgbClr val="333333"/>
                </a:solidFill>
                <a:effectLst/>
              </a:rPr>
              <a:t> </a:t>
            </a:r>
            <a:r>
              <a:rPr lang="en-US" sz="2000" b="0" i="0" dirty="0" err="1">
                <a:solidFill>
                  <a:srgbClr val="333333"/>
                </a:solidFill>
                <a:effectLst/>
              </a:rPr>
              <a:t>dochází</a:t>
            </a:r>
            <a:r>
              <a:rPr lang="cs-CZ" sz="2000" dirty="0">
                <a:solidFill>
                  <a:srgbClr val="333333"/>
                </a:solidFill>
              </a:rPr>
              <a:t>,</a:t>
            </a:r>
            <a:r>
              <a:rPr lang="en-US" sz="2000" b="1" i="0" dirty="0">
                <a:solidFill>
                  <a:srgbClr val="333333"/>
                </a:solidFill>
                <a:effectLst/>
              </a:rPr>
              <a:t> </a:t>
            </a:r>
            <a:r>
              <a:rPr lang="cs-CZ" sz="2000" i="0" dirty="0">
                <a:solidFill>
                  <a:srgbClr val="333333"/>
                </a:solidFill>
                <a:effectLst/>
              </a:rPr>
              <a:t>j</a:t>
            </a:r>
            <a:r>
              <a:rPr lang="en-US" sz="2000" i="0" dirty="0" err="1">
                <a:solidFill>
                  <a:srgbClr val="333333"/>
                </a:solidFill>
                <a:effectLst/>
              </a:rPr>
              <a:t>e</a:t>
            </a:r>
            <a:r>
              <a:rPr lang="en-US" sz="2000" b="0" i="0" dirty="0" err="1">
                <a:solidFill>
                  <a:srgbClr val="333333"/>
                </a:solidFill>
                <a:effectLst/>
              </a:rPr>
              <a:t>stliže</a:t>
            </a:r>
            <a:r>
              <a:rPr lang="en-US" sz="2000" b="0" i="0" dirty="0">
                <a:solidFill>
                  <a:srgbClr val="333333"/>
                </a:solidFill>
                <a:effectLst/>
              </a:rPr>
              <a:t> </a:t>
            </a:r>
            <a:r>
              <a:rPr lang="en-US" sz="2000" i="0" u="sng" dirty="0">
                <a:solidFill>
                  <a:srgbClr val="333333"/>
                </a:solidFill>
                <a:effectLst/>
              </a:rPr>
              <a:t>je </a:t>
            </a:r>
            <a:r>
              <a:rPr lang="en-US" sz="2000" i="0" u="sng" dirty="0" err="1">
                <a:solidFill>
                  <a:srgbClr val="333333"/>
                </a:solidFill>
                <a:effectLst/>
              </a:rPr>
              <a:t>překážka</a:t>
            </a:r>
            <a:r>
              <a:rPr lang="en-US" sz="2000" i="0" u="sng" dirty="0">
                <a:solidFill>
                  <a:srgbClr val="333333"/>
                </a:solidFill>
                <a:effectLst/>
              </a:rPr>
              <a:t> </a:t>
            </a:r>
            <a:r>
              <a:rPr lang="cs-CZ" sz="2000" i="0" u="sng" dirty="0">
                <a:solidFill>
                  <a:srgbClr val="333333"/>
                </a:solidFill>
                <a:effectLst/>
              </a:rPr>
              <a:t>velká </a:t>
            </a:r>
            <a:r>
              <a:rPr lang="en-US" sz="2000" i="0" u="sng" dirty="0" err="1">
                <a:solidFill>
                  <a:srgbClr val="333333"/>
                </a:solidFill>
                <a:effectLst/>
              </a:rPr>
              <a:t>oproti</a:t>
            </a:r>
            <a:r>
              <a:rPr lang="en-US" sz="2000" i="0" u="sng" dirty="0">
                <a:solidFill>
                  <a:srgbClr val="333333"/>
                </a:solidFill>
                <a:effectLst/>
              </a:rPr>
              <a:t> </a:t>
            </a:r>
            <a:r>
              <a:rPr lang="en-US" sz="2000" i="0" u="sng" dirty="0" err="1">
                <a:solidFill>
                  <a:srgbClr val="333333"/>
                </a:solidFill>
                <a:effectLst/>
              </a:rPr>
              <a:t>vlnové</a:t>
            </a:r>
            <a:r>
              <a:rPr lang="en-US" sz="2000" i="0" u="sng" dirty="0">
                <a:solidFill>
                  <a:srgbClr val="333333"/>
                </a:solidFill>
                <a:effectLst/>
              </a:rPr>
              <a:t> </a:t>
            </a:r>
            <a:r>
              <a:rPr lang="en-US" sz="2000" i="0" u="sng" dirty="0" err="1">
                <a:solidFill>
                  <a:srgbClr val="333333"/>
                </a:solidFill>
                <a:effectLst/>
              </a:rPr>
              <a:t>délce</a:t>
            </a:r>
            <a:r>
              <a:rPr lang="en-US" sz="2000" b="0" i="0" dirty="0">
                <a:solidFill>
                  <a:srgbClr val="333333"/>
                </a:solidFill>
                <a:effectLst/>
              </a:rPr>
              <a:t>. Princip </a:t>
            </a:r>
            <a:r>
              <a:rPr lang="en-US" sz="2000" b="0" i="0" dirty="0" err="1">
                <a:solidFill>
                  <a:srgbClr val="333333"/>
                </a:solidFill>
                <a:effectLst/>
              </a:rPr>
              <a:t>odrazu</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cs-CZ" sz="2000" b="0" i="0" dirty="0" err="1">
                <a:solidFill>
                  <a:srgbClr val="333333"/>
                </a:solidFill>
                <a:effectLst/>
              </a:rPr>
              <a:t>lz</a:t>
            </a:r>
            <a:r>
              <a:rPr lang="en-US" sz="2000" b="0" i="0" dirty="0">
                <a:solidFill>
                  <a:srgbClr val="333333"/>
                </a:solidFill>
                <a:effectLst/>
              </a:rPr>
              <a:t>e </a:t>
            </a:r>
            <a:r>
              <a:rPr lang="en-US" sz="2000" b="0" i="0" dirty="0" err="1">
                <a:solidFill>
                  <a:srgbClr val="333333"/>
                </a:solidFill>
                <a:effectLst/>
              </a:rPr>
              <a:t>vysvětlit</a:t>
            </a:r>
            <a:r>
              <a:rPr lang="en-US" sz="2000" b="0" i="0" dirty="0">
                <a:solidFill>
                  <a:srgbClr val="333333"/>
                </a:solidFill>
                <a:effectLst/>
              </a:rPr>
              <a:t> </a:t>
            </a:r>
            <a:r>
              <a:rPr lang="en-US" sz="2000" b="0" i="0" dirty="0" err="1">
                <a:solidFill>
                  <a:srgbClr val="333333"/>
                </a:solidFill>
                <a:effectLst/>
              </a:rPr>
              <a:t>pomocí</a:t>
            </a:r>
            <a:r>
              <a:rPr lang="en-US" sz="2000" b="0" i="0" dirty="0">
                <a:solidFill>
                  <a:srgbClr val="333333"/>
                </a:solidFill>
                <a:effectLst/>
              </a:rPr>
              <a:t> </a:t>
            </a:r>
            <a:r>
              <a:rPr lang="en-US" sz="2000" b="0" i="1" dirty="0" err="1">
                <a:solidFill>
                  <a:srgbClr val="333333"/>
                </a:solidFill>
                <a:effectLst/>
              </a:rPr>
              <a:t>Huygensova</a:t>
            </a:r>
            <a:r>
              <a:rPr lang="en-US" sz="2000" b="0" i="1" dirty="0">
                <a:solidFill>
                  <a:srgbClr val="333333"/>
                </a:solidFill>
                <a:effectLst/>
              </a:rPr>
              <a:t> </a:t>
            </a:r>
            <a:r>
              <a:rPr lang="en-US" sz="2000" b="0" i="1" dirty="0" err="1">
                <a:solidFill>
                  <a:srgbClr val="333333"/>
                </a:solidFill>
                <a:effectLst/>
              </a:rPr>
              <a:t>principu</a:t>
            </a:r>
            <a:r>
              <a:rPr lang="cs-CZ" sz="2000" b="0" i="0" dirty="0">
                <a:solidFill>
                  <a:srgbClr val="333333"/>
                </a:solidFill>
                <a:effectLst/>
              </a:rPr>
              <a:t>: V</a:t>
            </a:r>
            <a:r>
              <a:rPr lang="en-US" sz="2000" b="0" i="0" dirty="0" err="1">
                <a:solidFill>
                  <a:srgbClr val="333333"/>
                </a:solidFill>
                <a:effectLst/>
              </a:rPr>
              <a:t>lnoploch</a:t>
            </a:r>
            <a:r>
              <a:rPr lang="cs-CZ" sz="2000" b="0" i="0" dirty="0">
                <a:solidFill>
                  <a:srgbClr val="333333"/>
                </a:solidFill>
                <a:effectLst/>
              </a:rPr>
              <a:t>a </a:t>
            </a:r>
            <a:r>
              <a:rPr lang="en-US" sz="2000" b="0" i="0" dirty="0" err="1">
                <a:solidFill>
                  <a:srgbClr val="333333"/>
                </a:solidFill>
                <a:effectLst/>
              </a:rPr>
              <a:t>postupuje</a:t>
            </a:r>
            <a:r>
              <a:rPr lang="en-US" sz="2000" b="0" i="0" dirty="0">
                <a:solidFill>
                  <a:srgbClr val="333333"/>
                </a:solidFill>
                <a:effectLst/>
              </a:rPr>
              <a:t> </a:t>
            </a:r>
            <a:r>
              <a:rPr lang="en-US" sz="2000" b="0" i="0" dirty="0" err="1">
                <a:solidFill>
                  <a:srgbClr val="333333"/>
                </a:solidFill>
                <a:effectLst/>
              </a:rPr>
              <a:t>ze</a:t>
            </a:r>
            <a:r>
              <a:rPr lang="en-US" sz="2000" b="0" i="0" dirty="0">
                <a:solidFill>
                  <a:srgbClr val="333333"/>
                </a:solidFill>
                <a:effectLst/>
              </a:rPr>
              <a:t> </a:t>
            </a:r>
            <a:r>
              <a:rPr lang="en-US" sz="2000" b="0" i="0" dirty="0" err="1">
                <a:solidFill>
                  <a:srgbClr val="333333"/>
                </a:solidFill>
                <a:effectLst/>
              </a:rPr>
              <a:t>zdroje</a:t>
            </a:r>
            <a:r>
              <a:rPr lang="en-US" sz="2000" b="0" i="0" dirty="0">
                <a:solidFill>
                  <a:srgbClr val="333333"/>
                </a:solidFill>
                <a:effectLst/>
              </a:rPr>
              <a:t> k </a:t>
            </a:r>
            <a:r>
              <a:rPr lang="en-US" sz="2000" b="0" i="0" dirty="0" err="1">
                <a:solidFill>
                  <a:srgbClr val="333333"/>
                </a:solidFill>
                <a:effectLst/>
              </a:rPr>
              <a:t>rovinné</a:t>
            </a:r>
            <a:r>
              <a:rPr lang="en-US" sz="2000" b="0" i="0" dirty="0">
                <a:solidFill>
                  <a:srgbClr val="333333"/>
                </a:solidFill>
                <a:effectLst/>
              </a:rPr>
              <a:t> </a:t>
            </a:r>
            <a:r>
              <a:rPr lang="en-US" sz="2000" b="0" i="0" dirty="0" err="1">
                <a:solidFill>
                  <a:srgbClr val="333333"/>
                </a:solidFill>
                <a:effectLst/>
              </a:rPr>
              <a:t>překážce</a:t>
            </a:r>
            <a:r>
              <a:rPr lang="en-US" sz="2000" b="0" i="0" dirty="0">
                <a:solidFill>
                  <a:srgbClr val="333333"/>
                </a:solidFill>
                <a:effectLst/>
              </a:rPr>
              <a:t>. K </a:t>
            </a:r>
            <a:r>
              <a:rPr lang="en-US" sz="2000" b="0" i="0" dirty="0" err="1">
                <a:solidFill>
                  <a:srgbClr val="333333"/>
                </a:solidFill>
                <a:effectLst/>
              </a:rPr>
              <a:t>ní</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dospívá</a:t>
            </a:r>
            <a:r>
              <a:rPr lang="en-US" sz="2000" b="0" i="0" dirty="0">
                <a:solidFill>
                  <a:srgbClr val="333333"/>
                </a:solidFill>
                <a:effectLst/>
              </a:rPr>
              <a:t> </a:t>
            </a:r>
            <a:r>
              <a:rPr lang="en-US" sz="2000" b="0" i="0" dirty="0" err="1">
                <a:solidFill>
                  <a:srgbClr val="333333"/>
                </a:solidFill>
                <a:effectLst/>
              </a:rPr>
              <a:t>postupně</a:t>
            </a:r>
            <a:r>
              <a:rPr lang="en-US" sz="2000" b="0" i="0" dirty="0">
                <a:solidFill>
                  <a:srgbClr val="333333"/>
                </a:solidFill>
                <a:effectLst/>
              </a:rPr>
              <a:t> v </a:t>
            </a:r>
            <a:r>
              <a:rPr lang="en-US" sz="2000" b="0" i="0" dirty="0" err="1">
                <a:solidFill>
                  <a:srgbClr val="333333"/>
                </a:solidFill>
                <a:effectLst/>
              </a:rPr>
              <a:t>bodech</a:t>
            </a:r>
            <a:r>
              <a:rPr lang="en-US" sz="2000" b="0" i="0" dirty="0">
                <a:solidFill>
                  <a:srgbClr val="333333"/>
                </a:solidFill>
                <a:effectLst/>
              </a:rPr>
              <a:t> A, A´, B, B´. V </a:t>
            </a:r>
            <a:r>
              <a:rPr lang="en-US" sz="2000" b="0" i="0" dirty="0" err="1">
                <a:solidFill>
                  <a:srgbClr val="333333"/>
                </a:solidFill>
                <a:effectLst/>
              </a:rPr>
              <a:t>době</a:t>
            </a:r>
            <a:r>
              <a:rPr lang="en-US" sz="2000" b="0" i="0" dirty="0">
                <a:solidFill>
                  <a:srgbClr val="333333"/>
                </a:solidFill>
                <a:effectLst/>
              </a:rPr>
              <a:t>, </a:t>
            </a:r>
            <a:r>
              <a:rPr lang="cs-CZ" sz="2000" b="0" i="0" dirty="0">
                <a:solidFill>
                  <a:srgbClr val="333333"/>
                </a:solidFill>
                <a:effectLst/>
              </a:rPr>
              <a:t>kdy</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dorazilo</a:t>
            </a:r>
            <a:r>
              <a:rPr lang="en-US" sz="2000" b="0" i="0" dirty="0">
                <a:solidFill>
                  <a:srgbClr val="333333"/>
                </a:solidFill>
                <a:effectLst/>
              </a:rPr>
              <a:t> do </a:t>
            </a:r>
            <a:r>
              <a:rPr lang="en-US" sz="2000" b="0" i="0" dirty="0" err="1">
                <a:solidFill>
                  <a:srgbClr val="333333"/>
                </a:solidFill>
                <a:effectLst/>
              </a:rPr>
              <a:t>bodu</a:t>
            </a:r>
            <a:r>
              <a:rPr lang="en-US" sz="2000" b="0" i="0" dirty="0">
                <a:solidFill>
                  <a:srgbClr val="333333"/>
                </a:solidFill>
                <a:effectLst/>
              </a:rPr>
              <a:t> A </a:t>
            </a:r>
            <a:r>
              <a:rPr lang="en-US" sz="2000" b="0" i="0" dirty="0" err="1">
                <a:solidFill>
                  <a:srgbClr val="333333"/>
                </a:solidFill>
                <a:effectLst/>
              </a:rPr>
              <a:t>a</a:t>
            </a:r>
            <a:r>
              <a:rPr lang="en-US" sz="2000" b="0" i="0" dirty="0">
                <a:solidFill>
                  <a:srgbClr val="333333"/>
                </a:solidFill>
                <a:effectLst/>
              </a:rPr>
              <a:t> </a:t>
            </a:r>
            <a:r>
              <a:rPr lang="en-US" sz="2000" b="0" i="0" dirty="0" err="1">
                <a:solidFill>
                  <a:srgbClr val="333333"/>
                </a:solidFill>
                <a:effectLst/>
              </a:rPr>
              <a:t>A</a:t>
            </a:r>
            <a:r>
              <a:rPr lang="en-US" sz="2000" b="0" i="0" dirty="0">
                <a:solidFill>
                  <a:srgbClr val="333333"/>
                </a:solidFill>
                <a:effectLst/>
              </a:rPr>
              <a:t>´, </a:t>
            </a:r>
            <a:r>
              <a:rPr lang="en-US" sz="2000" b="0" i="0" dirty="0" err="1">
                <a:solidFill>
                  <a:srgbClr val="333333"/>
                </a:solidFill>
                <a:effectLst/>
              </a:rPr>
              <a:t>vznikly</a:t>
            </a:r>
            <a:r>
              <a:rPr lang="en-US" sz="2000" b="0" i="0" dirty="0">
                <a:solidFill>
                  <a:srgbClr val="333333"/>
                </a:solidFill>
                <a:effectLst/>
              </a:rPr>
              <a:t> </a:t>
            </a:r>
            <a:r>
              <a:rPr lang="en-US" sz="2000" b="0" i="0" dirty="0" err="1">
                <a:solidFill>
                  <a:srgbClr val="333333"/>
                </a:solidFill>
                <a:effectLst/>
              </a:rPr>
              <a:t>již</a:t>
            </a:r>
            <a:r>
              <a:rPr lang="en-US" sz="2000" b="0" i="0" dirty="0">
                <a:solidFill>
                  <a:srgbClr val="333333"/>
                </a:solidFill>
                <a:effectLst/>
              </a:rPr>
              <a:t> </a:t>
            </a:r>
            <a:r>
              <a:rPr lang="en-US" sz="2000" b="0" i="0" dirty="0" err="1">
                <a:solidFill>
                  <a:srgbClr val="333333"/>
                </a:solidFill>
                <a:effectLst/>
              </a:rPr>
              <a:t>kolem</a:t>
            </a:r>
            <a:r>
              <a:rPr lang="en-US" sz="2000" b="0" i="0" dirty="0">
                <a:solidFill>
                  <a:srgbClr val="333333"/>
                </a:solidFill>
                <a:effectLst/>
              </a:rPr>
              <a:t> </a:t>
            </a:r>
            <a:r>
              <a:rPr lang="en-US" sz="2000" b="0" i="0" dirty="0" err="1">
                <a:solidFill>
                  <a:srgbClr val="333333"/>
                </a:solidFill>
                <a:effectLst/>
              </a:rPr>
              <a:t>bodů</a:t>
            </a:r>
            <a:r>
              <a:rPr lang="en-US" sz="2000" b="0" i="0" dirty="0">
                <a:solidFill>
                  <a:srgbClr val="333333"/>
                </a:solidFill>
                <a:effectLst/>
              </a:rPr>
              <a:t> B, B´ </a:t>
            </a:r>
            <a:r>
              <a:rPr lang="en-US" sz="2000" b="0" i="0" dirty="0" err="1">
                <a:solidFill>
                  <a:srgbClr val="333333"/>
                </a:solidFill>
                <a:effectLst/>
              </a:rPr>
              <a:t>elementární</a:t>
            </a:r>
            <a:r>
              <a:rPr lang="en-US" sz="2000" b="0" i="0" dirty="0">
                <a:solidFill>
                  <a:srgbClr val="333333"/>
                </a:solidFill>
                <a:effectLst/>
              </a:rPr>
              <a:t> </a:t>
            </a:r>
            <a:r>
              <a:rPr lang="en-US" sz="2000" b="0" i="0" dirty="0" err="1">
                <a:solidFill>
                  <a:srgbClr val="333333"/>
                </a:solidFill>
                <a:effectLst/>
              </a:rPr>
              <a:t>vlnoplochy</a:t>
            </a:r>
            <a:r>
              <a:rPr lang="en-US" sz="2000" b="0" i="0" dirty="0">
                <a:solidFill>
                  <a:srgbClr val="333333"/>
                </a:solidFill>
                <a:effectLst/>
              </a:rPr>
              <a:t>. </a:t>
            </a:r>
            <a:r>
              <a:rPr lang="en-US" sz="2000" b="0" i="0" dirty="0" err="1">
                <a:solidFill>
                  <a:srgbClr val="333333"/>
                </a:solidFill>
                <a:effectLst/>
              </a:rPr>
              <a:t>Jejich</a:t>
            </a:r>
            <a:r>
              <a:rPr lang="en-US" sz="2000" b="0" i="0" dirty="0">
                <a:solidFill>
                  <a:srgbClr val="333333"/>
                </a:solidFill>
                <a:effectLst/>
              </a:rPr>
              <a:t> </a:t>
            </a:r>
            <a:r>
              <a:rPr lang="en-US" sz="2000" b="0" i="0" dirty="0" err="1">
                <a:solidFill>
                  <a:srgbClr val="333333"/>
                </a:solidFill>
                <a:effectLst/>
              </a:rPr>
              <a:t>vnější</a:t>
            </a:r>
            <a:r>
              <a:rPr lang="en-US" sz="2000" b="0" i="0" dirty="0">
                <a:solidFill>
                  <a:srgbClr val="333333"/>
                </a:solidFill>
                <a:effectLst/>
              </a:rPr>
              <a:t> </a:t>
            </a:r>
            <a:r>
              <a:rPr lang="en-US" sz="2000" b="0" i="0" dirty="0" err="1">
                <a:solidFill>
                  <a:srgbClr val="333333"/>
                </a:solidFill>
                <a:effectLst/>
              </a:rPr>
              <a:t>obalová</a:t>
            </a:r>
            <a:r>
              <a:rPr lang="en-US" sz="2000" b="0" i="0" dirty="0">
                <a:solidFill>
                  <a:srgbClr val="333333"/>
                </a:solidFill>
                <a:effectLst/>
              </a:rPr>
              <a:t> </a:t>
            </a:r>
            <a:r>
              <a:rPr lang="en-US" sz="2000" b="0" i="0" dirty="0" err="1">
                <a:solidFill>
                  <a:srgbClr val="333333"/>
                </a:solidFill>
                <a:effectLst/>
              </a:rPr>
              <a:t>plocha</a:t>
            </a:r>
            <a:r>
              <a:rPr lang="en-US" sz="2000" b="0" i="0" dirty="0">
                <a:solidFill>
                  <a:srgbClr val="333333"/>
                </a:solidFill>
                <a:effectLst/>
              </a:rPr>
              <a:t> </a:t>
            </a:r>
            <a:r>
              <a:rPr lang="en-US" sz="2000" b="0" i="0" dirty="0" err="1">
                <a:solidFill>
                  <a:srgbClr val="333333"/>
                </a:solidFill>
                <a:effectLst/>
              </a:rPr>
              <a:t>tvoří</a:t>
            </a:r>
            <a:r>
              <a:rPr lang="en-US" sz="2000" b="0" i="0" dirty="0">
                <a:solidFill>
                  <a:srgbClr val="333333"/>
                </a:solidFill>
                <a:effectLst/>
              </a:rPr>
              <a:t> </a:t>
            </a:r>
            <a:r>
              <a:rPr lang="en-US" sz="2000" b="0" i="0" dirty="0" err="1">
                <a:solidFill>
                  <a:srgbClr val="333333"/>
                </a:solidFill>
                <a:effectLst/>
              </a:rPr>
              <a:t>výsledný</a:t>
            </a:r>
            <a:r>
              <a:rPr lang="en-US" sz="2000" b="0" i="0" dirty="0">
                <a:solidFill>
                  <a:srgbClr val="333333"/>
                </a:solidFill>
                <a:effectLst/>
              </a:rPr>
              <a:t> </a:t>
            </a:r>
            <a:r>
              <a:rPr lang="en-US" sz="2000" b="0" i="0" dirty="0" err="1">
                <a:solidFill>
                  <a:srgbClr val="333333"/>
                </a:solidFill>
                <a:effectLst/>
              </a:rPr>
              <a:t>tvar</a:t>
            </a:r>
            <a:r>
              <a:rPr lang="en-US" sz="2000" b="0" i="0" dirty="0">
                <a:solidFill>
                  <a:srgbClr val="333333"/>
                </a:solidFill>
                <a:effectLst/>
              </a:rPr>
              <a:t> </a:t>
            </a:r>
            <a:r>
              <a:rPr lang="en-US" sz="2000" b="0" i="0" dirty="0" err="1">
                <a:solidFill>
                  <a:srgbClr val="333333"/>
                </a:solidFill>
                <a:effectLst/>
              </a:rPr>
              <a:t>vlnoplochy</a:t>
            </a:r>
            <a:r>
              <a:rPr lang="en-US" sz="2000" b="0" i="0" dirty="0">
                <a:solidFill>
                  <a:srgbClr val="333333"/>
                </a:solidFill>
                <a:effectLst/>
              </a:rPr>
              <a:t> </a:t>
            </a:r>
            <a:r>
              <a:rPr lang="en-US" sz="2000" b="0" i="0" dirty="0" err="1">
                <a:solidFill>
                  <a:srgbClr val="333333"/>
                </a:solidFill>
                <a:effectLst/>
              </a:rPr>
              <a:t>odražené</a:t>
            </a:r>
            <a:r>
              <a:rPr lang="en-US" sz="2000" b="0" i="0" dirty="0">
                <a:solidFill>
                  <a:srgbClr val="333333"/>
                </a:solidFill>
                <a:effectLst/>
              </a:rPr>
              <a:t>.</a:t>
            </a:r>
          </a:p>
        </p:txBody>
      </p:sp>
      <p:sp>
        <p:nvSpPr>
          <p:cNvPr id="8" name="TextovéPole 7">
            <a:extLst>
              <a:ext uri="{FF2B5EF4-FFF2-40B4-BE49-F238E27FC236}">
                <a16:creationId xmlns:a16="http://schemas.microsoft.com/office/drawing/2014/main" id="{753893DD-5A2C-4D16-A54B-759DB5FD3092}"/>
              </a:ext>
            </a:extLst>
          </p:cNvPr>
          <p:cNvSpPr txBox="1"/>
          <p:nvPr/>
        </p:nvSpPr>
        <p:spPr>
          <a:xfrm>
            <a:off x="265044" y="3711979"/>
            <a:ext cx="5817704" cy="2862322"/>
          </a:xfrm>
          <a:prstGeom prst="rect">
            <a:avLst/>
          </a:prstGeom>
          <a:noFill/>
        </p:spPr>
        <p:txBody>
          <a:bodyPr wrap="square">
            <a:spAutoFit/>
          </a:bodyPr>
          <a:lstStyle/>
          <a:p>
            <a:pPr algn="just"/>
            <a:r>
              <a:rPr lang="cs-CZ" sz="2000" i="0" dirty="0">
                <a:solidFill>
                  <a:srgbClr val="333333"/>
                </a:solidFill>
                <a:effectLst/>
              </a:rPr>
              <a:t>V případě </a:t>
            </a:r>
            <a:r>
              <a:rPr lang="cs-CZ" sz="2000" b="1" i="0" dirty="0">
                <a:solidFill>
                  <a:srgbClr val="333333"/>
                </a:solidFill>
                <a:effectLst/>
              </a:rPr>
              <a:t>r</a:t>
            </a:r>
            <a:r>
              <a:rPr lang="en-US" sz="2000" b="1" i="0" dirty="0" err="1">
                <a:solidFill>
                  <a:srgbClr val="333333"/>
                </a:solidFill>
                <a:effectLst/>
              </a:rPr>
              <a:t>ovinn</a:t>
            </a:r>
            <a:r>
              <a:rPr lang="cs-CZ" sz="2000" b="1" i="0" dirty="0">
                <a:solidFill>
                  <a:srgbClr val="333333"/>
                </a:solidFill>
                <a:effectLst/>
              </a:rPr>
              <a:t>é</a:t>
            </a:r>
            <a:r>
              <a:rPr lang="en-US" sz="2000" b="1" i="0" dirty="0">
                <a:solidFill>
                  <a:srgbClr val="333333"/>
                </a:solidFill>
                <a:effectLst/>
              </a:rPr>
              <a:t> </a:t>
            </a:r>
            <a:r>
              <a:rPr lang="en-US" sz="2000" b="1" i="0" dirty="0" err="1">
                <a:solidFill>
                  <a:srgbClr val="333333"/>
                </a:solidFill>
                <a:effectLst/>
              </a:rPr>
              <a:t>vlnoploch</a:t>
            </a:r>
            <a:r>
              <a:rPr lang="cs-CZ" sz="2000" b="1" dirty="0">
                <a:solidFill>
                  <a:srgbClr val="333333"/>
                </a:solidFill>
              </a:rPr>
              <a:t>y</a:t>
            </a:r>
            <a:r>
              <a:rPr lang="en-US" sz="2000" b="0" i="0" dirty="0">
                <a:solidFill>
                  <a:srgbClr val="333333"/>
                </a:solidFill>
                <a:effectLst/>
              </a:rPr>
              <a:t>, </a:t>
            </a:r>
            <a:r>
              <a:rPr lang="en-US" sz="2000" b="0" i="0" dirty="0" err="1">
                <a:solidFill>
                  <a:srgbClr val="333333"/>
                </a:solidFill>
                <a:effectLst/>
              </a:rPr>
              <a:t>která</a:t>
            </a:r>
            <a:r>
              <a:rPr lang="en-US" sz="2000" b="0" i="0" dirty="0">
                <a:solidFill>
                  <a:srgbClr val="333333"/>
                </a:solidFill>
                <a:effectLst/>
              </a:rPr>
              <a:t> </a:t>
            </a:r>
            <a:r>
              <a:rPr lang="en-US" sz="2000" b="0" i="0" dirty="0" err="1">
                <a:solidFill>
                  <a:srgbClr val="333333"/>
                </a:solidFill>
                <a:effectLst/>
              </a:rPr>
              <a:t>svírá</a:t>
            </a:r>
            <a:r>
              <a:rPr lang="en-US" sz="2000" b="0" i="0" dirty="0">
                <a:solidFill>
                  <a:srgbClr val="333333"/>
                </a:solidFill>
                <a:effectLst/>
              </a:rPr>
              <a:t> s </a:t>
            </a:r>
            <a:r>
              <a:rPr lang="en-US" sz="2000" b="0" i="0" dirty="0" err="1">
                <a:solidFill>
                  <a:srgbClr val="333333"/>
                </a:solidFill>
                <a:effectLst/>
              </a:rPr>
              <a:t>rovinou</a:t>
            </a:r>
            <a:r>
              <a:rPr lang="en-US" sz="2000" b="0" i="0" dirty="0">
                <a:solidFill>
                  <a:srgbClr val="333333"/>
                </a:solidFill>
                <a:effectLst/>
              </a:rPr>
              <a:t> </a:t>
            </a:r>
            <a:r>
              <a:rPr lang="en-US" sz="2000" b="0" i="0" dirty="0" err="1">
                <a:solidFill>
                  <a:srgbClr val="333333"/>
                </a:solidFill>
                <a:effectLst/>
              </a:rPr>
              <a:t>překážky</a:t>
            </a:r>
            <a:r>
              <a:rPr lang="en-US" sz="2000" b="0" i="0" dirty="0">
                <a:solidFill>
                  <a:srgbClr val="333333"/>
                </a:solidFill>
                <a:effectLst/>
              </a:rPr>
              <a:t> </a:t>
            </a:r>
            <a:r>
              <a:rPr lang="en-US" sz="2000" b="0" i="0" dirty="0" err="1">
                <a:solidFill>
                  <a:srgbClr val="333333"/>
                </a:solidFill>
                <a:effectLst/>
              </a:rPr>
              <a:t>úhel</a:t>
            </a:r>
            <a:r>
              <a:rPr lang="en-US" sz="2000" b="0" i="0" dirty="0">
                <a:solidFill>
                  <a:srgbClr val="333333"/>
                </a:solidFill>
                <a:effectLst/>
              </a:rPr>
              <a:t> </a:t>
            </a:r>
            <a:r>
              <a:rPr lang="en-US" sz="2000" b="0" i="0" dirty="0" err="1">
                <a:solidFill>
                  <a:srgbClr val="333333"/>
                </a:solidFill>
                <a:effectLst/>
              </a:rPr>
              <a:t>dopadu</a:t>
            </a:r>
            <a:r>
              <a:rPr lang="en-US" sz="2000" b="0" i="0" dirty="0">
                <a:solidFill>
                  <a:srgbClr val="333333"/>
                </a:solidFill>
                <a:effectLst/>
              </a:rPr>
              <a:t> </a:t>
            </a:r>
            <a:r>
              <a:rPr lang="el-GR" sz="2000" b="0" i="0" dirty="0">
                <a:solidFill>
                  <a:srgbClr val="333333"/>
                </a:solidFill>
                <a:effectLst/>
              </a:rPr>
              <a:t>α</a:t>
            </a:r>
            <a:r>
              <a:rPr lang="cs-CZ" sz="2000" b="0" i="0" dirty="0">
                <a:solidFill>
                  <a:srgbClr val="333333"/>
                </a:solidFill>
                <a:effectLst/>
              </a:rPr>
              <a:t>, v</a:t>
            </a:r>
            <a:r>
              <a:rPr lang="en-US" sz="2000" b="0" i="0" dirty="0" err="1">
                <a:solidFill>
                  <a:srgbClr val="333333"/>
                </a:solidFill>
                <a:effectLst/>
              </a:rPr>
              <a:t>lnění</a:t>
            </a:r>
            <a:r>
              <a:rPr lang="en-US" sz="2000" b="0" i="0" dirty="0">
                <a:solidFill>
                  <a:srgbClr val="333333"/>
                </a:solidFill>
                <a:effectLst/>
              </a:rPr>
              <a:t> </a:t>
            </a:r>
            <a:r>
              <a:rPr lang="en-US" sz="2000" b="0" i="0" dirty="0" err="1">
                <a:solidFill>
                  <a:srgbClr val="333333"/>
                </a:solidFill>
                <a:effectLst/>
              </a:rPr>
              <a:t>dospívá</a:t>
            </a:r>
            <a:r>
              <a:rPr lang="en-US" sz="2000" b="0" i="0" dirty="0">
                <a:solidFill>
                  <a:srgbClr val="333333"/>
                </a:solidFill>
                <a:effectLst/>
              </a:rPr>
              <a:t> k </a:t>
            </a:r>
            <a:r>
              <a:rPr lang="en-US" sz="2000" b="0" i="0" dirty="0" err="1">
                <a:solidFill>
                  <a:srgbClr val="333333"/>
                </a:solidFill>
                <a:effectLst/>
              </a:rPr>
              <a:t>překážce</a:t>
            </a:r>
            <a:r>
              <a:rPr lang="en-US" sz="2000" b="0" i="0" dirty="0">
                <a:solidFill>
                  <a:srgbClr val="333333"/>
                </a:solidFill>
                <a:effectLst/>
              </a:rPr>
              <a:t> </a:t>
            </a:r>
            <a:r>
              <a:rPr lang="en-US" sz="2000" b="0" i="0" dirty="0" err="1">
                <a:solidFill>
                  <a:srgbClr val="333333"/>
                </a:solidFill>
                <a:effectLst/>
              </a:rPr>
              <a:t>postupně</a:t>
            </a:r>
            <a:r>
              <a:rPr lang="en-US" sz="2000" b="0" i="0" dirty="0">
                <a:solidFill>
                  <a:srgbClr val="333333"/>
                </a:solidFill>
                <a:effectLst/>
              </a:rPr>
              <a:t> v </a:t>
            </a:r>
            <a:r>
              <a:rPr lang="en-US" sz="2000" b="0" i="0" dirty="0" err="1">
                <a:solidFill>
                  <a:srgbClr val="333333"/>
                </a:solidFill>
                <a:effectLst/>
              </a:rPr>
              <a:t>bodech</a:t>
            </a:r>
            <a:r>
              <a:rPr lang="en-US" sz="2000" b="0" i="0" dirty="0">
                <a:solidFill>
                  <a:srgbClr val="333333"/>
                </a:solidFill>
                <a:effectLst/>
              </a:rPr>
              <a:t> A, B, C. V </a:t>
            </a:r>
            <a:r>
              <a:rPr lang="en-US" sz="2000" b="0" i="0" dirty="0" err="1">
                <a:solidFill>
                  <a:srgbClr val="333333"/>
                </a:solidFill>
                <a:effectLst/>
              </a:rPr>
              <a:t>době</a:t>
            </a:r>
            <a:r>
              <a:rPr lang="en-US" sz="2000" b="0" i="0" dirty="0">
                <a:solidFill>
                  <a:srgbClr val="333333"/>
                </a:solidFill>
                <a:effectLst/>
              </a:rPr>
              <a:t>, </a:t>
            </a:r>
            <a:r>
              <a:rPr lang="en-US" sz="2000" b="0" i="0" dirty="0" err="1">
                <a:solidFill>
                  <a:srgbClr val="333333"/>
                </a:solidFill>
                <a:effectLst/>
              </a:rPr>
              <a:t>kdy</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dorazilo</a:t>
            </a:r>
            <a:r>
              <a:rPr lang="en-US" sz="2000" b="0" i="0" dirty="0">
                <a:solidFill>
                  <a:srgbClr val="333333"/>
                </a:solidFill>
                <a:effectLst/>
              </a:rPr>
              <a:t> do </a:t>
            </a:r>
            <a:r>
              <a:rPr lang="en-US" sz="2000" b="0" i="0" dirty="0" err="1">
                <a:solidFill>
                  <a:srgbClr val="333333"/>
                </a:solidFill>
                <a:effectLst/>
              </a:rPr>
              <a:t>bodu</a:t>
            </a:r>
            <a:r>
              <a:rPr lang="en-US" sz="2000" b="0" i="0" dirty="0">
                <a:solidFill>
                  <a:srgbClr val="333333"/>
                </a:solidFill>
                <a:effectLst/>
              </a:rPr>
              <a:t> C, </a:t>
            </a:r>
            <a:r>
              <a:rPr lang="en-US" sz="2000" b="0" i="0" dirty="0" err="1">
                <a:solidFill>
                  <a:srgbClr val="333333"/>
                </a:solidFill>
                <a:effectLst/>
              </a:rPr>
              <a:t>vznikla</a:t>
            </a:r>
            <a:r>
              <a:rPr lang="en-US" sz="2000" b="0" i="0" dirty="0">
                <a:solidFill>
                  <a:srgbClr val="333333"/>
                </a:solidFill>
                <a:effectLst/>
              </a:rPr>
              <a:t> </a:t>
            </a:r>
            <a:r>
              <a:rPr lang="en-US" sz="2000" b="0" i="0" dirty="0" err="1">
                <a:solidFill>
                  <a:srgbClr val="333333"/>
                </a:solidFill>
                <a:effectLst/>
              </a:rPr>
              <a:t>kolem</a:t>
            </a:r>
            <a:r>
              <a:rPr lang="en-US" sz="2000" b="0" i="0" dirty="0">
                <a:solidFill>
                  <a:srgbClr val="333333"/>
                </a:solidFill>
                <a:effectLst/>
              </a:rPr>
              <a:t> </a:t>
            </a:r>
            <a:r>
              <a:rPr lang="en-US" sz="2000" b="0" i="0" dirty="0" err="1">
                <a:solidFill>
                  <a:srgbClr val="333333"/>
                </a:solidFill>
                <a:effectLst/>
              </a:rPr>
              <a:t>bodu</a:t>
            </a:r>
            <a:r>
              <a:rPr lang="en-US" sz="2000" b="0" i="0" dirty="0">
                <a:solidFill>
                  <a:srgbClr val="333333"/>
                </a:solidFill>
                <a:effectLst/>
              </a:rPr>
              <a:t> A </a:t>
            </a:r>
            <a:r>
              <a:rPr lang="en-US" sz="2000" b="0" i="0" dirty="0" err="1">
                <a:solidFill>
                  <a:srgbClr val="333333"/>
                </a:solidFill>
                <a:effectLst/>
              </a:rPr>
              <a:t>a</a:t>
            </a:r>
            <a:r>
              <a:rPr lang="en-US" sz="2000" b="0" i="0" dirty="0">
                <a:solidFill>
                  <a:srgbClr val="333333"/>
                </a:solidFill>
                <a:effectLst/>
              </a:rPr>
              <a:t> B </a:t>
            </a:r>
            <a:r>
              <a:rPr lang="en-US" sz="2000" b="0" i="0" dirty="0" err="1">
                <a:solidFill>
                  <a:srgbClr val="333333"/>
                </a:solidFill>
                <a:effectLst/>
              </a:rPr>
              <a:t>elementární</a:t>
            </a:r>
            <a:r>
              <a:rPr lang="en-US" sz="2000" b="0" i="0" dirty="0">
                <a:solidFill>
                  <a:srgbClr val="333333"/>
                </a:solidFill>
                <a:effectLst/>
              </a:rPr>
              <a:t> </a:t>
            </a:r>
            <a:r>
              <a:rPr lang="en-US" sz="2000" b="0" i="0" dirty="0" err="1">
                <a:solidFill>
                  <a:srgbClr val="333333"/>
                </a:solidFill>
                <a:effectLst/>
              </a:rPr>
              <a:t>vlnoplocha</a:t>
            </a:r>
            <a:r>
              <a:rPr lang="en-US" sz="2000" b="0" i="0" dirty="0">
                <a:solidFill>
                  <a:srgbClr val="333333"/>
                </a:solidFill>
                <a:effectLst/>
              </a:rPr>
              <a:t>. </a:t>
            </a:r>
            <a:r>
              <a:rPr lang="en-US" sz="2000" b="0" i="0" dirty="0" err="1">
                <a:solidFill>
                  <a:srgbClr val="333333"/>
                </a:solidFill>
                <a:effectLst/>
              </a:rPr>
              <a:t>Vnější</a:t>
            </a:r>
            <a:r>
              <a:rPr lang="en-US" sz="2000" b="0" i="0" dirty="0">
                <a:solidFill>
                  <a:srgbClr val="333333"/>
                </a:solidFill>
                <a:effectLst/>
              </a:rPr>
              <a:t> </a:t>
            </a:r>
            <a:r>
              <a:rPr lang="en-US" sz="2000" b="0" i="0" dirty="0" err="1">
                <a:solidFill>
                  <a:srgbClr val="333333"/>
                </a:solidFill>
                <a:effectLst/>
              </a:rPr>
              <a:t>obálka</a:t>
            </a:r>
            <a:r>
              <a:rPr lang="en-US" sz="2000" b="0" i="0" dirty="0">
                <a:solidFill>
                  <a:srgbClr val="333333"/>
                </a:solidFill>
                <a:effectLst/>
              </a:rPr>
              <a:t> </a:t>
            </a:r>
            <a:r>
              <a:rPr lang="en-US" sz="2000" b="0" i="0" dirty="0" err="1">
                <a:solidFill>
                  <a:srgbClr val="333333"/>
                </a:solidFill>
                <a:effectLst/>
              </a:rPr>
              <a:t>obou</a:t>
            </a:r>
            <a:r>
              <a:rPr lang="en-US" sz="2000" b="0" i="0" dirty="0">
                <a:solidFill>
                  <a:srgbClr val="333333"/>
                </a:solidFill>
                <a:effectLst/>
              </a:rPr>
              <a:t> </a:t>
            </a:r>
            <a:r>
              <a:rPr lang="en-US" sz="2000" b="0" i="0" dirty="0" err="1">
                <a:solidFill>
                  <a:srgbClr val="333333"/>
                </a:solidFill>
                <a:effectLst/>
              </a:rPr>
              <a:t>elementárních</a:t>
            </a:r>
            <a:r>
              <a:rPr lang="en-US" sz="2000" b="0" i="0" dirty="0">
                <a:solidFill>
                  <a:srgbClr val="333333"/>
                </a:solidFill>
                <a:effectLst/>
              </a:rPr>
              <a:t> </a:t>
            </a:r>
            <a:r>
              <a:rPr lang="en-US" sz="2000" b="0" i="0" dirty="0" err="1">
                <a:solidFill>
                  <a:srgbClr val="333333"/>
                </a:solidFill>
                <a:effectLst/>
              </a:rPr>
              <a:t>vlnoploch</a:t>
            </a:r>
            <a:r>
              <a:rPr lang="en-US" sz="2000" b="0" i="0" dirty="0">
                <a:solidFill>
                  <a:srgbClr val="333333"/>
                </a:solidFill>
                <a:effectLst/>
              </a:rPr>
              <a:t> </a:t>
            </a:r>
            <a:r>
              <a:rPr lang="en-US" sz="2000" b="0" i="0" dirty="0" err="1">
                <a:solidFill>
                  <a:srgbClr val="333333"/>
                </a:solidFill>
                <a:effectLst/>
              </a:rPr>
              <a:t>dává</a:t>
            </a:r>
            <a:r>
              <a:rPr lang="en-US" sz="2000" b="0" i="0" dirty="0">
                <a:solidFill>
                  <a:srgbClr val="333333"/>
                </a:solidFill>
                <a:effectLst/>
              </a:rPr>
              <a:t> </a:t>
            </a:r>
            <a:r>
              <a:rPr lang="en-US" sz="2000" b="0" i="0" dirty="0" err="1">
                <a:solidFill>
                  <a:srgbClr val="333333"/>
                </a:solidFill>
                <a:effectLst/>
              </a:rPr>
              <a:t>vlnoplochu</a:t>
            </a:r>
            <a:r>
              <a:rPr lang="en-US" sz="2000" b="0" i="0" dirty="0">
                <a:solidFill>
                  <a:srgbClr val="333333"/>
                </a:solidFill>
                <a:effectLst/>
              </a:rPr>
              <a:t> </a:t>
            </a:r>
            <a:r>
              <a:rPr lang="en-US" sz="2000" b="0" i="0" dirty="0" err="1">
                <a:solidFill>
                  <a:srgbClr val="333333"/>
                </a:solidFill>
                <a:effectLst/>
              </a:rPr>
              <a:t>odraženou</a:t>
            </a:r>
            <a:r>
              <a:rPr lang="en-US" sz="2000" b="0" i="0" dirty="0">
                <a:solidFill>
                  <a:srgbClr val="333333"/>
                </a:solidFill>
                <a:effectLst/>
              </a:rPr>
              <a:t>, </a:t>
            </a:r>
            <a:r>
              <a:rPr lang="en-US" sz="2000" b="0" i="0" dirty="0" err="1">
                <a:solidFill>
                  <a:srgbClr val="333333"/>
                </a:solidFill>
                <a:effectLst/>
              </a:rPr>
              <a:t>která</a:t>
            </a:r>
            <a:r>
              <a:rPr lang="en-US" sz="2000" b="0" i="0" dirty="0">
                <a:solidFill>
                  <a:srgbClr val="333333"/>
                </a:solidFill>
                <a:effectLst/>
              </a:rPr>
              <a:t> je </a:t>
            </a:r>
            <a:r>
              <a:rPr lang="en-US" sz="2000" b="0" i="0" dirty="0" err="1">
                <a:solidFill>
                  <a:srgbClr val="333333"/>
                </a:solidFill>
                <a:effectLst/>
              </a:rPr>
              <a:t>rovinná</a:t>
            </a:r>
            <a:r>
              <a:rPr lang="en-US" sz="2000" b="0" i="0" dirty="0">
                <a:solidFill>
                  <a:srgbClr val="333333"/>
                </a:solidFill>
                <a:effectLst/>
              </a:rPr>
              <a:t> a </a:t>
            </a:r>
            <a:r>
              <a:rPr lang="en-US" sz="2000" b="0" i="0" dirty="0" err="1">
                <a:solidFill>
                  <a:srgbClr val="333333"/>
                </a:solidFill>
                <a:effectLst/>
              </a:rPr>
              <a:t>svírá</a:t>
            </a:r>
            <a:r>
              <a:rPr lang="en-US" sz="2000" b="0" i="0" dirty="0">
                <a:solidFill>
                  <a:srgbClr val="333333"/>
                </a:solidFill>
                <a:effectLst/>
              </a:rPr>
              <a:t> s </a:t>
            </a:r>
            <a:r>
              <a:rPr lang="en-US" sz="2000" b="0" i="0" dirty="0" err="1">
                <a:solidFill>
                  <a:srgbClr val="333333"/>
                </a:solidFill>
                <a:effectLst/>
              </a:rPr>
              <a:t>překážkou</a:t>
            </a:r>
            <a:r>
              <a:rPr lang="en-US" sz="2000" b="0" i="0" dirty="0">
                <a:solidFill>
                  <a:srgbClr val="333333"/>
                </a:solidFill>
                <a:effectLst/>
              </a:rPr>
              <a:t> </a:t>
            </a:r>
            <a:r>
              <a:rPr lang="en-US" sz="2000" b="0" i="0" dirty="0" err="1">
                <a:solidFill>
                  <a:srgbClr val="333333"/>
                </a:solidFill>
                <a:effectLst/>
              </a:rPr>
              <a:t>úhel</a:t>
            </a:r>
            <a:r>
              <a:rPr lang="en-US" sz="2000" b="0" i="0" dirty="0">
                <a:solidFill>
                  <a:srgbClr val="333333"/>
                </a:solidFill>
                <a:effectLst/>
              </a:rPr>
              <a:t> </a:t>
            </a:r>
            <a:r>
              <a:rPr lang="en-US" sz="2000" b="0" i="0" dirty="0" err="1">
                <a:solidFill>
                  <a:srgbClr val="333333"/>
                </a:solidFill>
                <a:effectLst/>
              </a:rPr>
              <a:t>odrazu</a:t>
            </a:r>
            <a:r>
              <a:rPr lang="en-US" sz="2000" b="0" i="0" dirty="0">
                <a:solidFill>
                  <a:srgbClr val="333333"/>
                </a:solidFill>
                <a:effectLst/>
              </a:rPr>
              <a:t> </a:t>
            </a:r>
            <a:r>
              <a:rPr lang="el-GR" sz="2000" b="0" i="0" dirty="0">
                <a:solidFill>
                  <a:srgbClr val="333333"/>
                </a:solidFill>
                <a:effectLst/>
              </a:rPr>
              <a:t>α´. </a:t>
            </a:r>
            <a:r>
              <a:rPr lang="en-US" sz="2000" b="0" i="0" u="sng" dirty="0" err="1">
                <a:solidFill>
                  <a:srgbClr val="333333"/>
                </a:solidFill>
                <a:effectLst/>
              </a:rPr>
              <a:t>Úhel</a:t>
            </a:r>
            <a:r>
              <a:rPr lang="en-US" sz="2000" b="0" i="0" u="sng" dirty="0">
                <a:solidFill>
                  <a:srgbClr val="333333"/>
                </a:solidFill>
                <a:effectLst/>
              </a:rPr>
              <a:t> </a:t>
            </a:r>
            <a:r>
              <a:rPr lang="en-US" sz="2000" b="0" i="0" u="sng" dirty="0" err="1">
                <a:solidFill>
                  <a:srgbClr val="333333"/>
                </a:solidFill>
                <a:effectLst/>
              </a:rPr>
              <a:t>odrazu</a:t>
            </a:r>
            <a:r>
              <a:rPr lang="en-US" sz="2000" b="0" i="0" u="sng" dirty="0">
                <a:solidFill>
                  <a:srgbClr val="333333"/>
                </a:solidFill>
                <a:effectLst/>
              </a:rPr>
              <a:t> </a:t>
            </a:r>
            <a:r>
              <a:rPr lang="en-US" sz="2000" b="0" i="0" u="sng" dirty="0" err="1">
                <a:solidFill>
                  <a:srgbClr val="333333"/>
                </a:solidFill>
                <a:effectLst/>
              </a:rPr>
              <a:t>vlnění</a:t>
            </a:r>
            <a:r>
              <a:rPr lang="en-US" sz="2000" b="0" i="0" u="sng" dirty="0">
                <a:solidFill>
                  <a:srgbClr val="333333"/>
                </a:solidFill>
                <a:effectLst/>
              </a:rPr>
              <a:t> se </a:t>
            </a:r>
            <a:r>
              <a:rPr lang="en-US" sz="2000" b="0" i="0" u="sng" dirty="0" err="1">
                <a:solidFill>
                  <a:srgbClr val="333333"/>
                </a:solidFill>
                <a:effectLst/>
              </a:rPr>
              <a:t>rovná</a:t>
            </a:r>
            <a:r>
              <a:rPr lang="en-US" sz="2000" b="0" i="0" u="sng" dirty="0">
                <a:solidFill>
                  <a:srgbClr val="333333"/>
                </a:solidFill>
                <a:effectLst/>
              </a:rPr>
              <a:t> </a:t>
            </a:r>
            <a:r>
              <a:rPr lang="en-US" sz="2000" b="0" i="0" u="sng" dirty="0" err="1">
                <a:solidFill>
                  <a:srgbClr val="333333"/>
                </a:solidFill>
                <a:effectLst/>
              </a:rPr>
              <a:t>úhlu</a:t>
            </a:r>
            <a:r>
              <a:rPr lang="en-US" sz="2000" b="0" i="0" u="sng" dirty="0">
                <a:solidFill>
                  <a:srgbClr val="333333"/>
                </a:solidFill>
                <a:effectLst/>
              </a:rPr>
              <a:t> </a:t>
            </a:r>
            <a:r>
              <a:rPr lang="en-US" sz="2000" b="0" i="0" u="sng" dirty="0" err="1">
                <a:solidFill>
                  <a:srgbClr val="333333"/>
                </a:solidFill>
                <a:effectLst/>
              </a:rPr>
              <a:t>jeho</a:t>
            </a:r>
            <a:r>
              <a:rPr lang="en-US" sz="2000" b="0" i="0" u="sng" dirty="0">
                <a:solidFill>
                  <a:srgbClr val="333333"/>
                </a:solidFill>
                <a:effectLst/>
              </a:rPr>
              <a:t> </a:t>
            </a:r>
            <a:r>
              <a:rPr lang="en-US" sz="2000" b="0" i="0" u="sng" dirty="0" err="1">
                <a:solidFill>
                  <a:srgbClr val="333333"/>
                </a:solidFill>
                <a:effectLst/>
              </a:rPr>
              <a:t>dopadu</a:t>
            </a:r>
            <a:r>
              <a:rPr lang="en-US" sz="2000" b="0" i="0" u="sng" dirty="0">
                <a:solidFill>
                  <a:srgbClr val="333333"/>
                </a:solidFill>
                <a:effectLst/>
              </a:rPr>
              <a:t> </a:t>
            </a:r>
            <a:r>
              <a:rPr lang="en-US" sz="2000" b="0" i="0" u="sng" dirty="0" err="1">
                <a:solidFill>
                  <a:srgbClr val="333333"/>
                </a:solidFill>
                <a:effectLst/>
              </a:rPr>
              <a:t>na</a:t>
            </a:r>
            <a:r>
              <a:rPr lang="en-US" sz="2000" b="0" i="0" u="sng" dirty="0">
                <a:solidFill>
                  <a:srgbClr val="333333"/>
                </a:solidFill>
                <a:effectLst/>
              </a:rPr>
              <a:t> </a:t>
            </a:r>
            <a:r>
              <a:rPr lang="en-US" sz="2000" b="0" i="0" u="sng" dirty="0" err="1">
                <a:solidFill>
                  <a:srgbClr val="333333"/>
                </a:solidFill>
                <a:effectLst/>
              </a:rPr>
              <a:t>překážku</a:t>
            </a:r>
            <a:r>
              <a:rPr lang="en-US" sz="2000" b="0" i="0" dirty="0">
                <a:solidFill>
                  <a:srgbClr val="333333"/>
                </a:solidFill>
                <a:effectLst/>
              </a:rPr>
              <a:t> = </a:t>
            </a:r>
            <a:r>
              <a:rPr lang="en-US" sz="2000" b="1" i="0" dirty="0" err="1">
                <a:solidFill>
                  <a:srgbClr val="333333"/>
                </a:solidFill>
                <a:effectLst/>
              </a:rPr>
              <a:t>zákon</a:t>
            </a:r>
            <a:r>
              <a:rPr lang="en-US" sz="2000" b="1" i="0" dirty="0">
                <a:solidFill>
                  <a:srgbClr val="333333"/>
                </a:solidFill>
                <a:effectLst/>
              </a:rPr>
              <a:t> </a:t>
            </a:r>
            <a:r>
              <a:rPr lang="en-US" sz="2000" b="1" i="0" dirty="0" err="1">
                <a:solidFill>
                  <a:srgbClr val="333333"/>
                </a:solidFill>
                <a:effectLst/>
              </a:rPr>
              <a:t>odrazu</a:t>
            </a:r>
            <a:r>
              <a:rPr lang="en-US" sz="2000" b="1" i="0" dirty="0">
                <a:solidFill>
                  <a:srgbClr val="333333"/>
                </a:solidFill>
                <a:effectLst/>
              </a:rPr>
              <a:t> </a:t>
            </a:r>
            <a:r>
              <a:rPr lang="en-US" sz="2000" b="1" i="0" dirty="0" err="1">
                <a:solidFill>
                  <a:srgbClr val="333333"/>
                </a:solidFill>
                <a:effectLst/>
              </a:rPr>
              <a:t>vlnění</a:t>
            </a:r>
            <a:r>
              <a:rPr lang="en-US" sz="2000" b="0" i="0" dirty="0">
                <a:solidFill>
                  <a:srgbClr val="333333"/>
                </a:solidFill>
                <a:effectLst/>
              </a:rPr>
              <a:t>.</a:t>
            </a:r>
            <a:endParaRPr lang="en-US" sz="2000" dirty="0"/>
          </a:p>
        </p:txBody>
      </p:sp>
      <p:pic>
        <p:nvPicPr>
          <p:cNvPr id="1028" name="Picture 4">
            <a:extLst>
              <a:ext uri="{FF2B5EF4-FFF2-40B4-BE49-F238E27FC236}">
                <a16:creationId xmlns:a16="http://schemas.microsoft.com/office/drawing/2014/main" id="{76468167-845F-4203-B1C7-FC2D9E2B6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1817" y="4253948"/>
            <a:ext cx="2666305" cy="185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320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33C0A7F-E075-4EDF-9A79-27D0F979B436}"/>
              </a:ext>
            </a:extLst>
          </p:cNvPr>
          <p:cNvSpPr txBox="1"/>
          <p:nvPr/>
        </p:nvSpPr>
        <p:spPr>
          <a:xfrm>
            <a:off x="266700" y="911469"/>
            <a:ext cx="8667750" cy="1631216"/>
          </a:xfrm>
          <a:prstGeom prst="rect">
            <a:avLst/>
          </a:prstGeom>
          <a:noFill/>
        </p:spPr>
        <p:txBody>
          <a:bodyPr wrap="square">
            <a:spAutoFit/>
          </a:bodyPr>
          <a:lstStyle/>
          <a:p>
            <a:pPr algn="just"/>
            <a:r>
              <a:rPr lang="cs-CZ" sz="2000" b="1" dirty="0"/>
              <a:t>Odraz vlnění </a:t>
            </a:r>
            <a:r>
              <a:rPr lang="en-US" sz="2000" dirty="0" err="1"/>
              <a:t>tak</a:t>
            </a:r>
            <a:r>
              <a:rPr lang="cs-CZ" sz="2000" dirty="0"/>
              <a:t>é</a:t>
            </a:r>
            <a:r>
              <a:rPr lang="en-US" sz="2000" dirty="0"/>
              <a:t> </a:t>
            </a:r>
            <a:r>
              <a:rPr lang="cs-CZ" sz="2000" dirty="0"/>
              <a:t>vzniká pokud se přicházející vlnění dostane k </a:t>
            </a:r>
            <a:r>
              <a:rPr lang="cs-CZ" sz="2000" u="sng" dirty="0"/>
              <a:t>rozhraní dvou prostředí</a:t>
            </a:r>
            <a:r>
              <a:rPr lang="cs-CZ" sz="2000" dirty="0"/>
              <a:t>. Na tomto rozhraní může dojít k jeho </a:t>
            </a:r>
            <a:r>
              <a:rPr lang="cs-CZ" sz="2000" b="1" dirty="0"/>
              <a:t>odrazu</a:t>
            </a:r>
            <a:r>
              <a:rPr lang="cs-CZ" sz="2000" dirty="0"/>
              <a:t> zpět do prostředí, ze kterého vlnění přichází. </a:t>
            </a:r>
          </a:p>
          <a:p>
            <a:pPr algn="just"/>
            <a:r>
              <a:rPr lang="cs-CZ" sz="2000" dirty="0"/>
              <a:t>Odraz se řídí </a:t>
            </a:r>
            <a:r>
              <a:rPr lang="cs-CZ" sz="2000" b="1" dirty="0"/>
              <a:t>zákonem odrazu</a:t>
            </a:r>
            <a:r>
              <a:rPr lang="cs-CZ" sz="2000" dirty="0"/>
              <a:t>. Zákon odrazu je platný </a:t>
            </a:r>
            <a:r>
              <a:rPr lang="cs-CZ" sz="2000" u="sng" dirty="0"/>
              <a:t>pro všechny druhy vlnění </a:t>
            </a:r>
            <a:r>
              <a:rPr lang="cs-CZ" sz="2000" dirty="0"/>
              <a:t>(mechanické vlnění, elektromagnetické vlnění).</a:t>
            </a:r>
          </a:p>
        </p:txBody>
      </p:sp>
      <p:sp>
        <p:nvSpPr>
          <p:cNvPr id="9" name="TextovéPole 8">
            <a:extLst>
              <a:ext uri="{FF2B5EF4-FFF2-40B4-BE49-F238E27FC236}">
                <a16:creationId xmlns:a16="http://schemas.microsoft.com/office/drawing/2014/main" id="{3559F0DD-4ADD-401E-910D-D2613F254585}"/>
              </a:ext>
            </a:extLst>
          </p:cNvPr>
          <p:cNvSpPr txBox="1"/>
          <p:nvPr/>
        </p:nvSpPr>
        <p:spPr>
          <a:xfrm>
            <a:off x="266700" y="2737517"/>
            <a:ext cx="8667750" cy="1323439"/>
          </a:xfrm>
          <a:prstGeom prst="rect">
            <a:avLst/>
          </a:prstGeom>
          <a:noFill/>
        </p:spPr>
        <p:txBody>
          <a:bodyPr wrap="square">
            <a:spAutoFit/>
          </a:bodyPr>
          <a:lstStyle/>
          <a:p>
            <a:pPr algn="just"/>
            <a:r>
              <a:rPr lang="cs-CZ" sz="2000" b="0" u="sng" dirty="0">
                <a:solidFill>
                  <a:srgbClr val="202122"/>
                </a:solidFill>
                <a:effectLst/>
              </a:rPr>
              <a:t>Úhel odrazu je roven úhlu dopadu, přičemž odražené vlnění zůstává v rovině dopadu. Odražený paprsek zůstává v rovině dopadu (v rovině dané dopadajícím paprskům a kolmicí dopadu) a svírá s kolmicí dopadu úhel odrazu, který je stejně velký jako úhel dopadu.</a:t>
            </a:r>
            <a:endParaRPr lang="cs-CZ" sz="2000" u="sng" dirty="0"/>
          </a:p>
        </p:txBody>
      </p:sp>
      <p:sp>
        <p:nvSpPr>
          <p:cNvPr id="11" name="TextovéPole 10">
            <a:extLst>
              <a:ext uri="{FF2B5EF4-FFF2-40B4-BE49-F238E27FC236}">
                <a16:creationId xmlns:a16="http://schemas.microsoft.com/office/drawing/2014/main" id="{3D630DB5-1B24-4BB9-9A26-E596D13C2516}"/>
              </a:ext>
            </a:extLst>
          </p:cNvPr>
          <p:cNvSpPr txBox="1"/>
          <p:nvPr/>
        </p:nvSpPr>
        <p:spPr>
          <a:xfrm>
            <a:off x="266699" y="254972"/>
            <a:ext cx="5953125" cy="461665"/>
          </a:xfrm>
          <a:prstGeom prst="rect">
            <a:avLst/>
          </a:prstGeom>
          <a:noFill/>
        </p:spPr>
        <p:txBody>
          <a:bodyPr wrap="square">
            <a:spAutoFit/>
          </a:bodyPr>
          <a:lstStyle/>
          <a:p>
            <a:r>
              <a:rPr lang="cs-CZ" sz="2400" b="1" dirty="0"/>
              <a:t>Odraz vlnění na rozhraní dvou prostředí </a:t>
            </a:r>
            <a:endParaRPr lang="cs-CZ" sz="2400" dirty="0"/>
          </a:p>
        </p:txBody>
      </p:sp>
      <p:pic>
        <p:nvPicPr>
          <p:cNvPr id="3074" name="Picture 2">
            <a:extLst>
              <a:ext uri="{FF2B5EF4-FFF2-40B4-BE49-F238E27FC236}">
                <a16:creationId xmlns:a16="http://schemas.microsoft.com/office/drawing/2014/main" id="{80250C3F-CE70-4A18-96DE-9BB63E9AE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0850" y="4045001"/>
            <a:ext cx="4813985" cy="2689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204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A1DE7CB-9001-4B6E-BEB7-2CAB98F9EB51}"/>
              </a:ext>
            </a:extLst>
          </p:cNvPr>
          <p:cNvSpPr txBox="1"/>
          <p:nvPr/>
        </p:nvSpPr>
        <p:spPr>
          <a:xfrm>
            <a:off x="225287" y="808458"/>
            <a:ext cx="8706678" cy="1631216"/>
          </a:xfrm>
          <a:prstGeom prst="rect">
            <a:avLst/>
          </a:prstGeom>
          <a:noFill/>
        </p:spPr>
        <p:txBody>
          <a:bodyPr wrap="square">
            <a:spAutoFit/>
          </a:bodyPr>
          <a:lstStyle/>
          <a:p>
            <a:pPr algn="just"/>
            <a:r>
              <a:rPr lang="en-US" sz="2000" b="0" i="0" dirty="0" err="1">
                <a:solidFill>
                  <a:srgbClr val="333333"/>
                </a:solidFill>
                <a:effectLst/>
              </a:rPr>
              <a:t>Jestliže</a:t>
            </a:r>
            <a:r>
              <a:rPr lang="en-US" sz="2000" b="0" i="0" dirty="0">
                <a:solidFill>
                  <a:srgbClr val="333333"/>
                </a:solidFill>
                <a:effectLst/>
              </a:rPr>
              <a:t> je </a:t>
            </a:r>
            <a:r>
              <a:rPr lang="en-US" sz="2000" b="1" i="0" u="sng" dirty="0" err="1">
                <a:solidFill>
                  <a:srgbClr val="333333"/>
                </a:solidFill>
                <a:effectLst/>
              </a:rPr>
              <a:t>překážka</a:t>
            </a:r>
            <a:r>
              <a:rPr lang="en-US" sz="2000" b="0" i="0" u="sng" dirty="0">
                <a:solidFill>
                  <a:srgbClr val="333333"/>
                </a:solidFill>
                <a:effectLst/>
              </a:rPr>
              <a:t> </a:t>
            </a:r>
            <a:r>
              <a:rPr lang="en-US" sz="2000" b="0" i="0" u="sng" dirty="0" err="1">
                <a:solidFill>
                  <a:srgbClr val="333333"/>
                </a:solidFill>
                <a:effectLst/>
              </a:rPr>
              <a:t>menší</a:t>
            </a:r>
            <a:r>
              <a:rPr lang="en-US" sz="2000" b="0" i="0" u="sng" dirty="0">
                <a:solidFill>
                  <a:srgbClr val="333333"/>
                </a:solidFill>
                <a:effectLst/>
              </a:rPr>
              <a:t> </a:t>
            </a:r>
            <a:r>
              <a:rPr lang="en-US" sz="2000" b="0" i="0" u="sng" dirty="0" err="1">
                <a:solidFill>
                  <a:srgbClr val="333333"/>
                </a:solidFill>
                <a:effectLst/>
              </a:rPr>
              <a:t>oproti</a:t>
            </a:r>
            <a:r>
              <a:rPr lang="en-US" sz="2000" b="0" i="0" u="sng" dirty="0">
                <a:solidFill>
                  <a:srgbClr val="333333"/>
                </a:solidFill>
                <a:effectLst/>
              </a:rPr>
              <a:t> </a:t>
            </a:r>
            <a:r>
              <a:rPr lang="en-US" sz="2000" b="0" i="0" u="sng" dirty="0" err="1">
                <a:solidFill>
                  <a:srgbClr val="333333"/>
                </a:solidFill>
                <a:effectLst/>
              </a:rPr>
              <a:t>vlnové</a:t>
            </a:r>
            <a:r>
              <a:rPr lang="en-US" sz="2000" b="0" i="0" u="sng" dirty="0">
                <a:solidFill>
                  <a:srgbClr val="333333"/>
                </a:solidFill>
                <a:effectLst/>
              </a:rPr>
              <a:t> </a:t>
            </a:r>
            <a:r>
              <a:rPr lang="en-US" sz="2000" b="0" i="0" u="sng" dirty="0" err="1">
                <a:solidFill>
                  <a:srgbClr val="333333"/>
                </a:solidFill>
                <a:effectLst/>
              </a:rPr>
              <a:t>délce</a:t>
            </a:r>
            <a:r>
              <a:rPr lang="en-US" sz="2000" b="0" i="0" dirty="0">
                <a:solidFill>
                  <a:srgbClr val="333333"/>
                </a:solidFill>
                <a:effectLst/>
              </a:rPr>
              <a:t>, </a:t>
            </a:r>
            <a:r>
              <a:rPr lang="en-US" sz="2000" b="0" i="0" dirty="0" err="1">
                <a:solidFill>
                  <a:srgbClr val="333333"/>
                </a:solidFill>
                <a:effectLst/>
              </a:rPr>
              <a:t>dochází</a:t>
            </a:r>
            <a:r>
              <a:rPr lang="en-US" sz="2000" b="0" i="0" dirty="0">
                <a:solidFill>
                  <a:srgbClr val="333333"/>
                </a:solidFill>
                <a:effectLst/>
              </a:rPr>
              <a:t> k </a:t>
            </a:r>
            <a:r>
              <a:rPr lang="en-US" sz="2000" b="1" i="0" dirty="0" err="1">
                <a:solidFill>
                  <a:srgbClr val="333333"/>
                </a:solidFill>
                <a:effectLst/>
              </a:rPr>
              <a:t>ohybu</a:t>
            </a:r>
            <a:r>
              <a:rPr lang="en-US" sz="2000" b="1" i="0" dirty="0">
                <a:solidFill>
                  <a:srgbClr val="333333"/>
                </a:solidFill>
                <a:effectLst/>
              </a:rPr>
              <a:t> </a:t>
            </a:r>
            <a:r>
              <a:rPr lang="en-US" sz="2000" b="1" i="0" dirty="0" err="1">
                <a:solidFill>
                  <a:srgbClr val="333333"/>
                </a:solidFill>
                <a:effectLst/>
              </a:rPr>
              <a:t>vlnění</a:t>
            </a:r>
            <a:r>
              <a:rPr lang="en-US" sz="2000" b="0" i="0" dirty="0">
                <a:solidFill>
                  <a:srgbClr val="333333"/>
                </a:solidFill>
                <a:effectLst/>
              </a:rPr>
              <a:t>. Princip </a:t>
            </a:r>
            <a:r>
              <a:rPr lang="en-US" sz="2000" b="0" i="0" dirty="0" err="1">
                <a:solidFill>
                  <a:srgbClr val="333333"/>
                </a:solidFill>
                <a:effectLst/>
              </a:rPr>
              <a:t>ohybu</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můžeme</a:t>
            </a:r>
            <a:r>
              <a:rPr lang="en-US" sz="2000" b="0" i="0" dirty="0">
                <a:solidFill>
                  <a:srgbClr val="333333"/>
                </a:solidFill>
                <a:effectLst/>
              </a:rPr>
              <a:t> </a:t>
            </a:r>
            <a:r>
              <a:rPr lang="en-US" sz="2000" b="0" i="0" dirty="0" err="1">
                <a:solidFill>
                  <a:srgbClr val="333333"/>
                </a:solidFill>
                <a:effectLst/>
              </a:rPr>
              <a:t>také</a:t>
            </a:r>
            <a:r>
              <a:rPr lang="en-US" sz="2000" b="0" i="0" dirty="0">
                <a:solidFill>
                  <a:srgbClr val="333333"/>
                </a:solidFill>
                <a:effectLst/>
              </a:rPr>
              <a:t> </a:t>
            </a:r>
            <a:r>
              <a:rPr lang="en-US" sz="2000" b="0" i="0" dirty="0" err="1">
                <a:solidFill>
                  <a:srgbClr val="333333"/>
                </a:solidFill>
                <a:effectLst/>
              </a:rPr>
              <a:t>vysvětlit</a:t>
            </a:r>
            <a:r>
              <a:rPr lang="en-US" sz="2000" b="0" i="0" dirty="0">
                <a:solidFill>
                  <a:srgbClr val="333333"/>
                </a:solidFill>
                <a:effectLst/>
              </a:rPr>
              <a:t> </a:t>
            </a:r>
            <a:r>
              <a:rPr lang="en-US" sz="2000" b="0" i="0" dirty="0" err="1">
                <a:solidFill>
                  <a:srgbClr val="333333"/>
                </a:solidFill>
                <a:effectLst/>
              </a:rPr>
              <a:t>pomocí</a:t>
            </a:r>
            <a:r>
              <a:rPr lang="en-US" sz="2000" b="0" i="0" dirty="0">
                <a:solidFill>
                  <a:srgbClr val="333333"/>
                </a:solidFill>
                <a:effectLst/>
              </a:rPr>
              <a:t> </a:t>
            </a:r>
            <a:r>
              <a:rPr lang="en-US" sz="2000" b="0" i="1" dirty="0" err="1">
                <a:solidFill>
                  <a:srgbClr val="333333"/>
                </a:solidFill>
                <a:effectLst/>
              </a:rPr>
              <a:t>Huygensova</a:t>
            </a:r>
            <a:r>
              <a:rPr lang="en-US" sz="2000" b="0" i="1" dirty="0">
                <a:solidFill>
                  <a:srgbClr val="333333"/>
                </a:solidFill>
                <a:effectLst/>
              </a:rPr>
              <a:t> </a:t>
            </a:r>
            <a:r>
              <a:rPr lang="en-US" sz="2000" b="0" i="1" dirty="0" err="1">
                <a:solidFill>
                  <a:srgbClr val="333333"/>
                </a:solidFill>
                <a:effectLst/>
              </a:rPr>
              <a:t>principu</a:t>
            </a:r>
            <a:r>
              <a:rPr lang="en-US" sz="2000" b="0" i="0" dirty="0">
                <a:solidFill>
                  <a:srgbClr val="333333"/>
                </a:solidFill>
                <a:effectLst/>
              </a:rPr>
              <a:t>. </a:t>
            </a:r>
            <a:r>
              <a:rPr lang="en-US" sz="2000" b="0" i="0" dirty="0" err="1">
                <a:solidFill>
                  <a:srgbClr val="333333"/>
                </a:solidFill>
                <a:effectLst/>
              </a:rPr>
              <a:t>Okraje</a:t>
            </a:r>
            <a:r>
              <a:rPr lang="en-US" sz="2000" b="0" i="0" dirty="0">
                <a:solidFill>
                  <a:srgbClr val="333333"/>
                </a:solidFill>
                <a:effectLst/>
              </a:rPr>
              <a:t> </a:t>
            </a:r>
            <a:r>
              <a:rPr lang="en-US" sz="2000" b="0" i="0" dirty="0" err="1">
                <a:solidFill>
                  <a:srgbClr val="333333"/>
                </a:solidFill>
                <a:effectLst/>
              </a:rPr>
              <a:t>překážky</a:t>
            </a:r>
            <a:r>
              <a:rPr lang="en-US" sz="2000" b="0" i="0" dirty="0">
                <a:solidFill>
                  <a:srgbClr val="333333"/>
                </a:solidFill>
                <a:effectLst/>
              </a:rPr>
              <a:t>, k </a:t>
            </a:r>
            <a:r>
              <a:rPr lang="en-US" sz="2000" b="0" i="0" dirty="0" err="1">
                <a:solidFill>
                  <a:srgbClr val="333333"/>
                </a:solidFill>
                <a:effectLst/>
              </a:rPr>
              <a:t>nimž</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dospěje</a:t>
            </a:r>
            <a:r>
              <a:rPr lang="en-US" sz="2000" b="0" i="0" dirty="0">
                <a:solidFill>
                  <a:srgbClr val="333333"/>
                </a:solidFill>
                <a:effectLst/>
              </a:rPr>
              <a:t>, se </a:t>
            </a:r>
            <a:r>
              <a:rPr lang="en-US" sz="2000" b="0" i="0" dirty="0" err="1">
                <a:solidFill>
                  <a:srgbClr val="333333"/>
                </a:solidFill>
                <a:effectLst/>
              </a:rPr>
              <a:t>stávají</a:t>
            </a:r>
            <a:r>
              <a:rPr lang="en-US" sz="2000" b="0" i="0" dirty="0">
                <a:solidFill>
                  <a:srgbClr val="333333"/>
                </a:solidFill>
                <a:effectLst/>
              </a:rPr>
              <a:t> </a:t>
            </a:r>
            <a:r>
              <a:rPr lang="en-US" sz="2000" b="0" i="0" dirty="0" err="1">
                <a:solidFill>
                  <a:srgbClr val="333333"/>
                </a:solidFill>
                <a:effectLst/>
              </a:rPr>
              <a:t>zdrojem</a:t>
            </a:r>
            <a:r>
              <a:rPr lang="en-US" sz="2000" b="0" i="0" dirty="0">
                <a:solidFill>
                  <a:srgbClr val="333333"/>
                </a:solidFill>
                <a:effectLst/>
              </a:rPr>
              <a:t> </a:t>
            </a:r>
            <a:r>
              <a:rPr lang="en-US" sz="2000" b="0" i="0" dirty="0" err="1">
                <a:solidFill>
                  <a:srgbClr val="333333"/>
                </a:solidFill>
                <a:effectLst/>
              </a:rPr>
              <a:t>elementárních</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en-US" sz="2000" b="0" i="0" dirty="0" err="1">
                <a:solidFill>
                  <a:srgbClr val="333333"/>
                </a:solidFill>
                <a:effectLst/>
              </a:rPr>
              <a:t>která</a:t>
            </a:r>
            <a:r>
              <a:rPr lang="en-US" sz="2000" b="0" i="0" dirty="0">
                <a:solidFill>
                  <a:srgbClr val="333333"/>
                </a:solidFill>
                <a:effectLst/>
              </a:rPr>
              <a:t> se v </a:t>
            </a:r>
            <a:r>
              <a:rPr lang="en-US" sz="2000" b="0" i="0" dirty="0" err="1">
                <a:solidFill>
                  <a:srgbClr val="333333"/>
                </a:solidFill>
                <a:effectLst/>
              </a:rPr>
              <a:t>případě</a:t>
            </a:r>
            <a:r>
              <a:rPr lang="en-US" sz="2000" b="0" i="0" dirty="0">
                <a:solidFill>
                  <a:srgbClr val="333333"/>
                </a:solidFill>
                <a:effectLst/>
              </a:rPr>
              <a:t> </a:t>
            </a:r>
            <a:r>
              <a:rPr lang="en-US" sz="2000" b="0" i="0" dirty="0" err="1">
                <a:solidFill>
                  <a:srgbClr val="333333"/>
                </a:solidFill>
                <a:effectLst/>
              </a:rPr>
              <a:t>blízkých</a:t>
            </a:r>
            <a:r>
              <a:rPr lang="en-US" sz="2000" b="0" i="0" dirty="0">
                <a:solidFill>
                  <a:srgbClr val="333333"/>
                </a:solidFill>
                <a:effectLst/>
              </a:rPr>
              <a:t> </a:t>
            </a:r>
            <a:r>
              <a:rPr lang="en-US" sz="2000" b="0" i="0" dirty="0" err="1">
                <a:solidFill>
                  <a:srgbClr val="333333"/>
                </a:solidFill>
                <a:effectLst/>
              </a:rPr>
              <a:t>okrajů</a:t>
            </a:r>
            <a:r>
              <a:rPr lang="en-US" sz="2000" b="0" i="0" dirty="0">
                <a:solidFill>
                  <a:srgbClr val="333333"/>
                </a:solidFill>
                <a:effectLst/>
              </a:rPr>
              <a:t>, </a:t>
            </a:r>
            <a:r>
              <a:rPr lang="en-US" sz="2000" b="0" i="0" dirty="0" err="1">
                <a:solidFill>
                  <a:srgbClr val="333333"/>
                </a:solidFill>
                <a:effectLst/>
              </a:rPr>
              <a:t>tj</a:t>
            </a:r>
            <a:r>
              <a:rPr lang="en-US" sz="2000" b="0" i="0" dirty="0">
                <a:solidFill>
                  <a:srgbClr val="333333"/>
                </a:solidFill>
                <a:effectLst/>
              </a:rPr>
              <a:t>. </a:t>
            </a:r>
            <a:r>
              <a:rPr lang="en-US" sz="2000" b="0" i="0" dirty="0" err="1">
                <a:solidFill>
                  <a:srgbClr val="333333"/>
                </a:solidFill>
                <a:effectLst/>
              </a:rPr>
              <a:t>malých</a:t>
            </a:r>
            <a:r>
              <a:rPr lang="en-US" sz="2000" b="0" i="0" dirty="0">
                <a:solidFill>
                  <a:srgbClr val="333333"/>
                </a:solidFill>
                <a:effectLst/>
              </a:rPr>
              <a:t> </a:t>
            </a:r>
            <a:r>
              <a:rPr lang="en-US" sz="2000" b="0" i="0" dirty="0" err="1">
                <a:solidFill>
                  <a:srgbClr val="333333"/>
                </a:solidFill>
                <a:effectLst/>
              </a:rPr>
              <a:t>rozměrů</a:t>
            </a:r>
            <a:r>
              <a:rPr lang="en-US" sz="2000" b="0" i="0" dirty="0">
                <a:solidFill>
                  <a:srgbClr val="333333"/>
                </a:solidFill>
                <a:effectLst/>
              </a:rPr>
              <a:t> </a:t>
            </a:r>
            <a:r>
              <a:rPr lang="en-US" sz="2000" b="0" i="0" dirty="0" err="1">
                <a:solidFill>
                  <a:srgbClr val="333333"/>
                </a:solidFill>
                <a:effectLst/>
              </a:rPr>
              <a:t>překážky</a:t>
            </a:r>
            <a:r>
              <a:rPr lang="en-US" sz="2000" b="0" i="0" dirty="0">
                <a:solidFill>
                  <a:srgbClr val="333333"/>
                </a:solidFill>
                <a:effectLst/>
              </a:rPr>
              <a:t>, za </a:t>
            </a:r>
            <a:r>
              <a:rPr lang="en-US" sz="2000" b="0" i="0" dirty="0" err="1">
                <a:solidFill>
                  <a:srgbClr val="333333"/>
                </a:solidFill>
                <a:effectLst/>
              </a:rPr>
              <a:t>překážkou</a:t>
            </a:r>
            <a:r>
              <a:rPr lang="en-US" sz="2000" b="0" i="0" dirty="0">
                <a:solidFill>
                  <a:srgbClr val="333333"/>
                </a:solidFill>
                <a:effectLst/>
              </a:rPr>
              <a:t> </a:t>
            </a:r>
            <a:r>
              <a:rPr lang="en-US" sz="2000" b="0" i="0" dirty="0" err="1">
                <a:solidFill>
                  <a:srgbClr val="333333"/>
                </a:solidFill>
                <a:effectLst/>
              </a:rPr>
              <a:t>spojují</a:t>
            </a:r>
            <a:r>
              <a:rPr lang="en-US" sz="2000" b="0" i="0" dirty="0">
                <a:solidFill>
                  <a:srgbClr val="333333"/>
                </a:solidFill>
                <a:effectLst/>
              </a:rPr>
              <a:t>, </a:t>
            </a:r>
            <a:r>
              <a:rPr lang="en-US" sz="2000" b="0" i="0" dirty="0" err="1">
                <a:solidFill>
                  <a:srgbClr val="333333"/>
                </a:solidFill>
                <a:effectLst/>
              </a:rPr>
              <a:t>čímž</a:t>
            </a:r>
            <a:r>
              <a:rPr lang="en-US" sz="2000" b="0" i="0" dirty="0">
                <a:solidFill>
                  <a:srgbClr val="333333"/>
                </a:solidFill>
                <a:effectLst/>
              </a:rPr>
              <a:t> </a:t>
            </a:r>
            <a:r>
              <a:rPr lang="en-US" sz="2000" b="0" i="0" dirty="0" err="1">
                <a:solidFill>
                  <a:srgbClr val="333333"/>
                </a:solidFill>
                <a:effectLst/>
              </a:rPr>
              <a:t>vytvoří</a:t>
            </a:r>
            <a:r>
              <a:rPr lang="en-US" sz="2000" b="0" i="0" dirty="0">
                <a:solidFill>
                  <a:srgbClr val="333333"/>
                </a:solidFill>
                <a:effectLst/>
              </a:rPr>
              <a:t> </a:t>
            </a:r>
            <a:r>
              <a:rPr lang="en-US" sz="2000" b="0" i="0" dirty="0" err="1">
                <a:solidFill>
                  <a:srgbClr val="333333"/>
                </a:solidFill>
                <a:effectLst/>
              </a:rPr>
              <a:t>souvislou</a:t>
            </a:r>
            <a:r>
              <a:rPr lang="en-US" sz="2000" b="0" i="0" dirty="0">
                <a:solidFill>
                  <a:srgbClr val="333333"/>
                </a:solidFill>
                <a:effectLst/>
              </a:rPr>
              <a:t> </a:t>
            </a:r>
            <a:r>
              <a:rPr lang="en-US" sz="2000" b="0" i="0" dirty="0" err="1">
                <a:solidFill>
                  <a:srgbClr val="333333"/>
                </a:solidFill>
                <a:effectLst/>
              </a:rPr>
              <a:t>výslednou</a:t>
            </a:r>
            <a:r>
              <a:rPr lang="en-US" sz="2000" b="0" i="0" dirty="0">
                <a:solidFill>
                  <a:srgbClr val="333333"/>
                </a:solidFill>
                <a:effectLst/>
              </a:rPr>
              <a:t> </a:t>
            </a:r>
            <a:r>
              <a:rPr lang="en-US" sz="2000" b="0" i="0" dirty="0" err="1">
                <a:solidFill>
                  <a:srgbClr val="333333"/>
                </a:solidFill>
                <a:effectLst/>
              </a:rPr>
              <a:t>vlnoplochu</a:t>
            </a:r>
            <a:r>
              <a:rPr lang="en-US" sz="2000" b="0" i="0" dirty="0">
                <a:solidFill>
                  <a:srgbClr val="333333"/>
                </a:solidFill>
                <a:effectLst/>
              </a:rPr>
              <a:t>.</a:t>
            </a:r>
            <a:endParaRPr lang="en-US" sz="2000" dirty="0"/>
          </a:p>
        </p:txBody>
      </p:sp>
      <p:pic>
        <p:nvPicPr>
          <p:cNvPr id="2052" name="Picture 4" descr="5. Studium vlastností vlnění na vodní hladině">
            <a:extLst>
              <a:ext uri="{FF2B5EF4-FFF2-40B4-BE49-F238E27FC236}">
                <a16:creationId xmlns:a16="http://schemas.microsoft.com/office/drawing/2014/main" id="{F9CD8734-9AFA-4E87-B3DE-47623C553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554866" y="2342531"/>
            <a:ext cx="2209800" cy="20669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5. Studium vlastností vlnění na vodní hladině">
            <a:extLst>
              <a:ext uri="{FF2B5EF4-FFF2-40B4-BE49-F238E27FC236}">
                <a16:creationId xmlns:a16="http://schemas.microsoft.com/office/drawing/2014/main" id="{5F9282BE-F679-4400-BC07-2FF709EEE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902773" y="2224919"/>
            <a:ext cx="2133600" cy="2143125"/>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1">
            <a:extLst>
              <a:ext uri="{FF2B5EF4-FFF2-40B4-BE49-F238E27FC236}">
                <a16:creationId xmlns:a16="http://schemas.microsoft.com/office/drawing/2014/main" id="{B5C87AAC-6071-4EA3-92A2-E3D6AD45A3BA}"/>
              </a:ext>
            </a:extLst>
          </p:cNvPr>
          <p:cNvSpPr>
            <a:spLocks noGrp="1"/>
          </p:cNvSpPr>
          <p:nvPr>
            <p:ph type="title"/>
          </p:nvPr>
        </p:nvSpPr>
        <p:spPr>
          <a:xfrm>
            <a:off x="217832" y="179595"/>
            <a:ext cx="5348081" cy="589031"/>
          </a:xfrm>
        </p:spPr>
        <p:txBody>
          <a:bodyPr>
            <a:normAutofit/>
          </a:bodyPr>
          <a:lstStyle/>
          <a:p>
            <a:r>
              <a:rPr lang="cs-CZ" sz="2400" b="1" dirty="0">
                <a:latin typeface="+mn-lt"/>
              </a:rPr>
              <a:t>Ohyb (difrakce) vlnění na překážce</a:t>
            </a:r>
            <a:endParaRPr lang="en-US" sz="2400" b="1" dirty="0">
              <a:latin typeface="+mn-lt"/>
            </a:endParaRPr>
          </a:p>
        </p:txBody>
      </p:sp>
      <p:pic>
        <p:nvPicPr>
          <p:cNvPr id="2056" name="Picture 8" descr="ELUC">
            <a:extLst>
              <a:ext uri="{FF2B5EF4-FFF2-40B4-BE49-F238E27FC236}">
                <a16:creationId xmlns:a16="http://schemas.microsoft.com/office/drawing/2014/main" id="{AECCE2C8-76AE-40AF-95D1-9C56845B79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353" y="4863548"/>
            <a:ext cx="3818640" cy="1860895"/>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FF4EB919-E3D2-488B-A94C-09ACCEBA60F0}"/>
              </a:ext>
            </a:extLst>
          </p:cNvPr>
          <p:cNvPicPr>
            <a:picLocks noChangeAspect="1"/>
          </p:cNvPicPr>
          <p:nvPr/>
        </p:nvPicPr>
        <p:blipFill>
          <a:blip r:embed="rId5"/>
          <a:stretch>
            <a:fillRect/>
          </a:stretch>
        </p:blipFill>
        <p:spPr>
          <a:xfrm>
            <a:off x="7028000" y="5035826"/>
            <a:ext cx="1647774" cy="1702904"/>
          </a:xfrm>
          <a:prstGeom prst="rect">
            <a:avLst/>
          </a:prstGeom>
        </p:spPr>
      </p:pic>
      <p:pic>
        <p:nvPicPr>
          <p:cNvPr id="2058" name="Picture 10" descr="obrazek">
            <a:extLst>
              <a:ext uri="{FF2B5EF4-FFF2-40B4-BE49-F238E27FC236}">
                <a16:creationId xmlns:a16="http://schemas.microsoft.com/office/drawing/2014/main" id="{AC3ECC53-C6F7-4B5B-8A13-7E8EBC6F19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7167" y="5155094"/>
            <a:ext cx="1521260" cy="150909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8166B603-A832-46E8-AF10-6C44E0F48BCE}"/>
              </a:ext>
            </a:extLst>
          </p:cNvPr>
          <p:cNvSpPr txBox="1"/>
          <p:nvPr/>
        </p:nvSpPr>
        <p:spPr>
          <a:xfrm>
            <a:off x="4545495" y="4346713"/>
            <a:ext cx="1554785" cy="369332"/>
          </a:xfrm>
          <a:prstGeom prst="rect">
            <a:avLst/>
          </a:prstGeom>
          <a:noFill/>
        </p:spPr>
        <p:txBody>
          <a:bodyPr wrap="none" rtlCol="0">
            <a:spAutoFit/>
          </a:bodyPr>
          <a:lstStyle/>
          <a:p>
            <a:r>
              <a:rPr lang="cs-CZ" i="1" dirty="0"/>
              <a:t>Malá překážka</a:t>
            </a:r>
            <a:endParaRPr lang="en-US" i="1" dirty="0"/>
          </a:p>
        </p:txBody>
      </p:sp>
      <p:sp>
        <p:nvSpPr>
          <p:cNvPr id="16" name="TextovéPole 15">
            <a:extLst>
              <a:ext uri="{FF2B5EF4-FFF2-40B4-BE49-F238E27FC236}">
                <a16:creationId xmlns:a16="http://schemas.microsoft.com/office/drawing/2014/main" id="{0F479CCF-F94E-4F65-8575-1FDF449A215C}"/>
              </a:ext>
            </a:extLst>
          </p:cNvPr>
          <p:cNvSpPr txBox="1"/>
          <p:nvPr/>
        </p:nvSpPr>
        <p:spPr>
          <a:xfrm>
            <a:off x="7445152" y="4432850"/>
            <a:ext cx="1566326" cy="369332"/>
          </a:xfrm>
          <a:prstGeom prst="rect">
            <a:avLst/>
          </a:prstGeom>
          <a:noFill/>
        </p:spPr>
        <p:txBody>
          <a:bodyPr wrap="none" rtlCol="0">
            <a:spAutoFit/>
          </a:bodyPr>
          <a:lstStyle/>
          <a:p>
            <a:r>
              <a:rPr lang="cs-CZ" i="1" dirty="0"/>
              <a:t>Velká překážka</a:t>
            </a:r>
            <a:endParaRPr lang="en-US" i="1" dirty="0"/>
          </a:p>
        </p:txBody>
      </p:sp>
      <p:pic>
        <p:nvPicPr>
          <p:cNvPr id="2060" name="Picture 12" descr="Zobrazit zdrojový obrázek">
            <a:extLst>
              <a:ext uri="{FF2B5EF4-FFF2-40B4-BE49-F238E27FC236}">
                <a16:creationId xmlns:a16="http://schemas.microsoft.com/office/drawing/2014/main" id="{0C8C01FF-3B9E-4D40-9852-E96D98ED2B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175" y="2750269"/>
            <a:ext cx="2635112" cy="1569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686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4C965D9D-CA3D-4734-B847-CF701AB7E109}"/>
              </a:ext>
            </a:extLst>
          </p:cNvPr>
          <p:cNvSpPr>
            <a:spLocks noGrp="1"/>
          </p:cNvSpPr>
          <p:nvPr>
            <p:ph type="title"/>
          </p:nvPr>
        </p:nvSpPr>
        <p:spPr>
          <a:xfrm>
            <a:off x="217832" y="179595"/>
            <a:ext cx="5348081" cy="589031"/>
          </a:xfrm>
        </p:spPr>
        <p:txBody>
          <a:bodyPr>
            <a:normAutofit/>
          </a:bodyPr>
          <a:lstStyle/>
          <a:p>
            <a:r>
              <a:rPr lang="cs-CZ" sz="2400" b="1" dirty="0">
                <a:latin typeface="+mn-lt"/>
              </a:rPr>
              <a:t>Ohyb (difrakce) vlnění na štěrbině</a:t>
            </a:r>
            <a:endParaRPr lang="en-US" sz="2400" b="1" dirty="0">
              <a:latin typeface="+mn-lt"/>
            </a:endParaRPr>
          </a:p>
        </p:txBody>
      </p:sp>
      <p:pic>
        <p:nvPicPr>
          <p:cNvPr id="5128" name="Picture 8" descr="obrazek">
            <a:extLst>
              <a:ext uri="{FF2B5EF4-FFF2-40B4-BE49-F238E27FC236}">
                <a16:creationId xmlns:a16="http://schemas.microsoft.com/office/drawing/2014/main" id="{F7365817-2F81-4044-9703-067024A17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4301" y="4338208"/>
            <a:ext cx="2326630" cy="183832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Zobrazit zdrojový obrázek">
            <a:extLst>
              <a:ext uri="{FF2B5EF4-FFF2-40B4-BE49-F238E27FC236}">
                <a16:creationId xmlns:a16="http://schemas.microsoft.com/office/drawing/2014/main" id="{EFB5F17F-0C99-4E2E-A3EE-12FFA9C6E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926" y="474110"/>
            <a:ext cx="3496918" cy="24916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65BCFDA0-380A-42C9-A219-FD101DB624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571037" y="3868827"/>
            <a:ext cx="4001925" cy="2560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78FFD156-7501-4DEB-9DA6-BDA04AA976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056624" y="4217843"/>
            <a:ext cx="1921930" cy="1850454"/>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8340EE4B-CF4E-4DBF-9F5B-D682CA69DEF0}"/>
              </a:ext>
            </a:extLst>
          </p:cNvPr>
          <p:cNvSpPr txBox="1"/>
          <p:nvPr/>
        </p:nvSpPr>
        <p:spPr>
          <a:xfrm>
            <a:off x="189164" y="1144284"/>
            <a:ext cx="4763743" cy="707886"/>
          </a:xfrm>
          <a:prstGeom prst="rect">
            <a:avLst/>
          </a:prstGeom>
          <a:noFill/>
        </p:spPr>
        <p:txBody>
          <a:bodyPr wrap="square">
            <a:spAutoFit/>
          </a:bodyPr>
          <a:lstStyle/>
          <a:p>
            <a:r>
              <a:rPr lang="cs-CZ" sz="2000" b="0" i="0" dirty="0">
                <a:solidFill>
                  <a:srgbClr val="333333"/>
                </a:solidFill>
                <a:effectLst/>
              </a:rPr>
              <a:t>Obdoba </a:t>
            </a:r>
            <a:r>
              <a:rPr lang="en-US" sz="2000" b="0" i="0" dirty="0" err="1">
                <a:solidFill>
                  <a:srgbClr val="333333"/>
                </a:solidFill>
                <a:effectLst/>
              </a:rPr>
              <a:t>ohybu</a:t>
            </a:r>
            <a:r>
              <a:rPr lang="en-US" sz="2000" b="0" i="0" dirty="0">
                <a:solidFill>
                  <a:srgbClr val="333333"/>
                </a:solidFill>
                <a:effectLst/>
              </a:rPr>
              <a:t> </a:t>
            </a:r>
            <a:r>
              <a:rPr lang="en-US" sz="2000" b="0" i="0" dirty="0" err="1">
                <a:solidFill>
                  <a:srgbClr val="333333"/>
                </a:solidFill>
                <a:effectLst/>
              </a:rPr>
              <a:t>vlnění</a:t>
            </a:r>
            <a:r>
              <a:rPr lang="en-US" sz="2000" b="0" i="0" dirty="0">
                <a:solidFill>
                  <a:srgbClr val="333333"/>
                </a:solidFill>
                <a:effectLst/>
              </a:rPr>
              <a:t> </a:t>
            </a:r>
            <a:r>
              <a:rPr lang="cs-CZ" sz="2000" b="0" i="0" dirty="0">
                <a:solidFill>
                  <a:srgbClr val="333333"/>
                </a:solidFill>
                <a:effectLst/>
              </a:rPr>
              <a:t>na překážce, </a:t>
            </a:r>
            <a:r>
              <a:rPr lang="en-US" sz="2000" b="0" i="0" dirty="0" err="1">
                <a:solidFill>
                  <a:srgbClr val="333333"/>
                </a:solidFill>
                <a:effectLst/>
              </a:rPr>
              <a:t>můžeme</a:t>
            </a:r>
            <a:r>
              <a:rPr lang="cs-CZ" sz="2000" b="0" i="0" dirty="0">
                <a:solidFill>
                  <a:srgbClr val="333333"/>
                </a:solidFill>
                <a:effectLst/>
              </a:rPr>
              <a:t> </a:t>
            </a:r>
            <a:r>
              <a:rPr lang="en-US" sz="2000" b="0" i="0" dirty="0" err="1">
                <a:solidFill>
                  <a:srgbClr val="333333"/>
                </a:solidFill>
                <a:effectLst/>
              </a:rPr>
              <a:t>také</a:t>
            </a:r>
            <a:r>
              <a:rPr lang="en-US" sz="2000" b="0" i="0" dirty="0">
                <a:solidFill>
                  <a:srgbClr val="333333"/>
                </a:solidFill>
                <a:effectLst/>
              </a:rPr>
              <a:t> </a:t>
            </a:r>
            <a:r>
              <a:rPr lang="en-US" sz="2000" b="0" i="0" dirty="0" err="1">
                <a:solidFill>
                  <a:srgbClr val="333333"/>
                </a:solidFill>
                <a:effectLst/>
              </a:rPr>
              <a:t>vysvětlit</a:t>
            </a:r>
            <a:r>
              <a:rPr lang="en-US" sz="2000" b="0" i="0" dirty="0">
                <a:solidFill>
                  <a:srgbClr val="333333"/>
                </a:solidFill>
                <a:effectLst/>
              </a:rPr>
              <a:t> </a:t>
            </a:r>
            <a:r>
              <a:rPr lang="en-US" sz="2000" b="0" i="0" dirty="0" err="1">
                <a:solidFill>
                  <a:srgbClr val="333333"/>
                </a:solidFill>
                <a:effectLst/>
              </a:rPr>
              <a:t>pomocí</a:t>
            </a:r>
            <a:r>
              <a:rPr lang="en-US" sz="2000" b="0" i="0" dirty="0">
                <a:solidFill>
                  <a:srgbClr val="333333"/>
                </a:solidFill>
                <a:effectLst/>
              </a:rPr>
              <a:t> </a:t>
            </a:r>
            <a:r>
              <a:rPr lang="en-US" sz="2000" b="0" i="1" dirty="0" err="1">
                <a:solidFill>
                  <a:srgbClr val="333333"/>
                </a:solidFill>
                <a:effectLst/>
              </a:rPr>
              <a:t>Huygensova</a:t>
            </a:r>
            <a:r>
              <a:rPr lang="en-US" sz="2000" b="0" i="1" dirty="0">
                <a:solidFill>
                  <a:srgbClr val="333333"/>
                </a:solidFill>
                <a:effectLst/>
              </a:rPr>
              <a:t> </a:t>
            </a:r>
            <a:r>
              <a:rPr lang="en-US" sz="2000" b="0" i="1" dirty="0" err="1">
                <a:solidFill>
                  <a:srgbClr val="333333"/>
                </a:solidFill>
                <a:effectLst/>
              </a:rPr>
              <a:t>principu</a:t>
            </a:r>
            <a:r>
              <a:rPr lang="en-US" sz="2000" b="0" i="0" dirty="0">
                <a:solidFill>
                  <a:srgbClr val="333333"/>
                </a:solidFill>
                <a:effectLst/>
              </a:rPr>
              <a:t>. </a:t>
            </a:r>
            <a:endParaRPr lang="cs-CZ" sz="2000" dirty="0"/>
          </a:p>
        </p:txBody>
      </p:sp>
    </p:spTree>
    <p:extLst>
      <p:ext uri="{BB962C8B-B14F-4D97-AF65-F5344CB8AC3E}">
        <p14:creationId xmlns:p14="http://schemas.microsoft.com/office/powerpoint/2010/main" val="2001386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LUC">
            <a:extLst>
              <a:ext uri="{FF2B5EF4-FFF2-40B4-BE49-F238E27FC236}">
                <a16:creationId xmlns:a16="http://schemas.microsoft.com/office/drawing/2014/main" id="{C0F399D8-3CDC-4D73-A490-8EE83DD865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754" y="404429"/>
            <a:ext cx="2394916" cy="1798848"/>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a:extLst>
              <a:ext uri="{FF2B5EF4-FFF2-40B4-BE49-F238E27FC236}">
                <a16:creationId xmlns:a16="http://schemas.microsoft.com/office/drawing/2014/main" id="{4C965D9D-CA3D-4734-B847-CF701AB7E109}"/>
              </a:ext>
            </a:extLst>
          </p:cNvPr>
          <p:cNvSpPr>
            <a:spLocks noGrp="1"/>
          </p:cNvSpPr>
          <p:nvPr>
            <p:ph type="title"/>
          </p:nvPr>
        </p:nvSpPr>
        <p:spPr>
          <a:xfrm>
            <a:off x="223632" y="404429"/>
            <a:ext cx="2490994" cy="589031"/>
          </a:xfrm>
        </p:spPr>
        <p:txBody>
          <a:bodyPr>
            <a:noAutofit/>
          </a:bodyPr>
          <a:lstStyle/>
          <a:p>
            <a:r>
              <a:rPr lang="cs-CZ" sz="1800" dirty="0">
                <a:latin typeface="+mn-lt"/>
              </a:rPr>
              <a:t>Ohyb (difrakce) vlnění na štěrbině</a:t>
            </a:r>
            <a:endParaRPr lang="en-US" sz="1800" dirty="0">
              <a:latin typeface="+mn-lt"/>
            </a:endParaRPr>
          </a:p>
        </p:txBody>
      </p:sp>
      <p:pic>
        <p:nvPicPr>
          <p:cNvPr id="7" name="Obrázek 6">
            <a:extLst>
              <a:ext uri="{FF2B5EF4-FFF2-40B4-BE49-F238E27FC236}">
                <a16:creationId xmlns:a16="http://schemas.microsoft.com/office/drawing/2014/main" id="{E03FA2C0-929D-4FD0-8922-91AEB291F62B}"/>
              </a:ext>
            </a:extLst>
          </p:cNvPr>
          <p:cNvPicPr>
            <a:picLocks noChangeAspect="1"/>
          </p:cNvPicPr>
          <p:nvPr/>
        </p:nvPicPr>
        <p:blipFill>
          <a:blip r:embed="rId3"/>
          <a:stretch>
            <a:fillRect/>
          </a:stretch>
        </p:blipFill>
        <p:spPr>
          <a:xfrm>
            <a:off x="2825454" y="284678"/>
            <a:ext cx="3031386" cy="1918599"/>
          </a:xfrm>
          <a:prstGeom prst="rect">
            <a:avLst/>
          </a:prstGeom>
        </p:spPr>
      </p:pic>
      <p:pic>
        <p:nvPicPr>
          <p:cNvPr id="12" name="Picture 2">
            <a:extLst>
              <a:ext uri="{FF2B5EF4-FFF2-40B4-BE49-F238E27FC236}">
                <a16:creationId xmlns:a16="http://schemas.microsoft.com/office/drawing/2014/main" id="{E8DBC93E-8689-4A1A-99CE-89EC3DDC7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4859" y="3718722"/>
            <a:ext cx="3165790" cy="28325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E9B7AF13-D7B1-4FEF-A9A5-CA5341EF9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553" y="3867872"/>
            <a:ext cx="3121197" cy="2902166"/>
          </a:xfrm>
          <a:prstGeom prst="rect">
            <a:avLst/>
          </a:prstGeom>
          <a:noFill/>
          <a:extLst>
            <a:ext uri="{909E8E84-426E-40DD-AFC4-6F175D3DCCD1}">
              <a14:hiddenFill xmlns:a14="http://schemas.microsoft.com/office/drawing/2010/main">
                <a:solidFill>
                  <a:srgbClr val="FFFFFF"/>
                </a:solidFill>
              </a14:hiddenFill>
            </a:ext>
          </a:extLst>
        </p:spPr>
      </p:pic>
      <p:sp>
        <p:nvSpPr>
          <p:cNvPr id="14" name="Nadpis 1">
            <a:extLst>
              <a:ext uri="{FF2B5EF4-FFF2-40B4-BE49-F238E27FC236}">
                <a16:creationId xmlns:a16="http://schemas.microsoft.com/office/drawing/2014/main" id="{EDBB0EB9-FA10-4FE6-A4E7-C8D71389FF69}"/>
              </a:ext>
            </a:extLst>
          </p:cNvPr>
          <p:cNvSpPr txBox="1">
            <a:spLocks/>
          </p:cNvSpPr>
          <p:nvPr/>
        </p:nvSpPr>
        <p:spPr>
          <a:xfrm>
            <a:off x="128382" y="3051451"/>
            <a:ext cx="6431029" cy="58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000" b="1" dirty="0">
                <a:latin typeface="+mn-lt"/>
              </a:rPr>
              <a:t>Ohyb (difrakce) vlnění na překážce a na štěrbině</a:t>
            </a:r>
            <a:endParaRPr lang="en-US" sz="2000" b="1" dirty="0">
              <a:latin typeface="+mn-lt"/>
            </a:endParaRPr>
          </a:p>
        </p:txBody>
      </p:sp>
    </p:spTree>
    <p:extLst>
      <p:ext uri="{BB962C8B-B14F-4D97-AF65-F5344CB8AC3E}">
        <p14:creationId xmlns:p14="http://schemas.microsoft.com/office/powerpoint/2010/main" val="2892550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B2FA8547-7F94-4060-8F9B-3D4015708404}"/>
              </a:ext>
            </a:extLst>
          </p:cNvPr>
          <p:cNvSpPr txBox="1"/>
          <p:nvPr/>
        </p:nvSpPr>
        <p:spPr>
          <a:xfrm>
            <a:off x="228600" y="301109"/>
            <a:ext cx="4572000" cy="461665"/>
          </a:xfrm>
          <a:prstGeom prst="rect">
            <a:avLst/>
          </a:prstGeom>
          <a:noFill/>
        </p:spPr>
        <p:txBody>
          <a:bodyPr wrap="square">
            <a:spAutoFit/>
          </a:bodyPr>
          <a:lstStyle/>
          <a:p>
            <a:pPr algn="l"/>
            <a:r>
              <a:rPr lang="cs-CZ" sz="2400" b="1" i="0" dirty="0">
                <a:solidFill>
                  <a:srgbClr val="000000"/>
                </a:solidFill>
                <a:effectLst/>
              </a:rPr>
              <a:t>Lom vlnění</a:t>
            </a:r>
          </a:p>
        </p:txBody>
      </p:sp>
      <p:pic>
        <p:nvPicPr>
          <p:cNvPr id="3" name="Picture 2" descr="See the source image">
            <a:extLst>
              <a:ext uri="{FF2B5EF4-FFF2-40B4-BE49-F238E27FC236}">
                <a16:creationId xmlns:a16="http://schemas.microsoft.com/office/drawing/2014/main" id="{13152C29-E713-4AB3-8565-FA7ADB4B4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199" y="1589246"/>
            <a:ext cx="3048000" cy="2719519"/>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63764434-E1EB-4A76-BE21-0CA408D097FF}"/>
              </a:ext>
            </a:extLst>
          </p:cNvPr>
          <p:cNvSpPr txBox="1"/>
          <p:nvPr/>
        </p:nvSpPr>
        <p:spPr>
          <a:xfrm>
            <a:off x="161924" y="862310"/>
            <a:ext cx="8677275" cy="1015663"/>
          </a:xfrm>
          <a:prstGeom prst="rect">
            <a:avLst/>
          </a:prstGeom>
          <a:noFill/>
        </p:spPr>
        <p:txBody>
          <a:bodyPr wrap="square">
            <a:spAutoFit/>
          </a:bodyPr>
          <a:lstStyle/>
          <a:p>
            <a:pPr algn="just"/>
            <a:r>
              <a:rPr lang="cs-CZ" sz="2000" b="1" dirty="0"/>
              <a:t>Lom vlnění </a:t>
            </a:r>
            <a:r>
              <a:rPr lang="cs-CZ" sz="2000" dirty="0"/>
              <a:t>je fyzikální jev, který nastává jestliže přechází vlnění z jednoho prostředí do druhého. </a:t>
            </a:r>
            <a:r>
              <a:rPr lang="cs-CZ" sz="2000" i="0" u="sng" dirty="0">
                <a:effectLst/>
              </a:rPr>
              <a:t>Lom </a:t>
            </a:r>
            <a:r>
              <a:rPr lang="cs-CZ" sz="2000" i="0" u="sng" strike="noStrike" dirty="0">
                <a:effectLst/>
              </a:rPr>
              <a:t>mechanického vlnění</a:t>
            </a:r>
            <a:r>
              <a:rPr lang="cs-CZ" sz="2000" i="0" u="sng" dirty="0">
                <a:effectLst/>
              </a:rPr>
              <a:t> většinou nepozorujeme </a:t>
            </a:r>
            <a:r>
              <a:rPr lang="cs-CZ" sz="2000" i="0" dirty="0">
                <a:effectLst/>
              </a:rPr>
              <a:t>- značně </a:t>
            </a:r>
            <a:r>
              <a:rPr lang="cs-CZ" sz="2000" i="0" u="sng" dirty="0">
                <a:effectLst/>
              </a:rPr>
              <a:t>větší význam má </a:t>
            </a:r>
            <a:r>
              <a:rPr lang="cs-CZ" sz="2000" i="0" u="sng" strike="noStrike" dirty="0">
                <a:effectLst/>
              </a:rPr>
              <a:t>lom světla</a:t>
            </a:r>
            <a:r>
              <a:rPr lang="cs-CZ" sz="2000" i="0" u="sng" dirty="0">
                <a:effectLst/>
              </a:rPr>
              <a:t> v optice</a:t>
            </a:r>
            <a:r>
              <a:rPr lang="cs-CZ" sz="2000" i="0" dirty="0">
                <a:effectLst/>
              </a:rPr>
              <a:t>.</a:t>
            </a:r>
            <a:endParaRPr lang="cs-CZ" sz="2000" dirty="0"/>
          </a:p>
        </p:txBody>
      </p:sp>
      <p:sp>
        <p:nvSpPr>
          <p:cNvPr id="6" name="AutoShape 4">
            <a:extLst>
              <a:ext uri="{FF2B5EF4-FFF2-40B4-BE49-F238E27FC236}">
                <a16:creationId xmlns:a16="http://schemas.microsoft.com/office/drawing/2014/main" id="{5C0E17B4-AD84-4689-94A6-FF390E49932D}"/>
              </a:ext>
            </a:extLst>
          </p:cNvPr>
          <p:cNvSpPr>
            <a:spLocks noChangeAspect="1" noChangeArrowheads="1"/>
          </p:cNvSpPr>
          <p:nvPr/>
        </p:nvSpPr>
        <p:spPr bwMode="auto">
          <a:xfrm>
            <a:off x="6534150" y="536626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6" name="Picture 8" descr="See the source image">
            <a:extLst>
              <a:ext uri="{FF2B5EF4-FFF2-40B4-BE49-F238E27FC236}">
                <a16:creationId xmlns:a16="http://schemas.microsoft.com/office/drawing/2014/main" id="{16F6A0EE-78AB-4DF1-B516-750A72009A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05526" y="4849215"/>
            <a:ext cx="2343150" cy="1643702"/>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068D8B76-5B43-4E0D-B6D7-036961451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589295"/>
            <a:ext cx="5029200" cy="2390733"/>
          </a:xfrm>
          <a:prstGeom prst="rect">
            <a:avLst/>
          </a:prstGeom>
        </p:spPr>
      </p:pic>
      <p:sp>
        <p:nvSpPr>
          <p:cNvPr id="11" name="TextovéPole 10">
            <a:extLst>
              <a:ext uri="{FF2B5EF4-FFF2-40B4-BE49-F238E27FC236}">
                <a16:creationId xmlns:a16="http://schemas.microsoft.com/office/drawing/2014/main" id="{C7470CA6-2B05-40CE-A33E-D5F894E8E830}"/>
              </a:ext>
            </a:extLst>
          </p:cNvPr>
          <p:cNvSpPr txBox="1"/>
          <p:nvPr/>
        </p:nvSpPr>
        <p:spPr>
          <a:xfrm>
            <a:off x="3317373" y="2404629"/>
            <a:ext cx="1483227" cy="369332"/>
          </a:xfrm>
          <a:prstGeom prst="rect">
            <a:avLst/>
          </a:prstGeom>
          <a:noFill/>
        </p:spPr>
        <p:txBody>
          <a:bodyPr wrap="none" rtlCol="0">
            <a:spAutoFit/>
          </a:bodyPr>
          <a:lstStyle/>
          <a:p>
            <a:r>
              <a:rPr lang="cs-CZ" b="1" dirty="0" err="1"/>
              <a:t>Snellův</a:t>
            </a:r>
            <a:r>
              <a:rPr lang="cs-CZ" b="1" dirty="0"/>
              <a:t> zákon</a:t>
            </a:r>
          </a:p>
        </p:txBody>
      </p:sp>
      <p:sp>
        <p:nvSpPr>
          <p:cNvPr id="19" name="TextovéPole 18">
            <a:extLst>
              <a:ext uri="{FF2B5EF4-FFF2-40B4-BE49-F238E27FC236}">
                <a16:creationId xmlns:a16="http://schemas.microsoft.com/office/drawing/2014/main" id="{CD4BCA8A-34A4-4E5F-8891-0248F4E59724}"/>
              </a:ext>
            </a:extLst>
          </p:cNvPr>
          <p:cNvSpPr txBox="1"/>
          <p:nvPr/>
        </p:nvSpPr>
        <p:spPr>
          <a:xfrm>
            <a:off x="190500" y="5366266"/>
            <a:ext cx="5514976" cy="1323439"/>
          </a:xfrm>
          <a:prstGeom prst="rect">
            <a:avLst/>
          </a:prstGeom>
          <a:noFill/>
        </p:spPr>
        <p:txBody>
          <a:bodyPr wrap="square">
            <a:spAutoFit/>
          </a:bodyPr>
          <a:lstStyle/>
          <a:p>
            <a:pPr algn="just"/>
            <a:r>
              <a:rPr lang="cs-CZ" sz="2000" dirty="0"/>
              <a:t>Poměr sinu úhlu dopadu a sinu úhlu lomu je pro daná dvě prostředí stálá veličina a rovná se poměru rychlostí vlnění v obou prostředích. Tento poměr se nazývá </a:t>
            </a:r>
            <a:r>
              <a:rPr lang="cs-CZ" sz="2000" b="1" dirty="0"/>
              <a:t>index lomu </a:t>
            </a:r>
            <a:r>
              <a:rPr lang="cs-CZ" sz="2000" dirty="0"/>
              <a:t>vlnění (n) pro daná prostředí.</a:t>
            </a:r>
          </a:p>
        </p:txBody>
      </p:sp>
    </p:spTree>
    <p:extLst>
      <p:ext uri="{BB962C8B-B14F-4D97-AF65-F5344CB8AC3E}">
        <p14:creationId xmlns:p14="http://schemas.microsoft.com/office/powerpoint/2010/main" val="1460377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049A996-5D2E-4991-971A-D66B21E34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0724" y="3429000"/>
            <a:ext cx="3951351" cy="296351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1F2C3FCC-9AE2-42A9-BCF6-5E7EDBEDCAC3}"/>
              </a:ext>
            </a:extLst>
          </p:cNvPr>
          <p:cNvSpPr txBox="1"/>
          <p:nvPr/>
        </p:nvSpPr>
        <p:spPr>
          <a:xfrm>
            <a:off x="161925" y="832694"/>
            <a:ext cx="8743950" cy="2369880"/>
          </a:xfrm>
          <a:prstGeom prst="rect">
            <a:avLst/>
          </a:prstGeom>
          <a:noFill/>
        </p:spPr>
        <p:txBody>
          <a:bodyPr wrap="square">
            <a:spAutoFit/>
          </a:bodyPr>
          <a:lstStyle/>
          <a:p>
            <a:pPr algn="just"/>
            <a:r>
              <a:rPr lang="cs-CZ" sz="2000" b="1" i="0" dirty="0">
                <a:solidFill>
                  <a:srgbClr val="202122"/>
                </a:solidFill>
                <a:effectLst/>
              </a:rPr>
              <a:t>Pružina</a:t>
            </a:r>
            <a:r>
              <a:rPr lang="cs-CZ" sz="2000" b="0" i="0" dirty="0">
                <a:solidFill>
                  <a:srgbClr val="202122"/>
                </a:solidFill>
                <a:effectLst/>
              </a:rPr>
              <a:t> umožňuje v jednom nebo i více směrech elastickou deformaci (působením síly se deformuje, ale když síla přestane působit, vrací se do původního tvaru). Využívá se </a:t>
            </a:r>
            <a:r>
              <a:rPr lang="cs-CZ" sz="2000" b="0" i="0" dirty="0">
                <a:effectLst/>
              </a:rPr>
              <a:t>k pružnému spojení jiných součástí tak, aby se rázy a kmitání neodpružené součásti (například </a:t>
            </a:r>
            <a:r>
              <a:rPr lang="cs-CZ" sz="2000" b="0" i="0" u="none" strike="noStrike" dirty="0">
                <a:effectLst/>
              </a:rPr>
              <a:t>nápravy</a:t>
            </a:r>
            <a:r>
              <a:rPr lang="cs-CZ" sz="2000" b="0" i="0" dirty="0">
                <a:effectLst/>
              </a:rPr>
              <a:t>) nepřenášely na část odpruženou (například </a:t>
            </a:r>
            <a:r>
              <a:rPr lang="cs-CZ" sz="2000" b="0" i="0" u="none" strike="noStrike" dirty="0">
                <a:effectLst/>
              </a:rPr>
              <a:t>podvozek</a:t>
            </a:r>
            <a:r>
              <a:rPr lang="cs-CZ" sz="2000" b="0" i="0" dirty="0">
                <a:effectLst/>
              </a:rPr>
              <a:t>). </a:t>
            </a:r>
          </a:p>
          <a:p>
            <a:endParaRPr lang="cs-CZ" sz="800" dirty="0">
              <a:solidFill>
                <a:srgbClr val="202122"/>
              </a:solidFill>
            </a:endParaRPr>
          </a:p>
          <a:p>
            <a:r>
              <a:rPr lang="cs-CZ" sz="2000" b="0" i="0" dirty="0">
                <a:solidFill>
                  <a:srgbClr val="202122"/>
                </a:solidFill>
                <a:effectLst/>
              </a:rPr>
              <a:t>Pružina obvykle působí </a:t>
            </a:r>
            <a:r>
              <a:rPr lang="cs-CZ" sz="2000" b="0" i="0" u="none" strike="noStrike" dirty="0">
                <a:solidFill>
                  <a:srgbClr val="0B0080"/>
                </a:solidFill>
                <a:effectLst/>
              </a:rPr>
              <a:t>silou</a:t>
            </a:r>
            <a:r>
              <a:rPr lang="cs-CZ" sz="2000" b="0" i="0" dirty="0">
                <a:solidFill>
                  <a:srgbClr val="202122"/>
                </a:solidFill>
                <a:effectLst/>
              </a:rPr>
              <a:t> závislou na velikosti její výchylky z klidové polohy a ve směru proti této výchylce. Podle </a:t>
            </a:r>
            <a:r>
              <a:rPr lang="cs-CZ" sz="2000" b="1" i="0" dirty="0">
                <a:solidFill>
                  <a:srgbClr val="202122"/>
                </a:solidFill>
                <a:effectLst/>
              </a:rPr>
              <a:t>Hookova zákona</a:t>
            </a:r>
            <a:endParaRPr lang="cs-CZ" sz="2000" b="1" dirty="0"/>
          </a:p>
        </p:txBody>
      </p:sp>
      <p:pic>
        <p:nvPicPr>
          <p:cNvPr id="11" name="Grafický objekt 10">
            <a:extLst>
              <a:ext uri="{FF2B5EF4-FFF2-40B4-BE49-F238E27FC236}">
                <a16:creationId xmlns:a16="http://schemas.microsoft.com/office/drawing/2014/main" id="{EB0047A2-9357-4369-A13D-6C5DCAEEAB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0875" y="3690171"/>
            <a:ext cx="1132486" cy="243920"/>
          </a:xfrm>
          <a:prstGeom prst="rect">
            <a:avLst/>
          </a:prstGeom>
        </p:spPr>
      </p:pic>
      <p:pic>
        <p:nvPicPr>
          <p:cNvPr id="13" name="Obrázek 12">
            <a:extLst>
              <a:ext uri="{FF2B5EF4-FFF2-40B4-BE49-F238E27FC236}">
                <a16:creationId xmlns:a16="http://schemas.microsoft.com/office/drawing/2014/main" id="{2DFA66B9-3FF7-4F75-9A75-D12866A26485}"/>
              </a:ext>
            </a:extLst>
          </p:cNvPr>
          <p:cNvPicPr>
            <a:picLocks noChangeAspect="1"/>
          </p:cNvPicPr>
          <p:nvPr/>
        </p:nvPicPr>
        <p:blipFill>
          <a:blip r:embed="rId5"/>
          <a:stretch>
            <a:fillRect/>
          </a:stretch>
        </p:blipFill>
        <p:spPr>
          <a:xfrm>
            <a:off x="161925" y="3202574"/>
            <a:ext cx="2143125" cy="1731392"/>
          </a:xfrm>
          <a:prstGeom prst="rect">
            <a:avLst/>
          </a:prstGeom>
        </p:spPr>
      </p:pic>
      <p:pic>
        <p:nvPicPr>
          <p:cNvPr id="15" name="Obrázek 14">
            <a:extLst>
              <a:ext uri="{FF2B5EF4-FFF2-40B4-BE49-F238E27FC236}">
                <a16:creationId xmlns:a16="http://schemas.microsoft.com/office/drawing/2014/main" id="{B359A335-0801-488D-874B-436029D27804}"/>
              </a:ext>
            </a:extLst>
          </p:cNvPr>
          <p:cNvPicPr>
            <a:picLocks noChangeAspect="1"/>
          </p:cNvPicPr>
          <p:nvPr/>
        </p:nvPicPr>
        <p:blipFill>
          <a:blip r:embed="rId6"/>
          <a:stretch>
            <a:fillRect/>
          </a:stretch>
        </p:blipFill>
        <p:spPr>
          <a:xfrm>
            <a:off x="2918910" y="4713053"/>
            <a:ext cx="1999261" cy="1898523"/>
          </a:xfrm>
          <a:prstGeom prst="rect">
            <a:avLst/>
          </a:prstGeom>
        </p:spPr>
      </p:pic>
      <p:pic>
        <p:nvPicPr>
          <p:cNvPr id="17" name="Obrázek 16">
            <a:extLst>
              <a:ext uri="{FF2B5EF4-FFF2-40B4-BE49-F238E27FC236}">
                <a16:creationId xmlns:a16="http://schemas.microsoft.com/office/drawing/2014/main" id="{A07BDC2B-92A8-4B32-9291-DA040FA538A6}"/>
              </a:ext>
            </a:extLst>
          </p:cNvPr>
          <p:cNvPicPr>
            <a:picLocks noChangeAspect="1"/>
          </p:cNvPicPr>
          <p:nvPr/>
        </p:nvPicPr>
        <p:blipFill>
          <a:blip r:embed="rId7"/>
          <a:stretch>
            <a:fillRect/>
          </a:stretch>
        </p:blipFill>
        <p:spPr>
          <a:xfrm>
            <a:off x="388321" y="5200650"/>
            <a:ext cx="2170387" cy="1495425"/>
          </a:xfrm>
          <a:prstGeom prst="rect">
            <a:avLst/>
          </a:prstGeom>
        </p:spPr>
      </p:pic>
      <p:sp>
        <p:nvSpPr>
          <p:cNvPr id="19" name="TextovéPole 18">
            <a:extLst>
              <a:ext uri="{FF2B5EF4-FFF2-40B4-BE49-F238E27FC236}">
                <a16:creationId xmlns:a16="http://schemas.microsoft.com/office/drawing/2014/main" id="{618906D5-EB20-47B0-BDC9-D00AF5529B25}"/>
              </a:ext>
            </a:extLst>
          </p:cNvPr>
          <p:cNvSpPr txBox="1"/>
          <p:nvPr/>
        </p:nvSpPr>
        <p:spPr>
          <a:xfrm>
            <a:off x="161925" y="246424"/>
            <a:ext cx="4572000" cy="461665"/>
          </a:xfrm>
          <a:prstGeom prst="rect">
            <a:avLst/>
          </a:prstGeom>
          <a:noFill/>
        </p:spPr>
        <p:txBody>
          <a:bodyPr wrap="square">
            <a:spAutoFit/>
          </a:bodyPr>
          <a:lstStyle/>
          <a:p>
            <a:r>
              <a:rPr lang="cs-CZ" sz="2400" b="1" i="0" dirty="0">
                <a:solidFill>
                  <a:srgbClr val="202122"/>
                </a:solidFill>
                <a:effectLst/>
              </a:rPr>
              <a:t>Pružina</a:t>
            </a:r>
            <a:r>
              <a:rPr lang="cs-CZ" sz="2400" b="0" i="0" dirty="0">
                <a:solidFill>
                  <a:srgbClr val="202122"/>
                </a:solidFill>
                <a:effectLst/>
              </a:rPr>
              <a:t> </a:t>
            </a:r>
            <a:endParaRPr lang="cs-CZ" sz="2400" dirty="0"/>
          </a:p>
        </p:txBody>
      </p:sp>
      <p:sp>
        <p:nvSpPr>
          <p:cNvPr id="2" name="TextovéPole 1">
            <a:extLst>
              <a:ext uri="{FF2B5EF4-FFF2-40B4-BE49-F238E27FC236}">
                <a16:creationId xmlns:a16="http://schemas.microsoft.com/office/drawing/2014/main" id="{147C54A9-5210-400A-9A90-FA03BB5EDC0D}"/>
              </a:ext>
            </a:extLst>
          </p:cNvPr>
          <p:cNvSpPr txBox="1"/>
          <p:nvPr/>
        </p:nvSpPr>
        <p:spPr>
          <a:xfrm>
            <a:off x="2988284" y="4016946"/>
            <a:ext cx="1929887" cy="369332"/>
          </a:xfrm>
          <a:prstGeom prst="rect">
            <a:avLst/>
          </a:prstGeom>
          <a:noFill/>
        </p:spPr>
        <p:txBody>
          <a:bodyPr wrap="none" rtlCol="0">
            <a:spAutoFit/>
          </a:bodyPr>
          <a:lstStyle/>
          <a:p>
            <a:r>
              <a:rPr lang="cs-CZ" i="1" dirty="0"/>
              <a:t>k</a:t>
            </a:r>
            <a:r>
              <a:rPr lang="cs-CZ" dirty="0"/>
              <a:t> je tuhost pružiny</a:t>
            </a:r>
          </a:p>
        </p:txBody>
      </p:sp>
    </p:spTree>
    <p:extLst>
      <p:ext uri="{BB962C8B-B14F-4D97-AF65-F5344CB8AC3E}">
        <p14:creationId xmlns:p14="http://schemas.microsoft.com/office/powerpoint/2010/main" val="230215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55E0D27-1DFC-4E1F-8FC7-854E35575D7B}"/>
              </a:ext>
            </a:extLst>
          </p:cNvPr>
          <p:cNvSpPr txBox="1"/>
          <p:nvPr/>
        </p:nvSpPr>
        <p:spPr>
          <a:xfrm>
            <a:off x="238124" y="236488"/>
            <a:ext cx="8696325" cy="2554545"/>
          </a:xfrm>
          <a:prstGeom prst="rect">
            <a:avLst/>
          </a:prstGeom>
          <a:noFill/>
        </p:spPr>
        <p:txBody>
          <a:bodyPr wrap="square">
            <a:spAutoFit/>
          </a:bodyPr>
          <a:lstStyle/>
          <a:p>
            <a:r>
              <a:rPr lang="cs-CZ" sz="2000" dirty="0"/>
              <a:t>Ze </a:t>
            </a:r>
            <a:r>
              <a:rPr lang="cs-CZ" sz="2000" b="1" dirty="0" err="1"/>
              <a:t>Snellova</a:t>
            </a:r>
            <a:r>
              <a:rPr lang="cs-CZ" sz="2000" b="1" dirty="0"/>
              <a:t> zákona </a:t>
            </a:r>
            <a:r>
              <a:rPr lang="cs-CZ" sz="2000" dirty="0"/>
              <a:t>plyne:</a:t>
            </a:r>
          </a:p>
          <a:p>
            <a:endParaRPr lang="cs-CZ" sz="800" dirty="0"/>
          </a:p>
          <a:p>
            <a:pPr algn="just"/>
            <a:r>
              <a:rPr lang="cs-CZ" sz="2000" dirty="0"/>
              <a:t>Při šíření záření </a:t>
            </a:r>
            <a:r>
              <a:rPr lang="cs-CZ" sz="2000" b="1" dirty="0"/>
              <a:t>z prostředí opticky řidšího do opticky hustšího </a:t>
            </a:r>
            <a:r>
              <a:rPr lang="cs-CZ" sz="2000" dirty="0"/>
              <a:t>prostředí se paprsky lámou směrem </a:t>
            </a:r>
            <a:r>
              <a:rPr lang="cs-CZ" sz="2000" b="1" dirty="0"/>
              <a:t>ke kolmici </a:t>
            </a:r>
            <a:r>
              <a:rPr lang="cs-CZ" sz="2000" dirty="0"/>
              <a:t>(tzv. lom ke kolmici).</a:t>
            </a:r>
          </a:p>
          <a:p>
            <a:endParaRPr lang="cs-CZ" sz="800" dirty="0"/>
          </a:p>
          <a:p>
            <a:pPr algn="just"/>
            <a:r>
              <a:rPr lang="cs-CZ" sz="2000" dirty="0"/>
              <a:t>Při šíření záření </a:t>
            </a:r>
            <a:r>
              <a:rPr lang="cs-CZ" sz="2000" b="1" dirty="0"/>
              <a:t>z prostředí opticky hustšího do opticky řidšího </a:t>
            </a:r>
            <a:r>
              <a:rPr lang="cs-CZ" sz="2000" dirty="0"/>
              <a:t>prostředí se paprsky lámou směrem </a:t>
            </a:r>
            <a:r>
              <a:rPr lang="cs-CZ" sz="2000" b="1" dirty="0"/>
              <a:t>od kolmice </a:t>
            </a:r>
            <a:r>
              <a:rPr lang="cs-CZ" sz="2000" dirty="0"/>
              <a:t>(tzv. lom od kolmice).</a:t>
            </a:r>
          </a:p>
          <a:p>
            <a:pPr algn="just"/>
            <a:endParaRPr lang="cs-CZ" sz="800" dirty="0"/>
          </a:p>
          <a:p>
            <a:pPr algn="just"/>
            <a:r>
              <a:rPr lang="cs-CZ" dirty="0"/>
              <a:t>Opticky hustším, resp. řidším prostředím je míněno prostředí s vyšším, resp. nižším indexem lomu.</a:t>
            </a:r>
          </a:p>
        </p:txBody>
      </p:sp>
      <p:sp>
        <p:nvSpPr>
          <p:cNvPr id="7" name="TextovéPole 6">
            <a:extLst>
              <a:ext uri="{FF2B5EF4-FFF2-40B4-BE49-F238E27FC236}">
                <a16:creationId xmlns:a16="http://schemas.microsoft.com/office/drawing/2014/main" id="{F85817D9-24D1-4207-A741-D3D7DA819089}"/>
              </a:ext>
            </a:extLst>
          </p:cNvPr>
          <p:cNvSpPr txBox="1"/>
          <p:nvPr/>
        </p:nvSpPr>
        <p:spPr>
          <a:xfrm>
            <a:off x="238124" y="3028890"/>
            <a:ext cx="1676401" cy="400110"/>
          </a:xfrm>
          <a:prstGeom prst="rect">
            <a:avLst/>
          </a:prstGeom>
          <a:noFill/>
        </p:spPr>
        <p:txBody>
          <a:bodyPr wrap="square">
            <a:spAutoFit/>
          </a:bodyPr>
          <a:lstStyle/>
          <a:p>
            <a:pPr algn="l"/>
            <a:r>
              <a:rPr lang="cs-CZ" sz="2000" b="1" i="0" dirty="0">
                <a:solidFill>
                  <a:srgbClr val="000000"/>
                </a:solidFill>
                <a:effectLst/>
              </a:rPr>
              <a:t>Totální odraz</a:t>
            </a:r>
          </a:p>
        </p:txBody>
      </p:sp>
      <p:sp>
        <p:nvSpPr>
          <p:cNvPr id="9" name="TextovéPole 8">
            <a:extLst>
              <a:ext uri="{FF2B5EF4-FFF2-40B4-BE49-F238E27FC236}">
                <a16:creationId xmlns:a16="http://schemas.microsoft.com/office/drawing/2014/main" id="{9FC9F527-3E5D-4D54-9808-65146233EBAE}"/>
              </a:ext>
            </a:extLst>
          </p:cNvPr>
          <p:cNvSpPr txBox="1"/>
          <p:nvPr/>
        </p:nvSpPr>
        <p:spPr>
          <a:xfrm>
            <a:off x="223838" y="3462844"/>
            <a:ext cx="8696324" cy="1015663"/>
          </a:xfrm>
          <a:prstGeom prst="rect">
            <a:avLst/>
          </a:prstGeom>
          <a:noFill/>
        </p:spPr>
        <p:txBody>
          <a:bodyPr wrap="square">
            <a:spAutoFit/>
          </a:bodyPr>
          <a:lstStyle/>
          <a:p>
            <a:pPr algn="just"/>
            <a:r>
              <a:rPr lang="cs-CZ" sz="2000" dirty="0"/>
              <a:t>Šíří-li se paprsky z opticky hustšího prostředí (tedy v případě lomu od kolmice) může nastat, že úhel lomu je roven pravému úhlu, tzn. </a:t>
            </a:r>
            <a:r>
              <a:rPr lang="el-GR" sz="2000" dirty="0"/>
              <a:t>α</a:t>
            </a:r>
            <a:r>
              <a:rPr lang="cs-CZ" sz="2000" baseline="-25000" dirty="0"/>
              <a:t>2</a:t>
            </a:r>
            <a:r>
              <a:rPr lang="cs-CZ" sz="2000" dirty="0"/>
              <a:t> = </a:t>
            </a:r>
            <a:r>
              <a:rPr lang="el-GR" sz="2000" dirty="0"/>
              <a:t>π</a:t>
            </a:r>
            <a:r>
              <a:rPr lang="cs-CZ" sz="2000" dirty="0"/>
              <a:t>/2. V takovém případě je sin </a:t>
            </a:r>
            <a:r>
              <a:rPr lang="el-GR" sz="2000" dirty="0"/>
              <a:t>α</a:t>
            </a:r>
            <a:r>
              <a:rPr lang="cs-CZ" sz="2000" baseline="-25000" dirty="0"/>
              <a:t>2</a:t>
            </a:r>
            <a:r>
              <a:rPr lang="cs-CZ" sz="2000" dirty="0"/>
              <a:t> = 1, a zákon lomu má tvar</a:t>
            </a:r>
          </a:p>
        </p:txBody>
      </p:sp>
      <p:pic>
        <p:nvPicPr>
          <p:cNvPr id="11" name="Grafický objekt 10">
            <a:extLst>
              <a:ext uri="{FF2B5EF4-FFF2-40B4-BE49-F238E27FC236}">
                <a16:creationId xmlns:a16="http://schemas.microsoft.com/office/drawing/2014/main" id="{7E0D8463-E09A-4F19-8F46-8A5997077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14898" y="4235692"/>
            <a:ext cx="2360819" cy="553317"/>
          </a:xfrm>
          <a:prstGeom prst="rect">
            <a:avLst/>
          </a:prstGeom>
        </p:spPr>
      </p:pic>
      <p:sp>
        <p:nvSpPr>
          <p:cNvPr id="13" name="TextovéPole 12">
            <a:extLst>
              <a:ext uri="{FF2B5EF4-FFF2-40B4-BE49-F238E27FC236}">
                <a16:creationId xmlns:a16="http://schemas.microsoft.com/office/drawing/2014/main" id="{8585AED8-A2D8-4304-8314-28594F22E889}"/>
              </a:ext>
            </a:extLst>
          </p:cNvPr>
          <p:cNvSpPr txBox="1"/>
          <p:nvPr/>
        </p:nvSpPr>
        <p:spPr>
          <a:xfrm>
            <a:off x="171450" y="4789009"/>
            <a:ext cx="8801100" cy="1323439"/>
          </a:xfrm>
          <a:prstGeom prst="rect">
            <a:avLst/>
          </a:prstGeom>
          <a:noFill/>
        </p:spPr>
        <p:txBody>
          <a:bodyPr wrap="square">
            <a:spAutoFit/>
          </a:bodyPr>
          <a:lstStyle/>
          <a:p>
            <a:pPr algn="just"/>
            <a:r>
              <a:rPr lang="cs-CZ" sz="2000" dirty="0"/>
              <a:t>kde </a:t>
            </a:r>
            <a:r>
              <a:rPr lang="el-GR" sz="2000" dirty="0"/>
              <a:t>α</a:t>
            </a:r>
            <a:r>
              <a:rPr lang="cs-CZ" sz="2000" baseline="-25000" dirty="0"/>
              <a:t>m</a:t>
            </a:r>
            <a:r>
              <a:rPr lang="cs-CZ" sz="2000" dirty="0"/>
              <a:t> označuje tzv. </a:t>
            </a:r>
            <a:r>
              <a:rPr lang="cs-CZ" sz="2000" b="1" dirty="0"/>
              <a:t>mezní úhel</a:t>
            </a:r>
            <a:r>
              <a:rPr lang="cs-CZ" sz="2000" dirty="0"/>
              <a:t>. Mezní úhel je </a:t>
            </a:r>
            <a:r>
              <a:rPr lang="cs-CZ" sz="2000" u="sng" dirty="0"/>
              <a:t>největší úhel dopadu, při kterém ještě nastává </a:t>
            </a:r>
            <a:r>
              <a:rPr lang="cs-CZ" sz="2000" b="1" u="sng" dirty="0"/>
              <a:t>lom vlnění</a:t>
            </a:r>
            <a:r>
              <a:rPr lang="cs-CZ" sz="2000" dirty="0"/>
              <a:t>. Je-li úhel dopadu větší než mezní úhel, tzn. </a:t>
            </a:r>
            <a:r>
              <a:rPr lang="el-GR" sz="2000" dirty="0"/>
              <a:t>α</a:t>
            </a:r>
            <a:r>
              <a:rPr lang="cs-CZ" sz="2000" baseline="-25000" dirty="0"/>
              <a:t>1</a:t>
            </a:r>
            <a:r>
              <a:rPr lang="cs-CZ" sz="2000" dirty="0"/>
              <a:t> </a:t>
            </a:r>
            <a:r>
              <a:rPr lang="en-US" sz="2000" dirty="0"/>
              <a:t>&gt; </a:t>
            </a:r>
            <a:r>
              <a:rPr lang="el-GR" sz="2000" dirty="0"/>
              <a:t>α</a:t>
            </a:r>
            <a:r>
              <a:rPr lang="cs-CZ" sz="2000" baseline="-25000" dirty="0"/>
              <a:t>m</a:t>
            </a:r>
            <a:r>
              <a:rPr lang="cs-CZ" sz="2000" dirty="0"/>
              <a:t>, dochází k tzv. </a:t>
            </a:r>
            <a:r>
              <a:rPr lang="cs-CZ" sz="2000" b="1" dirty="0"/>
              <a:t>totálnímu (úplnému) odrazu</a:t>
            </a:r>
            <a:r>
              <a:rPr lang="cs-CZ" sz="2000" dirty="0"/>
              <a:t>, při kterém se vlnění do druhého prostředí vůbec nedostane a odráží se zpět do prostředí původního.</a:t>
            </a:r>
          </a:p>
        </p:txBody>
      </p:sp>
      <p:pic>
        <p:nvPicPr>
          <p:cNvPr id="15" name="Grafický objekt 14">
            <a:extLst>
              <a:ext uri="{FF2B5EF4-FFF2-40B4-BE49-F238E27FC236}">
                <a16:creationId xmlns:a16="http://schemas.microsoft.com/office/drawing/2014/main" id="{C77FAB4E-29BF-4677-BAAF-112C82D0D6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19700" y="6106618"/>
            <a:ext cx="1932192" cy="632664"/>
          </a:xfrm>
          <a:prstGeom prst="rect">
            <a:avLst/>
          </a:prstGeom>
        </p:spPr>
      </p:pic>
    </p:spTree>
    <p:extLst>
      <p:ext uri="{BB962C8B-B14F-4D97-AF65-F5344CB8AC3E}">
        <p14:creationId xmlns:p14="http://schemas.microsoft.com/office/powerpoint/2010/main" val="1579125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DCF1C2A-5DCB-4492-A619-D57C2D6E8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5949" y="2872799"/>
            <a:ext cx="3218453" cy="306341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C8E72A4A-F7C4-4E12-AE06-CB181F857C42}"/>
              </a:ext>
            </a:extLst>
          </p:cNvPr>
          <p:cNvSpPr txBox="1"/>
          <p:nvPr/>
        </p:nvSpPr>
        <p:spPr>
          <a:xfrm>
            <a:off x="170208" y="140390"/>
            <a:ext cx="1938288" cy="461665"/>
          </a:xfrm>
          <a:prstGeom prst="rect">
            <a:avLst/>
          </a:prstGeom>
          <a:noFill/>
        </p:spPr>
        <p:txBody>
          <a:bodyPr wrap="none" rtlCol="0">
            <a:spAutoFit/>
          </a:bodyPr>
          <a:lstStyle/>
          <a:p>
            <a:r>
              <a:rPr lang="cs-CZ" sz="2400" b="1" dirty="0"/>
              <a:t>Stojaté vlnění</a:t>
            </a:r>
          </a:p>
        </p:txBody>
      </p:sp>
      <p:sp>
        <p:nvSpPr>
          <p:cNvPr id="6" name="TextovéPole 5">
            <a:extLst>
              <a:ext uri="{FF2B5EF4-FFF2-40B4-BE49-F238E27FC236}">
                <a16:creationId xmlns:a16="http://schemas.microsoft.com/office/drawing/2014/main" id="{DB1B99C7-FAD9-4B1F-8C96-FF19BB379491}"/>
              </a:ext>
            </a:extLst>
          </p:cNvPr>
          <p:cNvSpPr txBox="1"/>
          <p:nvPr/>
        </p:nvSpPr>
        <p:spPr>
          <a:xfrm>
            <a:off x="112644" y="628560"/>
            <a:ext cx="6735832" cy="2492990"/>
          </a:xfrm>
          <a:prstGeom prst="rect">
            <a:avLst/>
          </a:prstGeom>
          <a:noFill/>
        </p:spPr>
        <p:txBody>
          <a:bodyPr wrap="square">
            <a:spAutoFit/>
          </a:bodyPr>
          <a:lstStyle/>
          <a:p>
            <a:pPr algn="just"/>
            <a:r>
              <a:rPr lang="cs-CZ" sz="2000" b="1" dirty="0"/>
              <a:t>Stojaté vlnění </a:t>
            </a:r>
            <a:r>
              <a:rPr lang="cs-CZ" sz="2000" dirty="0"/>
              <a:t>je zvláštní případ interference dvou vlnění se stejnými frekvencemi a amplitudami, která postupují proti sobě.</a:t>
            </a:r>
          </a:p>
          <a:p>
            <a:pPr algn="just"/>
            <a:endParaRPr lang="cs-CZ" sz="800" dirty="0"/>
          </a:p>
          <a:p>
            <a:pPr algn="just"/>
            <a:r>
              <a:rPr lang="cs-CZ" sz="2000" dirty="0"/>
              <a:t>Vzniká např. odrazem postupujícího vlnění od pevné překážky, nebo na </a:t>
            </a:r>
            <a:r>
              <a:rPr lang="cs-CZ" sz="2000" b="0" i="0" dirty="0">
                <a:effectLst/>
              </a:rPr>
              <a:t>struně napjaté mezi dvěma pevnými konci</a:t>
            </a:r>
            <a:r>
              <a:rPr lang="cs-CZ" sz="2000" dirty="0"/>
              <a:t>. </a:t>
            </a:r>
          </a:p>
          <a:p>
            <a:pPr algn="just"/>
            <a:endParaRPr lang="cs-CZ" sz="800" b="0" i="0" u="sng" dirty="0">
              <a:effectLst/>
            </a:endParaRPr>
          </a:p>
          <a:p>
            <a:pPr algn="just"/>
            <a:r>
              <a:rPr lang="cs-CZ" sz="2000" b="0" i="0" u="sng" dirty="0">
                <a:effectLst/>
              </a:rPr>
              <a:t>Body s trvale největší výchylkou se nazývají </a:t>
            </a:r>
            <a:r>
              <a:rPr lang="cs-CZ" sz="2000" b="1" i="0" u="sng" strike="noStrike" dirty="0">
                <a:effectLst/>
              </a:rPr>
              <a:t>kmitny</a:t>
            </a:r>
            <a:r>
              <a:rPr lang="cs-CZ" sz="2000" b="0" i="0" u="sng" dirty="0">
                <a:effectLst/>
              </a:rPr>
              <a:t>,</a:t>
            </a:r>
            <a:r>
              <a:rPr lang="cs-CZ" sz="2000" b="0" i="0" dirty="0">
                <a:effectLst/>
              </a:rPr>
              <a:t> </a:t>
            </a:r>
            <a:r>
              <a:rPr lang="cs-CZ" sz="2000" b="0" i="0" u="sng" dirty="0">
                <a:effectLst/>
              </a:rPr>
              <a:t>body s trvale nulovou výchylkou se nazývají </a:t>
            </a:r>
            <a:r>
              <a:rPr lang="cs-CZ" sz="2000" b="1" i="0" u="sng" strike="noStrike" dirty="0">
                <a:effectLst/>
              </a:rPr>
              <a:t>uzly</a:t>
            </a:r>
            <a:r>
              <a:rPr lang="cs-CZ" sz="2000" b="0" i="0" dirty="0">
                <a:effectLst/>
              </a:rPr>
              <a:t>. </a:t>
            </a:r>
            <a:endParaRPr lang="cs-CZ" sz="2000" dirty="0"/>
          </a:p>
        </p:txBody>
      </p:sp>
      <p:pic>
        <p:nvPicPr>
          <p:cNvPr id="19458" name="Picture 2">
            <a:extLst>
              <a:ext uri="{FF2B5EF4-FFF2-40B4-BE49-F238E27FC236}">
                <a16:creationId xmlns:a16="http://schemas.microsoft.com/office/drawing/2014/main" id="{5BC03819-290C-4B3A-ACB0-65B972735A5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27955" y="4598225"/>
            <a:ext cx="2870548" cy="952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E8A137F2-ADA3-4AC7-9BE3-D46FA706179D}"/>
              </a:ext>
            </a:extLst>
          </p:cNvPr>
          <p:cNvSpPr txBox="1"/>
          <p:nvPr/>
        </p:nvSpPr>
        <p:spPr>
          <a:xfrm>
            <a:off x="134489" y="3362336"/>
            <a:ext cx="4572000" cy="400110"/>
          </a:xfrm>
          <a:prstGeom prst="rect">
            <a:avLst/>
          </a:prstGeom>
          <a:noFill/>
        </p:spPr>
        <p:txBody>
          <a:bodyPr wrap="square">
            <a:spAutoFit/>
          </a:bodyPr>
          <a:lstStyle/>
          <a:p>
            <a:pPr algn="l"/>
            <a:r>
              <a:rPr lang="cs-CZ" sz="2000" i="1" dirty="0">
                <a:solidFill>
                  <a:srgbClr val="000000"/>
                </a:solidFill>
                <a:effectLst/>
              </a:rPr>
              <a:t>Rovnice stojatého vlnění</a:t>
            </a:r>
          </a:p>
        </p:txBody>
      </p:sp>
      <p:pic>
        <p:nvPicPr>
          <p:cNvPr id="10" name="Grafický objekt 9">
            <a:extLst>
              <a:ext uri="{FF2B5EF4-FFF2-40B4-BE49-F238E27FC236}">
                <a16:creationId xmlns:a16="http://schemas.microsoft.com/office/drawing/2014/main" id="{8C8EC6E6-6EFB-4D79-AD8B-25EF1A8110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20489" y="3789916"/>
            <a:ext cx="2592796" cy="614588"/>
          </a:xfrm>
          <a:prstGeom prst="rect">
            <a:avLst/>
          </a:prstGeom>
        </p:spPr>
      </p:pic>
      <p:pic>
        <p:nvPicPr>
          <p:cNvPr id="11266" name="Picture 2">
            <a:extLst>
              <a:ext uri="{FF2B5EF4-FFF2-40B4-BE49-F238E27FC236}">
                <a16:creationId xmlns:a16="http://schemas.microsoft.com/office/drawing/2014/main" id="{B2F66130-AFE6-4DDB-8C23-3E96B9AFA9D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3539" y="4484717"/>
            <a:ext cx="226695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AE48253A-C67B-4286-8420-C10501FBAE0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293252" y="294447"/>
            <a:ext cx="1581150" cy="22669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664D6235-F8B3-4EC4-927D-F90FF7E1D086}"/>
              </a:ext>
            </a:extLst>
          </p:cNvPr>
          <p:cNvSpPr txBox="1"/>
          <p:nvPr/>
        </p:nvSpPr>
        <p:spPr>
          <a:xfrm>
            <a:off x="112644" y="5987656"/>
            <a:ext cx="8878175" cy="707886"/>
          </a:xfrm>
          <a:prstGeom prst="rect">
            <a:avLst/>
          </a:prstGeom>
          <a:noFill/>
        </p:spPr>
        <p:txBody>
          <a:bodyPr wrap="square">
            <a:spAutoFit/>
          </a:bodyPr>
          <a:lstStyle/>
          <a:p>
            <a:r>
              <a:rPr lang="cs-CZ" sz="2000" b="0" i="0" dirty="0">
                <a:effectLst/>
              </a:rPr>
              <a:t>Stojaté vlnění pružných těles se nazývá </a:t>
            </a:r>
            <a:r>
              <a:rPr lang="cs-CZ" sz="2000" b="1" dirty="0">
                <a:effectLst/>
              </a:rPr>
              <a:t>chvění</a:t>
            </a:r>
            <a:r>
              <a:rPr lang="cs-CZ" sz="2000" b="0" i="0" dirty="0">
                <a:effectLst/>
              </a:rPr>
              <a:t> a je nejčastějším zdrojem zvuku a fyzikálním základem </a:t>
            </a:r>
            <a:r>
              <a:rPr lang="cs-CZ" sz="2000" b="0" i="0" u="none" strike="noStrike" dirty="0">
                <a:effectLst/>
              </a:rPr>
              <a:t>hudebních nástrojů</a:t>
            </a:r>
            <a:r>
              <a:rPr lang="cs-CZ" sz="2000" b="0" i="0" dirty="0">
                <a:effectLst/>
              </a:rPr>
              <a:t>.</a:t>
            </a:r>
            <a:endParaRPr lang="en-US" sz="2000" dirty="0"/>
          </a:p>
        </p:txBody>
      </p:sp>
    </p:spTree>
    <p:extLst>
      <p:ext uri="{BB962C8B-B14F-4D97-AF65-F5344CB8AC3E}">
        <p14:creationId xmlns:p14="http://schemas.microsoft.com/office/powerpoint/2010/main" val="317524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7E6ABE5-8941-4227-A368-0AA39C824AF5}"/>
              </a:ext>
            </a:extLst>
          </p:cNvPr>
          <p:cNvSpPr txBox="1"/>
          <p:nvPr/>
        </p:nvSpPr>
        <p:spPr>
          <a:xfrm>
            <a:off x="152399" y="717114"/>
            <a:ext cx="8820151" cy="1631216"/>
          </a:xfrm>
          <a:prstGeom prst="rect">
            <a:avLst/>
          </a:prstGeom>
          <a:noFill/>
        </p:spPr>
        <p:txBody>
          <a:bodyPr wrap="square">
            <a:spAutoFit/>
          </a:bodyPr>
          <a:lstStyle/>
          <a:p>
            <a:pPr algn="just"/>
            <a:r>
              <a:rPr lang="cs-CZ" sz="2000" b="1" i="0" dirty="0">
                <a:effectLst/>
              </a:rPr>
              <a:t>Chvění</a:t>
            </a:r>
            <a:r>
              <a:rPr lang="cs-CZ" sz="2000" b="0" i="0" dirty="0">
                <a:effectLst/>
              </a:rPr>
              <a:t> je </a:t>
            </a:r>
            <a:r>
              <a:rPr lang="cs-CZ" sz="2000" b="0" i="0" u="none" strike="noStrike" dirty="0">
                <a:effectLst/>
              </a:rPr>
              <a:t>kmitavý</a:t>
            </a:r>
            <a:r>
              <a:rPr lang="cs-CZ" sz="2000" b="0" i="0" dirty="0">
                <a:effectLst/>
              </a:rPr>
              <a:t> pohyb povrchů těles, který má formu dvourozměrných </a:t>
            </a:r>
            <a:r>
              <a:rPr lang="cs-CZ" sz="2000" b="0" i="0" u="none" strike="noStrike" dirty="0">
                <a:effectLst/>
              </a:rPr>
              <a:t>stojatých vln</a:t>
            </a:r>
            <a:r>
              <a:rPr lang="cs-CZ" sz="2000" b="0" i="0" dirty="0">
                <a:effectLst/>
              </a:rPr>
              <a:t>. Chvění těles je zdrojem </a:t>
            </a:r>
            <a:r>
              <a:rPr lang="cs-CZ" sz="2000" b="0" i="0" u="none" strike="noStrike" dirty="0">
                <a:effectLst/>
              </a:rPr>
              <a:t>zvuku</a:t>
            </a:r>
            <a:r>
              <a:rPr lang="cs-CZ" sz="2000" b="0" i="0" dirty="0">
                <a:effectLst/>
              </a:rPr>
              <a:t>, využívá se zejména u </a:t>
            </a:r>
            <a:r>
              <a:rPr lang="cs-CZ" sz="2000" b="0" i="0" u="none" strike="noStrike" dirty="0">
                <a:effectLst/>
              </a:rPr>
              <a:t>hudebních nástrojů</a:t>
            </a:r>
            <a:r>
              <a:rPr lang="cs-CZ" sz="2000" b="0" i="0" dirty="0">
                <a:effectLst/>
              </a:rPr>
              <a:t>, ale může být naopak také vyvoláno zvukem vhodné frekvence, na níž těleso </a:t>
            </a:r>
            <a:r>
              <a:rPr lang="cs-CZ" sz="2000" b="0" i="0" u="none" strike="noStrike" dirty="0">
                <a:effectLst/>
              </a:rPr>
              <a:t>rezonuje</a:t>
            </a:r>
            <a:r>
              <a:rPr lang="cs-CZ" sz="2000" b="0" i="0" dirty="0">
                <a:effectLst/>
              </a:rPr>
              <a:t>. Rozložení kmiten a uzlů na povrchu tělesa v různých vibračních módech lze zkoumat metodou tzv. </a:t>
            </a:r>
            <a:r>
              <a:rPr lang="cs-CZ" sz="2000" b="1" i="0" u="none" strike="noStrike" dirty="0" err="1">
                <a:effectLst/>
              </a:rPr>
              <a:t>Chladniho</a:t>
            </a:r>
            <a:r>
              <a:rPr lang="cs-CZ" sz="2000" b="1" i="0" u="none" strike="noStrike" dirty="0">
                <a:effectLst/>
              </a:rPr>
              <a:t> obrazců</a:t>
            </a:r>
            <a:r>
              <a:rPr lang="cs-CZ" sz="2000" b="0" i="0" u="none" strike="noStrike" dirty="0">
                <a:effectLst/>
              </a:rPr>
              <a:t>.</a:t>
            </a:r>
            <a:endParaRPr lang="cs-CZ" sz="2000" dirty="0"/>
          </a:p>
        </p:txBody>
      </p:sp>
      <p:pic>
        <p:nvPicPr>
          <p:cNvPr id="13314" name="Picture 2">
            <a:extLst>
              <a:ext uri="{FF2B5EF4-FFF2-40B4-BE49-F238E27FC236}">
                <a16:creationId xmlns:a16="http://schemas.microsoft.com/office/drawing/2014/main" id="{C49252B1-9AFA-4CBC-AF93-D067CBE4D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325" y="2165763"/>
            <a:ext cx="3567113" cy="454936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8E0FA7B5-5D3A-4B45-9E0D-9B9D5446FD9C}"/>
              </a:ext>
            </a:extLst>
          </p:cNvPr>
          <p:cNvSpPr txBox="1"/>
          <p:nvPr/>
        </p:nvSpPr>
        <p:spPr>
          <a:xfrm>
            <a:off x="152399" y="2500402"/>
            <a:ext cx="4976813" cy="2031325"/>
          </a:xfrm>
          <a:prstGeom prst="rect">
            <a:avLst/>
          </a:prstGeom>
          <a:noFill/>
        </p:spPr>
        <p:txBody>
          <a:bodyPr wrap="square">
            <a:spAutoFit/>
          </a:bodyPr>
          <a:lstStyle/>
          <a:p>
            <a:pPr algn="just"/>
            <a:r>
              <a:rPr lang="cs-CZ" b="0" i="0" dirty="0">
                <a:solidFill>
                  <a:srgbClr val="333333"/>
                </a:solidFill>
                <a:effectLst/>
              </a:rPr>
              <a:t>Desky se rozechvívají smyčcem nebo nárazem. Vlnění se v deskách šíří z místa vzniku různými směry, odráží se od okrajů a interferencí vzniká stojaté vlnění. V bodech s nulovou výchylkou se vytvářejí uzlové čáry. Při posypání desky jemným pískem se písek během kmitání přesune do uzlových čar a vznikne tzv. </a:t>
            </a:r>
            <a:r>
              <a:rPr lang="cs-CZ" b="0" i="0" dirty="0" err="1">
                <a:solidFill>
                  <a:srgbClr val="333333"/>
                </a:solidFill>
                <a:effectLst/>
              </a:rPr>
              <a:t>Chladniho</a:t>
            </a:r>
            <a:r>
              <a:rPr lang="cs-CZ" b="0" i="0" dirty="0">
                <a:solidFill>
                  <a:srgbClr val="333333"/>
                </a:solidFill>
                <a:effectLst/>
              </a:rPr>
              <a:t> obrazec.</a:t>
            </a:r>
            <a:endParaRPr lang="cs-CZ" dirty="0"/>
          </a:p>
        </p:txBody>
      </p:sp>
      <p:pic>
        <p:nvPicPr>
          <p:cNvPr id="13316" name="Picture 4" descr="Image result for CHLADNIHO OBRAZCE">
            <a:extLst>
              <a:ext uri="{FF2B5EF4-FFF2-40B4-BE49-F238E27FC236}">
                <a16:creationId xmlns:a16="http://schemas.microsoft.com/office/drawing/2014/main" id="{2C9DE323-25DA-4B46-94BC-1BD43212F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2" y="5001556"/>
            <a:ext cx="2166938" cy="140904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result for CHLADNIHO OBRAZCE">
            <a:extLst>
              <a:ext uri="{FF2B5EF4-FFF2-40B4-BE49-F238E27FC236}">
                <a16:creationId xmlns:a16="http://schemas.microsoft.com/office/drawing/2014/main" id="{2AF4D25C-0CFA-46DA-B56A-B8AAFB0D9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6" y="4953251"/>
            <a:ext cx="2076449" cy="14573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F376F94A-ABF3-420B-9769-B6B55B0F98E3}"/>
              </a:ext>
            </a:extLst>
          </p:cNvPr>
          <p:cNvSpPr txBox="1"/>
          <p:nvPr/>
        </p:nvSpPr>
        <p:spPr>
          <a:xfrm>
            <a:off x="152399" y="169687"/>
            <a:ext cx="4572000" cy="461665"/>
          </a:xfrm>
          <a:prstGeom prst="rect">
            <a:avLst/>
          </a:prstGeom>
          <a:noFill/>
        </p:spPr>
        <p:txBody>
          <a:bodyPr wrap="square">
            <a:spAutoFit/>
          </a:bodyPr>
          <a:lstStyle/>
          <a:p>
            <a:r>
              <a:rPr lang="cs-CZ" sz="2400" b="1" i="0" dirty="0">
                <a:effectLst/>
              </a:rPr>
              <a:t>Chvění</a:t>
            </a:r>
            <a:endParaRPr lang="cs-CZ" sz="2400" dirty="0"/>
          </a:p>
        </p:txBody>
      </p:sp>
    </p:spTree>
    <p:extLst>
      <p:ext uri="{BB962C8B-B14F-4D97-AF65-F5344CB8AC3E}">
        <p14:creationId xmlns:p14="http://schemas.microsoft.com/office/powerpoint/2010/main" val="3986801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0F0933-55FC-4DBD-BFF4-DFE55D654FEF}"/>
              </a:ext>
            </a:extLst>
          </p:cNvPr>
          <p:cNvSpPr>
            <a:spLocks noGrp="1"/>
          </p:cNvSpPr>
          <p:nvPr>
            <p:ph type="title"/>
          </p:nvPr>
        </p:nvSpPr>
        <p:spPr>
          <a:xfrm>
            <a:off x="320859" y="399146"/>
            <a:ext cx="7886700" cy="625474"/>
          </a:xfrm>
        </p:spPr>
        <p:txBody>
          <a:bodyPr>
            <a:normAutofit/>
          </a:bodyPr>
          <a:lstStyle/>
          <a:p>
            <a:r>
              <a:rPr lang="cs-CZ" sz="2400" b="1" dirty="0">
                <a:latin typeface="+mn-lt"/>
              </a:rPr>
              <a:t>Chvění pružné membrány</a:t>
            </a:r>
          </a:p>
        </p:txBody>
      </p:sp>
      <p:pic>
        <p:nvPicPr>
          <p:cNvPr id="4098" name="Picture 2" descr="See the source image">
            <a:extLst>
              <a:ext uri="{FF2B5EF4-FFF2-40B4-BE49-F238E27FC236}">
                <a16:creationId xmlns:a16="http://schemas.microsoft.com/office/drawing/2014/main" id="{DF66BDA9-EE5A-498F-9C68-0232EF70AEF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47191" y="3705827"/>
            <a:ext cx="4134883" cy="30378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2B651874-70DB-45CE-B3DA-3EF6EC3ED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49" y="3593116"/>
            <a:ext cx="4571999" cy="303787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enter image description here">
            <a:extLst>
              <a:ext uri="{FF2B5EF4-FFF2-40B4-BE49-F238E27FC236}">
                <a16:creationId xmlns:a16="http://schemas.microsoft.com/office/drawing/2014/main" id="{91CC0DFA-EB73-4F3C-8A38-117AE04071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046" y="-5895"/>
            <a:ext cx="3817018" cy="2314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1A264680-3F1E-4E3B-9DD6-A012E8EFB3AD}"/>
              </a:ext>
            </a:extLst>
          </p:cNvPr>
          <p:cNvSpPr txBox="1"/>
          <p:nvPr/>
        </p:nvSpPr>
        <p:spPr>
          <a:xfrm>
            <a:off x="320859" y="1127902"/>
            <a:ext cx="4889316" cy="707886"/>
          </a:xfrm>
          <a:prstGeom prst="rect">
            <a:avLst/>
          </a:prstGeom>
          <a:noFill/>
        </p:spPr>
        <p:txBody>
          <a:bodyPr wrap="square">
            <a:spAutoFit/>
          </a:bodyPr>
          <a:lstStyle/>
          <a:p>
            <a:r>
              <a:rPr lang="cs-CZ" sz="2000" dirty="0"/>
              <a:t>Dvojrozměrná elastická membrána pod tlakem mohou vykazovat příčné vibrace.</a:t>
            </a:r>
          </a:p>
        </p:txBody>
      </p:sp>
      <p:pic>
        <p:nvPicPr>
          <p:cNvPr id="5126" name="Picture 6" descr="See the source image">
            <a:extLst>
              <a:ext uri="{FF2B5EF4-FFF2-40B4-BE49-F238E27FC236}">
                <a16:creationId xmlns:a16="http://schemas.microsoft.com/office/drawing/2014/main" id="{8C8CB8C3-9977-49CF-84AB-F3393D1587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588" y="2411962"/>
            <a:ext cx="5829126" cy="54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616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819291B6-7176-47FA-813D-19BA9B07D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4694" y="2378972"/>
            <a:ext cx="2798100" cy="174245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446C52F4-15E3-4AD4-B37F-9B9CF8DAFBF0}"/>
              </a:ext>
            </a:extLst>
          </p:cNvPr>
          <p:cNvSpPr txBox="1"/>
          <p:nvPr/>
        </p:nvSpPr>
        <p:spPr>
          <a:xfrm>
            <a:off x="218659" y="1103388"/>
            <a:ext cx="8779567" cy="1015663"/>
          </a:xfrm>
          <a:prstGeom prst="rect">
            <a:avLst/>
          </a:prstGeom>
          <a:noFill/>
        </p:spPr>
        <p:txBody>
          <a:bodyPr wrap="square">
            <a:spAutoFit/>
          </a:bodyPr>
          <a:lstStyle/>
          <a:p>
            <a:pPr algn="just"/>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pohybu</a:t>
            </a:r>
            <a:r>
              <a:rPr lang="en-US" sz="2000" b="0" i="0" dirty="0">
                <a:solidFill>
                  <a:srgbClr val="333333"/>
                </a:solidFill>
                <a:effectLst/>
              </a:rPr>
              <a:t> </a:t>
            </a:r>
            <a:r>
              <a:rPr lang="cs-CZ" sz="2000" b="0" i="0" dirty="0">
                <a:solidFill>
                  <a:srgbClr val="333333"/>
                </a:solidFill>
                <a:effectLst/>
              </a:rPr>
              <a:t>lodi</a:t>
            </a:r>
            <a:r>
              <a:rPr lang="en-US" sz="2000" b="0" i="0" dirty="0">
                <a:solidFill>
                  <a:srgbClr val="333333"/>
                </a:solidFill>
                <a:effectLst/>
              </a:rPr>
              <a:t> </a:t>
            </a:r>
            <a:r>
              <a:rPr lang="en-US" sz="2000" b="0" i="0" dirty="0" err="1">
                <a:solidFill>
                  <a:srgbClr val="333333"/>
                </a:solidFill>
                <a:effectLst/>
              </a:rPr>
              <a:t>rychlostí</a:t>
            </a:r>
            <a:r>
              <a:rPr lang="en-US" sz="2000" b="0" i="0" dirty="0">
                <a:solidFill>
                  <a:srgbClr val="333333"/>
                </a:solidFill>
                <a:effectLst/>
              </a:rPr>
              <a:t> </a:t>
            </a:r>
            <a:r>
              <a:rPr lang="en-US" sz="2000" b="0" i="0" dirty="0" err="1">
                <a:solidFill>
                  <a:srgbClr val="333333"/>
                </a:solidFill>
                <a:effectLst/>
              </a:rPr>
              <a:t>větší</a:t>
            </a:r>
            <a:r>
              <a:rPr lang="en-US" sz="2000" b="0" i="0" dirty="0">
                <a:solidFill>
                  <a:srgbClr val="333333"/>
                </a:solidFill>
                <a:effectLst/>
              </a:rPr>
              <a:t> </a:t>
            </a:r>
            <a:r>
              <a:rPr lang="en-US" sz="2000" b="0" i="0" dirty="0" err="1">
                <a:solidFill>
                  <a:srgbClr val="333333"/>
                </a:solidFill>
                <a:effectLst/>
              </a:rPr>
              <a:t>než</a:t>
            </a:r>
            <a:r>
              <a:rPr lang="en-US" sz="2000" b="0" i="0" dirty="0">
                <a:solidFill>
                  <a:srgbClr val="333333"/>
                </a:solidFill>
                <a:effectLst/>
              </a:rPr>
              <a:t> </a:t>
            </a:r>
            <a:r>
              <a:rPr lang="en-US" sz="2000" b="0" i="0" dirty="0" err="1">
                <a:solidFill>
                  <a:srgbClr val="333333"/>
                </a:solidFill>
                <a:effectLst/>
              </a:rPr>
              <a:t>jakou</a:t>
            </a:r>
            <a:r>
              <a:rPr lang="en-US" sz="2000" b="0" i="0" dirty="0">
                <a:solidFill>
                  <a:srgbClr val="333333"/>
                </a:solidFill>
                <a:effectLst/>
              </a:rPr>
              <a:t> se </a:t>
            </a:r>
            <a:r>
              <a:rPr lang="en-US" sz="2000" b="0" i="0" dirty="0" err="1">
                <a:solidFill>
                  <a:srgbClr val="333333"/>
                </a:solidFill>
                <a:effectLst/>
              </a:rPr>
              <a:t>šíří</a:t>
            </a:r>
            <a:r>
              <a:rPr lang="en-US" sz="2000" b="0" i="0" dirty="0">
                <a:solidFill>
                  <a:srgbClr val="333333"/>
                </a:solidFill>
                <a:effectLst/>
              </a:rPr>
              <a:t> </a:t>
            </a:r>
            <a:r>
              <a:rPr lang="en-US" sz="2000" b="0" i="0" dirty="0" err="1">
                <a:solidFill>
                  <a:srgbClr val="333333"/>
                </a:solidFill>
                <a:effectLst/>
              </a:rPr>
              <a:t>vlny</a:t>
            </a:r>
            <a:r>
              <a:rPr lang="en-US" sz="2000" b="0" i="0" dirty="0">
                <a:solidFill>
                  <a:srgbClr val="333333"/>
                </a:solidFill>
                <a:effectLst/>
              </a:rPr>
              <a:t>  </a:t>
            </a:r>
            <a:r>
              <a:rPr lang="en-US" sz="2000" b="0" i="0" dirty="0" err="1">
                <a:solidFill>
                  <a:srgbClr val="333333"/>
                </a:solidFill>
                <a:effectLst/>
              </a:rPr>
              <a:t>vzniká</a:t>
            </a:r>
            <a:r>
              <a:rPr lang="en-US" sz="2000" b="0" i="0" dirty="0">
                <a:solidFill>
                  <a:srgbClr val="333333"/>
                </a:solidFill>
                <a:effectLst/>
              </a:rPr>
              <a:t> za </a:t>
            </a:r>
            <a:r>
              <a:rPr lang="en-US" sz="2000" b="0" i="0" dirty="0" err="1">
                <a:solidFill>
                  <a:srgbClr val="333333"/>
                </a:solidFill>
                <a:effectLst/>
              </a:rPr>
              <a:t>lodí</a:t>
            </a:r>
            <a:r>
              <a:rPr lang="en-US" sz="2000" b="0" i="0" dirty="0">
                <a:solidFill>
                  <a:srgbClr val="333333"/>
                </a:solidFill>
                <a:effectLst/>
              </a:rPr>
              <a:t> </a:t>
            </a:r>
            <a:r>
              <a:rPr lang="en-US" sz="2000" b="0" i="0" dirty="0" err="1">
                <a:solidFill>
                  <a:srgbClr val="333333"/>
                </a:solidFill>
                <a:effectLst/>
              </a:rPr>
              <a:t>rozšiřující</a:t>
            </a:r>
            <a:r>
              <a:rPr lang="en-US" sz="2000" b="0" i="0" dirty="0">
                <a:solidFill>
                  <a:srgbClr val="333333"/>
                </a:solidFill>
                <a:effectLst/>
              </a:rPr>
              <a:t> se </a:t>
            </a:r>
            <a:r>
              <a:rPr lang="en-US" sz="2000" b="0" i="0" dirty="0" err="1">
                <a:solidFill>
                  <a:srgbClr val="333333"/>
                </a:solidFill>
                <a:effectLst/>
              </a:rPr>
              <a:t>brázda</a:t>
            </a:r>
            <a:r>
              <a:rPr lang="en-US" sz="2000" b="0" i="0" dirty="0">
                <a:solidFill>
                  <a:srgbClr val="333333"/>
                </a:solidFill>
                <a:effectLst/>
              </a:rPr>
              <a:t>. Oba </a:t>
            </a:r>
            <a:r>
              <a:rPr lang="en-US" sz="2000" b="0" i="0" dirty="0" err="1">
                <a:solidFill>
                  <a:srgbClr val="333333"/>
                </a:solidFill>
                <a:effectLst/>
              </a:rPr>
              <a:t>přímé</a:t>
            </a:r>
            <a:r>
              <a:rPr lang="en-US" sz="2000" b="0" i="0" dirty="0">
                <a:solidFill>
                  <a:srgbClr val="333333"/>
                </a:solidFill>
                <a:effectLst/>
              </a:rPr>
              <a:t> </a:t>
            </a:r>
            <a:r>
              <a:rPr lang="en-US" sz="2000" b="0" i="0" dirty="0" err="1">
                <a:solidFill>
                  <a:srgbClr val="333333"/>
                </a:solidFill>
                <a:effectLst/>
              </a:rPr>
              <a:t>okraje</a:t>
            </a:r>
            <a:r>
              <a:rPr lang="en-US" sz="2000" b="0" i="0" dirty="0">
                <a:solidFill>
                  <a:srgbClr val="333333"/>
                </a:solidFill>
                <a:effectLst/>
              </a:rPr>
              <a:t> </a:t>
            </a:r>
            <a:r>
              <a:rPr lang="en-US" sz="2000" b="0" i="0" dirty="0" err="1">
                <a:solidFill>
                  <a:srgbClr val="333333"/>
                </a:solidFill>
                <a:effectLst/>
              </a:rPr>
              <a:t>brázdy</a:t>
            </a:r>
            <a:r>
              <a:rPr lang="en-US" sz="2000" b="0" i="0" dirty="0">
                <a:solidFill>
                  <a:srgbClr val="333333"/>
                </a:solidFill>
                <a:effectLst/>
              </a:rPr>
              <a:t> </a:t>
            </a:r>
            <a:r>
              <a:rPr lang="en-US" sz="2000" b="0" i="0" dirty="0" err="1">
                <a:solidFill>
                  <a:srgbClr val="333333"/>
                </a:solidFill>
                <a:effectLst/>
              </a:rPr>
              <a:t>jsou</a:t>
            </a:r>
            <a:r>
              <a:rPr lang="en-US" sz="2000" b="0" i="0" dirty="0">
                <a:solidFill>
                  <a:srgbClr val="333333"/>
                </a:solidFill>
                <a:effectLst/>
              </a:rPr>
              <a:t> </a:t>
            </a:r>
            <a:r>
              <a:rPr lang="en-US" sz="2000" b="0" i="0" dirty="0" err="1">
                <a:solidFill>
                  <a:srgbClr val="333333"/>
                </a:solidFill>
                <a:effectLst/>
              </a:rPr>
              <a:t>obálkou</a:t>
            </a:r>
            <a:r>
              <a:rPr lang="en-US" sz="2000" b="0" i="0" dirty="0">
                <a:solidFill>
                  <a:srgbClr val="333333"/>
                </a:solidFill>
                <a:effectLst/>
              </a:rPr>
              <a:t> </a:t>
            </a:r>
            <a:r>
              <a:rPr lang="en-US" sz="2000" b="0" i="0" dirty="0" err="1">
                <a:solidFill>
                  <a:srgbClr val="333333"/>
                </a:solidFill>
                <a:effectLst/>
              </a:rPr>
              <a:t>kruhových</a:t>
            </a:r>
            <a:r>
              <a:rPr lang="en-US" sz="2000" b="0" i="0" dirty="0">
                <a:solidFill>
                  <a:srgbClr val="333333"/>
                </a:solidFill>
                <a:effectLst/>
              </a:rPr>
              <a:t> </a:t>
            </a:r>
            <a:r>
              <a:rPr lang="en-US" sz="2000" b="0" i="0" dirty="0" err="1">
                <a:solidFill>
                  <a:srgbClr val="333333"/>
                </a:solidFill>
                <a:effectLst/>
              </a:rPr>
              <a:t>vlnoploch</a:t>
            </a:r>
            <a:r>
              <a:rPr lang="en-US" sz="2000" b="0" i="0" dirty="0">
                <a:solidFill>
                  <a:srgbClr val="333333"/>
                </a:solidFill>
                <a:effectLst/>
              </a:rPr>
              <a:t> s </a:t>
            </a:r>
            <a:r>
              <a:rPr lang="en-US" sz="2000" b="0" i="0" dirty="0" err="1">
                <a:solidFill>
                  <a:srgbClr val="333333"/>
                </a:solidFill>
                <a:effectLst/>
              </a:rPr>
              <a:t>poloměry</a:t>
            </a:r>
            <a:r>
              <a:rPr lang="en-US" sz="2000" b="0" i="0" dirty="0">
                <a:solidFill>
                  <a:srgbClr val="333333"/>
                </a:solidFill>
                <a:effectLst/>
              </a:rPr>
              <a:t> </a:t>
            </a:r>
            <a:r>
              <a:rPr lang="en-US" sz="2000" b="0" i="0" dirty="0" err="1">
                <a:solidFill>
                  <a:srgbClr val="333333"/>
                </a:solidFill>
                <a:effectLst/>
              </a:rPr>
              <a:t>rostoucími</a:t>
            </a:r>
            <a:r>
              <a:rPr lang="en-US" sz="2000" b="0" i="0" dirty="0">
                <a:solidFill>
                  <a:srgbClr val="333333"/>
                </a:solidFill>
                <a:effectLst/>
              </a:rPr>
              <a:t> </a:t>
            </a:r>
            <a:r>
              <a:rPr lang="en-US" sz="2000" b="0" i="0" dirty="0" err="1">
                <a:solidFill>
                  <a:srgbClr val="333333"/>
                </a:solidFill>
                <a:effectLst/>
              </a:rPr>
              <a:t>úměrně</a:t>
            </a:r>
            <a:r>
              <a:rPr lang="en-US" sz="2000" b="0" i="0" dirty="0">
                <a:solidFill>
                  <a:srgbClr val="333333"/>
                </a:solidFill>
                <a:effectLst/>
              </a:rPr>
              <a:t> s </a:t>
            </a:r>
            <a:r>
              <a:rPr lang="en-US" sz="2000" b="0" i="0" dirty="0" err="1">
                <a:solidFill>
                  <a:srgbClr val="333333"/>
                </a:solidFill>
                <a:effectLst/>
              </a:rPr>
              <a:t>časem</a:t>
            </a:r>
            <a:r>
              <a:rPr lang="en-US" sz="2000" b="0" i="0" dirty="0">
                <a:solidFill>
                  <a:srgbClr val="333333"/>
                </a:solidFill>
                <a:effectLst/>
              </a:rPr>
              <a:t>, a </a:t>
            </a:r>
            <a:r>
              <a:rPr lang="en-US" sz="2000" b="0" i="0" dirty="0" err="1">
                <a:solidFill>
                  <a:srgbClr val="333333"/>
                </a:solidFill>
                <a:effectLst/>
              </a:rPr>
              <a:t>tedy</a:t>
            </a:r>
            <a:r>
              <a:rPr lang="en-US" sz="2000" b="0" i="0" dirty="0">
                <a:solidFill>
                  <a:srgbClr val="333333"/>
                </a:solidFill>
                <a:effectLst/>
              </a:rPr>
              <a:t> </a:t>
            </a:r>
            <a:r>
              <a:rPr lang="en-US" sz="2000" b="0" i="0" dirty="0" err="1">
                <a:solidFill>
                  <a:srgbClr val="333333"/>
                </a:solidFill>
                <a:effectLst/>
              </a:rPr>
              <a:t>i</a:t>
            </a:r>
            <a:r>
              <a:rPr lang="en-US" sz="2000" b="0" i="0" dirty="0">
                <a:solidFill>
                  <a:srgbClr val="333333"/>
                </a:solidFill>
                <a:effectLst/>
              </a:rPr>
              <a:t> se </a:t>
            </a:r>
            <a:r>
              <a:rPr lang="en-US" sz="2000" b="0" i="0" dirty="0" err="1">
                <a:solidFill>
                  <a:srgbClr val="333333"/>
                </a:solidFill>
                <a:effectLst/>
              </a:rPr>
              <a:t>vzdáleností</a:t>
            </a:r>
            <a:r>
              <a:rPr lang="en-US" sz="2000" b="0" i="0" dirty="0">
                <a:solidFill>
                  <a:srgbClr val="333333"/>
                </a:solidFill>
                <a:effectLst/>
              </a:rPr>
              <a:t> od </a:t>
            </a:r>
            <a:r>
              <a:rPr lang="en-US" sz="2000" b="0" i="0" dirty="0" err="1">
                <a:solidFill>
                  <a:srgbClr val="333333"/>
                </a:solidFill>
                <a:effectLst/>
              </a:rPr>
              <a:t>rovnoměrně</a:t>
            </a:r>
            <a:r>
              <a:rPr lang="en-US" sz="2000" b="0" i="0" dirty="0">
                <a:solidFill>
                  <a:srgbClr val="333333"/>
                </a:solidFill>
                <a:effectLst/>
              </a:rPr>
              <a:t> </a:t>
            </a:r>
            <a:r>
              <a:rPr lang="en-US" sz="2000" b="0" i="0" dirty="0" err="1">
                <a:solidFill>
                  <a:srgbClr val="333333"/>
                </a:solidFill>
                <a:effectLst/>
              </a:rPr>
              <a:t>plující</a:t>
            </a:r>
            <a:r>
              <a:rPr lang="en-US" sz="2000" b="0" i="0" dirty="0">
                <a:solidFill>
                  <a:srgbClr val="333333"/>
                </a:solidFill>
                <a:effectLst/>
              </a:rPr>
              <a:t> </a:t>
            </a:r>
            <a:r>
              <a:rPr lang="en-US" sz="2000" b="0" i="0" dirty="0" err="1">
                <a:solidFill>
                  <a:srgbClr val="333333"/>
                </a:solidFill>
                <a:effectLst/>
              </a:rPr>
              <a:t>lodi</a:t>
            </a:r>
            <a:r>
              <a:rPr lang="en-US" sz="2000" b="0" i="0" dirty="0">
                <a:solidFill>
                  <a:srgbClr val="333333"/>
                </a:solidFill>
                <a:effectLst/>
              </a:rPr>
              <a:t>.</a:t>
            </a:r>
            <a:endParaRPr lang="cs-CZ" sz="2000" b="0" i="0" dirty="0">
              <a:solidFill>
                <a:srgbClr val="333333"/>
              </a:solidFill>
              <a:effectLst/>
            </a:endParaRPr>
          </a:p>
        </p:txBody>
      </p:sp>
      <p:pic>
        <p:nvPicPr>
          <p:cNvPr id="7172" name="Picture 4">
            <a:extLst>
              <a:ext uri="{FF2B5EF4-FFF2-40B4-BE49-F238E27FC236}">
                <a16:creationId xmlns:a16="http://schemas.microsoft.com/office/drawing/2014/main" id="{6AB1C8D2-4E99-484D-91E6-A502D962A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9945" y="2962351"/>
            <a:ext cx="1488462" cy="866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57723927-3C67-4102-97D5-3D88E1419EE8}"/>
              </a:ext>
            </a:extLst>
          </p:cNvPr>
          <p:cNvSpPr txBox="1"/>
          <p:nvPr/>
        </p:nvSpPr>
        <p:spPr>
          <a:xfrm>
            <a:off x="314737" y="2427309"/>
            <a:ext cx="5569227" cy="707886"/>
          </a:xfrm>
          <a:prstGeom prst="rect">
            <a:avLst/>
          </a:prstGeom>
          <a:noFill/>
        </p:spPr>
        <p:txBody>
          <a:bodyPr wrap="square">
            <a:spAutoFit/>
          </a:bodyPr>
          <a:lstStyle/>
          <a:p>
            <a:pPr algn="just"/>
            <a:r>
              <a:rPr lang="en-US" sz="2000" b="0" i="0" dirty="0" err="1">
                <a:solidFill>
                  <a:srgbClr val="333333"/>
                </a:solidFill>
                <a:effectLst/>
              </a:rPr>
              <a:t>Úhel</a:t>
            </a:r>
            <a:r>
              <a:rPr lang="en-US" sz="2000" b="0" i="0" dirty="0">
                <a:solidFill>
                  <a:srgbClr val="333333"/>
                </a:solidFill>
                <a:effectLst/>
              </a:rPr>
              <a:t> </a:t>
            </a:r>
            <a:r>
              <a:rPr lang="en-US" sz="2000" b="0" i="0" dirty="0" err="1">
                <a:solidFill>
                  <a:srgbClr val="333333"/>
                </a:solidFill>
                <a:effectLst/>
              </a:rPr>
              <a:t>brázdy</a:t>
            </a:r>
            <a:r>
              <a:rPr lang="en-US" sz="2000" b="0" i="0" dirty="0">
                <a:solidFill>
                  <a:srgbClr val="333333"/>
                </a:solidFill>
                <a:effectLst/>
              </a:rPr>
              <a:t> </a:t>
            </a:r>
            <a:r>
              <a:rPr lang="el-GR" sz="2000" b="0" i="0" dirty="0">
                <a:solidFill>
                  <a:srgbClr val="333333"/>
                </a:solidFill>
                <a:effectLst/>
              </a:rPr>
              <a:t>φ </a:t>
            </a:r>
            <a:r>
              <a:rPr lang="en-US" sz="2000" b="0" i="0" dirty="0" err="1">
                <a:solidFill>
                  <a:srgbClr val="333333"/>
                </a:solidFill>
                <a:effectLst/>
              </a:rPr>
              <a:t>závisí</a:t>
            </a:r>
            <a:r>
              <a:rPr lang="en-US" sz="2000" b="0" i="0" dirty="0">
                <a:solidFill>
                  <a:srgbClr val="333333"/>
                </a:solidFill>
                <a:effectLst/>
              </a:rPr>
              <a:t>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poměru</a:t>
            </a:r>
            <a:r>
              <a:rPr lang="en-US" sz="2000" b="0" i="0" dirty="0">
                <a:solidFill>
                  <a:srgbClr val="333333"/>
                </a:solidFill>
                <a:effectLst/>
              </a:rPr>
              <a:t> </a:t>
            </a:r>
            <a:r>
              <a:rPr lang="en-US" sz="2000" b="0" i="0" dirty="0" err="1">
                <a:solidFill>
                  <a:srgbClr val="333333"/>
                </a:solidFill>
                <a:effectLst/>
              </a:rPr>
              <a:t>rychlosti</a:t>
            </a:r>
            <a:r>
              <a:rPr lang="en-US" sz="2000" b="0" i="0" dirty="0">
                <a:solidFill>
                  <a:srgbClr val="333333"/>
                </a:solidFill>
                <a:effectLst/>
              </a:rPr>
              <a:t> </a:t>
            </a:r>
            <a:r>
              <a:rPr lang="en-US" sz="2000" b="0" i="0" dirty="0" err="1">
                <a:solidFill>
                  <a:srgbClr val="333333"/>
                </a:solidFill>
                <a:effectLst/>
              </a:rPr>
              <a:t>šíření</a:t>
            </a:r>
            <a:r>
              <a:rPr lang="en-US" sz="2000" b="0" i="0" dirty="0">
                <a:solidFill>
                  <a:srgbClr val="333333"/>
                </a:solidFill>
                <a:effectLst/>
              </a:rPr>
              <a:t> </a:t>
            </a:r>
            <a:r>
              <a:rPr lang="en-US" sz="2000" b="0" i="0" dirty="0" err="1">
                <a:solidFill>
                  <a:srgbClr val="333333"/>
                </a:solidFill>
                <a:effectLst/>
              </a:rPr>
              <a:t>vln</a:t>
            </a:r>
            <a:r>
              <a:rPr lang="en-US" sz="2000" b="0" i="0" dirty="0">
                <a:solidFill>
                  <a:srgbClr val="333333"/>
                </a:solidFill>
                <a:effectLst/>
              </a:rPr>
              <a:t> </a:t>
            </a:r>
            <a:r>
              <a:rPr lang="en-US" sz="2000" b="0" i="1" dirty="0">
                <a:solidFill>
                  <a:srgbClr val="333333"/>
                </a:solidFill>
                <a:effectLst/>
              </a:rPr>
              <a:t>v</a:t>
            </a:r>
            <a:r>
              <a:rPr lang="el-GR" sz="2000" b="0" i="0" baseline="-25000" dirty="0">
                <a:solidFill>
                  <a:srgbClr val="333333"/>
                </a:solidFill>
                <a:effectLst/>
              </a:rPr>
              <a:t>φ</a:t>
            </a:r>
            <a:r>
              <a:rPr lang="el-GR" sz="2000" b="0" i="0" dirty="0">
                <a:solidFill>
                  <a:srgbClr val="333333"/>
                </a:solidFill>
                <a:effectLst/>
              </a:rPr>
              <a:t> </a:t>
            </a:r>
            <a:r>
              <a:rPr lang="en-US" sz="2000" b="0" i="0" dirty="0">
                <a:solidFill>
                  <a:srgbClr val="333333"/>
                </a:solidFill>
                <a:effectLst/>
              </a:rPr>
              <a:t>a </a:t>
            </a:r>
            <a:r>
              <a:rPr lang="en-US" sz="2000" b="0" i="0" dirty="0" err="1">
                <a:solidFill>
                  <a:srgbClr val="333333"/>
                </a:solidFill>
                <a:effectLst/>
              </a:rPr>
              <a:t>pohybu</a:t>
            </a:r>
            <a:r>
              <a:rPr lang="en-US" sz="2000" b="0" i="0" dirty="0">
                <a:solidFill>
                  <a:srgbClr val="333333"/>
                </a:solidFill>
                <a:effectLst/>
              </a:rPr>
              <a:t> </a:t>
            </a:r>
            <a:r>
              <a:rPr lang="en-US" sz="2000" b="0" i="0" dirty="0" err="1">
                <a:solidFill>
                  <a:srgbClr val="333333"/>
                </a:solidFill>
                <a:effectLst/>
              </a:rPr>
              <a:t>lodi</a:t>
            </a:r>
            <a:r>
              <a:rPr lang="en-US" sz="2000" b="0" i="0" dirty="0">
                <a:solidFill>
                  <a:srgbClr val="333333"/>
                </a:solidFill>
                <a:effectLst/>
              </a:rPr>
              <a:t> </a:t>
            </a:r>
            <a:r>
              <a:rPr lang="en-US" sz="2000" b="0" i="1" dirty="0" err="1">
                <a:solidFill>
                  <a:srgbClr val="333333"/>
                </a:solidFill>
                <a:effectLst/>
              </a:rPr>
              <a:t>v</a:t>
            </a:r>
            <a:r>
              <a:rPr lang="en-US" sz="2000" b="0" i="0" baseline="-25000" dirty="0" err="1">
                <a:solidFill>
                  <a:srgbClr val="333333"/>
                </a:solidFill>
                <a:effectLst/>
              </a:rPr>
              <a:t>z</a:t>
            </a:r>
            <a:endParaRPr lang="en-US" sz="2000" b="0" i="0" dirty="0">
              <a:solidFill>
                <a:srgbClr val="333333"/>
              </a:solidFill>
              <a:effectLst/>
            </a:endParaRPr>
          </a:p>
        </p:txBody>
      </p:sp>
      <p:sp>
        <p:nvSpPr>
          <p:cNvPr id="11" name="TextovéPole 10">
            <a:extLst>
              <a:ext uri="{FF2B5EF4-FFF2-40B4-BE49-F238E27FC236}">
                <a16:creationId xmlns:a16="http://schemas.microsoft.com/office/drawing/2014/main" id="{6635B730-C2D9-4A75-9EE7-2BEF22FB9CA6}"/>
              </a:ext>
            </a:extLst>
          </p:cNvPr>
          <p:cNvSpPr txBox="1"/>
          <p:nvPr/>
        </p:nvSpPr>
        <p:spPr>
          <a:xfrm>
            <a:off x="250131" y="4381346"/>
            <a:ext cx="8723244" cy="2246769"/>
          </a:xfrm>
          <a:prstGeom prst="rect">
            <a:avLst/>
          </a:prstGeom>
          <a:noFill/>
        </p:spPr>
        <p:txBody>
          <a:bodyPr wrap="square">
            <a:spAutoFit/>
          </a:bodyPr>
          <a:lstStyle/>
          <a:p>
            <a:pPr algn="just"/>
            <a:r>
              <a:rPr lang="en-US" sz="2000" b="1" i="0" dirty="0" err="1">
                <a:solidFill>
                  <a:srgbClr val="333333"/>
                </a:solidFill>
                <a:effectLst/>
              </a:rPr>
              <a:t>Blíží</a:t>
            </a:r>
            <a:r>
              <a:rPr lang="cs-CZ" sz="2000" b="1" i="0" dirty="0">
                <a:solidFill>
                  <a:srgbClr val="333333"/>
                </a:solidFill>
                <a:effectLst/>
              </a:rPr>
              <a:t>-</a:t>
            </a:r>
            <a:r>
              <a:rPr lang="en-US" sz="2000" b="1" i="0" dirty="0">
                <a:solidFill>
                  <a:srgbClr val="333333"/>
                </a:solidFill>
                <a:effectLst/>
              </a:rPr>
              <a:t>li se </a:t>
            </a:r>
            <a:r>
              <a:rPr lang="en-US" sz="2000" b="1" i="0" dirty="0" err="1">
                <a:solidFill>
                  <a:srgbClr val="333333"/>
                </a:solidFill>
                <a:effectLst/>
              </a:rPr>
              <a:t>rychlost</a:t>
            </a:r>
            <a:r>
              <a:rPr lang="en-US" sz="2000" b="1" i="0" dirty="0">
                <a:solidFill>
                  <a:srgbClr val="333333"/>
                </a:solidFill>
                <a:effectLst/>
              </a:rPr>
              <a:t> </a:t>
            </a:r>
            <a:r>
              <a:rPr lang="en-US" sz="2000" b="1" i="0" dirty="0" err="1">
                <a:solidFill>
                  <a:srgbClr val="333333"/>
                </a:solidFill>
                <a:effectLst/>
              </a:rPr>
              <a:t>tělesa</a:t>
            </a:r>
            <a:r>
              <a:rPr lang="en-US" sz="2000" b="1" i="0" dirty="0">
                <a:solidFill>
                  <a:srgbClr val="333333"/>
                </a:solidFill>
                <a:effectLst/>
              </a:rPr>
              <a:t> </a:t>
            </a:r>
            <a:r>
              <a:rPr lang="en-US" sz="2000" b="1" i="0" dirty="0" err="1">
                <a:solidFill>
                  <a:srgbClr val="333333"/>
                </a:solidFill>
                <a:effectLst/>
              </a:rPr>
              <a:t>rychlosti</a:t>
            </a:r>
            <a:r>
              <a:rPr lang="en-US" sz="2000" b="1" i="0" dirty="0">
                <a:solidFill>
                  <a:srgbClr val="333333"/>
                </a:solidFill>
                <a:effectLst/>
              </a:rPr>
              <a:t> </a:t>
            </a:r>
            <a:r>
              <a:rPr lang="en-US" sz="2000" b="1" i="0" dirty="0" err="1">
                <a:solidFill>
                  <a:srgbClr val="333333"/>
                </a:solidFill>
                <a:effectLst/>
              </a:rPr>
              <a:t>šíření</a:t>
            </a:r>
            <a:r>
              <a:rPr lang="en-US" sz="2000" b="1" i="0" dirty="0">
                <a:solidFill>
                  <a:srgbClr val="333333"/>
                </a:solidFill>
                <a:effectLst/>
              </a:rPr>
              <a:t> </a:t>
            </a:r>
            <a:r>
              <a:rPr lang="en-US" sz="2000" b="1" i="0" dirty="0" err="1">
                <a:solidFill>
                  <a:srgbClr val="333333"/>
                </a:solidFill>
                <a:effectLst/>
              </a:rPr>
              <a:t>vln</a:t>
            </a:r>
            <a:r>
              <a:rPr lang="en-US" sz="2000" b="1" i="0" dirty="0">
                <a:solidFill>
                  <a:srgbClr val="333333"/>
                </a:solidFill>
                <a:effectLst/>
              </a:rPr>
              <a:t> </a:t>
            </a:r>
            <a:r>
              <a:rPr lang="en-US" sz="2000" b="0" i="0" dirty="0">
                <a:solidFill>
                  <a:srgbClr val="333333"/>
                </a:solidFill>
                <a:effectLst/>
              </a:rPr>
              <a:t>v </a:t>
            </a:r>
            <a:r>
              <a:rPr lang="en-US" sz="2000" b="0" i="0" dirty="0" err="1">
                <a:solidFill>
                  <a:srgbClr val="333333"/>
                </a:solidFill>
                <a:effectLst/>
              </a:rPr>
              <a:t>daném</a:t>
            </a:r>
            <a:r>
              <a:rPr lang="en-US" sz="2000" b="0" i="0" dirty="0">
                <a:solidFill>
                  <a:srgbClr val="333333"/>
                </a:solidFill>
                <a:effectLst/>
              </a:rPr>
              <a:t> </a:t>
            </a:r>
            <a:r>
              <a:rPr lang="en-US" sz="2000" b="0" i="0" dirty="0" err="1">
                <a:solidFill>
                  <a:srgbClr val="333333"/>
                </a:solidFill>
                <a:effectLst/>
              </a:rPr>
              <a:t>prostředí</a:t>
            </a:r>
            <a:r>
              <a:rPr lang="en-US" sz="2000" b="0" i="0" dirty="0">
                <a:solidFill>
                  <a:srgbClr val="333333"/>
                </a:solidFill>
                <a:effectLst/>
              </a:rPr>
              <a:t>, </a:t>
            </a:r>
            <a:r>
              <a:rPr lang="en-US" sz="2000" b="0" i="0" dirty="0" err="1">
                <a:solidFill>
                  <a:srgbClr val="333333"/>
                </a:solidFill>
                <a:effectLst/>
              </a:rPr>
              <a:t>začíná</a:t>
            </a:r>
            <a:r>
              <a:rPr lang="en-US" sz="2000" b="0" i="0" dirty="0">
                <a:solidFill>
                  <a:srgbClr val="333333"/>
                </a:solidFill>
                <a:effectLst/>
              </a:rPr>
              <a:t> se </a:t>
            </a:r>
            <a:r>
              <a:rPr lang="en-US" sz="2000" b="0" i="0" dirty="0" err="1">
                <a:solidFill>
                  <a:srgbClr val="333333"/>
                </a:solidFill>
                <a:effectLst/>
              </a:rPr>
              <a:t>tekutina</a:t>
            </a:r>
            <a:r>
              <a:rPr lang="en-US" sz="2000" b="0" i="0" dirty="0">
                <a:solidFill>
                  <a:srgbClr val="333333"/>
                </a:solidFill>
                <a:effectLst/>
              </a:rPr>
              <a:t> </a:t>
            </a:r>
            <a:r>
              <a:rPr lang="en-US" sz="2000" b="0" i="0" dirty="0" err="1">
                <a:solidFill>
                  <a:srgbClr val="333333"/>
                </a:solidFill>
                <a:effectLst/>
              </a:rPr>
              <a:t>stlačovat</a:t>
            </a:r>
            <a:r>
              <a:rPr lang="en-US" sz="2000" b="0" i="0" dirty="0">
                <a:solidFill>
                  <a:srgbClr val="333333"/>
                </a:solidFill>
                <a:effectLst/>
              </a:rPr>
              <a:t>, </a:t>
            </a:r>
            <a:r>
              <a:rPr lang="en-US" sz="2000" b="0" i="0" dirty="0" err="1">
                <a:solidFill>
                  <a:srgbClr val="333333"/>
                </a:solidFill>
                <a:effectLst/>
              </a:rPr>
              <a:t>hromadí</a:t>
            </a:r>
            <a:r>
              <a:rPr lang="en-US" sz="2000" b="0" i="0" dirty="0">
                <a:solidFill>
                  <a:srgbClr val="333333"/>
                </a:solidFill>
                <a:effectLst/>
              </a:rPr>
              <a:t> se </a:t>
            </a:r>
            <a:r>
              <a:rPr lang="en-US" sz="2000" b="0" i="0" dirty="0" err="1">
                <a:solidFill>
                  <a:srgbClr val="333333"/>
                </a:solidFill>
                <a:effectLst/>
              </a:rPr>
              <a:t>před</a:t>
            </a:r>
            <a:r>
              <a:rPr lang="en-US" sz="2000" b="0" i="0" dirty="0">
                <a:solidFill>
                  <a:srgbClr val="333333"/>
                </a:solidFill>
                <a:effectLst/>
              </a:rPr>
              <a:t> </a:t>
            </a:r>
            <a:r>
              <a:rPr lang="en-US" sz="2000" b="0" i="0" dirty="0" err="1">
                <a:solidFill>
                  <a:srgbClr val="333333"/>
                </a:solidFill>
                <a:effectLst/>
              </a:rPr>
              <a:t>tělesem</a:t>
            </a:r>
            <a:r>
              <a:rPr lang="en-US" sz="2000" b="0" i="0" dirty="0">
                <a:solidFill>
                  <a:srgbClr val="333333"/>
                </a:solidFill>
                <a:effectLst/>
              </a:rPr>
              <a:t> a </a:t>
            </a:r>
            <a:r>
              <a:rPr lang="en-US" sz="2000" b="0" i="0" dirty="0" err="1">
                <a:solidFill>
                  <a:srgbClr val="333333"/>
                </a:solidFill>
                <a:effectLst/>
              </a:rPr>
              <a:t>její</a:t>
            </a:r>
            <a:r>
              <a:rPr lang="en-US" sz="2000" b="0" i="0" dirty="0">
                <a:solidFill>
                  <a:srgbClr val="333333"/>
                </a:solidFill>
                <a:effectLst/>
              </a:rPr>
              <a:t> </a:t>
            </a:r>
            <a:r>
              <a:rPr lang="en-US" sz="2000" b="0" i="0" dirty="0" err="1">
                <a:solidFill>
                  <a:srgbClr val="333333"/>
                </a:solidFill>
                <a:effectLst/>
              </a:rPr>
              <a:t>hustota</a:t>
            </a:r>
            <a:r>
              <a:rPr lang="en-US" sz="2000" b="0" i="0" dirty="0">
                <a:solidFill>
                  <a:srgbClr val="333333"/>
                </a:solidFill>
                <a:effectLst/>
              </a:rPr>
              <a:t> se </a:t>
            </a:r>
            <a:r>
              <a:rPr lang="en-US" sz="2000" b="0" i="0" dirty="0" err="1">
                <a:solidFill>
                  <a:srgbClr val="333333"/>
                </a:solidFill>
                <a:effectLst/>
              </a:rPr>
              <a:t>značně</a:t>
            </a:r>
            <a:r>
              <a:rPr lang="en-US" sz="2000" b="0" i="0" dirty="0">
                <a:solidFill>
                  <a:srgbClr val="333333"/>
                </a:solidFill>
                <a:effectLst/>
              </a:rPr>
              <a:t> </a:t>
            </a:r>
            <a:r>
              <a:rPr lang="en-US" sz="2000" b="0" i="0" dirty="0" err="1">
                <a:solidFill>
                  <a:srgbClr val="333333"/>
                </a:solidFill>
                <a:effectLst/>
              </a:rPr>
              <a:t>zvětšuje</a:t>
            </a:r>
            <a:r>
              <a:rPr lang="en-US" sz="2000" b="0" i="0" dirty="0">
                <a:solidFill>
                  <a:srgbClr val="333333"/>
                </a:solidFill>
                <a:effectLst/>
              </a:rPr>
              <a:t>. </a:t>
            </a:r>
            <a:r>
              <a:rPr lang="en-US" sz="2000" b="0" i="0" dirty="0" err="1">
                <a:solidFill>
                  <a:srgbClr val="333333"/>
                </a:solidFill>
                <a:effectLst/>
              </a:rPr>
              <a:t>Odpor</a:t>
            </a:r>
            <a:r>
              <a:rPr lang="en-US" sz="2000" b="0" i="0" dirty="0">
                <a:solidFill>
                  <a:srgbClr val="333333"/>
                </a:solidFill>
                <a:effectLst/>
              </a:rPr>
              <a:t> </a:t>
            </a:r>
            <a:r>
              <a:rPr lang="en-US" sz="2000" b="0" i="0" dirty="0" err="1">
                <a:solidFill>
                  <a:srgbClr val="333333"/>
                </a:solidFill>
                <a:effectLst/>
              </a:rPr>
              <a:t>prostředí</a:t>
            </a:r>
            <a:r>
              <a:rPr lang="en-US" sz="2000" b="0" i="0" dirty="0">
                <a:solidFill>
                  <a:srgbClr val="333333"/>
                </a:solidFill>
                <a:effectLst/>
              </a:rPr>
              <a:t> za </a:t>
            </a:r>
            <a:r>
              <a:rPr lang="en-US" sz="2000" b="0" i="0" dirty="0" err="1">
                <a:solidFill>
                  <a:srgbClr val="333333"/>
                </a:solidFill>
                <a:effectLst/>
              </a:rPr>
              <a:t>této</a:t>
            </a:r>
            <a:r>
              <a:rPr lang="en-US" sz="2000" b="0" i="0" dirty="0">
                <a:solidFill>
                  <a:srgbClr val="333333"/>
                </a:solidFill>
                <a:effectLst/>
              </a:rPr>
              <a:t> </a:t>
            </a:r>
            <a:r>
              <a:rPr lang="en-US" sz="2000" b="0" i="0" dirty="0" err="1">
                <a:solidFill>
                  <a:srgbClr val="333333"/>
                </a:solidFill>
                <a:effectLst/>
              </a:rPr>
              <a:t>situace</a:t>
            </a:r>
            <a:r>
              <a:rPr lang="en-US" sz="2000" b="0" i="0" dirty="0">
                <a:solidFill>
                  <a:srgbClr val="333333"/>
                </a:solidFill>
                <a:effectLst/>
              </a:rPr>
              <a:t> </a:t>
            </a:r>
            <a:r>
              <a:rPr lang="en-US" sz="2000" b="0" i="0" dirty="0" err="1">
                <a:solidFill>
                  <a:srgbClr val="333333"/>
                </a:solidFill>
                <a:effectLst/>
              </a:rPr>
              <a:t>prudce</a:t>
            </a:r>
            <a:r>
              <a:rPr lang="en-US" sz="2000" b="0" i="0" dirty="0">
                <a:solidFill>
                  <a:srgbClr val="333333"/>
                </a:solidFill>
                <a:effectLst/>
              </a:rPr>
              <a:t> </a:t>
            </a:r>
            <a:r>
              <a:rPr lang="en-US" sz="2000" b="0" i="0" dirty="0" err="1">
                <a:solidFill>
                  <a:srgbClr val="333333"/>
                </a:solidFill>
                <a:effectLst/>
              </a:rPr>
              <a:t>roste</a:t>
            </a:r>
            <a:r>
              <a:rPr lang="en-US" sz="2000" b="0" i="0" dirty="0">
                <a:solidFill>
                  <a:srgbClr val="333333"/>
                </a:solidFill>
                <a:effectLst/>
              </a:rPr>
              <a:t>, </a:t>
            </a:r>
            <a:r>
              <a:rPr lang="en-US" sz="2000" b="0" i="0" dirty="0" err="1">
                <a:solidFill>
                  <a:srgbClr val="333333"/>
                </a:solidFill>
                <a:effectLst/>
              </a:rPr>
              <a:t>neboť</a:t>
            </a:r>
            <a:r>
              <a:rPr lang="en-US" sz="2000" b="0" i="0" dirty="0">
                <a:solidFill>
                  <a:srgbClr val="333333"/>
                </a:solidFill>
                <a:effectLst/>
              </a:rPr>
              <a:t> </a:t>
            </a:r>
            <a:r>
              <a:rPr lang="en-US" sz="2000" b="0" i="0" dirty="0" err="1">
                <a:solidFill>
                  <a:srgbClr val="333333"/>
                </a:solidFill>
                <a:effectLst/>
              </a:rPr>
              <a:t>lokální</a:t>
            </a:r>
            <a:r>
              <a:rPr lang="en-US" sz="2000" b="0" i="0" dirty="0">
                <a:solidFill>
                  <a:srgbClr val="333333"/>
                </a:solidFill>
                <a:effectLst/>
              </a:rPr>
              <a:t> „</a:t>
            </a:r>
            <a:r>
              <a:rPr lang="en-US" sz="2000" b="0" i="0" dirty="0" err="1">
                <a:solidFill>
                  <a:srgbClr val="333333"/>
                </a:solidFill>
                <a:effectLst/>
              </a:rPr>
              <a:t>zhuštění</a:t>
            </a:r>
            <a:r>
              <a:rPr lang="en-US" sz="2000" b="0" i="0" dirty="0">
                <a:solidFill>
                  <a:srgbClr val="333333"/>
                </a:solidFill>
                <a:effectLst/>
              </a:rPr>
              <a:t>“ </a:t>
            </a:r>
            <a:r>
              <a:rPr lang="en-US" sz="2000" b="0" i="0" dirty="0" err="1">
                <a:solidFill>
                  <a:srgbClr val="333333"/>
                </a:solidFill>
                <a:effectLst/>
              </a:rPr>
              <a:t>tekutiny</a:t>
            </a:r>
            <a:r>
              <a:rPr lang="en-US" sz="2000" b="0" i="0" dirty="0">
                <a:solidFill>
                  <a:srgbClr val="333333"/>
                </a:solidFill>
                <a:effectLst/>
              </a:rPr>
              <a:t> </a:t>
            </a:r>
            <a:r>
              <a:rPr lang="en-US" sz="2000" b="0" i="0" dirty="0" err="1">
                <a:solidFill>
                  <a:srgbClr val="333333"/>
                </a:solidFill>
                <a:effectLst/>
              </a:rPr>
              <a:t>před</a:t>
            </a:r>
            <a:r>
              <a:rPr lang="en-US" sz="2000" b="0" i="0" dirty="0">
                <a:solidFill>
                  <a:srgbClr val="333333"/>
                </a:solidFill>
                <a:effectLst/>
              </a:rPr>
              <a:t> </a:t>
            </a:r>
            <a:r>
              <a:rPr lang="en-US" sz="2000" b="0" i="0" dirty="0" err="1">
                <a:solidFill>
                  <a:srgbClr val="333333"/>
                </a:solidFill>
                <a:effectLst/>
              </a:rPr>
              <a:t>tělesem</a:t>
            </a:r>
            <a:r>
              <a:rPr lang="en-US" sz="2000" b="0" i="0" dirty="0">
                <a:solidFill>
                  <a:srgbClr val="333333"/>
                </a:solidFill>
                <a:effectLst/>
              </a:rPr>
              <a:t> se </a:t>
            </a:r>
            <a:r>
              <a:rPr lang="en-US" sz="2000" b="0" i="0" dirty="0" err="1">
                <a:solidFill>
                  <a:srgbClr val="333333"/>
                </a:solidFill>
                <a:effectLst/>
              </a:rPr>
              <a:t>nestačí</a:t>
            </a:r>
            <a:r>
              <a:rPr lang="en-US" sz="2000" b="0" i="0" dirty="0">
                <a:solidFill>
                  <a:srgbClr val="333333"/>
                </a:solidFill>
                <a:effectLst/>
              </a:rPr>
              <a:t> </a:t>
            </a:r>
            <a:r>
              <a:rPr lang="en-US" sz="2000" b="0" i="0" dirty="0" err="1">
                <a:solidFill>
                  <a:srgbClr val="333333"/>
                </a:solidFill>
                <a:effectLst/>
              </a:rPr>
              <a:t>přenést</a:t>
            </a:r>
            <a:r>
              <a:rPr lang="en-US" sz="2000" b="0" i="0" dirty="0">
                <a:solidFill>
                  <a:srgbClr val="333333"/>
                </a:solidFill>
                <a:effectLst/>
              </a:rPr>
              <a:t> do </a:t>
            </a:r>
            <a:r>
              <a:rPr lang="en-US" sz="2000" b="0" i="0" dirty="0" err="1">
                <a:solidFill>
                  <a:srgbClr val="333333"/>
                </a:solidFill>
                <a:effectLst/>
              </a:rPr>
              <a:t>okolí</a:t>
            </a:r>
            <a:r>
              <a:rPr lang="en-US" sz="2000" b="0" i="0" dirty="0">
                <a:solidFill>
                  <a:srgbClr val="333333"/>
                </a:solidFill>
                <a:effectLst/>
              </a:rPr>
              <a:t>. </a:t>
            </a:r>
            <a:r>
              <a:rPr lang="en-US" sz="2000" b="0" i="0" dirty="0" err="1">
                <a:solidFill>
                  <a:srgbClr val="333333"/>
                </a:solidFill>
                <a:effectLst/>
              </a:rPr>
              <a:t>Před</a:t>
            </a:r>
            <a:r>
              <a:rPr lang="en-US" sz="2000" b="0" i="0" dirty="0">
                <a:solidFill>
                  <a:srgbClr val="333333"/>
                </a:solidFill>
                <a:effectLst/>
              </a:rPr>
              <a:t> </a:t>
            </a:r>
            <a:r>
              <a:rPr lang="en-US" sz="2000" b="0" i="0" dirty="0" err="1">
                <a:solidFill>
                  <a:srgbClr val="333333"/>
                </a:solidFill>
                <a:effectLst/>
              </a:rPr>
              <a:t>tělesem</a:t>
            </a:r>
            <a:r>
              <a:rPr lang="en-US" sz="2000" b="0" i="0" dirty="0">
                <a:solidFill>
                  <a:srgbClr val="333333"/>
                </a:solidFill>
                <a:effectLst/>
              </a:rPr>
              <a:t> se </a:t>
            </a:r>
            <a:r>
              <a:rPr lang="en-US" sz="2000" b="0" i="0" dirty="0" err="1">
                <a:solidFill>
                  <a:srgbClr val="333333"/>
                </a:solidFill>
                <a:effectLst/>
              </a:rPr>
              <a:t>tak</a:t>
            </a:r>
            <a:r>
              <a:rPr lang="en-US" sz="2000" b="0" i="0" dirty="0">
                <a:solidFill>
                  <a:srgbClr val="333333"/>
                </a:solidFill>
                <a:effectLst/>
              </a:rPr>
              <a:t> </a:t>
            </a:r>
            <a:r>
              <a:rPr lang="en-US" sz="2000" b="0" i="0" dirty="0" err="1">
                <a:solidFill>
                  <a:srgbClr val="333333"/>
                </a:solidFill>
                <a:effectLst/>
              </a:rPr>
              <a:t>vytváří</a:t>
            </a:r>
            <a:r>
              <a:rPr lang="en-US" sz="2000" b="0" i="0" dirty="0">
                <a:solidFill>
                  <a:srgbClr val="333333"/>
                </a:solidFill>
                <a:effectLst/>
              </a:rPr>
              <a:t> </a:t>
            </a:r>
            <a:r>
              <a:rPr lang="en-US" sz="2000" b="0" i="0" dirty="0" err="1">
                <a:solidFill>
                  <a:srgbClr val="333333"/>
                </a:solidFill>
                <a:effectLst/>
              </a:rPr>
              <a:t>tzv</a:t>
            </a:r>
            <a:r>
              <a:rPr lang="en-US" sz="2000" b="0" i="0" dirty="0">
                <a:solidFill>
                  <a:srgbClr val="333333"/>
                </a:solidFill>
                <a:effectLst/>
              </a:rPr>
              <a:t>. </a:t>
            </a:r>
            <a:r>
              <a:rPr lang="en-US" sz="2000" b="1" i="0" dirty="0" err="1">
                <a:solidFill>
                  <a:srgbClr val="333333"/>
                </a:solidFill>
                <a:effectLst/>
              </a:rPr>
              <a:t>tlaková</a:t>
            </a:r>
            <a:r>
              <a:rPr lang="en-US" sz="2000" b="1" i="0" dirty="0">
                <a:solidFill>
                  <a:srgbClr val="333333"/>
                </a:solidFill>
                <a:effectLst/>
              </a:rPr>
              <a:t> </a:t>
            </a:r>
            <a:r>
              <a:rPr lang="en-US" sz="2000" b="1" i="0" dirty="0" err="1">
                <a:solidFill>
                  <a:srgbClr val="333333"/>
                </a:solidFill>
                <a:effectLst/>
              </a:rPr>
              <a:t>bariéra</a:t>
            </a:r>
            <a:r>
              <a:rPr lang="en-US" sz="2000" b="0" i="0" dirty="0">
                <a:solidFill>
                  <a:srgbClr val="333333"/>
                </a:solidFill>
                <a:effectLst/>
              </a:rPr>
              <a:t>, </a:t>
            </a:r>
            <a:r>
              <a:rPr lang="en-US" sz="2000" b="0" i="0" dirty="0" err="1">
                <a:solidFill>
                  <a:srgbClr val="333333"/>
                </a:solidFill>
                <a:effectLst/>
              </a:rPr>
              <a:t>tlačená</a:t>
            </a:r>
            <a:r>
              <a:rPr lang="en-US" sz="2000" b="0" i="0" dirty="0">
                <a:solidFill>
                  <a:srgbClr val="333333"/>
                </a:solidFill>
                <a:effectLst/>
              </a:rPr>
              <a:t> </a:t>
            </a:r>
            <a:r>
              <a:rPr lang="en-US" sz="2000" b="0" i="0" dirty="0" err="1">
                <a:solidFill>
                  <a:srgbClr val="333333"/>
                </a:solidFill>
                <a:effectLst/>
              </a:rPr>
              <a:t>tělesem</a:t>
            </a:r>
            <a:r>
              <a:rPr lang="en-US" sz="2000" b="0" i="0" dirty="0">
                <a:solidFill>
                  <a:srgbClr val="333333"/>
                </a:solidFill>
                <a:effectLst/>
              </a:rPr>
              <a:t> </a:t>
            </a:r>
            <a:r>
              <a:rPr lang="en-US" sz="2000" b="0" i="0" dirty="0" err="1">
                <a:solidFill>
                  <a:srgbClr val="333333"/>
                </a:solidFill>
                <a:effectLst/>
              </a:rPr>
              <a:t>dopředu</a:t>
            </a:r>
            <a:r>
              <a:rPr lang="en-US" sz="2000" b="0" i="0" dirty="0">
                <a:solidFill>
                  <a:srgbClr val="333333"/>
                </a:solidFill>
                <a:effectLst/>
              </a:rPr>
              <a:t>.</a:t>
            </a:r>
            <a:endParaRPr lang="cs-CZ" sz="2000" b="0" i="0" dirty="0">
              <a:solidFill>
                <a:srgbClr val="333333"/>
              </a:solidFill>
              <a:effectLst/>
            </a:endParaRPr>
          </a:p>
          <a:p>
            <a:pPr algn="just"/>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pohybu</a:t>
            </a:r>
            <a:r>
              <a:rPr lang="en-US" sz="2000" b="0" i="0" dirty="0">
                <a:solidFill>
                  <a:srgbClr val="333333"/>
                </a:solidFill>
                <a:effectLst/>
              </a:rPr>
              <a:t> </a:t>
            </a:r>
            <a:r>
              <a:rPr lang="en-US" sz="2000" b="0" i="0" dirty="0" err="1">
                <a:solidFill>
                  <a:srgbClr val="333333"/>
                </a:solidFill>
                <a:effectLst/>
              </a:rPr>
              <a:t>tělesa</a:t>
            </a:r>
            <a:r>
              <a:rPr lang="en-US" sz="2000" b="0" i="0" dirty="0">
                <a:solidFill>
                  <a:srgbClr val="333333"/>
                </a:solidFill>
                <a:effectLst/>
              </a:rPr>
              <a:t> </a:t>
            </a:r>
            <a:r>
              <a:rPr lang="en-US" sz="2000" b="1" i="0" dirty="0" err="1">
                <a:solidFill>
                  <a:srgbClr val="333333"/>
                </a:solidFill>
                <a:effectLst/>
              </a:rPr>
              <a:t>menší</a:t>
            </a:r>
            <a:r>
              <a:rPr lang="en-US" sz="2000" b="1" i="0" dirty="0">
                <a:solidFill>
                  <a:srgbClr val="333333"/>
                </a:solidFill>
                <a:effectLst/>
              </a:rPr>
              <a:t> </a:t>
            </a:r>
            <a:r>
              <a:rPr lang="en-US" sz="2000" b="1" i="0" dirty="0" err="1">
                <a:solidFill>
                  <a:srgbClr val="333333"/>
                </a:solidFill>
                <a:effectLst/>
              </a:rPr>
              <a:t>rychlostí</a:t>
            </a:r>
            <a:r>
              <a:rPr lang="en-US" sz="2000" b="1" i="0" dirty="0">
                <a:solidFill>
                  <a:srgbClr val="333333"/>
                </a:solidFill>
                <a:effectLst/>
              </a:rPr>
              <a:t> </a:t>
            </a:r>
            <a:r>
              <a:rPr lang="en-US" sz="2000" b="1" i="0" dirty="0" err="1">
                <a:solidFill>
                  <a:srgbClr val="333333"/>
                </a:solidFill>
                <a:effectLst/>
              </a:rPr>
              <a:t>než</a:t>
            </a:r>
            <a:r>
              <a:rPr lang="en-US" sz="2000" b="1" i="0" dirty="0">
                <a:solidFill>
                  <a:srgbClr val="333333"/>
                </a:solidFill>
                <a:effectLst/>
              </a:rPr>
              <a:t> </a:t>
            </a:r>
            <a:r>
              <a:rPr lang="en-US" sz="2000" b="1" i="0" dirty="0" err="1">
                <a:solidFill>
                  <a:srgbClr val="333333"/>
                </a:solidFill>
                <a:effectLst/>
              </a:rPr>
              <a:t>jakou</a:t>
            </a:r>
            <a:r>
              <a:rPr lang="en-US" sz="2000" b="1" i="0" dirty="0">
                <a:solidFill>
                  <a:srgbClr val="333333"/>
                </a:solidFill>
                <a:effectLst/>
              </a:rPr>
              <a:t> se </a:t>
            </a:r>
            <a:r>
              <a:rPr lang="en-US" sz="2000" b="1" i="0" dirty="0" err="1">
                <a:solidFill>
                  <a:srgbClr val="333333"/>
                </a:solidFill>
                <a:effectLst/>
              </a:rPr>
              <a:t>šíří</a:t>
            </a:r>
            <a:r>
              <a:rPr lang="en-US" sz="2000" b="1" i="0" dirty="0">
                <a:solidFill>
                  <a:srgbClr val="333333"/>
                </a:solidFill>
                <a:effectLst/>
              </a:rPr>
              <a:t> </a:t>
            </a:r>
            <a:r>
              <a:rPr lang="en-US" sz="2000" b="1" i="0" dirty="0" err="1">
                <a:solidFill>
                  <a:srgbClr val="333333"/>
                </a:solidFill>
                <a:effectLst/>
              </a:rPr>
              <a:t>vlny</a:t>
            </a:r>
            <a:r>
              <a:rPr lang="en-US" sz="2000" b="1" i="0" dirty="0">
                <a:solidFill>
                  <a:srgbClr val="333333"/>
                </a:solidFill>
                <a:effectLst/>
              </a:rPr>
              <a:t> </a:t>
            </a:r>
            <a:r>
              <a:rPr lang="en-US" sz="2000" b="0" i="0" dirty="0" err="1">
                <a:solidFill>
                  <a:srgbClr val="333333"/>
                </a:solidFill>
                <a:effectLst/>
              </a:rPr>
              <a:t>ke</a:t>
            </a:r>
            <a:r>
              <a:rPr lang="en-US" sz="2000" b="0" i="0" dirty="0">
                <a:solidFill>
                  <a:srgbClr val="333333"/>
                </a:solidFill>
                <a:effectLst/>
              </a:rPr>
              <a:t> </a:t>
            </a:r>
            <a:r>
              <a:rPr lang="en-US" sz="2000" b="0" i="0" dirty="0" err="1">
                <a:solidFill>
                  <a:srgbClr val="333333"/>
                </a:solidFill>
                <a:effectLst/>
              </a:rPr>
              <a:t>vzniku</a:t>
            </a:r>
            <a:r>
              <a:rPr lang="en-US" sz="2000" b="0" i="0" dirty="0">
                <a:solidFill>
                  <a:srgbClr val="333333"/>
                </a:solidFill>
                <a:effectLst/>
              </a:rPr>
              <a:t> </a:t>
            </a:r>
            <a:r>
              <a:rPr lang="en-US" sz="2000" b="0" i="0" dirty="0" err="1">
                <a:solidFill>
                  <a:srgbClr val="333333"/>
                </a:solidFill>
                <a:effectLst/>
              </a:rPr>
              <a:t>kýlové</a:t>
            </a:r>
            <a:r>
              <a:rPr lang="en-US" sz="2000" b="0" i="0" dirty="0">
                <a:solidFill>
                  <a:srgbClr val="333333"/>
                </a:solidFill>
                <a:effectLst/>
              </a:rPr>
              <a:t> </a:t>
            </a:r>
            <a:r>
              <a:rPr lang="en-US" sz="2000" b="0" i="0" dirty="0" err="1">
                <a:solidFill>
                  <a:srgbClr val="333333"/>
                </a:solidFill>
                <a:effectLst/>
              </a:rPr>
              <a:t>vlnoplochy</a:t>
            </a:r>
            <a:r>
              <a:rPr lang="en-US" sz="2000" b="0" i="0" dirty="0">
                <a:solidFill>
                  <a:srgbClr val="333333"/>
                </a:solidFill>
                <a:effectLst/>
              </a:rPr>
              <a:t> </a:t>
            </a:r>
            <a:r>
              <a:rPr lang="en-US" sz="2000" b="1" i="0" dirty="0" err="1">
                <a:solidFill>
                  <a:srgbClr val="333333"/>
                </a:solidFill>
                <a:effectLst/>
              </a:rPr>
              <a:t>nedojde</a:t>
            </a:r>
            <a:r>
              <a:rPr lang="en-US" sz="2000" b="0" i="0" dirty="0">
                <a:solidFill>
                  <a:srgbClr val="333333"/>
                </a:solidFill>
                <a:effectLst/>
              </a:rPr>
              <a:t>, </a:t>
            </a:r>
            <a:r>
              <a:rPr lang="en-US" sz="2000" b="0" i="0" u="sng" dirty="0" err="1">
                <a:solidFill>
                  <a:srgbClr val="333333"/>
                </a:solidFill>
                <a:effectLst/>
              </a:rPr>
              <a:t>vlnoplochy</a:t>
            </a:r>
            <a:r>
              <a:rPr lang="en-US" sz="2000" b="0" i="0" u="sng" dirty="0">
                <a:solidFill>
                  <a:srgbClr val="333333"/>
                </a:solidFill>
                <a:effectLst/>
              </a:rPr>
              <a:t> </a:t>
            </a:r>
            <a:r>
              <a:rPr lang="en-US" sz="2000" b="0" i="0" u="sng" dirty="0" err="1">
                <a:solidFill>
                  <a:srgbClr val="333333"/>
                </a:solidFill>
                <a:effectLst/>
              </a:rPr>
              <a:t>předbíhají</a:t>
            </a:r>
            <a:r>
              <a:rPr lang="en-US" sz="2000" b="0" i="0" u="sng" dirty="0">
                <a:solidFill>
                  <a:srgbClr val="333333"/>
                </a:solidFill>
                <a:effectLst/>
              </a:rPr>
              <a:t> </a:t>
            </a:r>
            <a:r>
              <a:rPr lang="en-US" sz="2000" b="0" i="0" u="sng" dirty="0" err="1">
                <a:solidFill>
                  <a:srgbClr val="333333"/>
                </a:solidFill>
                <a:effectLst/>
              </a:rPr>
              <a:t>těleso</a:t>
            </a:r>
            <a:r>
              <a:rPr lang="en-US" sz="2000" b="0" i="0" dirty="0">
                <a:solidFill>
                  <a:srgbClr val="333333"/>
                </a:solidFill>
                <a:effectLst/>
              </a:rPr>
              <a:t>.</a:t>
            </a:r>
            <a:endParaRPr lang="en-US" sz="2000" dirty="0"/>
          </a:p>
        </p:txBody>
      </p:sp>
      <p:sp>
        <p:nvSpPr>
          <p:cNvPr id="13" name="TextovéPole 12">
            <a:extLst>
              <a:ext uri="{FF2B5EF4-FFF2-40B4-BE49-F238E27FC236}">
                <a16:creationId xmlns:a16="http://schemas.microsoft.com/office/drawing/2014/main" id="{CD421F10-8729-4EF1-A248-42939C7F45EB}"/>
              </a:ext>
            </a:extLst>
          </p:cNvPr>
          <p:cNvSpPr txBox="1"/>
          <p:nvPr/>
        </p:nvSpPr>
        <p:spPr>
          <a:xfrm>
            <a:off x="314737" y="3486285"/>
            <a:ext cx="3209513" cy="646331"/>
          </a:xfrm>
          <a:prstGeom prst="rect">
            <a:avLst/>
          </a:prstGeom>
          <a:noFill/>
        </p:spPr>
        <p:txBody>
          <a:bodyPr wrap="square">
            <a:spAutoFit/>
          </a:bodyPr>
          <a:lstStyle/>
          <a:p>
            <a:r>
              <a:rPr lang="en-US" sz="1800" b="0" i="1" dirty="0" err="1">
                <a:solidFill>
                  <a:srgbClr val="333333"/>
                </a:solidFill>
                <a:effectLst/>
              </a:rPr>
              <a:t>v</a:t>
            </a:r>
            <a:r>
              <a:rPr lang="en-US" sz="1800" b="0" i="0" baseline="-25000" dirty="0" err="1">
                <a:solidFill>
                  <a:srgbClr val="333333"/>
                </a:solidFill>
                <a:effectLst/>
              </a:rPr>
              <a:t>z</a:t>
            </a:r>
            <a:r>
              <a:rPr lang="en-US" sz="1800" b="0" i="0" dirty="0">
                <a:solidFill>
                  <a:srgbClr val="333333"/>
                </a:solidFill>
                <a:effectLst/>
              </a:rPr>
              <a:t> </a:t>
            </a:r>
            <a:r>
              <a:rPr lang="cs-CZ" sz="1800" b="0" i="0" dirty="0">
                <a:solidFill>
                  <a:srgbClr val="333333"/>
                </a:solidFill>
                <a:effectLst/>
              </a:rPr>
              <a:t>je rychlost</a:t>
            </a:r>
            <a:r>
              <a:rPr lang="en-US" sz="1800" b="0" i="0" dirty="0">
                <a:solidFill>
                  <a:srgbClr val="333333"/>
                </a:solidFill>
                <a:effectLst/>
              </a:rPr>
              <a:t> </a:t>
            </a:r>
            <a:r>
              <a:rPr lang="en-US" sz="1800" b="0" i="0" dirty="0" err="1">
                <a:solidFill>
                  <a:srgbClr val="333333"/>
                </a:solidFill>
                <a:effectLst/>
              </a:rPr>
              <a:t>tělesa</a:t>
            </a:r>
            <a:r>
              <a:rPr lang="en-US" sz="1800" b="0" i="0" dirty="0">
                <a:solidFill>
                  <a:srgbClr val="333333"/>
                </a:solidFill>
                <a:effectLst/>
              </a:rPr>
              <a:t>, </a:t>
            </a:r>
            <a:r>
              <a:rPr lang="en-US" sz="1800" b="0" i="1" dirty="0">
                <a:solidFill>
                  <a:srgbClr val="333333"/>
                </a:solidFill>
                <a:effectLst/>
              </a:rPr>
              <a:t>v</a:t>
            </a:r>
            <a:r>
              <a:rPr lang="el-GR" sz="1800" b="0" i="0" baseline="-25000" dirty="0">
                <a:solidFill>
                  <a:srgbClr val="333333"/>
                </a:solidFill>
                <a:effectLst/>
              </a:rPr>
              <a:t>φ</a:t>
            </a:r>
            <a:r>
              <a:rPr lang="el-GR" sz="1800" b="0" i="0" dirty="0">
                <a:solidFill>
                  <a:srgbClr val="333333"/>
                </a:solidFill>
                <a:effectLst/>
              </a:rPr>
              <a:t> </a:t>
            </a:r>
            <a:r>
              <a:rPr lang="en-US" sz="1800" b="0" i="0" dirty="0">
                <a:solidFill>
                  <a:srgbClr val="333333"/>
                </a:solidFill>
                <a:effectLst/>
              </a:rPr>
              <a:t> </a:t>
            </a:r>
            <a:r>
              <a:rPr lang="en-US" sz="1800" b="0" i="0" dirty="0" err="1">
                <a:solidFill>
                  <a:srgbClr val="333333"/>
                </a:solidFill>
                <a:effectLst/>
              </a:rPr>
              <a:t>rychlost</a:t>
            </a:r>
            <a:r>
              <a:rPr lang="cs-CZ" sz="1800" b="0" i="0" dirty="0">
                <a:solidFill>
                  <a:srgbClr val="333333"/>
                </a:solidFill>
                <a:effectLst/>
              </a:rPr>
              <a:t> šíření vln </a:t>
            </a:r>
            <a:r>
              <a:rPr lang="en-US" sz="1800" b="0" i="0" dirty="0">
                <a:solidFill>
                  <a:srgbClr val="333333"/>
                </a:solidFill>
                <a:effectLst/>
              </a:rPr>
              <a:t>v </a:t>
            </a:r>
            <a:r>
              <a:rPr lang="cs-CZ" sz="1800" b="0" i="0" dirty="0">
                <a:solidFill>
                  <a:srgbClr val="333333"/>
                </a:solidFill>
                <a:effectLst/>
              </a:rPr>
              <a:t>daném</a:t>
            </a:r>
            <a:r>
              <a:rPr lang="en-US" sz="1800" b="0" i="0" dirty="0">
                <a:solidFill>
                  <a:srgbClr val="333333"/>
                </a:solidFill>
                <a:effectLst/>
              </a:rPr>
              <a:t> </a:t>
            </a:r>
            <a:r>
              <a:rPr lang="en-US" sz="1800" b="0" i="0" dirty="0" err="1">
                <a:solidFill>
                  <a:srgbClr val="333333"/>
                </a:solidFill>
                <a:effectLst/>
              </a:rPr>
              <a:t>prostředí</a:t>
            </a:r>
            <a:endParaRPr lang="en-US" dirty="0"/>
          </a:p>
        </p:txBody>
      </p:sp>
      <p:sp>
        <p:nvSpPr>
          <p:cNvPr id="15" name="TextovéPole 14">
            <a:extLst>
              <a:ext uri="{FF2B5EF4-FFF2-40B4-BE49-F238E27FC236}">
                <a16:creationId xmlns:a16="http://schemas.microsoft.com/office/drawing/2014/main" id="{0EF8720F-3B9A-4F67-8AF6-86D64A00E941}"/>
              </a:ext>
            </a:extLst>
          </p:cNvPr>
          <p:cNvSpPr txBox="1"/>
          <p:nvPr/>
        </p:nvSpPr>
        <p:spPr>
          <a:xfrm>
            <a:off x="250131" y="365575"/>
            <a:ext cx="6907695" cy="461665"/>
          </a:xfrm>
          <a:prstGeom prst="rect">
            <a:avLst/>
          </a:prstGeom>
          <a:noFill/>
        </p:spPr>
        <p:txBody>
          <a:bodyPr wrap="square">
            <a:spAutoFit/>
          </a:bodyPr>
          <a:lstStyle/>
          <a:p>
            <a:r>
              <a:rPr lang="cs-CZ" sz="2400" b="1" i="0" dirty="0">
                <a:solidFill>
                  <a:srgbClr val="333333"/>
                </a:solidFill>
                <a:effectLst/>
              </a:rPr>
              <a:t>Kýlová vlna</a:t>
            </a:r>
            <a:endParaRPr lang="en-US" sz="2400" b="1" dirty="0"/>
          </a:p>
        </p:txBody>
      </p:sp>
    </p:spTree>
    <p:extLst>
      <p:ext uri="{BB962C8B-B14F-4D97-AF65-F5344CB8AC3E}">
        <p14:creationId xmlns:p14="http://schemas.microsoft.com/office/powerpoint/2010/main" val="3410550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AE083AD0-A4B8-47A0-AED2-B9A8716E5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687" y="4267200"/>
            <a:ext cx="3272104" cy="213657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ulbous bow in drydock.">
            <a:extLst>
              <a:ext uri="{FF2B5EF4-FFF2-40B4-BE49-F238E27FC236}">
                <a16:creationId xmlns:a16="http://schemas.microsoft.com/office/drawing/2014/main" id="{8BA7D601-2EE1-4792-BF62-F0A388B2E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502" y="715617"/>
            <a:ext cx="3909393" cy="293204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ulbous bow in drydock.">
            <a:extLst>
              <a:ext uri="{FF2B5EF4-FFF2-40B4-BE49-F238E27FC236}">
                <a16:creationId xmlns:a16="http://schemas.microsoft.com/office/drawing/2014/main" id="{76AB8EC7-F25B-4771-AF7E-24E32109B6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538" y="3980189"/>
            <a:ext cx="5254487" cy="271919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9399990F-0B67-4191-836B-9681AECF4AC1}"/>
              </a:ext>
            </a:extLst>
          </p:cNvPr>
          <p:cNvSpPr txBox="1"/>
          <p:nvPr/>
        </p:nvSpPr>
        <p:spPr>
          <a:xfrm>
            <a:off x="218661" y="1145738"/>
            <a:ext cx="4671391" cy="2554545"/>
          </a:xfrm>
          <a:prstGeom prst="rect">
            <a:avLst/>
          </a:prstGeom>
          <a:noFill/>
        </p:spPr>
        <p:txBody>
          <a:bodyPr wrap="square">
            <a:spAutoFit/>
          </a:bodyPr>
          <a:lstStyle/>
          <a:p>
            <a:pPr algn="just"/>
            <a:r>
              <a:rPr lang="cs-CZ" sz="2000" b="0" i="0" dirty="0">
                <a:solidFill>
                  <a:srgbClr val="000000"/>
                </a:solidFill>
                <a:effectLst/>
              </a:rPr>
              <a:t>B</a:t>
            </a:r>
            <a:r>
              <a:rPr lang="en-US" sz="2000" b="0" i="0" dirty="0" err="1">
                <a:solidFill>
                  <a:srgbClr val="000000"/>
                </a:solidFill>
                <a:effectLst/>
              </a:rPr>
              <a:t>ěžná</a:t>
            </a:r>
            <a:r>
              <a:rPr lang="en-US" sz="2000" b="0" i="0" dirty="0">
                <a:solidFill>
                  <a:srgbClr val="000000"/>
                </a:solidFill>
                <a:effectLst/>
              </a:rPr>
              <a:t> </a:t>
            </a:r>
            <a:r>
              <a:rPr lang="en-US" sz="2000" b="0" i="0" dirty="0" err="1">
                <a:solidFill>
                  <a:srgbClr val="000000"/>
                </a:solidFill>
                <a:effectLst/>
              </a:rPr>
              <a:t>příď</a:t>
            </a:r>
            <a:r>
              <a:rPr lang="en-US" sz="2000" b="0" i="0" dirty="0">
                <a:solidFill>
                  <a:srgbClr val="000000"/>
                </a:solidFill>
                <a:effectLst/>
              </a:rPr>
              <a:t> </a:t>
            </a:r>
            <a:r>
              <a:rPr lang="en-US" sz="2000" b="0" i="0" dirty="0" err="1">
                <a:solidFill>
                  <a:srgbClr val="000000"/>
                </a:solidFill>
                <a:effectLst/>
              </a:rPr>
              <a:t>při</a:t>
            </a:r>
            <a:r>
              <a:rPr lang="en-US" sz="2000" b="0" i="0" dirty="0">
                <a:solidFill>
                  <a:srgbClr val="000000"/>
                </a:solidFill>
                <a:effectLst/>
              </a:rPr>
              <a:t> </a:t>
            </a:r>
            <a:r>
              <a:rPr lang="en-US" sz="2000" b="0" i="0" dirty="0" err="1">
                <a:solidFill>
                  <a:srgbClr val="000000"/>
                </a:solidFill>
                <a:effectLst/>
              </a:rPr>
              <a:t>rozrážení</a:t>
            </a:r>
            <a:r>
              <a:rPr lang="en-US" sz="2000" b="0" i="0" dirty="0">
                <a:solidFill>
                  <a:srgbClr val="000000"/>
                </a:solidFill>
                <a:effectLst/>
              </a:rPr>
              <a:t> </a:t>
            </a:r>
            <a:r>
              <a:rPr lang="en-US" sz="2000" b="0" i="0" dirty="0" err="1">
                <a:solidFill>
                  <a:srgbClr val="000000"/>
                </a:solidFill>
                <a:effectLst/>
              </a:rPr>
              <a:t>vody</a:t>
            </a:r>
            <a:r>
              <a:rPr lang="en-US" sz="2000" b="0" i="0" dirty="0">
                <a:solidFill>
                  <a:srgbClr val="000000"/>
                </a:solidFill>
                <a:effectLst/>
              </a:rPr>
              <a:t> </a:t>
            </a:r>
            <a:r>
              <a:rPr lang="en-US" sz="2000" b="0" i="0" dirty="0" err="1">
                <a:solidFill>
                  <a:srgbClr val="000000"/>
                </a:solidFill>
                <a:effectLst/>
              </a:rPr>
              <a:t>vytváří</a:t>
            </a:r>
            <a:r>
              <a:rPr lang="en-US" sz="2000" b="0" i="0" dirty="0">
                <a:solidFill>
                  <a:srgbClr val="000000"/>
                </a:solidFill>
                <a:effectLst/>
              </a:rPr>
              <a:t> </a:t>
            </a:r>
            <a:r>
              <a:rPr lang="en-US" sz="2000" b="0" i="0" dirty="0" err="1">
                <a:solidFill>
                  <a:srgbClr val="000000"/>
                </a:solidFill>
                <a:effectLst/>
              </a:rPr>
              <a:t>příďovou</a:t>
            </a:r>
            <a:r>
              <a:rPr lang="en-US" sz="2000" b="0" i="0" dirty="0">
                <a:solidFill>
                  <a:srgbClr val="000000"/>
                </a:solidFill>
                <a:effectLst/>
              </a:rPr>
              <a:t> </a:t>
            </a:r>
            <a:r>
              <a:rPr lang="en-US" sz="2000" b="0" i="0" dirty="0" err="1">
                <a:solidFill>
                  <a:srgbClr val="000000"/>
                </a:solidFill>
                <a:effectLst/>
              </a:rPr>
              <a:t>vlnu</a:t>
            </a:r>
            <a:r>
              <a:rPr lang="en-US" sz="2000" b="0" i="0" dirty="0">
                <a:solidFill>
                  <a:srgbClr val="000000"/>
                </a:solidFill>
                <a:effectLst/>
              </a:rPr>
              <a:t>, </a:t>
            </a:r>
            <a:r>
              <a:rPr lang="en-US" sz="2000" b="0" i="0" dirty="0" err="1">
                <a:solidFill>
                  <a:srgbClr val="000000"/>
                </a:solidFill>
                <a:effectLst/>
              </a:rPr>
              <a:t>která</a:t>
            </a:r>
            <a:r>
              <a:rPr lang="en-US" sz="2000" b="0" i="0" dirty="0">
                <a:solidFill>
                  <a:srgbClr val="000000"/>
                </a:solidFill>
                <a:effectLst/>
              </a:rPr>
              <a:t> </a:t>
            </a:r>
            <a:r>
              <a:rPr lang="en-US" sz="2000" b="0" i="0" dirty="0" err="1">
                <a:solidFill>
                  <a:srgbClr val="000000"/>
                </a:solidFill>
                <a:effectLst/>
              </a:rPr>
              <a:t>obtéká</a:t>
            </a:r>
            <a:r>
              <a:rPr lang="en-US" sz="2000" b="0" i="0" dirty="0">
                <a:solidFill>
                  <a:srgbClr val="000000"/>
                </a:solidFill>
                <a:effectLst/>
              </a:rPr>
              <a:t> </a:t>
            </a:r>
            <a:r>
              <a:rPr lang="en-US" sz="2000" b="0" i="0" dirty="0" err="1">
                <a:solidFill>
                  <a:srgbClr val="000000"/>
                </a:solidFill>
                <a:effectLst/>
              </a:rPr>
              <a:t>trup</a:t>
            </a:r>
            <a:r>
              <a:rPr lang="en-US" sz="2000" b="0" i="0" dirty="0">
                <a:solidFill>
                  <a:srgbClr val="000000"/>
                </a:solidFill>
                <a:effectLst/>
              </a:rPr>
              <a:t> </a:t>
            </a:r>
            <a:r>
              <a:rPr lang="en-US" sz="2000" b="0" i="0" dirty="0" err="1">
                <a:solidFill>
                  <a:srgbClr val="000000"/>
                </a:solidFill>
                <a:effectLst/>
              </a:rPr>
              <a:t>lodi</a:t>
            </a:r>
            <a:r>
              <a:rPr lang="en-US" sz="2000" b="0" i="0" dirty="0">
                <a:solidFill>
                  <a:srgbClr val="000000"/>
                </a:solidFill>
                <a:effectLst/>
              </a:rPr>
              <a:t> a </a:t>
            </a:r>
            <a:r>
              <a:rPr lang="en-US" sz="2000" b="0" i="0" dirty="0" err="1">
                <a:solidFill>
                  <a:srgbClr val="000000"/>
                </a:solidFill>
                <a:effectLst/>
              </a:rPr>
              <a:t>zvyšuje</a:t>
            </a:r>
            <a:r>
              <a:rPr lang="en-US" sz="2000" b="0" i="0" dirty="0">
                <a:solidFill>
                  <a:srgbClr val="000000"/>
                </a:solidFill>
                <a:effectLst/>
              </a:rPr>
              <a:t> </a:t>
            </a:r>
            <a:r>
              <a:rPr lang="en-US" sz="2000" b="0" i="0" dirty="0" err="1">
                <a:solidFill>
                  <a:srgbClr val="000000"/>
                </a:solidFill>
                <a:effectLst/>
              </a:rPr>
              <a:t>odpor</a:t>
            </a:r>
            <a:r>
              <a:rPr lang="en-US" sz="2000" b="0" i="0" dirty="0">
                <a:solidFill>
                  <a:srgbClr val="000000"/>
                </a:solidFill>
                <a:effectLst/>
              </a:rPr>
              <a:t>. </a:t>
            </a:r>
            <a:r>
              <a:rPr lang="en-US" sz="2000" b="0" i="0" dirty="0" err="1">
                <a:solidFill>
                  <a:srgbClr val="000000"/>
                </a:solidFill>
                <a:effectLst/>
              </a:rPr>
              <a:t>Pokud</a:t>
            </a:r>
            <a:r>
              <a:rPr lang="en-US" sz="2000" b="0" i="0" dirty="0">
                <a:solidFill>
                  <a:srgbClr val="000000"/>
                </a:solidFill>
                <a:effectLst/>
              </a:rPr>
              <a:t> je </a:t>
            </a:r>
            <a:r>
              <a:rPr lang="en-US" sz="2000" b="0" i="0" dirty="0" err="1">
                <a:solidFill>
                  <a:srgbClr val="000000"/>
                </a:solidFill>
                <a:effectLst/>
              </a:rPr>
              <a:t>přidaná</a:t>
            </a:r>
            <a:r>
              <a:rPr lang="en-US" sz="2000" b="0" i="0" dirty="0">
                <a:solidFill>
                  <a:srgbClr val="000000"/>
                </a:solidFill>
                <a:effectLst/>
              </a:rPr>
              <a:t> „</a:t>
            </a:r>
            <a:r>
              <a:rPr lang="en-US" sz="2000" b="0" i="1" dirty="0" err="1">
                <a:solidFill>
                  <a:srgbClr val="000000"/>
                </a:solidFill>
                <a:effectLst/>
              </a:rPr>
              <a:t>hruška</a:t>
            </a:r>
            <a:r>
              <a:rPr lang="en-US" sz="2000" b="0" i="0" dirty="0">
                <a:solidFill>
                  <a:srgbClr val="000000"/>
                </a:solidFill>
                <a:effectLst/>
              </a:rPr>
              <a:t>“ </a:t>
            </a:r>
            <a:r>
              <a:rPr lang="en-US" sz="2000" b="0" i="0" u="sng" dirty="0">
                <a:solidFill>
                  <a:srgbClr val="000000"/>
                </a:solidFill>
                <a:effectLst/>
              </a:rPr>
              <a:t>v </a:t>
            </a:r>
            <a:r>
              <a:rPr lang="en-US" sz="2000" b="0" i="0" u="sng" dirty="0" err="1">
                <a:solidFill>
                  <a:srgbClr val="000000"/>
                </a:solidFill>
                <a:effectLst/>
              </a:rPr>
              <a:t>úrovni</a:t>
            </a:r>
            <a:r>
              <a:rPr lang="en-US" sz="2000" b="0" i="0" u="sng" dirty="0">
                <a:solidFill>
                  <a:srgbClr val="000000"/>
                </a:solidFill>
                <a:effectLst/>
              </a:rPr>
              <a:t> </a:t>
            </a:r>
            <a:r>
              <a:rPr lang="en-US" sz="2000" b="0" i="0" u="sng" dirty="0" err="1">
                <a:solidFill>
                  <a:srgbClr val="000000"/>
                </a:solidFill>
                <a:effectLst/>
              </a:rPr>
              <a:t>hladiny</a:t>
            </a:r>
            <a:r>
              <a:rPr lang="en-US" sz="2000" b="0" i="0" u="sng" dirty="0">
                <a:solidFill>
                  <a:srgbClr val="000000"/>
                </a:solidFill>
                <a:effectLst/>
              </a:rPr>
              <a:t>, </a:t>
            </a:r>
            <a:r>
              <a:rPr lang="en-US" sz="2000" b="0" i="0" u="sng" dirty="0" err="1">
                <a:solidFill>
                  <a:srgbClr val="000000"/>
                </a:solidFill>
                <a:effectLst/>
              </a:rPr>
              <a:t>vytvoří</a:t>
            </a:r>
            <a:r>
              <a:rPr lang="en-US" sz="2000" b="0" i="0" u="sng" dirty="0">
                <a:solidFill>
                  <a:srgbClr val="000000"/>
                </a:solidFill>
                <a:effectLst/>
              </a:rPr>
              <a:t> se </a:t>
            </a:r>
            <a:r>
              <a:rPr lang="en-US" sz="2000" b="0" i="0" dirty="0" err="1">
                <a:solidFill>
                  <a:srgbClr val="000000"/>
                </a:solidFill>
                <a:effectLst/>
              </a:rPr>
              <a:t>na</a:t>
            </a:r>
            <a:r>
              <a:rPr lang="en-US" sz="2000" b="0" i="0" dirty="0">
                <a:solidFill>
                  <a:srgbClr val="000000"/>
                </a:solidFill>
                <a:effectLst/>
              </a:rPr>
              <a:t> </a:t>
            </a:r>
            <a:r>
              <a:rPr lang="en-US" sz="2000" b="0" i="0" dirty="0" err="1">
                <a:solidFill>
                  <a:srgbClr val="000000"/>
                </a:solidFill>
                <a:effectLst/>
              </a:rPr>
              <a:t>ní</a:t>
            </a:r>
            <a:r>
              <a:rPr lang="en-US" sz="2000" b="0" i="0" dirty="0">
                <a:solidFill>
                  <a:srgbClr val="000000"/>
                </a:solidFill>
                <a:effectLst/>
              </a:rPr>
              <a:t> </a:t>
            </a:r>
            <a:r>
              <a:rPr lang="en-US" sz="2000" b="0" i="0" dirty="0" err="1">
                <a:solidFill>
                  <a:srgbClr val="000000"/>
                </a:solidFill>
                <a:effectLst/>
              </a:rPr>
              <a:t>ještě</a:t>
            </a:r>
            <a:r>
              <a:rPr lang="en-US" sz="2000" b="0" i="0" dirty="0">
                <a:solidFill>
                  <a:srgbClr val="000000"/>
                </a:solidFill>
                <a:effectLst/>
              </a:rPr>
              <a:t> </a:t>
            </a:r>
            <a:r>
              <a:rPr lang="en-US" sz="2000" b="0" i="0" dirty="0" err="1">
                <a:solidFill>
                  <a:srgbClr val="000000"/>
                </a:solidFill>
                <a:effectLst/>
              </a:rPr>
              <a:t>jedna</a:t>
            </a:r>
            <a:r>
              <a:rPr lang="en-US" sz="2000" b="0" i="0" dirty="0">
                <a:solidFill>
                  <a:srgbClr val="000000"/>
                </a:solidFill>
                <a:effectLst/>
              </a:rPr>
              <a:t> </a:t>
            </a:r>
            <a:r>
              <a:rPr lang="en-US" sz="2000" b="0" i="0" u="sng" dirty="0" err="1">
                <a:solidFill>
                  <a:srgbClr val="000000"/>
                </a:solidFill>
                <a:effectLst/>
              </a:rPr>
              <a:t>vlna</a:t>
            </a:r>
            <a:r>
              <a:rPr lang="en-US" sz="2000" b="0" i="0" u="sng" dirty="0">
                <a:solidFill>
                  <a:srgbClr val="000000"/>
                </a:solidFill>
                <a:effectLst/>
              </a:rPr>
              <a:t>, </a:t>
            </a:r>
            <a:r>
              <a:rPr lang="en-US" sz="2000" b="0" i="0" u="sng" dirty="0" err="1">
                <a:solidFill>
                  <a:srgbClr val="000000"/>
                </a:solidFill>
                <a:effectLst/>
              </a:rPr>
              <a:t>fázově</a:t>
            </a:r>
            <a:r>
              <a:rPr lang="en-US" sz="2000" b="0" i="0" u="sng" dirty="0">
                <a:solidFill>
                  <a:srgbClr val="000000"/>
                </a:solidFill>
                <a:effectLst/>
              </a:rPr>
              <a:t> </a:t>
            </a:r>
            <a:r>
              <a:rPr lang="en-US" sz="2000" b="0" i="0" u="sng" dirty="0" err="1">
                <a:solidFill>
                  <a:srgbClr val="000000"/>
                </a:solidFill>
                <a:effectLst/>
              </a:rPr>
              <a:t>posunutá</a:t>
            </a:r>
            <a:r>
              <a:rPr lang="en-US" sz="2000" b="0" i="0" dirty="0">
                <a:solidFill>
                  <a:srgbClr val="000000"/>
                </a:solidFill>
                <a:effectLst/>
              </a:rPr>
              <a:t>. </a:t>
            </a:r>
            <a:r>
              <a:rPr lang="en-US" sz="2000" b="0" i="0" dirty="0" err="1">
                <a:solidFill>
                  <a:srgbClr val="000000"/>
                </a:solidFill>
                <a:effectLst/>
              </a:rPr>
              <a:t>Díky</a:t>
            </a:r>
            <a:r>
              <a:rPr lang="en-US" sz="2000" b="0" i="0" dirty="0">
                <a:solidFill>
                  <a:srgbClr val="000000"/>
                </a:solidFill>
                <a:effectLst/>
              </a:rPr>
              <a:t> </a:t>
            </a:r>
            <a:r>
              <a:rPr lang="en-US" sz="2000" b="0" i="0" dirty="0" err="1">
                <a:solidFill>
                  <a:srgbClr val="000000"/>
                </a:solidFill>
                <a:effectLst/>
              </a:rPr>
              <a:t>tomu</a:t>
            </a:r>
            <a:r>
              <a:rPr lang="en-US" sz="2000" b="0" i="0" dirty="0">
                <a:solidFill>
                  <a:srgbClr val="000000"/>
                </a:solidFill>
                <a:effectLst/>
              </a:rPr>
              <a:t> se </a:t>
            </a:r>
            <a:r>
              <a:rPr lang="cs-CZ" sz="2000" b="0" i="0" dirty="0">
                <a:solidFill>
                  <a:srgbClr val="000000"/>
                </a:solidFill>
                <a:effectLst/>
              </a:rPr>
              <a:t>obě vlny </a:t>
            </a:r>
            <a:r>
              <a:rPr lang="en-US" sz="2000" b="0" i="0" dirty="0" err="1">
                <a:solidFill>
                  <a:srgbClr val="000000"/>
                </a:solidFill>
                <a:effectLst/>
              </a:rPr>
              <a:t>zčásti</a:t>
            </a:r>
            <a:r>
              <a:rPr lang="en-US" sz="2000" b="0" i="0" dirty="0">
                <a:solidFill>
                  <a:srgbClr val="000000"/>
                </a:solidFill>
                <a:effectLst/>
              </a:rPr>
              <a:t> </a:t>
            </a:r>
            <a:r>
              <a:rPr lang="en-US" sz="2000" b="0" i="0" u="sng" dirty="0" err="1">
                <a:solidFill>
                  <a:srgbClr val="000000"/>
                </a:solidFill>
                <a:effectLst/>
              </a:rPr>
              <a:t>vzájemně</a:t>
            </a:r>
            <a:r>
              <a:rPr lang="en-US" sz="2000" b="0" i="0" u="sng" dirty="0">
                <a:solidFill>
                  <a:srgbClr val="000000"/>
                </a:solidFill>
                <a:effectLst/>
              </a:rPr>
              <a:t> </a:t>
            </a:r>
            <a:r>
              <a:rPr lang="en-US" sz="2000" b="0" i="0" u="sng" dirty="0" err="1">
                <a:solidFill>
                  <a:srgbClr val="000000"/>
                </a:solidFill>
                <a:effectLst/>
              </a:rPr>
              <a:t>vyruší</a:t>
            </a:r>
            <a:r>
              <a:rPr lang="en-US" sz="2000" b="0" i="0" dirty="0">
                <a:solidFill>
                  <a:srgbClr val="000000"/>
                </a:solidFill>
                <a:effectLst/>
              </a:rPr>
              <a:t>, </a:t>
            </a:r>
            <a:r>
              <a:rPr lang="en-US" sz="2000" b="0" i="0" dirty="0" err="1">
                <a:solidFill>
                  <a:srgbClr val="000000"/>
                </a:solidFill>
                <a:effectLst/>
              </a:rPr>
              <a:t>sníží</a:t>
            </a:r>
            <a:r>
              <a:rPr lang="en-US" sz="2000" b="0" i="0" dirty="0">
                <a:solidFill>
                  <a:srgbClr val="000000"/>
                </a:solidFill>
                <a:effectLst/>
              </a:rPr>
              <a:t> </a:t>
            </a:r>
            <a:r>
              <a:rPr lang="en-US" sz="2000" b="0" i="0" dirty="0" err="1">
                <a:solidFill>
                  <a:srgbClr val="000000"/>
                </a:solidFill>
                <a:effectLst/>
              </a:rPr>
              <a:t>brázdu</a:t>
            </a:r>
            <a:r>
              <a:rPr lang="en-US" sz="2000" b="0" i="0" dirty="0">
                <a:solidFill>
                  <a:srgbClr val="000000"/>
                </a:solidFill>
                <a:effectLst/>
              </a:rPr>
              <a:t> za </a:t>
            </a:r>
            <a:r>
              <a:rPr lang="en-US" sz="2000" b="0" i="0" dirty="0" err="1">
                <a:solidFill>
                  <a:srgbClr val="000000"/>
                </a:solidFill>
                <a:effectLst/>
              </a:rPr>
              <a:t>lodí</a:t>
            </a:r>
            <a:r>
              <a:rPr lang="en-US" sz="2000" b="0" i="0" dirty="0">
                <a:solidFill>
                  <a:srgbClr val="000000"/>
                </a:solidFill>
                <a:effectLst/>
              </a:rPr>
              <a:t> a </a:t>
            </a:r>
            <a:r>
              <a:rPr lang="en-US" sz="2000" b="0" i="0" dirty="0" err="1">
                <a:solidFill>
                  <a:srgbClr val="000000"/>
                </a:solidFill>
                <a:effectLst/>
              </a:rPr>
              <a:t>změní</a:t>
            </a:r>
            <a:r>
              <a:rPr lang="en-US" sz="2000" b="0" i="0" dirty="0">
                <a:solidFill>
                  <a:srgbClr val="000000"/>
                </a:solidFill>
                <a:effectLst/>
              </a:rPr>
              <a:t> </a:t>
            </a:r>
            <a:r>
              <a:rPr lang="en-US" sz="2000" b="0" i="0" dirty="0" err="1">
                <a:solidFill>
                  <a:srgbClr val="000000"/>
                </a:solidFill>
                <a:effectLst/>
              </a:rPr>
              <a:t>tlaky</a:t>
            </a:r>
            <a:r>
              <a:rPr lang="en-US" sz="2000" b="0" i="0" dirty="0">
                <a:solidFill>
                  <a:srgbClr val="000000"/>
                </a:solidFill>
                <a:effectLst/>
              </a:rPr>
              <a:t> </a:t>
            </a:r>
            <a:r>
              <a:rPr lang="en-US" sz="2000" b="0" i="0" dirty="0" err="1">
                <a:solidFill>
                  <a:srgbClr val="000000"/>
                </a:solidFill>
                <a:effectLst/>
              </a:rPr>
              <a:t>kolem</a:t>
            </a:r>
            <a:r>
              <a:rPr lang="en-US" sz="2000" b="0" i="0" dirty="0">
                <a:solidFill>
                  <a:srgbClr val="000000"/>
                </a:solidFill>
                <a:effectLst/>
              </a:rPr>
              <a:t> </a:t>
            </a:r>
            <a:r>
              <a:rPr lang="en-US" sz="2000" b="0" i="0" dirty="0" err="1">
                <a:solidFill>
                  <a:srgbClr val="000000"/>
                </a:solidFill>
                <a:effectLst/>
              </a:rPr>
              <a:t>trupu</a:t>
            </a:r>
            <a:r>
              <a:rPr lang="cs-CZ" sz="2000" b="0" i="0" dirty="0">
                <a:solidFill>
                  <a:srgbClr val="000000"/>
                </a:solidFill>
                <a:effectLst/>
              </a:rPr>
              <a:t>, a </a:t>
            </a:r>
            <a:r>
              <a:rPr lang="cs-CZ" sz="2000" dirty="0">
                <a:solidFill>
                  <a:srgbClr val="000000"/>
                </a:solidFill>
              </a:rPr>
              <a:t>tím loď </a:t>
            </a:r>
            <a:r>
              <a:rPr lang="en-US" sz="2000" b="0" i="0" dirty="0" err="1">
                <a:solidFill>
                  <a:srgbClr val="000000"/>
                </a:solidFill>
                <a:effectLst/>
              </a:rPr>
              <a:t>dokáže</a:t>
            </a:r>
            <a:r>
              <a:rPr lang="en-US" sz="2000" b="0" i="0" dirty="0">
                <a:solidFill>
                  <a:srgbClr val="000000"/>
                </a:solidFill>
                <a:effectLst/>
              </a:rPr>
              <a:t> </a:t>
            </a:r>
            <a:r>
              <a:rPr lang="en-US" sz="2000" b="0" i="0" dirty="0" err="1">
                <a:solidFill>
                  <a:srgbClr val="000000"/>
                </a:solidFill>
                <a:effectLst/>
              </a:rPr>
              <a:t>ušetřit</a:t>
            </a:r>
            <a:r>
              <a:rPr lang="en-US" sz="2000" b="0" i="0" dirty="0">
                <a:solidFill>
                  <a:srgbClr val="000000"/>
                </a:solidFill>
                <a:effectLst/>
              </a:rPr>
              <a:t> </a:t>
            </a:r>
            <a:r>
              <a:rPr lang="en-US" sz="2000" b="0" i="0" dirty="0" err="1">
                <a:solidFill>
                  <a:srgbClr val="000000"/>
                </a:solidFill>
                <a:effectLst/>
              </a:rPr>
              <a:t>na</a:t>
            </a:r>
            <a:r>
              <a:rPr lang="en-US" sz="2000" b="0" i="0" dirty="0">
                <a:solidFill>
                  <a:srgbClr val="000000"/>
                </a:solidFill>
                <a:effectLst/>
              </a:rPr>
              <a:t> </a:t>
            </a:r>
            <a:r>
              <a:rPr lang="en-US" sz="2000" b="0" i="0" dirty="0" err="1">
                <a:solidFill>
                  <a:srgbClr val="000000"/>
                </a:solidFill>
                <a:effectLst/>
              </a:rPr>
              <a:t>palivu</a:t>
            </a:r>
            <a:r>
              <a:rPr lang="en-US" sz="2000" b="0" i="0" dirty="0">
                <a:solidFill>
                  <a:srgbClr val="000000"/>
                </a:solidFill>
                <a:effectLst/>
              </a:rPr>
              <a:t> 12-15</a:t>
            </a:r>
            <a:r>
              <a:rPr lang="cs-CZ" sz="2000" b="0" i="0" dirty="0">
                <a:solidFill>
                  <a:srgbClr val="000000"/>
                </a:solidFill>
                <a:effectLst/>
              </a:rPr>
              <a:t> </a:t>
            </a:r>
            <a:r>
              <a:rPr lang="en-US" sz="2000" b="0" i="0" dirty="0">
                <a:solidFill>
                  <a:srgbClr val="000000"/>
                </a:solidFill>
                <a:effectLst/>
              </a:rPr>
              <a:t>%. </a:t>
            </a:r>
            <a:endParaRPr lang="en-US" sz="2000" dirty="0"/>
          </a:p>
        </p:txBody>
      </p:sp>
      <p:sp>
        <p:nvSpPr>
          <p:cNvPr id="5" name="TextovéPole 4">
            <a:extLst>
              <a:ext uri="{FF2B5EF4-FFF2-40B4-BE49-F238E27FC236}">
                <a16:creationId xmlns:a16="http://schemas.microsoft.com/office/drawing/2014/main" id="{DC7A4780-CD22-420D-8490-161E1FF21E25}"/>
              </a:ext>
            </a:extLst>
          </p:cNvPr>
          <p:cNvSpPr txBox="1"/>
          <p:nvPr/>
        </p:nvSpPr>
        <p:spPr>
          <a:xfrm>
            <a:off x="251791" y="371061"/>
            <a:ext cx="2159758" cy="461665"/>
          </a:xfrm>
          <a:prstGeom prst="rect">
            <a:avLst/>
          </a:prstGeom>
          <a:noFill/>
        </p:spPr>
        <p:txBody>
          <a:bodyPr wrap="none" rtlCol="0">
            <a:spAutoFit/>
          </a:bodyPr>
          <a:lstStyle/>
          <a:p>
            <a:r>
              <a:rPr lang="cs-CZ" sz="2400" b="1" dirty="0"/>
              <a:t>Hruškovitá příď</a:t>
            </a:r>
            <a:endParaRPr lang="en-US" sz="2400" b="1" dirty="0"/>
          </a:p>
        </p:txBody>
      </p:sp>
    </p:spTree>
    <p:extLst>
      <p:ext uri="{BB962C8B-B14F-4D97-AF65-F5344CB8AC3E}">
        <p14:creationId xmlns:p14="http://schemas.microsoft.com/office/powerpoint/2010/main" val="3982352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2F6B931-4ECA-4874-B261-09192C717502}"/>
              </a:ext>
            </a:extLst>
          </p:cNvPr>
          <p:cNvSpPr txBox="1"/>
          <p:nvPr/>
        </p:nvSpPr>
        <p:spPr>
          <a:xfrm>
            <a:off x="245165" y="246201"/>
            <a:ext cx="4572000" cy="461665"/>
          </a:xfrm>
          <a:prstGeom prst="rect">
            <a:avLst/>
          </a:prstGeom>
          <a:noFill/>
        </p:spPr>
        <p:txBody>
          <a:bodyPr wrap="square">
            <a:spAutoFit/>
          </a:bodyPr>
          <a:lstStyle/>
          <a:p>
            <a:r>
              <a:rPr lang="en-US" sz="2400" b="1" i="0" dirty="0" err="1">
                <a:solidFill>
                  <a:srgbClr val="333333"/>
                </a:solidFill>
                <a:effectLst/>
              </a:rPr>
              <a:t>Dopplerův</a:t>
            </a:r>
            <a:r>
              <a:rPr lang="en-US" sz="2400" b="1" i="0" dirty="0">
                <a:solidFill>
                  <a:srgbClr val="333333"/>
                </a:solidFill>
                <a:effectLst/>
              </a:rPr>
              <a:t> </a:t>
            </a:r>
            <a:r>
              <a:rPr lang="cs-CZ" sz="2400" b="1" i="0" dirty="0">
                <a:solidFill>
                  <a:srgbClr val="333333"/>
                </a:solidFill>
                <a:effectLst/>
              </a:rPr>
              <a:t>jev</a:t>
            </a:r>
            <a:endParaRPr lang="en-US" sz="2400" b="1" dirty="0"/>
          </a:p>
        </p:txBody>
      </p:sp>
      <p:pic>
        <p:nvPicPr>
          <p:cNvPr id="17414" name="Picture 6" descr="Zobrazit zdrojový obrázek">
            <a:extLst>
              <a:ext uri="{FF2B5EF4-FFF2-40B4-BE49-F238E27FC236}">
                <a16:creationId xmlns:a16="http://schemas.microsoft.com/office/drawing/2014/main" id="{2162ADD9-B869-4BCC-965D-0DCDE0E0E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886449" y="5020028"/>
            <a:ext cx="3173041" cy="74873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2CBB54B1-68AB-425A-907E-E86916A6EFC3}"/>
              </a:ext>
            </a:extLst>
          </p:cNvPr>
          <p:cNvSpPr txBox="1"/>
          <p:nvPr/>
        </p:nvSpPr>
        <p:spPr>
          <a:xfrm>
            <a:off x="224508" y="816117"/>
            <a:ext cx="5795292" cy="1323439"/>
          </a:xfrm>
          <a:prstGeom prst="rect">
            <a:avLst/>
          </a:prstGeom>
          <a:noFill/>
        </p:spPr>
        <p:txBody>
          <a:bodyPr wrap="square">
            <a:spAutoFit/>
          </a:bodyPr>
          <a:lstStyle/>
          <a:p>
            <a:pPr algn="just"/>
            <a:r>
              <a:rPr lang="cs-CZ" sz="2000" b="1" dirty="0"/>
              <a:t>Dopplerův jev </a:t>
            </a:r>
            <a:r>
              <a:rPr lang="cs-CZ" sz="2000" dirty="0"/>
              <a:t>popisuje změnu frekvence a vlnové délky přijímaného oproti vysílanému vlnění, způsobenou nenulovou vzájemnou rychlostí vysílače a přijímače.</a:t>
            </a:r>
          </a:p>
        </p:txBody>
      </p:sp>
      <p:sp>
        <p:nvSpPr>
          <p:cNvPr id="10" name="TextovéPole 9">
            <a:extLst>
              <a:ext uri="{FF2B5EF4-FFF2-40B4-BE49-F238E27FC236}">
                <a16:creationId xmlns:a16="http://schemas.microsoft.com/office/drawing/2014/main" id="{0F94761F-C95A-4C42-AEFB-983B5D3874CC}"/>
              </a:ext>
            </a:extLst>
          </p:cNvPr>
          <p:cNvSpPr txBox="1"/>
          <p:nvPr/>
        </p:nvSpPr>
        <p:spPr>
          <a:xfrm>
            <a:off x="245165" y="2135670"/>
            <a:ext cx="5774635" cy="1015663"/>
          </a:xfrm>
          <a:prstGeom prst="rect">
            <a:avLst/>
          </a:prstGeom>
          <a:noFill/>
        </p:spPr>
        <p:txBody>
          <a:bodyPr wrap="square">
            <a:spAutoFit/>
          </a:bodyPr>
          <a:lstStyle/>
          <a:p>
            <a:r>
              <a:rPr lang="cs-CZ" sz="2000" b="0" i="0" dirty="0">
                <a:solidFill>
                  <a:srgbClr val="202122"/>
                </a:solidFill>
                <a:effectLst/>
              </a:rPr>
              <a:t>Zdroj vysílající signál s frekvencí </a:t>
            </a:r>
            <a:r>
              <a:rPr lang="cs-CZ" sz="2000" b="0" i="1" dirty="0">
                <a:solidFill>
                  <a:srgbClr val="202122"/>
                </a:solidFill>
                <a:effectLst/>
              </a:rPr>
              <a:t>f</a:t>
            </a:r>
            <a:r>
              <a:rPr lang="cs-CZ" sz="2000" b="0" i="1" baseline="-25000" dirty="0">
                <a:solidFill>
                  <a:srgbClr val="202122"/>
                </a:solidFill>
                <a:effectLst/>
              </a:rPr>
              <a:t>0</a:t>
            </a:r>
            <a:r>
              <a:rPr lang="cs-CZ" sz="2000" b="0" i="0" dirty="0">
                <a:solidFill>
                  <a:srgbClr val="202122"/>
                </a:solidFill>
                <a:effectLst/>
              </a:rPr>
              <a:t> pohybuje </a:t>
            </a:r>
            <a:r>
              <a:rPr lang="cs-CZ" sz="2000" b="1" i="0" dirty="0">
                <a:solidFill>
                  <a:srgbClr val="202122"/>
                </a:solidFill>
                <a:effectLst/>
              </a:rPr>
              <a:t>směrem k přijímači</a:t>
            </a:r>
            <a:r>
              <a:rPr lang="cs-CZ" sz="2000" b="0" i="0" dirty="0">
                <a:solidFill>
                  <a:srgbClr val="202122"/>
                </a:solidFill>
                <a:effectLst/>
              </a:rPr>
              <a:t> (pozorovateli), pak stojící pozorovatel jej přijímá s frekvencí </a:t>
            </a:r>
            <a:r>
              <a:rPr lang="cs-CZ" sz="2000" b="0" i="1" dirty="0">
                <a:solidFill>
                  <a:srgbClr val="202122"/>
                </a:solidFill>
                <a:effectLst/>
              </a:rPr>
              <a:t>f</a:t>
            </a:r>
            <a:r>
              <a:rPr lang="cs-CZ" sz="2000" b="0" i="0" dirty="0">
                <a:solidFill>
                  <a:srgbClr val="202122"/>
                </a:solidFill>
                <a:effectLst/>
              </a:rPr>
              <a:t>:</a:t>
            </a:r>
            <a:endParaRPr lang="cs-CZ" sz="2000" dirty="0"/>
          </a:p>
        </p:txBody>
      </p:sp>
      <p:pic>
        <p:nvPicPr>
          <p:cNvPr id="6" name="Grafický objekt 5">
            <a:extLst>
              <a:ext uri="{FF2B5EF4-FFF2-40B4-BE49-F238E27FC236}">
                <a16:creationId xmlns:a16="http://schemas.microsoft.com/office/drawing/2014/main" id="{F08F61AB-FAF2-46F5-BBE9-336307544D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19060" y="2808586"/>
            <a:ext cx="1531137" cy="556777"/>
          </a:xfrm>
          <a:prstGeom prst="rect">
            <a:avLst/>
          </a:prstGeom>
        </p:spPr>
      </p:pic>
      <p:sp>
        <p:nvSpPr>
          <p:cNvPr id="14" name="TextovéPole 13">
            <a:extLst>
              <a:ext uri="{FF2B5EF4-FFF2-40B4-BE49-F238E27FC236}">
                <a16:creationId xmlns:a16="http://schemas.microsoft.com/office/drawing/2014/main" id="{8E8CD406-C2C1-4C2E-AF6A-0FA25177004A}"/>
              </a:ext>
            </a:extLst>
          </p:cNvPr>
          <p:cNvSpPr txBox="1"/>
          <p:nvPr/>
        </p:nvSpPr>
        <p:spPr>
          <a:xfrm>
            <a:off x="269443" y="3363904"/>
            <a:ext cx="5795293" cy="923330"/>
          </a:xfrm>
          <a:prstGeom prst="rect">
            <a:avLst/>
          </a:prstGeom>
          <a:noFill/>
        </p:spPr>
        <p:txBody>
          <a:bodyPr wrap="square">
            <a:spAutoFit/>
          </a:bodyPr>
          <a:lstStyle/>
          <a:p>
            <a:r>
              <a:rPr lang="cs-CZ" dirty="0">
                <a:solidFill>
                  <a:srgbClr val="202122"/>
                </a:solidFill>
                <a:latin typeface="Arial" panose="020B0604020202020204" pitchFamily="34" charset="0"/>
              </a:rPr>
              <a:t>Z</a:t>
            </a:r>
            <a:r>
              <a:rPr lang="cs-CZ" b="0" i="0" dirty="0">
                <a:solidFill>
                  <a:srgbClr val="202122"/>
                </a:solidFill>
                <a:effectLst/>
                <a:latin typeface="Arial" panose="020B0604020202020204" pitchFamily="34" charset="0"/>
              </a:rPr>
              <a:t>droj vysílající signál s frekvencí </a:t>
            </a:r>
            <a:r>
              <a:rPr lang="cs-CZ" b="0" i="1" dirty="0">
                <a:solidFill>
                  <a:srgbClr val="202122"/>
                </a:solidFill>
                <a:effectLst/>
                <a:latin typeface="Arial" panose="020B0604020202020204" pitchFamily="34" charset="0"/>
              </a:rPr>
              <a:t>f</a:t>
            </a:r>
            <a:r>
              <a:rPr lang="cs-CZ" b="0" i="1" baseline="-25000" dirty="0">
                <a:solidFill>
                  <a:srgbClr val="202122"/>
                </a:solidFill>
                <a:effectLst/>
                <a:latin typeface="Arial" panose="020B0604020202020204" pitchFamily="34" charset="0"/>
              </a:rPr>
              <a:t>0</a:t>
            </a:r>
            <a:r>
              <a:rPr lang="cs-CZ" b="0" i="0" dirty="0">
                <a:solidFill>
                  <a:srgbClr val="202122"/>
                </a:solidFill>
                <a:effectLst/>
                <a:latin typeface="Arial" panose="020B0604020202020204" pitchFamily="34" charset="0"/>
              </a:rPr>
              <a:t> pohybuje </a:t>
            </a:r>
            <a:r>
              <a:rPr lang="cs-CZ" b="1" i="0" dirty="0">
                <a:solidFill>
                  <a:srgbClr val="202122"/>
                </a:solidFill>
                <a:effectLst/>
                <a:latin typeface="Arial" panose="020B0604020202020204" pitchFamily="34" charset="0"/>
              </a:rPr>
              <a:t>směrem od přijímače </a:t>
            </a:r>
            <a:r>
              <a:rPr lang="cs-CZ" b="0" i="0" dirty="0">
                <a:solidFill>
                  <a:srgbClr val="202122"/>
                </a:solidFill>
                <a:effectLst/>
                <a:latin typeface="Arial" panose="020B0604020202020204" pitchFamily="34" charset="0"/>
              </a:rPr>
              <a:t>(pozorovatele), pak stojící pozorovatel jej přijímá s frekvencí </a:t>
            </a:r>
            <a:r>
              <a:rPr lang="cs-CZ" b="0" i="1" dirty="0">
                <a:solidFill>
                  <a:srgbClr val="202122"/>
                </a:solidFill>
                <a:effectLst/>
                <a:latin typeface="Arial" panose="020B0604020202020204" pitchFamily="34" charset="0"/>
              </a:rPr>
              <a:t>f</a:t>
            </a:r>
            <a:r>
              <a:rPr lang="cs-CZ" b="0" i="0" dirty="0">
                <a:solidFill>
                  <a:srgbClr val="202122"/>
                </a:solidFill>
                <a:effectLst/>
                <a:latin typeface="Arial" panose="020B0604020202020204" pitchFamily="34" charset="0"/>
              </a:rPr>
              <a:t>:</a:t>
            </a:r>
            <a:endParaRPr lang="cs-CZ" dirty="0"/>
          </a:p>
        </p:txBody>
      </p:sp>
      <p:pic>
        <p:nvPicPr>
          <p:cNvPr id="15" name="Picture 10" descr="Zobrazit zdrojový obrázek">
            <a:extLst>
              <a:ext uri="{FF2B5EF4-FFF2-40B4-BE49-F238E27FC236}">
                <a16:creationId xmlns:a16="http://schemas.microsoft.com/office/drawing/2014/main" id="{6F5D5C4A-08D5-4924-B354-485A6393165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34466" y="3043664"/>
            <a:ext cx="2736348" cy="1539196"/>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cký objekt 10">
            <a:extLst>
              <a:ext uri="{FF2B5EF4-FFF2-40B4-BE49-F238E27FC236}">
                <a16:creationId xmlns:a16="http://schemas.microsoft.com/office/drawing/2014/main" id="{32C943DA-7F3D-4CE2-869E-1E8F8E2B59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71655" y="3991607"/>
            <a:ext cx="1625945" cy="591253"/>
          </a:xfrm>
          <a:prstGeom prst="rect">
            <a:avLst/>
          </a:prstGeom>
        </p:spPr>
      </p:pic>
      <p:sp>
        <p:nvSpPr>
          <p:cNvPr id="19" name="TextovéPole 18">
            <a:extLst>
              <a:ext uri="{FF2B5EF4-FFF2-40B4-BE49-F238E27FC236}">
                <a16:creationId xmlns:a16="http://schemas.microsoft.com/office/drawing/2014/main" id="{B02C5242-04B0-4F5C-A84B-33998B4EA196}"/>
              </a:ext>
            </a:extLst>
          </p:cNvPr>
          <p:cNvSpPr txBox="1"/>
          <p:nvPr/>
        </p:nvSpPr>
        <p:spPr>
          <a:xfrm>
            <a:off x="245165" y="4554631"/>
            <a:ext cx="5641285" cy="923330"/>
          </a:xfrm>
          <a:prstGeom prst="rect">
            <a:avLst/>
          </a:prstGeom>
          <a:noFill/>
        </p:spPr>
        <p:txBody>
          <a:bodyPr wrap="square">
            <a:spAutoFit/>
          </a:bodyPr>
          <a:lstStyle/>
          <a:p>
            <a:pPr algn="just"/>
            <a:r>
              <a:rPr lang="cs-CZ" b="0" i="0" dirty="0">
                <a:effectLst/>
              </a:rPr>
              <a:t>kde </a:t>
            </a:r>
            <a:r>
              <a:rPr lang="cs-CZ" b="0" i="1" dirty="0">
                <a:effectLst/>
              </a:rPr>
              <a:t>v</a:t>
            </a:r>
            <a:r>
              <a:rPr lang="cs-CZ" b="0" i="0" dirty="0">
                <a:effectLst/>
              </a:rPr>
              <a:t> je rychlost vln v dané </a:t>
            </a:r>
            <a:r>
              <a:rPr lang="cs-CZ" b="0" i="0" u="none" strike="noStrike" dirty="0">
                <a:effectLst/>
              </a:rPr>
              <a:t>látce</a:t>
            </a:r>
            <a:r>
              <a:rPr lang="cs-CZ" b="0" i="0" dirty="0">
                <a:effectLst/>
              </a:rPr>
              <a:t> a </a:t>
            </a:r>
            <a:r>
              <a:rPr lang="cs-CZ" b="0" i="1" dirty="0" err="1">
                <a:effectLst/>
              </a:rPr>
              <a:t>v</a:t>
            </a:r>
            <a:r>
              <a:rPr lang="cs-CZ" b="0" i="0" baseline="-25000" dirty="0" err="1">
                <a:effectLst/>
              </a:rPr>
              <a:t>s,r</a:t>
            </a:r>
            <a:r>
              <a:rPr lang="cs-CZ" b="0" i="0" dirty="0">
                <a:effectLst/>
              </a:rPr>
              <a:t> relativní radiální rychlost zdroje vůči pozorovateli (kladná rychlost znamená vzdalování, záporná přibližování).</a:t>
            </a:r>
            <a:endParaRPr lang="cs-CZ" dirty="0"/>
          </a:p>
        </p:txBody>
      </p:sp>
      <p:sp>
        <p:nvSpPr>
          <p:cNvPr id="21" name="TextovéPole 20">
            <a:extLst>
              <a:ext uri="{FF2B5EF4-FFF2-40B4-BE49-F238E27FC236}">
                <a16:creationId xmlns:a16="http://schemas.microsoft.com/office/drawing/2014/main" id="{DC436882-2941-4EC5-919B-8BB6E1FF6A6E}"/>
              </a:ext>
            </a:extLst>
          </p:cNvPr>
          <p:cNvSpPr txBox="1"/>
          <p:nvPr/>
        </p:nvSpPr>
        <p:spPr>
          <a:xfrm>
            <a:off x="202300" y="5527191"/>
            <a:ext cx="4940549" cy="707886"/>
          </a:xfrm>
          <a:prstGeom prst="rect">
            <a:avLst/>
          </a:prstGeom>
          <a:noFill/>
        </p:spPr>
        <p:txBody>
          <a:bodyPr wrap="square">
            <a:spAutoFit/>
          </a:bodyPr>
          <a:lstStyle/>
          <a:p>
            <a:r>
              <a:rPr lang="cs-CZ" sz="2000" b="0" i="0" dirty="0">
                <a:solidFill>
                  <a:srgbClr val="202122"/>
                </a:solidFill>
                <a:effectLst/>
              </a:rPr>
              <a:t>Pro stacionární zdroj a pohyblivý přijímač je situace obdobná.</a:t>
            </a:r>
            <a:endParaRPr lang="cs-CZ" sz="2000" dirty="0"/>
          </a:p>
        </p:txBody>
      </p:sp>
      <p:pic>
        <p:nvPicPr>
          <p:cNvPr id="17" name="Grafický objekt 16">
            <a:extLst>
              <a:ext uri="{FF2B5EF4-FFF2-40B4-BE49-F238E27FC236}">
                <a16:creationId xmlns:a16="http://schemas.microsoft.com/office/drawing/2014/main" id="{B55312D6-6E77-4B0E-B97F-C736FEEEF2F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90073" y="6059616"/>
            <a:ext cx="2047152" cy="587796"/>
          </a:xfrm>
          <a:prstGeom prst="rect">
            <a:avLst/>
          </a:prstGeom>
        </p:spPr>
      </p:pic>
      <p:sp>
        <p:nvSpPr>
          <p:cNvPr id="27" name="TextovéPole 26">
            <a:extLst>
              <a:ext uri="{FF2B5EF4-FFF2-40B4-BE49-F238E27FC236}">
                <a16:creationId xmlns:a16="http://schemas.microsoft.com/office/drawing/2014/main" id="{CDF462BC-9202-41A1-872B-E4CAA5D32CF9}"/>
              </a:ext>
            </a:extLst>
          </p:cNvPr>
          <p:cNvSpPr txBox="1"/>
          <p:nvPr/>
        </p:nvSpPr>
        <p:spPr>
          <a:xfrm>
            <a:off x="4244833" y="6118079"/>
            <a:ext cx="5024721" cy="646331"/>
          </a:xfrm>
          <a:prstGeom prst="rect">
            <a:avLst/>
          </a:prstGeom>
          <a:noFill/>
        </p:spPr>
        <p:txBody>
          <a:bodyPr wrap="square">
            <a:spAutoFit/>
          </a:bodyPr>
          <a:lstStyle/>
          <a:p>
            <a:r>
              <a:rPr lang="cs-CZ" dirty="0"/>
              <a:t>kde v</a:t>
            </a:r>
            <a:r>
              <a:rPr lang="cs-CZ" baseline="-25000" dirty="0"/>
              <a:t>0</a:t>
            </a:r>
            <a:r>
              <a:rPr lang="cs-CZ" dirty="0"/>
              <a:t> je rychlost přijímače a pro přibližující se přijímač je kladná, pro vzdalující se je pak záporná.</a:t>
            </a:r>
          </a:p>
        </p:txBody>
      </p:sp>
      <p:pic>
        <p:nvPicPr>
          <p:cNvPr id="28" name="Picture 4">
            <a:extLst>
              <a:ext uri="{FF2B5EF4-FFF2-40B4-BE49-F238E27FC236}">
                <a16:creationId xmlns:a16="http://schemas.microsoft.com/office/drawing/2014/main" id="{6551FE59-FF05-4E0A-915A-0B3E67035B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5123" y="625365"/>
            <a:ext cx="2764369" cy="1854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3163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2D1DA97-4243-44C4-B43A-8663B3A2A3A9}"/>
              </a:ext>
            </a:extLst>
          </p:cNvPr>
          <p:cNvSpPr txBox="1"/>
          <p:nvPr/>
        </p:nvSpPr>
        <p:spPr>
          <a:xfrm>
            <a:off x="290512" y="495300"/>
            <a:ext cx="8562975" cy="1323439"/>
          </a:xfrm>
          <a:prstGeom prst="rect">
            <a:avLst/>
          </a:prstGeom>
          <a:noFill/>
        </p:spPr>
        <p:txBody>
          <a:bodyPr wrap="square" rtlCol="0">
            <a:spAutoFit/>
          </a:bodyPr>
          <a:lstStyle/>
          <a:p>
            <a:pPr algn="just"/>
            <a:r>
              <a:rPr lang="cs-CZ" sz="2000" dirty="0"/>
              <a:t>Motor automobilu vydává tón o kmitočtu 70 Hz. Automobil jede rychlostí 108 km.h</a:t>
            </a:r>
            <a:r>
              <a:rPr lang="cs-CZ" sz="2000" baseline="30000" dirty="0"/>
              <a:t>-1</a:t>
            </a:r>
            <a:r>
              <a:rPr lang="cs-CZ" sz="2000" dirty="0"/>
              <a:t>. Cyklista jede rychlostí 18 km.h</a:t>
            </a:r>
            <a:r>
              <a:rPr lang="cs-CZ" sz="2000" baseline="30000" dirty="0"/>
              <a:t>-1</a:t>
            </a:r>
            <a:r>
              <a:rPr lang="cs-CZ" sz="2000" dirty="0"/>
              <a:t> ve směru proti pohybu automobilu. Určete frekvenci motoru, kterou bude cyklista vnímat, a) při přibližování a b) při vzdalování automobilu. Rychlost zvuku je 340 m.s</a:t>
            </a:r>
            <a:r>
              <a:rPr lang="cs-CZ" sz="2000" baseline="30000" dirty="0"/>
              <a:t>-1</a:t>
            </a:r>
            <a:r>
              <a:rPr lang="cs-CZ" sz="2000" dirty="0"/>
              <a:t>.</a:t>
            </a:r>
          </a:p>
        </p:txBody>
      </p:sp>
      <p:sp>
        <p:nvSpPr>
          <p:cNvPr id="5" name="TextovéPole 4">
            <a:extLst>
              <a:ext uri="{FF2B5EF4-FFF2-40B4-BE49-F238E27FC236}">
                <a16:creationId xmlns:a16="http://schemas.microsoft.com/office/drawing/2014/main" id="{99D83C70-93C8-4FFD-BDD5-780FE12632C1}"/>
              </a:ext>
            </a:extLst>
          </p:cNvPr>
          <p:cNvSpPr txBox="1"/>
          <p:nvPr/>
        </p:nvSpPr>
        <p:spPr>
          <a:xfrm>
            <a:off x="400050" y="1933575"/>
            <a:ext cx="2722220" cy="1015663"/>
          </a:xfrm>
          <a:prstGeom prst="rect">
            <a:avLst/>
          </a:prstGeom>
          <a:noFill/>
        </p:spPr>
        <p:txBody>
          <a:bodyPr wrap="none" rtlCol="0">
            <a:spAutoFit/>
          </a:bodyPr>
          <a:lstStyle/>
          <a:p>
            <a:r>
              <a:rPr lang="cs-CZ" sz="2000" dirty="0"/>
              <a:t>v = 108 km.h</a:t>
            </a:r>
            <a:r>
              <a:rPr lang="cs-CZ" sz="2000" baseline="30000" dirty="0"/>
              <a:t>-1</a:t>
            </a:r>
            <a:r>
              <a:rPr lang="cs-CZ" sz="2000" dirty="0"/>
              <a:t> = 30 m.s</a:t>
            </a:r>
            <a:r>
              <a:rPr lang="cs-CZ" sz="2000" baseline="30000" dirty="0"/>
              <a:t>-1</a:t>
            </a:r>
          </a:p>
          <a:p>
            <a:r>
              <a:rPr lang="cs-CZ" sz="2000" dirty="0"/>
              <a:t>u = 18 km.h</a:t>
            </a:r>
            <a:r>
              <a:rPr lang="cs-CZ" sz="2000" baseline="30000" dirty="0"/>
              <a:t>-1</a:t>
            </a:r>
            <a:r>
              <a:rPr lang="cs-CZ" sz="2000" dirty="0"/>
              <a:t> = 5 m.s</a:t>
            </a:r>
            <a:r>
              <a:rPr lang="cs-CZ" sz="2000" baseline="30000" dirty="0"/>
              <a:t>-1</a:t>
            </a:r>
          </a:p>
          <a:p>
            <a:r>
              <a:rPr lang="cs-CZ" sz="2000" dirty="0"/>
              <a:t>c = 340 m.s</a:t>
            </a:r>
            <a:r>
              <a:rPr lang="cs-CZ" sz="2000" baseline="30000" dirty="0"/>
              <a:t>-1</a:t>
            </a:r>
            <a:endParaRPr lang="cs-CZ" sz="2000" dirty="0"/>
          </a:p>
        </p:txBody>
      </p:sp>
      <p:sp>
        <p:nvSpPr>
          <p:cNvPr id="6" name="TextovéPole 5">
            <a:extLst>
              <a:ext uri="{FF2B5EF4-FFF2-40B4-BE49-F238E27FC236}">
                <a16:creationId xmlns:a16="http://schemas.microsoft.com/office/drawing/2014/main" id="{BA77AC0D-4EEC-44F4-BFC5-93509F1E95B4}"/>
              </a:ext>
            </a:extLst>
          </p:cNvPr>
          <p:cNvSpPr txBox="1"/>
          <p:nvPr/>
        </p:nvSpPr>
        <p:spPr>
          <a:xfrm>
            <a:off x="4893537" y="2584158"/>
            <a:ext cx="3112327" cy="400110"/>
          </a:xfrm>
          <a:prstGeom prst="rect">
            <a:avLst/>
          </a:prstGeom>
          <a:noFill/>
        </p:spPr>
        <p:txBody>
          <a:bodyPr wrap="none" rtlCol="0">
            <a:spAutoFit/>
          </a:bodyPr>
          <a:lstStyle/>
          <a:p>
            <a:r>
              <a:rPr lang="cs-CZ" sz="2000" dirty="0" err="1"/>
              <a:t>f</a:t>
            </a:r>
            <a:r>
              <a:rPr lang="cs-CZ" sz="2000" baseline="-25000" dirty="0" err="1"/>
              <a:t>b</a:t>
            </a:r>
            <a:r>
              <a:rPr lang="cs-CZ" sz="2000" dirty="0"/>
              <a:t> = f.(c - u)/(c + v) = </a:t>
            </a:r>
            <a:r>
              <a:rPr lang="cs-CZ" sz="2000" u="sng" dirty="0"/>
              <a:t>63,3 Hz </a:t>
            </a:r>
          </a:p>
        </p:txBody>
      </p:sp>
      <p:sp>
        <p:nvSpPr>
          <p:cNvPr id="7" name="TextovéPole 6">
            <a:extLst>
              <a:ext uri="{FF2B5EF4-FFF2-40B4-BE49-F238E27FC236}">
                <a16:creationId xmlns:a16="http://schemas.microsoft.com/office/drawing/2014/main" id="{C4FDBA1C-99EA-4119-9568-B3633C412E8D}"/>
              </a:ext>
            </a:extLst>
          </p:cNvPr>
          <p:cNvSpPr txBox="1"/>
          <p:nvPr/>
        </p:nvSpPr>
        <p:spPr>
          <a:xfrm>
            <a:off x="4879111" y="2101421"/>
            <a:ext cx="3126753" cy="400110"/>
          </a:xfrm>
          <a:prstGeom prst="rect">
            <a:avLst/>
          </a:prstGeom>
          <a:noFill/>
        </p:spPr>
        <p:txBody>
          <a:bodyPr wrap="none" rtlCol="0">
            <a:spAutoFit/>
          </a:bodyPr>
          <a:lstStyle/>
          <a:p>
            <a:r>
              <a:rPr lang="cs-CZ" sz="2000" dirty="0"/>
              <a:t>f</a:t>
            </a:r>
            <a:r>
              <a:rPr lang="cs-CZ" sz="2000" baseline="-25000" dirty="0"/>
              <a:t>a</a:t>
            </a:r>
            <a:r>
              <a:rPr lang="cs-CZ" sz="2000" dirty="0"/>
              <a:t> = f.(c + u)/(c - v) = </a:t>
            </a:r>
            <a:r>
              <a:rPr lang="cs-CZ" sz="2000" u="sng" dirty="0"/>
              <a:t>77,9 Hz </a:t>
            </a:r>
          </a:p>
        </p:txBody>
      </p:sp>
    </p:spTree>
    <p:extLst>
      <p:ext uri="{BB962C8B-B14F-4D97-AF65-F5344CB8AC3E}">
        <p14:creationId xmlns:p14="http://schemas.microsoft.com/office/powerpoint/2010/main" val="4290592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1">
            <a:extLst>
              <a:ext uri="{FF2B5EF4-FFF2-40B4-BE49-F238E27FC236}">
                <a16:creationId xmlns:a16="http://schemas.microsoft.com/office/drawing/2014/main" id="{13B05610-01FE-4339-AC2B-DECAE7F8E3FC}"/>
              </a:ext>
            </a:extLst>
          </p:cNvPr>
          <p:cNvSpPr>
            <a:spLocks noGrp="1"/>
          </p:cNvSpPr>
          <p:nvPr>
            <p:ph type="title"/>
          </p:nvPr>
        </p:nvSpPr>
        <p:spPr>
          <a:xfrm>
            <a:off x="276225" y="231776"/>
            <a:ext cx="1247775" cy="615949"/>
          </a:xfrm>
        </p:spPr>
        <p:txBody>
          <a:bodyPr>
            <a:normAutofit/>
          </a:bodyPr>
          <a:lstStyle/>
          <a:p>
            <a:r>
              <a:rPr lang="cs-CZ" sz="2400" b="1" dirty="0">
                <a:latin typeface="+mn-lt"/>
              </a:rPr>
              <a:t>Zvuk</a:t>
            </a:r>
          </a:p>
        </p:txBody>
      </p:sp>
      <p:sp>
        <p:nvSpPr>
          <p:cNvPr id="4" name="TextovéPole 3">
            <a:extLst>
              <a:ext uri="{FF2B5EF4-FFF2-40B4-BE49-F238E27FC236}">
                <a16:creationId xmlns:a16="http://schemas.microsoft.com/office/drawing/2014/main" id="{3EE4CABC-6085-42F3-80DA-92A156B4366D}"/>
              </a:ext>
            </a:extLst>
          </p:cNvPr>
          <p:cNvSpPr txBox="1"/>
          <p:nvPr/>
        </p:nvSpPr>
        <p:spPr>
          <a:xfrm>
            <a:off x="276225" y="733425"/>
            <a:ext cx="8743950" cy="1938992"/>
          </a:xfrm>
          <a:prstGeom prst="rect">
            <a:avLst/>
          </a:prstGeom>
          <a:noFill/>
        </p:spPr>
        <p:txBody>
          <a:bodyPr wrap="square">
            <a:spAutoFit/>
          </a:bodyPr>
          <a:lstStyle/>
          <a:p>
            <a:pPr algn="just"/>
            <a:r>
              <a:rPr lang="cs-CZ" sz="2000" b="1" dirty="0"/>
              <a:t>Zvuk</a:t>
            </a:r>
            <a:r>
              <a:rPr lang="cs-CZ" sz="2000" dirty="0"/>
              <a:t> je mechanické vlnění v látkovém prostředí, které je schopno vyvolat sluchový vjem. </a:t>
            </a:r>
          </a:p>
          <a:p>
            <a:pPr algn="just"/>
            <a:r>
              <a:rPr lang="cs-CZ" sz="2000" b="1" dirty="0"/>
              <a:t>Zdrojem zvuku </a:t>
            </a:r>
            <a:r>
              <a:rPr lang="cs-CZ" sz="2000" dirty="0"/>
              <a:t>může být každé chvějící se těleso. O vlnění v okolí zdroje zvuku však nerozhoduje jen jeho chvění, ale i okolnost, jestli je tento předmět dobrým nebo špatným </a:t>
            </a:r>
            <a:r>
              <a:rPr lang="cs-CZ" sz="2000" b="1" dirty="0"/>
              <a:t>zářičem zvuku</a:t>
            </a:r>
            <a:r>
              <a:rPr lang="cs-CZ" sz="2000" dirty="0"/>
              <a:t>. Tato jeho vlastnost závisí hlavně na jeho geometrickém tvaru. </a:t>
            </a:r>
          </a:p>
        </p:txBody>
      </p:sp>
      <p:sp>
        <p:nvSpPr>
          <p:cNvPr id="9" name="TextovéPole 8">
            <a:extLst>
              <a:ext uri="{FF2B5EF4-FFF2-40B4-BE49-F238E27FC236}">
                <a16:creationId xmlns:a16="http://schemas.microsoft.com/office/drawing/2014/main" id="{695CF7FE-F9BF-4C32-B3B6-F040808F57CA}"/>
              </a:ext>
            </a:extLst>
          </p:cNvPr>
          <p:cNvSpPr txBox="1"/>
          <p:nvPr/>
        </p:nvSpPr>
        <p:spPr>
          <a:xfrm>
            <a:off x="238125" y="4741009"/>
            <a:ext cx="5943601" cy="1938992"/>
          </a:xfrm>
          <a:prstGeom prst="rect">
            <a:avLst/>
          </a:prstGeom>
          <a:noFill/>
        </p:spPr>
        <p:txBody>
          <a:bodyPr wrap="square">
            <a:spAutoFit/>
          </a:bodyPr>
          <a:lstStyle/>
          <a:p>
            <a:pPr algn="just"/>
            <a:r>
              <a:rPr lang="cs-CZ" sz="2000" dirty="0"/>
              <a:t>   </a:t>
            </a:r>
            <a:r>
              <a:rPr lang="cs-CZ" sz="2000" b="1" dirty="0"/>
              <a:t>Tóny</a:t>
            </a:r>
            <a:r>
              <a:rPr lang="cs-CZ" sz="2000" dirty="0"/>
              <a:t> bývají označovány jako zvuky hudební, vznikají při pravidelném, v čase přibližně periodicky probíhajícím pohybu – kmitání. Při jejich poslechu vzniká v uchu vjem zvuku určité výšky, proto se tónů využívá v hudbě. Jejich zdrojem mohou být například lidské hlasivky nebo různé hudební nástroje. </a:t>
            </a:r>
          </a:p>
        </p:txBody>
      </p:sp>
      <p:pic>
        <p:nvPicPr>
          <p:cNvPr id="10" name="Picture 2" descr="1.1. Zvuk, hluk, tón | Mezzoforte.cz">
            <a:extLst>
              <a:ext uri="{FF2B5EF4-FFF2-40B4-BE49-F238E27FC236}">
                <a16:creationId xmlns:a16="http://schemas.microsoft.com/office/drawing/2014/main" id="{6A8D35DD-5244-4B0A-8855-457381D83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325" y="4779449"/>
            <a:ext cx="2609850" cy="1550049"/>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137F4166-6D82-4EE4-81B3-21A8089464A5}"/>
              </a:ext>
            </a:extLst>
          </p:cNvPr>
          <p:cNvSpPr txBox="1"/>
          <p:nvPr/>
        </p:nvSpPr>
        <p:spPr>
          <a:xfrm>
            <a:off x="180975" y="3364566"/>
            <a:ext cx="8782050" cy="1323439"/>
          </a:xfrm>
          <a:prstGeom prst="rect">
            <a:avLst/>
          </a:prstGeom>
          <a:noFill/>
        </p:spPr>
        <p:txBody>
          <a:bodyPr wrap="square">
            <a:spAutoFit/>
          </a:bodyPr>
          <a:lstStyle/>
          <a:p>
            <a:pPr algn="just"/>
            <a:r>
              <a:rPr lang="cs-CZ" sz="2000" dirty="0"/>
              <a:t>    </a:t>
            </a:r>
            <a:r>
              <a:rPr lang="cs-CZ" sz="2000" b="1" dirty="0"/>
              <a:t>Hluky</a:t>
            </a:r>
            <a:r>
              <a:rPr lang="cs-CZ" sz="2000" dirty="0"/>
              <a:t> bývají označovány jako zvuky nehudební. Jde o nepravidelné vlnění vznikající jako složité nepravidelné kmitání těles nebo krátké nepravidelné rozruchy (srážka dvou těles, výstřel, přeskočení elektrické jiskry apod.) i zvuky mnoha hudebních nástrojů, především bicích.</a:t>
            </a:r>
          </a:p>
        </p:txBody>
      </p:sp>
      <p:sp>
        <p:nvSpPr>
          <p:cNvPr id="11" name="TextovéPole 10">
            <a:extLst>
              <a:ext uri="{FF2B5EF4-FFF2-40B4-BE49-F238E27FC236}">
                <a16:creationId xmlns:a16="http://schemas.microsoft.com/office/drawing/2014/main" id="{AA423338-E746-4FCD-8E2C-F3BE3C6093EA}"/>
              </a:ext>
            </a:extLst>
          </p:cNvPr>
          <p:cNvSpPr txBox="1"/>
          <p:nvPr/>
        </p:nvSpPr>
        <p:spPr>
          <a:xfrm>
            <a:off x="400050" y="2870590"/>
            <a:ext cx="4572000" cy="400110"/>
          </a:xfrm>
          <a:prstGeom prst="rect">
            <a:avLst/>
          </a:prstGeom>
          <a:noFill/>
        </p:spPr>
        <p:txBody>
          <a:bodyPr wrap="square">
            <a:spAutoFit/>
          </a:bodyPr>
          <a:lstStyle/>
          <a:p>
            <a:pPr algn="just"/>
            <a:r>
              <a:rPr lang="cs-CZ" sz="2000" dirty="0"/>
              <a:t>Zvuky lze rozdělit na tóny a hluky. </a:t>
            </a:r>
          </a:p>
        </p:txBody>
      </p:sp>
    </p:spTree>
    <p:extLst>
      <p:ext uri="{BB962C8B-B14F-4D97-AF65-F5344CB8AC3E}">
        <p14:creationId xmlns:p14="http://schemas.microsoft.com/office/powerpoint/2010/main" val="17967482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ovéPole 17">
            <a:extLst>
              <a:ext uri="{FF2B5EF4-FFF2-40B4-BE49-F238E27FC236}">
                <a16:creationId xmlns:a16="http://schemas.microsoft.com/office/drawing/2014/main" id="{63511258-5734-47D1-8F97-746241675A31}"/>
              </a:ext>
            </a:extLst>
          </p:cNvPr>
          <p:cNvSpPr txBox="1"/>
          <p:nvPr/>
        </p:nvSpPr>
        <p:spPr>
          <a:xfrm>
            <a:off x="200025" y="119786"/>
            <a:ext cx="8743950" cy="2554545"/>
          </a:xfrm>
          <a:prstGeom prst="rect">
            <a:avLst/>
          </a:prstGeom>
          <a:noFill/>
        </p:spPr>
        <p:txBody>
          <a:bodyPr wrap="square">
            <a:spAutoFit/>
          </a:bodyPr>
          <a:lstStyle/>
          <a:p>
            <a:r>
              <a:rPr lang="cs-CZ" sz="2000" dirty="0"/>
              <a:t>Tóny se pak dále ještě dělí na:</a:t>
            </a:r>
          </a:p>
          <a:p>
            <a:pPr algn="just"/>
            <a:r>
              <a:rPr lang="cs-CZ" sz="2000" dirty="0"/>
              <a:t>   1. </a:t>
            </a:r>
            <a:r>
              <a:rPr lang="cs-CZ" sz="2000" b="1" dirty="0"/>
              <a:t>tóny jednoduché </a:t>
            </a:r>
            <a:r>
              <a:rPr lang="cs-CZ" sz="2000" dirty="0"/>
              <a:t>- mají harmonický průběh, tj. grafem závislosti intenzity (hlasitosti) zvuku na čase je funkce sinus.</a:t>
            </a:r>
          </a:p>
          <a:p>
            <a:pPr algn="just"/>
            <a:r>
              <a:rPr lang="cs-CZ" sz="2000" dirty="0"/>
              <a:t>   2. </a:t>
            </a:r>
            <a:r>
              <a:rPr lang="cs-CZ" sz="2000" b="1" dirty="0"/>
              <a:t>tóny složené </a:t>
            </a:r>
            <a:r>
              <a:rPr lang="cs-CZ" sz="2000" dirty="0"/>
              <a:t>- jejich průběh je periodický, ale už se nejedná o sinusoidu. Zvuky obsahují kromě </a:t>
            </a:r>
            <a:r>
              <a:rPr lang="cs-CZ" sz="2000" b="1" dirty="0"/>
              <a:t>základní frekvence </a:t>
            </a:r>
            <a:r>
              <a:rPr lang="cs-CZ" sz="2000" dirty="0"/>
              <a:t>ještě i tzv. </a:t>
            </a:r>
            <a:r>
              <a:rPr lang="cs-CZ" sz="2000" b="1" dirty="0"/>
              <a:t>vyšší harmonické frekvence </a:t>
            </a:r>
            <a:r>
              <a:rPr lang="cs-CZ" sz="2000" dirty="0"/>
              <a:t>(alikvotní tóny), které jsou tvořeny složkami jejichž frekvence jsou celistvé násobky frekvence základního tónu. Má-li harmonická frekvence dvojnásobný počet kmitů proti kmitu základnímu, jde o druhou harmonickou atd.</a:t>
            </a:r>
          </a:p>
        </p:txBody>
      </p:sp>
      <p:pic>
        <p:nvPicPr>
          <p:cNvPr id="3076" name="Picture 4">
            <a:extLst>
              <a:ext uri="{FF2B5EF4-FFF2-40B4-BE49-F238E27FC236}">
                <a16:creationId xmlns:a16="http://schemas.microsoft.com/office/drawing/2014/main" id="{C8C4A475-764F-468A-9702-5BA7FDB28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99" y="2783198"/>
            <a:ext cx="28384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9E496D90-6E96-49F2-A266-167B3813B8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899" y="2570076"/>
            <a:ext cx="3524251" cy="2178844"/>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28B76287-DB0A-43EC-A2C2-20417EA31260}"/>
              </a:ext>
            </a:extLst>
          </p:cNvPr>
          <p:cNvPicPr>
            <a:picLocks noChangeAspect="1"/>
          </p:cNvPicPr>
          <p:nvPr/>
        </p:nvPicPr>
        <p:blipFill>
          <a:blip r:embed="rId4"/>
          <a:stretch>
            <a:fillRect/>
          </a:stretch>
        </p:blipFill>
        <p:spPr>
          <a:xfrm>
            <a:off x="285337" y="5804650"/>
            <a:ext cx="2534475" cy="804139"/>
          </a:xfrm>
          <a:prstGeom prst="rect">
            <a:avLst/>
          </a:prstGeom>
        </p:spPr>
      </p:pic>
      <p:sp>
        <p:nvSpPr>
          <p:cNvPr id="4" name="TextovéPole 3">
            <a:extLst>
              <a:ext uri="{FF2B5EF4-FFF2-40B4-BE49-F238E27FC236}">
                <a16:creationId xmlns:a16="http://schemas.microsoft.com/office/drawing/2014/main" id="{9FDE3658-3DE9-4361-8431-A60351A368F1}"/>
              </a:ext>
            </a:extLst>
          </p:cNvPr>
          <p:cNvSpPr txBox="1"/>
          <p:nvPr/>
        </p:nvSpPr>
        <p:spPr>
          <a:xfrm flipH="1">
            <a:off x="200025" y="4867275"/>
            <a:ext cx="2308862" cy="400110"/>
          </a:xfrm>
          <a:prstGeom prst="rect">
            <a:avLst/>
          </a:prstGeom>
          <a:noFill/>
        </p:spPr>
        <p:txBody>
          <a:bodyPr wrap="square" rtlCol="0">
            <a:spAutoFit/>
          </a:bodyPr>
          <a:lstStyle/>
          <a:p>
            <a:r>
              <a:rPr lang="cs-CZ" sz="2000" b="1" dirty="0"/>
              <a:t>Délka struny</a:t>
            </a:r>
          </a:p>
        </p:txBody>
      </p:sp>
      <p:sp>
        <p:nvSpPr>
          <p:cNvPr id="10" name="TextovéPole 9">
            <a:extLst>
              <a:ext uri="{FF2B5EF4-FFF2-40B4-BE49-F238E27FC236}">
                <a16:creationId xmlns:a16="http://schemas.microsoft.com/office/drawing/2014/main" id="{5B2F25C1-EDF9-4BD1-ACB9-B53B1BB3BD70}"/>
              </a:ext>
            </a:extLst>
          </p:cNvPr>
          <p:cNvSpPr txBox="1"/>
          <p:nvPr/>
        </p:nvSpPr>
        <p:spPr>
          <a:xfrm>
            <a:off x="200025" y="5267385"/>
            <a:ext cx="8743950" cy="400110"/>
          </a:xfrm>
          <a:prstGeom prst="rect">
            <a:avLst/>
          </a:prstGeom>
          <a:noFill/>
        </p:spPr>
        <p:txBody>
          <a:bodyPr wrap="square">
            <a:spAutoFit/>
          </a:bodyPr>
          <a:lstStyle/>
          <a:p>
            <a:r>
              <a:rPr lang="cs-CZ" sz="2000" dirty="0"/>
              <a:t>Délka struny je rovna celočíselným násobkům poloviny vlnové délky stojaté vlny.  </a:t>
            </a:r>
          </a:p>
        </p:txBody>
      </p:sp>
      <p:sp>
        <p:nvSpPr>
          <p:cNvPr id="12" name="TextovéPole 11">
            <a:extLst>
              <a:ext uri="{FF2B5EF4-FFF2-40B4-BE49-F238E27FC236}">
                <a16:creationId xmlns:a16="http://schemas.microsoft.com/office/drawing/2014/main" id="{78815C0D-D0A5-44E5-ABFF-10989D859DA7}"/>
              </a:ext>
            </a:extLst>
          </p:cNvPr>
          <p:cNvSpPr txBox="1"/>
          <p:nvPr/>
        </p:nvSpPr>
        <p:spPr>
          <a:xfrm>
            <a:off x="2286000" y="3244334"/>
            <a:ext cx="4572000" cy="369332"/>
          </a:xfrm>
          <a:prstGeom prst="rect">
            <a:avLst/>
          </a:prstGeom>
          <a:noFill/>
        </p:spPr>
        <p:txBody>
          <a:bodyPr wrap="square">
            <a:spAutoFit/>
          </a:bodyPr>
          <a:lstStyle/>
          <a:p>
            <a:r>
              <a:rPr lang="cs-CZ" dirty="0"/>
              <a:t>Délka struny</a:t>
            </a:r>
          </a:p>
        </p:txBody>
      </p:sp>
      <p:pic>
        <p:nvPicPr>
          <p:cNvPr id="9" name="Obrázek 8">
            <a:extLst>
              <a:ext uri="{FF2B5EF4-FFF2-40B4-BE49-F238E27FC236}">
                <a16:creationId xmlns:a16="http://schemas.microsoft.com/office/drawing/2014/main" id="{192344DF-D769-4AB5-9978-4BD7C04CC44A}"/>
              </a:ext>
            </a:extLst>
          </p:cNvPr>
          <p:cNvPicPr>
            <a:picLocks noChangeAspect="1"/>
          </p:cNvPicPr>
          <p:nvPr/>
        </p:nvPicPr>
        <p:blipFill>
          <a:blip r:embed="rId5"/>
          <a:stretch>
            <a:fillRect/>
          </a:stretch>
        </p:blipFill>
        <p:spPr>
          <a:xfrm>
            <a:off x="3895395" y="6144424"/>
            <a:ext cx="1353210" cy="570134"/>
          </a:xfrm>
          <a:prstGeom prst="rect">
            <a:avLst/>
          </a:prstGeom>
        </p:spPr>
      </p:pic>
      <p:sp>
        <p:nvSpPr>
          <p:cNvPr id="11" name="TextovéPole 10">
            <a:extLst>
              <a:ext uri="{FF2B5EF4-FFF2-40B4-BE49-F238E27FC236}">
                <a16:creationId xmlns:a16="http://schemas.microsoft.com/office/drawing/2014/main" id="{B8245C52-267D-41C0-96C1-6EAF3C8681E8}"/>
              </a:ext>
            </a:extLst>
          </p:cNvPr>
          <p:cNvSpPr txBox="1"/>
          <p:nvPr/>
        </p:nvSpPr>
        <p:spPr>
          <a:xfrm>
            <a:off x="3088951" y="5752441"/>
            <a:ext cx="2819400" cy="369332"/>
          </a:xfrm>
          <a:prstGeom prst="rect">
            <a:avLst/>
          </a:prstGeom>
          <a:noFill/>
        </p:spPr>
        <p:txBody>
          <a:bodyPr wrap="square" rtlCol="0">
            <a:spAutoFit/>
          </a:bodyPr>
          <a:lstStyle/>
          <a:p>
            <a:r>
              <a:rPr lang="cs-CZ" i="1" dirty="0"/>
              <a:t>Základní frekvence kmitání</a:t>
            </a:r>
          </a:p>
        </p:txBody>
      </p:sp>
      <p:pic>
        <p:nvPicPr>
          <p:cNvPr id="14" name="Obrázek 13">
            <a:extLst>
              <a:ext uri="{FF2B5EF4-FFF2-40B4-BE49-F238E27FC236}">
                <a16:creationId xmlns:a16="http://schemas.microsoft.com/office/drawing/2014/main" id="{434FDF0A-084E-431D-9AF7-DAC39D6D88FC}"/>
              </a:ext>
            </a:extLst>
          </p:cNvPr>
          <p:cNvPicPr>
            <a:picLocks noChangeAspect="1"/>
          </p:cNvPicPr>
          <p:nvPr/>
        </p:nvPicPr>
        <p:blipFill>
          <a:blip r:embed="rId6"/>
          <a:stretch>
            <a:fillRect/>
          </a:stretch>
        </p:blipFill>
        <p:spPr>
          <a:xfrm>
            <a:off x="5908351" y="6185960"/>
            <a:ext cx="2725134" cy="402069"/>
          </a:xfrm>
          <a:prstGeom prst="rect">
            <a:avLst/>
          </a:prstGeom>
        </p:spPr>
      </p:pic>
      <p:sp>
        <p:nvSpPr>
          <p:cNvPr id="19" name="TextovéPole 18">
            <a:extLst>
              <a:ext uri="{FF2B5EF4-FFF2-40B4-BE49-F238E27FC236}">
                <a16:creationId xmlns:a16="http://schemas.microsoft.com/office/drawing/2014/main" id="{16CBBE3D-9199-4D7C-9F0E-876F24F58596}"/>
              </a:ext>
            </a:extLst>
          </p:cNvPr>
          <p:cNvSpPr txBox="1"/>
          <p:nvPr/>
        </p:nvSpPr>
        <p:spPr>
          <a:xfrm>
            <a:off x="5908352" y="5750774"/>
            <a:ext cx="2725133" cy="369332"/>
          </a:xfrm>
          <a:prstGeom prst="rect">
            <a:avLst/>
          </a:prstGeom>
          <a:noFill/>
        </p:spPr>
        <p:txBody>
          <a:bodyPr wrap="square">
            <a:spAutoFit/>
          </a:bodyPr>
          <a:lstStyle/>
          <a:p>
            <a:r>
              <a:rPr lang="cs-CZ" i="1" dirty="0"/>
              <a:t>Vyšší harmonické frekvence </a:t>
            </a:r>
            <a:endParaRPr lang="cs-CZ" dirty="0"/>
          </a:p>
        </p:txBody>
      </p:sp>
    </p:spTree>
    <p:extLst>
      <p:ext uri="{BB962C8B-B14F-4D97-AF65-F5344CB8AC3E}">
        <p14:creationId xmlns:p14="http://schemas.microsoft.com/office/powerpoint/2010/main" val="3773749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0379C56C-42B0-4B80-AF30-E0A3BE4FBD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8608" y="976238"/>
            <a:ext cx="938212" cy="569079"/>
          </a:xfrm>
          <a:prstGeom prst="rect">
            <a:avLst/>
          </a:prstGeom>
        </p:spPr>
      </p:pic>
      <p:pic>
        <p:nvPicPr>
          <p:cNvPr id="7" name="Grafický objekt 6">
            <a:extLst>
              <a:ext uri="{FF2B5EF4-FFF2-40B4-BE49-F238E27FC236}">
                <a16:creationId xmlns:a16="http://schemas.microsoft.com/office/drawing/2014/main" id="{20D1D045-E3FF-4D9B-9B3C-C036D916F3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16864" y="4630473"/>
            <a:ext cx="1702231" cy="484121"/>
          </a:xfrm>
          <a:prstGeom prst="rect">
            <a:avLst/>
          </a:prstGeom>
        </p:spPr>
      </p:pic>
      <p:pic>
        <p:nvPicPr>
          <p:cNvPr id="3074" name="Picture 2">
            <a:extLst>
              <a:ext uri="{FF2B5EF4-FFF2-40B4-BE49-F238E27FC236}">
                <a16:creationId xmlns:a16="http://schemas.microsoft.com/office/drawing/2014/main" id="{77E102AA-FEF3-4AE9-85ED-80DB4A68E7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7196" y="719219"/>
            <a:ext cx="1805106" cy="11779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C659C3E-0446-4A80-9C49-443EBC28DE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7983" y="731117"/>
            <a:ext cx="3238154" cy="9010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7762F922-315D-49D1-9C84-A1045257EBFA}"/>
              </a:ext>
            </a:extLst>
          </p:cNvPr>
          <p:cNvSpPr txBox="1"/>
          <p:nvPr/>
        </p:nvSpPr>
        <p:spPr>
          <a:xfrm>
            <a:off x="266700" y="3074352"/>
            <a:ext cx="8572501" cy="400110"/>
          </a:xfrm>
          <a:prstGeom prst="rect">
            <a:avLst/>
          </a:prstGeom>
          <a:noFill/>
        </p:spPr>
        <p:txBody>
          <a:bodyPr wrap="square">
            <a:spAutoFit/>
          </a:bodyPr>
          <a:lstStyle/>
          <a:p>
            <a:r>
              <a:rPr lang="cs-CZ" sz="2000" dirty="0"/>
              <a:t>Pro </a:t>
            </a:r>
            <a:r>
              <a:rPr lang="cs-CZ" sz="2000" b="1" dirty="0"/>
              <a:t>potenciální energii </a:t>
            </a:r>
            <a:r>
              <a:rPr lang="cs-CZ" sz="2000" dirty="0"/>
              <a:t>stlačené nebo natažené </a:t>
            </a:r>
            <a:r>
              <a:rPr lang="cs-CZ" sz="2000" dirty="0" err="1"/>
              <a:t>hookovské</a:t>
            </a:r>
            <a:r>
              <a:rPr lang="cs-CZ" sz="2000" dirty="0"/>
              <a:t> pružiny platí</a:t>
            </a:r>
          </a:p>
        </p:txBody>
      </p:sp>
      <p:sp>
        <p:nvSpPr>
          <p:cNvPr id="14" name="TextovéPole 13">
            <a:extLst>
              <a:ext uri="{FF2B5EF4-FFF2-40B4-BE49-F238E27FC236}">
                <a16:creationId xmlns:a16="http://schemas.microsoft.com/office/drawing/2014/main" id="{DF22F67F-7E25-4478-BEEE-286D93EE5260}"/>
              </a:ext>
            </a:extLst>
          </p:cNvPr>
          <p:cNvSpPr txBox="1"/>
          <p:nvPr/>
        </p:nvSpPr>
        <p:spPr>
          <a:xfrm>
            <a:off x="204599" y="6358830"/>
            <a:ext cx="6962775" cy="369332"/>
          </a:xfrm>
          <a:prstGeom prst="rect">
            <a:avLst/>
          </a:prstGeom>
          <a:noFill/>
        </p:spPr>
        <p:txBody>
          <a:bodyPr wrap="square">
            <a:spAutoFit/>
          </a:bodyPr>
          <a:lstStyle/>
          <a:p>
            <a:r>
              <a:rPr lang="cs-CZ" dirty="0"/>
              <a:t>kde </a:t>
            </a:r>
            <a:r>
              <a:rPr lang="cs-CZ" i="1" dirty="0"/>
              <a:t>k</a:t>
            </a:r>
            <a:r>
              <a:rPr lang="cs-CZ" dirty="0"/>
              <a:t> je tuhost pružiny a </a:t>
            </a:r>
            <a:r>
              <a:rPr lang="cs-CZ" i="1" dirty="0"/>
              <a:t>y</a:t>
            </a:r>
            <a:r>
              <a:rPr lang="cs-CZ" dirty="0"/>
              <a:t> je výchylka z rovnovážné polohy pružiny.</a:t>
            </a:r>
          </a:p>
        </p:txBody>
      </p:sp>
      <p:pic>
        <p:nvPicPr>
          <p:cNvPr id="13" name="Grafický objekt 12">
            <a:extLst>
              <a:ext uri="{FF2B5EF4-FFF2-40B4-BE49-F238E27FC236}">
                <a16:creationId xmlns:a16="http://schemas.microsoft.com/office/drawing/2014/main" id="{D45DFBA4-0CD9-4F5B-BC1F-A6E621A73D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50636" y="5416147"/>
            <a:ext cx="1234685" cy="531601"/>
          </a:xfrm>
          <a:prstGeom prst="rect">
            <a:avLst/>
          </a:prstGeom>
        </p:spPr>
      </p:pic>
      <p:pic>
        <p:nvPicPr>
          <p:cNvPr id="3080" name="Picture 8">
            <a:extLst>
              <a:ext uri="{FF2B5EF4-FFF2-40B4-BE49-F238E27FC236}">
                <a16:creationId xmlns:a16="http://schemas.microsoft.com/office/drawing/2014/main" id="{E431CBC9-90C8-416E-99C6-D95D1D383F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700" y="3865169"/>
            <a:ext cx="3973281" cy="518254"/>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E90D4C2E-6ABB-49A2-8A53-E29FF837E9FD}"/>
              </a:ext>
            </a:extLst>
          </p:cNvPr>
          <p:cNvSpPr txBox="1"/>
          <p:nvPr/>
        </p:nvSpPr>
        <p:spPr>
          <a:xfrm>
            <a:off x="137087" y="117398"/>
            <a:ext cx="4572000" cy="400110"/>
          </a:xfrm>
          <a:prstGeom prst="rect">
            <a:avLst/>
          </a:prstGeom>
          <a:noFill/>
        </p:spPr>
        <p:txBody>
          <a:bodyPr wrap="square">
            <a:spAutoFit/>
          </a:bodyPr>
          <a:lstStyle/>
          <a:p>
            <a:r>
              <a:rPr lang="cs-CZ" sz="2000" b="1" i="1" dirty="0">
                <a:solidFill>
                  <a:srgbClr val="202122"/>
                </a:solidFill>
                <a:effectLst/>
              </a:rPr>
              <a:t>Frekvence a doba kmitu pružiny</a:t>
            </a:r>
            <a:r>
              <a:rPr lang="cs-CZ" sz="2000" b="0" i="1" dirty="0">
                <a:solidFill>
                  <a:srgbClr val="202122"/>
                </a:solidFill>
                <a:effectLst/>
              </a:rPr>
              <a:t> </a:t>
            </a:r>
            <a:endParaRPr lang="cs-CZ" sz="2000" i="1" dirty="0"/>
          </a:p>
        </p:txBody>
      </p:sp>
      <p:sp>
        <p:nvSpPr>
          <p:cNvPr id="2" name="TextovéPole 1">
            <a:extLst>
              <a:ext uri="{FF2B5EF4-FFF2-40B4-BE49-F238E27FC236}">
                <a16:creationId xmlns:a16="http://schemas.microsoft.com/office/drawing/2014/main" id="{F8158628-1E2C-4F5F-B087-3B8184281496}"/>
              </a:ext>
            </a:extLst>
          </p:cNvPr>
          <p:cNvSpPr txBox="1"/>
          <p:nvPr/>
        </p:nvSpPr>
        <p:spPr>
          <a:xfrm>
            <a:off x="204599" y="2314164"/>
            <a:ext cx="4381071" cy="461665"/>
          </a:xfrm>
          <a:prstGeom prst="rect">
            <a:avLst/>
          </a:prstGeom>
          <a:noFill/>
        </p:spPr>
        <p:txBody>
          <a:bodyPr wrap="none" rtlCol="0">
            <a:spAutoFit/>
          </a:bodyPr>
          <a:lstStyle/>
          <a:p>
            <a:r>
              <a:rPr lang="cs-CZ" sz="2400" b="1" dirty="0"/>
              <a:t>Energie mechanického oscilátoru</a:t>
            </a:r>
          </a:p>
        </p:txBody>
      </p:sp>
      <p:sp>
        <p:nvSpPr>
          <p:cNvPr id="15" name="TextovéPole 14">
            <a:extLst>
              <a:ext uri="{FF2B5EF4-FFF2-40B4-BE49-F238E27FC236}">
                <a16:creationId xmlns:a16="http://schemas.microsoft.com/office/drawing/2014/main" id="{D3C484DB-EFD4-4267-95A5-60EAFF6BDE78}"/>
              </a:ext>
            </a:extLst>
          </p:cNvPr>
          <p:cNvSpPr txBox="1"/>
          <p:nvPr/>
        </p:nvSpPr>
        <p:spPr>
          <a:xfrm>
            <a:off x="5157983" y="4170835"/>
            <a:ext cx="3719317" cy="2062103"/>
          </a:xfrm>
          <a:prstGeom prst="rect">
            <a:avLst/>
          </a:prstGeom>
          <a:noFill/>
        </p:spPr>
        <p:txBody>
          <a:bodyPr wrap="square" rtlCol="0">
            <a:spAutoFit/>
          </a:bodyPr>
          <a:lstStyle/>
          <a:p>
            <a:r>
              <a:rPr lang="cs-CZ" sz="2000" dirty="0" err="1"/>
              <a:t>E</a:t>
            </a:r>
            <a:r>
              <a:rPr lang="cs-CZ" sz="2000" baseline="-25000" dirty="0" err="1"/>
              <a:t>p</a:t>
            </a:r>
            <a:r>
              <a:rPr lang="cs-CZ" sz="2000" dirty="0"/>
              <a:t> = ½.k.y</a:t>
            </a:r>
            <a:r>
              <a:rPr lang="cs-CZ" sz="2000" baseline="30000" dirty="0"/>
              <a:t>2 </a:t>
            </a:r>
            <a:r>
              <a:rPr lang="cs-CZ" sz="2000" dirty="0"/>
              <a:t>= ½.k.A</a:t>
            </a:r>
            <a:r>
              <a:rPr lang="cs-CZ" sz="2000" baseline="30000" dirty="0"/>
              <a:t>2</a:t>
            </a:r>
            <a:r>
              <a:rPr lang="cs-CZ" sz="2000" dirty="0"/>
              <a:t>.sin</a:t>
            </a:r>
            <a:r>
              <a:rPr lang="cs-CZ" sz="2000" baseline="30000" dirty="0"/>
              <a:t>2</a:t>
            </a:r>
            <a:r>
              <a:rPr lang="cs-CZ" sz="2000" dirty="0"/>
              <a:t>(</a:t>
            </a:r>
            <a:r>
              <a:rPr lang="el-GR" sz="2000" dirty="0"/>
              <a:t>ω</a:t>
            </a:r>
            <a:r>
              <a:rPr lang="cs-CZ" sz="2000" dirty="0"/>
              <a:t>.t + </a:t>
            </a:r>
            <a:r>
              <a:rPr lang="el-GR" sz="2000" dirty="0"/>
              <a:t>ϕ</a:t>
            </a:r>
            <a:r>
              <a:rPr lang="cs-CZ" sz="2000" dirty="0"/>
              <a:t>)</a:t>
            </a:r>
            <a:endParaRPr lang="cs-CZ" sz="2000" baseline="30000" dirty="0"/>
          </a:p>
          <a:p>
            <a:endParaRPr lang="cs-CZ" dirty="0"/>
          </a:p>
          <a:p>
            <a:r>
              <a:rPr lang="cs-CZ" dirty="0"/>
              <a:t>V </a:t>
            </a:r>
            <a:r>
              <a:rPr lang="cs-CZ" b="1" dirty="0"/>
              <a:t>rovnovážné poloze </a:t>
            </a:r>
            <a:r>
              <a:rPr lang="cs-CZ" dirty="0"/>
              <a:t>je y = 0 a tudíž </a:t>
            </a:r>
            <a:r>
              <a:rPr lang="cs-CZ" dirty="0" err="1"/>
              <a:t>E</a:t>
            </a:r>
            <a:r>
              <a:rPr lang="cs-CZ" baseline="-25000" dirty="0" err="1"/>
              <a:t>p</a:t>
            </a:r>
            <a:r>
              <a:rPr lang="cs-CZ" dirty="0"/>
              <a:t> = 0 </a:t>
            </a:r>
          </a:p>
          <a:p>
            <a:endParaRPr lang="cs-CZ" dirty="0"/>
          </a:p>
          <a:p>
            <a:r>
              <a:rPr lang="cs-CZ" dirty="0"/>
              <a:t>V </a:t>
            </a:r>
            <a:r>
              <a:rPr lang="cs-CZ" b="1" dirty="0"/>
              <a:t>maximální výchylce </a:t>
            </a:r>
            <a:r>
              <a:rPr lang="cs-CZ" dirty="0"/>
              <a:t>|y| = A</a:t>
            </a:r>
          </a:p>
          <a:p>
            <a:r>
              <a:rPr lang="cs-CZ" dirty="0" err="1"/>
              <a:t>E</a:t>
            </a:r>
            <a:r>
              <a:rPr lang="cs-CZ" baseline="-25000" dirty="0" err="1"/>
              <a:t>p</a:t>
            </a:r>
            <a:r>
              <a:rPr lang="cs-CZ" dirty="0"/>
              <a:t> = ½.k.A</a:t>
            </a:r>
            <a:r>
              <a:rPr lang="cs-CZ" baseline="30000" dirty="0"/>
              <a:t>2</a:t>
            </a:r>
          </a:p>
        </p:txBody>
      </p:sp>
      <p:sp>
        <p:nvSpPr>
          <p:cNvPr id="16" name="TextovéPole 15">
            <a:extLst>
              <a:ext uri="{FF2B5EF4-FFF2-40B4-BE49-F238E27FC236}">
                <a16:creationId xmlns:a16="http://schemas.microsoft.com/office/drawing/2014/main" id="{F1AA2EE8-A376-4C9D-8EA5-2CD5DE4F32CF}"/>
              </a:ext>
            </a:extLst>
          </p:cNvPr>
          <p:cNvSpPr txBox="1"/>
          <p:nvPr/>
        </p:nvSpPr>
        <p:spPr>
          <a:xfrm>
            <a:off x="5157983" y="3707779"/>
            <a:ext cx="3560083" cy="400110"/>
          </a:xfrm>
          <a:prstGeom prst="rect">
            <a:avLst/>
          </a:prstGeom>
          <a:noFill/>
        </p:spPr>
        <p:txBody>
          <a:bodyPr wrap="square">
            <a:spAutoFit/>
          </a:bodyPr>
          <a:lstStyle/>
          <a:p>
            <a:r>
              <a:rPr lang="cs-CZ" sz="2000" dirty="0"/>
              <a:t>V libovolném okamžiku je </a:t>
            </a:r>
            <a:r>
              <a:rPr lang="cs-CZ" sz="2000" dirty="0" err="1"/>
              <a:t>E</a:t>
            </a:r>
            <a:r>
              <a:rPr lang="cs-CZ" sz="2000" baseline="-25000" dirty="0" err="1"/>
              <a:t>p</a:t>
            </a:r>
            <a:endParaRPr lang="cs-CZ" sz="2000" baseline="-25000" dirty="0"/>
          </a:p>
        </p:txBody>
      </p:sp>
    </p:spTree>
    <p:extLst>
      <p:ext uri="{BB962C8B-B14F-4D97-AF65-F5344CB8AC3E}">
        <p14:creationId xmlns:p14="http://schemas.microsoft.com/office/powerpoint/2010/main" val="38534881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a:extLst>
              <a:ext uri="{FF2B5EF4-FFF2-40B4-BE49-F238E27FC236}">
                <a16:creationId xmlns:a16="http://schemas.microsoft.com/office/drawing/2014/main" id="{EA199BBE-8315-4CC4-A072-4AD2ADC682A9}"/>
              </a:ext>
            </a:extLst>
          </p:cNvPr>
          <p:cNvSpPr txBox="1"/>
          <p:nvPr/>
        </p:nvSpPr>
        <p:spPr>
          <a:xfrm>
            <a:off x="200025" y="2242125"/>
            <a:ext cx="8743950" cy="1323439"/>
          </a:xfrm>
          <a:prstGeom prst="rect">
            <a:avLst/>
          </a:prstGeom>
          <a:noFill/>
        </p:spPr>
        <p:txBody>
          <a:bodyPr wrap="square">
            <a:spAutoFit/>
          </a:bodyPr>
          <a:lstStyle/>
          <a:p>
            <a:pPr algn="just"/>
            <a:r>
              <a:rPr lang="cs-CZ" sz="2000" dirty="0"/>
              <a:t>Zvuky se i při stejné výšce tónu mohou lišit odlišným zabarvením. </a:t>
            </a:r>
            <a:r>
              <a:rPr lang="cs-CZ" sz="2000" b="1" dirty="0"/>
              <a:t>Barva zvuku </a:t>
            </a:r>
            <a:r>
              <a:rPr lang="cs-CZ" sz="2000" dirty="0"/>
              <a:t>je určena jeho spektrem - frekvencemi vyšších harmonických tónů ve složeném tónu a jejich amplitudami a fázemi. Sluchem podle barvy zvuku rozeznáváme hudební nástroje a hlasy lidí. </a:t>
            </a:r>
          </a:p>
        </p:txBody>
      </p:sp>
      <p:sp>
        <p:nvSpPr>
          <p:cNvPr id="15" name="TextovéPole 14">
            <a:extLst>
              <a:ext uri="{FF2B5EF4-FFF2-40B4-BE49-F238E27FC236}">
                <a16:creationId xmlns:a16="http://schemas.microsoft.com/office/drawing/2014/main" id="{8022E26A-16F7-4B0C-830E-8D42213B0EFF}"/>
              </a:ext>
            </a:extLst>
          </p:cNvPr>
          <p:cNvSpPr txBox="1"/>
          <p:nvPr/>
        </p:nvSpPr>
        <p:spPr>
          <a:xfrm>
            <a:off x="200025" y="200799"/>
            <a:ext cx="8782050" cy="1938992"/>
          </a:xfrm>
          <a:prstGeom prst="rect">
            <a:avLst/>
          </a:prstGeom>
          <a:noFill/>
        </p:spPr>
        <p:txBody>
          <a:bodyPr wrap="square">
            <a:spAutoFit/>
          </a:bodyPr>
          <a:lstStyle/>
          <a:p>
            <a:pPr algn="just"/>
            <a:r>
              <a:rPr lang="cs-CZ" sz="2000" b="1" dirty="0"/>
              <a:t>Výška zvuku </a:t>
            </a:r>
            <a:r>
              <a:rPr lang="cs-CZ" sz="2000" dirty="0"/>
              <a:t>je dána jeho frekvencí, čím vyšší je frekvence, tím je vyšší výška. U jednoduchých tónů s harmonickým průběhem určuje jejich frekvence absolutní výšku tónu. </a:t>
            </a:r>
            <a:r>
              <a:rPr lang="cs-CZ" sz="2000" b="1" dirty="0"/>
              <a:t>Absolutní výška tónu </a:t>
            </a:r>
            <a:r>
              <a:rPr lang="cs-CZ" sz="2000" dirty="0"/>
              <a:t>se měří přístroji pro měření zvukových frekvencí, za obvyklých podmínek ji nelze určit sluchem. Pro subjektivní hodnocení zvuku je důležitější </a:t>
            </a:r>
            <a:r>
              <a:rPr lang="cs-CZ" sz="2000" b="1" dirty="0"/>
              <a:t>relativní výška tónu</a:t>
            </a:r>
            <a:r>
              <a:rPr lang="cs-CZ" sz="2000" dirty="0"/>
              <a:t>, což je podíl frekvence daného tónu vůči frekvenci referenčního tónu.</a:t>
            </a:r>
          </a:p>
        </p:txBody>
      </p:sp>
      <p:sp>
        <p:nvSpPr>
          <p:cNvPr id="3" name="TextovéPole 2">
            <a:extLst>
              <a:ext uri="{FF2B5EF4-FFF2-40B4-BE49-F238E27FC236}">
                <a16:creationId xmlns:a16="http://schemas.microsoft.com/office/drawing/2014/main" id="{682DA3FC-8260-4B92-A595-46564FAC4C2F}"/>
              </a:ext>
            </a:extLst>
          </p:cNvPr>
          <p:cNvSpPr txBox="1"/>
          <p:nvPr/>
        </p:nvSpPr>
        <p:spPr>
          <a:xfrm>
            <a:off x="161926" y="4145409"/>
            <a:ext cx="1072730" cy="461665"/>
          </a:xfrm>
          <a:prstGeom prst="rect">
            <a:avLst/>
          </a:prstGeom>
          <a:noFill/>
        </p:spPr>
        <p:txBody>
          <a:bodyPr wrap="none" rtlCol="0">
            <a:spAutoFit/>
          </a:bodyPr>
          <a:lstStyle/>
          <a:p>
            <a:r>
              <a:rPr lang="cs-CZ" sz="2400" b="1" dirty="0"/>
              <a:t>Příklad</a:t>
            </a:r>
          </a:p>
        </p:txBody>
      </p:sp>
      <p:pic>
        <p:nvPicPr>
          <p:cNvPr id="6" name="Obrázek 5">
            <a:extLst>
              <a:ext uri="{FF2B5EF4-FFF2-40B4-BE49-F238E27FC236}">
                <a16:creationId xmlns:a16="http://schemas.microsoft.com/office/drawing/2014/main" id="{966032B2-E0F5-4CC8-A66B-EFBCE6C811F7}"/>
              </a:ext>
            </a:extLst>
          </p:cNvPr>
          <p:cNvPicPr>
            <a:picLocks noChangeAspect="1"/>
          </p:cNvPicPr>
          <p:nvPr/>
        </p:nvPicPr>
        <p:blipFill>
          <a:blip r:embed="rId2"/>
          <a:stretch>
            <a:fillRect/>
          </a:stretch>
        </p:blipFill>
        <p:spPr>
          <a:xfrm>
            <a:off x="266699" y="5294357"/>
            <a:ext cx="2910941" cy="1388295"/>
          </a:xfrm>
          <a:prstGeom prst="rect">
            <a:avLst/>
          </a:prstGeom>
        </p:spPr>
      </p:pic>
      <p:sp>
        <p:nvSpPr>
          <p:cNvPr id="10" name="TextovéPole 9">
            <a:extLst>
              <a:ext uri="{FF2B5EF4-FFF2-40B4-BE49-F238E27FC236}">
                <a16:creationId xmlns:a16="http://schemas.microsoft.com/office/drawing/2014/main" id="{EED00F81-9394-4998-927E-DED4EAD823A4}"/>
              </a:ext>
            </a:extLst>
          </p:cNvPr>
          <p:cNvSpPr txBox="1"/>
          <p:nvPr/>
        </p:nvSpPr>
        <p:spPr>
          <a:xfrm>
            <a:off x="161926" y="4627550"/>
            <a:ext cx="8782049" cy="646331"/>
          </a:xfrm>
          <a:prstGeom prst="rect">
            <a:avLst/>
          </a:prstGeom>
          <a:noFill/>
        </p:spPr>
        <p:txBody>
          <a:bodyPr wrap="square">
            <a:spAutoFit/>
          </a:bodyPr>
          <a:lstStyle/>
          <a:p>
            <a:r>
              <a:rPr lang="cs-CZ" b="0" i="0" dirty="0">
                <a:effectLst/>
                <a:latin typeface="Segoe UI" panose="020B0502040204020203" pitchFamily="34" charset="0"/>
              </a:rPr>
              <a:t>Na jednom člunu měřili hloubku moře ultrazvukem. Jaká je tam hloubka moře jestli se odražený ultrazvukový signál vrátil na člun za 0,8 s?</a:t>
            </a:r>
            <a:endParaRPr lang="cs-CZ" dirty="0"/>
          </a:p>
        </p:txBody>
      </p:sp>
    </p:spTree>
    <p:extLst>
      <p:ext uri="{BB962C8B-B14F-4D97-AF65-F5344CB8AC3E}">
        <p14:creationId xmlns:p14="http://schemas.microsoft.com/office/powerpoint/2010/main" val="544901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6793B9-4127-4CF3-AE4E-CB38E15851BC}"/>
              </a:ext>
            </a:extLst>
          </p:cNvPr>
          <p:cNvSpPr>
            <a:spLocks noGrp="1"/>
          </p:cNvSpPr>
          <p:nvPr>
            <p:ph type="title"/>
          </p:nvPr>
        </p:nvSpPr>
        <p:spPr>
          <a:xfrm>
            <a:off x="212449" y="345091"/>
            <a:ext cx="3055454" cy="443257"/>
          </a:xfrm>
        </p:spPr>
        <p:txBody>
          <a:bodyPr>
            <a:normAutofit/>
          </a:bodyPr>
          <a:lstStyle/>
          <a:p>
            <a:r>
              <a:rPr lang="cs-CZ" sz="2400" b="1" dirty="0">
                <a:latin typeface="+mn-lt"/>
              </a:rPr>
              <a:t>Sluch</a:t>
            </a:r>
          </a:p>
        </p:txBody>
      </p:sp>
      <p:pic>
        <p:nvPicPr>
          <p:cNvPr id="5122" name="Picture 2" descr="See the source image">
            <a:extLst>
              <a:ext uri="{FF2B5EF4-FFF2-40B4-BE49-F238E27FC236}">
                <a16:creationId xmlns:a16="http://schemas.microsoft.com/office/drawing/2014/main" id="{3688CA24-AFC7-44B0-9C8B-6D6487C7BA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882" y="2740898"/>
            <a:ext cx="2848093" cy="193899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ee the source image">
            <a:extLst>
              <a:ext uri="{FF2B5EF4-FFF2-40B4-BE49-F238E27FC236}">
                <a16:creationId xmlns:a16="http://schemas.microsoft.com/office/drawing/2014/main" id="{12A36EDD-E4EA-4AD3-A54A-7AE48D285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18" y="4156591"/>
            <a:ext cx="5005594" cy="204134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204BFA7-E61F-4121-94E0-B06BE8CF5B7F}"/>
              </a:ext>
            </a:extLst>
          </p:cNvPr>
          <p:cNvSpPr txBox="1"/>
          <p:nvPr/>
        </p:nvSpPr>
        <p:spPr>
          <a:xfrm>
            <a:off x="200025" y="1015411"/>
            <a:ext cx="5754342" cy="2554545"/>
          </a:xfrm>
          <a:prstGeom prst="rect">
            <a:avLst/>
          </a:prstGeom>
          <a:noFill/>
        </p:spPr>
        <p:txBody>
          <a:bodyPr wrap="square">
            <a:spAutoFit/>
          </a:bodyPr>
          <a:lstStyle/>
          <a:p>
            <a:pPr algn="just"/>
            <a:r>
              <a:rPr lang="cs-CZ" sz="2000" b="1" dirty="0"/>
              <a:t>Sluch</a:t>
            </a:r>
            <a:r>
              <a:rPr lang="cs-CZ" sz="2000" dirty="0"/>
              <a:t> je schopnost vnímat zvuk. Ucho je sluchový párový orgán obratlovců. Jeho základními částmi jsou vnější, střední a vnitřní ucho. Zvuk, který prochází zvukovodem naráží do bubínku, ten se rozechvěje a vibrace přenáší přes kladívko, kovadlinku a třmínek do hlemýždě. Tam na vibrace reagují smyslové buňky, které informace o zachyceném zvuku vedou pomocí sluchového nervu k dalšímu zpracování do mozku.</a:t>
            </a:r>
          </a:p>
        </p:txBody>
      </p:sp>
      <p:pic>
        <p:nvPicPr>
          <p:cNvPr id="2050" name="Picture 2">
            <a:extLst>
              <a:ext uri="{FF2B5EF4-FFF2-40B4-BE49-F238E27FC236}">
                <a16:creationId xmlns:a16="http://schemas.microsoft.com/office/drawing/2014/main" id="{EF310CD4-B53D-4E8D-A1BF-539A1CA39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425" y="5043896"/>
            <a:ext cx="2060232" cy="1647881"/>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EB902921-0AC1-4A6C-9F6D-F0CE2AF91F9C}"/>
              </a:ext>
            </a:extLst>
          </p:cNvPr>
          <p:cNvPicPr>
            <a:picLocks noChangeAspect="1"/>
          </p:cNvPicPr>
          <p:nvPr/>
        </p:nvPicPr>
        <p:blipFill>
          <a:blip r:embed="rId5"/>
          <a:stretch>
            <a:fillRect/>
          </a:stretch>
        </p:blipFill>
        <p:spPr>
          <a:xfrm>
            <a:off x="6095882" y="359033"/>
            <a:ext cx="2906019" cy="2188559"/>
          </a:xfrm>
          <a:prstGeom prst="rect">
            <a:avLst/>
          </a:prstGeom>
        </p:spPr>
      </p:pic>
    </p:spTree>
    <p:extLst>
      <p:ext uri="{BB962C8B-B14F-4D97-AF65-F5344CB8AC3E}">
        <p14:creationId xmlns:p14="http://schemas.microsoft.com/office/powerpoint/2010/main" val="933917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2B19B5B-920F-4CF8-9ED9-D4607823F122}"/>
              </a:ext>
            </a:extLst>
          </p:cNvPr>
          <p:cNvSpPr txBox="1"/>
          <p:nvPr/>
        </p:nvSpPr>
        <p:spPr>
          <a:xfrm>
            <a:off x="276225" y="912763"/>
            <a:ext cx="8591550" cy="1631216"/>
          </a:xfrm>
          <a:prstGeom prst="rect">
            <a:avLst/>
          </a:prstGeom>
          <a:noFill/>
        </p:spPr>
        <p:txBody>
          <a:bodyPr wrap="square">
            <a:spAutoFit/>
          </a:bodyPr>
          <a:lstStyle/>
          <a:p>
            <a:pPr algn="just"/>
            <a:r>
              <a:rPr lang="cs-CZ" sz="2000" b="1" dirty="0"/>
              <a:t>Frekvence</a:t>
            </a:r>
            <a:r>
              <a:rPr lang="cs-CZ" sz="2000" dirty="0"/>
              <a:t> zvukového vlnění, které je člověk schopen vnímat, jsou značně individuální a leží v intervalu přibližně 16 Hz až 20 000 Hz. Mechanické vlnění mimo tento frekvenční rozsah sluchový vjem nevyvolává, přesto se někdy také označuje jako zvuk. Frekvenci nižší než 16 Hz má </a:t>
            </a:r>
            <a:r>
              <a:rPr lang="cs-CZ" sz="2000" b="1" dirty="0"/>
              <a:t>infrazvuk</a:t>
            </a:r>
            <a:r>
              <a:rPr lang="cs-CZ" sz="2000" dirty="0"/>
              <a:t>, frekvenci vyšší než 20 kHz má </a:t>
            </a:r>
            <a:r>
              <a:rPr lang="cs-CZ" sz="2000" b="1" dirty="0"/>
              <a:t>ultrazvuk</a:t>
            </a:r>
            <a:r>
              <a:rPr lang="cs-CZ" sz="2000" dirty="0"/>
              <a:t>.</a:t>
            </a:r>
          </a:p>
        </p:txBody>
      </p:sp>
      <p:pic>
        <p:nvPicPr>
          <p:cNvPr id="6" name="Picture 2" descr="See the source image">
            <a:extLst>
              <a:ext uri="{FF2B5EF4-FFF2-40B4-BE49-F238E27FC236}">
                <a16:creationId xmlns:a16="http://schemas.microsoft.com/office/drawing/2014/main" id="{78756044-A66C-408D-8EBE-6B04A49C3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25" y="2721058"/>
            <a:ext cx="7654950" cy="36537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965B3876-D5B7-4DF0-B6D1-8F0A4CC38B73}"/>
              </a:ext>
            </a:extLst>
          </p:cNvPr>
          <p:cNvSpPr txBox="1"/>
          <p:nvPr/>
        </p:nvSpPr>
        <p:spPr>
          <a:xfrm>
            <a:off x="276225" y="274019"/>
            <a:ext cx="4572000" cy="461665"/>
          </a:xfrm>
          <a:prstGeom prst="rect">
            <a:avLst/>
          </a:prstGeom>
          <a:noFill/>
        </p:spPr>
        <p:txBody>
          <a:bodyPr wrap="square">
            <a:spAutoFit/>
          </a:bodyPr>
          <a:lstStyle/>
          <a:p>
            <a:r>
              <a:rPr lang="cs-CZ" sz="2400" b="1" dirty="0"/>
              <a:t>Frekvence zvuku</a:t>
            </a:r>
            <a:endParaRPr lang="cs-CZ" sz="2400" dirty="0"/>
          </a:p>
        </p:txBody>
      </p:sp>
    </p:spTree>
    <p:extLst>
      <p:ext uri="{BB962C8B-B14F-4D97-AF65-F5344CB8AC3E}">
        <p14:creationId xmlns:p14="http://schemas.microsoft.com/office/powerpoint/2010/main" val="36452638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0A287FA-B2E5-47EF-8870-F803B2D94677}"/>
              </a:ext>
            </a:extLst>
          </p:cNvPr>
          <p:cNvSpPr txBox="1"/>
          <p:nvPr/>
        </p:nvSpPr>
        <p:spPr>
          <a:xfrm>
            <a:off x="99391" y="834078"/>
            <a:ext cx="8743950" cy="1323439"/>
          </a:xfrm>
          <a:prstGeom prst="rect">
            <a:avLst/>
          </a:prstGeom>
          <a:noFill/>
        </p:spPr>
        <p:txBody>
          <a:bodyPr wrap="square">
            <a:spAutoFit/>
          </a:bodyPr>
          <a:lstStyle/>
          <a:p>
            <a:pPr algn="just"/>
            <a:r>
              <a:rPr lang="cs-CZ" sz="2000" b="1" dirty="0"/>
              <a:t>Infrazvuk</a:t>
            </a:r>
            <a:r>
              <a:rPr lang="cs-CZ" sz="2000" dirty="0"/>
              <a:t> je akustické vlnění, jehož frekvence je tak nízká, že ho lidské ucho není schopné zaznamenat. Přesná hranice mezi slyšitelným zvukem a infrazvukem neexistuje, ale udává se mezi 16 až 20 Hz. Spodní hranice se udává mezi 0,001 a 0,2 Hz. </a:t>
            </a:r>
          </a:p>
        </p:txBody>
      </p:sp>
      <p:sp>
        <p:nvSpPr>
          <p:cNvPr id="7" name="TextovéPole 6">
            <a:extLst>
              <a:ext uri="{FF2B5EF4-FFF2-40B4-BE49-F238E27FC236}">
                <a16:creationId xmlns:a16="http://schemas.microsoft.com/office/drawing/2014/main" id="{C56D5CC6-1256-4783-8E40-544D6062E558}"/>
              </a:ext>
            </a:extLst>
          </p:cNvPr>
          <p:cNvSpPr txBox="1"/>
          <p:nvPr/>
        </p:nvSpPr>
        <p:spPr>
          <a:xfrm>
            <a:off x="245166" y="252656"/>
            <a:ext cx="4572000" cy="461665"/>
          </a:xfrm>
          <a:prstGeom prst="rect">
            <a:avLst/>
          </a:prstGeom>
          <a:noFill/>
        </p:spPr>
        <p:txBody>
          <a:bodyPr wrap="square">
            <a:spAutoFit/>
          </a:bodyPr>
          <a:lstStyle/>
          <a:p>
            <a:r>
              <a:rPr lang="cs-CZ" sz="2400" b="1" dirty="0"/>
              <a:t>Infrazvuk</a:t>
            </a:r>
            <a:endParaRPr lang="en-US" sz="2400" dirty="0"/>
          </a:p>
        </p:txBody>
      </p:sp>
      <p:pic>
        <p:nvPicPr>
          <p:cNvPr id="26626" name="Picture 2" descr="7: Sources of infrasound. | Download Scientific Diagram">
            <a:extLst>
              <a:ext uri="{FF2B5EF4-FFF2-40B4-BE49-F238E27FC236}">
                <a16:creationId xmlns:a16="http://schemas.microsoft.com/office/drawing/2014/main" id="{A559E1AF-AB82-41D2-BE60-C0062B846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565" y="2157517"/>
            <a:ext cx="3873776" cy="3917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99DD56BC-6369-40D7-8733-B35E5EAA5349}"/>
              </a:ext>
            </a:extLst>
          </p:cNvPr>
          <p:cNvSpPr txBox="1"/>
          <p:nvPr/>
        </p:nvSpPr>
        <p:spPr>
          <a:xfrm>
            <a:off x="172278" y="2563594"/>
            <a:ext cx="4847397" cy="707886"/>
          </a:xfrm>
          <a:prstGeom prst="rect">
            <a:avLst/>
          </a:prstGeom>
          <a:noFill/>
        </p:spPr>
        <p:txBody>
          <a:bodyPr wrap="square">
            <a:spAutoFit/>
          </a:bodyPr>
          <a:lstStyle/>
          <a:p>
            <a:pPr algn="just"/>
            <a:r>
              <a:rPr lang="cs-CZ" sz="2000" dirty="0"/>
              <a:t>Velryby, sloni, hroši, nosorožci, okapi a aligátoři používají infrazvuk k dorozumívání.</a:t>
            </a:r>
          </a:p>
        </p:txBody>
      </p:sp>
    </p:spTree>
    <p:extLst>
      <p:ext uri="{BB962C8B-B14F-4D97-AF65-F5344CB8AC3E}">
        <p14:creationId xmlns:p14="http://schemas.microsoft.com/office/powerpoint/2010/main" val="34743855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A454F90-5083-4B07-9F0B-DC86EBC1EA93}"/>
              </a:ext>
            </a:extLst>
          </p:cNvPr>
          <p:cNvSpPr txBox="1"/>
          <p:nvPr/>
        </p:nvSpPr>
        <p:spPr>
          <a:xfrm>
            <a:off x="295275" y="481316"/>
            <a:ext cx="1400383" cy="461665"/>
          </a:xfrm>
          <a:prstGeom prst="rect">
            <a:avLst/>
          </a:prstGeom>
          <a:noFill/>
        </p:spPr>
        <p:txBody>
          <a:bodyPr wrap="none" rtlCol="0">
            <a:spAutoFit/>
          </a:bodyPr>
          <a:lstStyle/>
          <a:p>
            <a:r>
              <a:rPr lang="en-US" sz="2400" b="1" dirty="0" err="1"/>
              <a:t>Ultrazvuk</a:t>
            </a:r>
            <a:endParaRPr lang="cs-CZ" sz="2400" b="1" dirty="0"/>
          </a:p>
        </p:txBody>
      </p:sp>
      <p:pic>
        <p:nvPicPr>
          <p:cNvPr id="8" name="Picture 4" descr="See the source image">
            <a:extLst>
              <a:ext uri="{FF2B5EF4-FFF2-40B4-BE49-F238E27FC236}">
                <a16:creationId xmlns:a16="http://schemas.microsoft.com/office/drawing/2014/main" id="{C7EFEB75-52F8-4228-9E55-45308D3BE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900" y="481316"/>
            <a:ext cx="4029075" cy="2805701"/>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0D597D6C-E2A2-4EE8-BD48-13E5B22F24E3}"/>
              </a:ext>
            </a:extLst>
          </p:cNvPr>
          <p:cNvSpPr txBox="1"/>
          <p:nvPr/>
        </p:nvSpPr>
        <p:spPr>
          <a:xfrm>
            <a:off x="152400" y="4360367"/>
            <a:ext cx="8763000" cy="1015663"/>
          </a:xfrm>
          <a:prstGeom prst="rect">
            <a:avLst/>
          </a:prstGeom>
          <a:noFill/>
        </p:spPr>
        <p:txBody>
          <a:bodyPr wrap="square">
            <a:spAutoFit/>
          </a:bodyPr>
          <a:lstStyle/>
          <a:p>
            <a:r>
              <a:rPr lang="cs-CZ" sz="2000" dirty="0"/>
              <a:t>Pes vnímá ultrazvuk až do frekvence 100 kHz, což se využívá pro cvičení a ovládání psů pomocí </a:t>
            </a:r>
            <a:r>
              <a:rPr lang="cs-CZ" sz="2000" b="1" dirty="0"/>
              <a:t>ultrazvukových píšťalek</a:t>
            </a:r>
            <a:r>
              <a:rPr lang="cs-CZ" sz="2000" dirty="0"/>
              <a:t>. </a:t>
            </a:r>
          </a:p>
          <a:p>
            <a:r>
              <a:rPr lang="cs-CZ" sz="2000" dirty="0"/>
              <a:t>K plašení zvířat se používají také </a:t>
            </a:r>
            <a:r>
              <a:rPr lang="cs-CZ" sz="2000" b="1" dirty="0"/>
              <a:t>ultrazvukové odpuzovače</a:t>
            </a:r>
            <a:r>
              <a:rPr lang="cs-CZ" sz="2000" dirty="0"/>
              <a:t>.</a:t>
            </a:r>
            <a:endParaRPr lang="en-US" sz="2000" dirty="0"/>
          </a:p>
        </p:txBody>
      </p:sp>
      <p:sp>
        <p:nvSpPr>
          <p:cNvPr id="10" name="TextovéPole 9">
            <a:extLst>
              <a:ext uri="{FF2B5EF4-FFF2-40B4-BE49-F238E27FC236}">
                <a16:creationId xmlns:a16="http://schemas.microsoft.com/office/drawing/2014/main" id="{F25D1392-A9D2-4C7B-9D12-DB73E876C52C}"/>
              </a:ext>
            </a:extLst>
          </p:cNvPr>
          <p:cNvSpPr txBox="1"/>
          <p:nvPr/>
        </p:nvSpPr>
        <p:spPr>
          <a:xfrm>
            <a:off x="295275" y="1314718"/>
            <a:ext cx="4943475" cy="2554545"/>
          </a:xfrm>
          <a:prstGeom prst="rect">
            <a:avLst/>
          </a:prstGeom>
          <a:noFill/>
        </p:spPr>
        <p:txBody>
          <a:bodyPr wrap="square">
            <a:spAutoFit/>
          </a:bodyPr>
          <a:lstStyle/>
          <a:p>
            <a:pPr algn="just"/>
            <a:r>
              <a:rPr lang="cs-CZ" sz="2000" b="1" dirty="0"/>
              <a:t>Ultrazvuk</a:t>
            </a:r>
            <a:r>
              <a:rPr lang="cs-CZ" sz="2000" dirty="0"/>
              <a:t> je akustické vlnění, jehož frekvence leží nad hranicí slyšitelnosti lidského ucha, slyšitelného zvuku, která je cca 20 kHz. </a:t>
            </a:r>
          </a:p>
          <a:p>
            <a:endParaRPr lang="cs-CZ" sz="2000" dirty="0"/>
          </a:p>
          <a:p>
            <a:pPr algn="just"/>
            <a:r>
              <a:rPr lang="cs-CZ" sz="2000" dirty="0"/>
              <a:t>Někteří živočichové část ultrazvukového spektra vnímají, případně i vydávají (delfíni, netopýři, aj.) a využívají jej jak k běžné komunikaci, tak zejména k echolokaci.</a:t>
            </a:r>
          </a:p>
        </p:txBody>
      </p:sp>
    </p:spTree>
    <p:extLst>
      <p:ext uri="{BB962C8B-B14F-4D97-AF65-F5344CB8AC3E}">
        <p14:creationId xmlns:p14="http://schemas.microsoft.com/office/powerpoint/2010/main" val="1405896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natomy of the vocal organ in non-mammalian vertebrates. (A) Schemes... |  Download Scientific Diagram">
            <a:extLst>
              <a:ext uri="{FF2B5EF4-FFF2-40B4-BE49-F238E27FC236}">
                <a16:creationId xmlns:a16="http://schemas.microsoft.com/office/drawing/2014/main" id="{F404D2F3-45FC-4A5A-9286-B82A5BD80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2707" y="246553"/>
            <a:ext cx="4419600" cy="3961957"/>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C804E4CF-4D9C-4BEA-80FC-54544CB246B9}"/>
              </a:ext>
            </a:extLst>
          </p:cNvPr>
          <p:cNvPicPr>
            <a:picLocks noChangeAspect="1"/>
          </p:cNvPicPr>
          <p:nvPr/>
        </p:nvPicPr>
        <p:blipFill>
          <a:blip r:embed="rId3"/>
          <a:stretch>
            <a:fillRect/>
          </a:stretch>
        </p:blipFill>
        <p:spPr>
          <a:xfrm>
            <a:off x="367893" y="1258004"/>
            <a:ext cx="3368777" cy="2453461"/>
          </a:xfrm>
          <a:prstGeom prst="rect">
            <a:avLst/>
          </a:prstGeom>
        </p:spPr>
      </p:pic>
      <p:pic>
        <p:nvPicPr>
          <p:cNvPr id="5124" name="Picture 4" descr="Echolocation of male indo-pacific bottlenose dolphins Among toothed... |  Download Scientific Diagram">
            <a:extLst>
              <a:ext uri="{FF2B5EF4-FFF2-40B4-BE49-F238E27FC236}">
                <a16:creationId xmlns:a16="http://schemas.microsoft.com/office/drawing/2014/main" id="{C49DBDC7-D600-4B6B-A8FB-14C1B157F9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300" y="4406099"/>
            <a:ext cx="3623082" cy="21375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C54BA0D1-0C45-4B97-808F-4B548474A7A0}"/>
              </a:ext>
            </a:extLst>
          </p:cNvPr>
          <p:cNvSpPr txBox="1"/>
          <p:nvPr/>
        </p:nvSpPr>
        <p:spPr>
          <a:xfrm>
            <a:off x="291693" y="228600"/>
            <a:ext cx="3259162" cy="461665"/>
          </a:xfrm>
          <a:prstGeom prst="rect">
            <a:avLst/>
          </a:prstGeom>
          <a:noFill/>
        </p:spPr>
        <p:txBody>
          <a:bodyPr wrap="none" rtlCol="0">
            <a:spAutoFit/>
          </a:bodyPr>
          <a:lstStyle/>
          <a:p>
            <a:r>
              <a:rPr lang="cs-CZ" sz="2400" b="1" dirty="0"/>
              <a:t>Hlasové (vokální) ústrojí</a:t>
            </a:r>
          </a:p>
        </p:txBody>
      </p:sp>
      <p:pic>
        <p:nvPicPr>
          <p:cNvPr id="5126" name="Picture 6" descr="Fig. 3 | Superfast Muscles Set Maximum Call Rate in Echolocating Bats |  Science">
            <a:extLst>
              <a:ext uri="{FF2B5EF4-FFF2-40B4-BE49-F238E27FC236}">
                <a16:creationId xmlns:a16="http://schemas.microsoft.com/office/drawing/2014/main" id="{C66D4DBB-AA47-41EF-8755-53B0308F44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824" y="4279204"/>
            <a:ext cx="4592975" cy="128140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olecular evolution is echoed in bat ears">
            <a:extLst>
              <a:ext uri="{FF2B5EF4-FFF2-40B4-BE49-F238E27FC236}">
                <a16:creationId xmlns:a16="http://schemas.microsoft.com/office/drawing/2014/main" id="{BDB7C999-F9A1-49F7-AED7-5A1F223E10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93" y="5631306"/>
            <a:ext cx="1184682" cy="998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0223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1FF6E69-AD05-4393-92EF-6244E230EA40}"/>
              </a:ext>
            </a:extLst>
          </p:cNvPr>
          <p:cNvSpPr txBox="1"/>
          <p:nvPr/>
        </p:nvSpPr>
        <p:spPr>
          <a:xfrm>
            <a:off x="225287" y="614545"/>
            <a:ext cx="8719931" cy="2862322"/>
          </a:xfrm>
          <a:prstGeom prst="rect">
            <a:avLst/>
          </a:prstGeom>
          <a:noFill/>
        </p:spPr>
        <p:txBody>
          <a:bodyPr wrap="square">
            <a:spAutoFit/>
          </a:bodyPr>
          <a:lstStyle/>
          <a:p>
            <a:pPr algn="just"/>
            <a:r>
              <a:rPr lang="en-US" sz="2000" b="0" i="0" dirty="0" err="1">
                <a:solidFill>
                  <a:srgbClr val="333333"/>
                </a:solidFill>
                <a:effectLst/>
              </a:rPr>
              <a:t>Zvukové</a:t>
            </a:r>
            <a:r>
              <a:rPr lang="en-US" sz="2000" b="0" i="0" dirty="0">
                <a:solidFill>
                  <a:srgbClr val="333333"/>
                </a:solidFill>
                <a:effectLst/>
              </a:rPr>
              <a:t> </a:t>
            </a:r>
            <a:r>
              <a:rPr lang="en-US" sz="2000" b="0" i="0" dirty="0" err="1">
                <a:solidFill>
                  <a:srgbClr val="333333"/>
                </a:solidFill>
                <a:effectLst/>
              </a:rPr>
              <a:t>vlny</a:t>
            </a:r>
            <a:r>
              <a:rPr lang="en-US" sz="2000" b="0" i="0" dirty="0">
                <a:solidFill>
                  <a:srgbClr val="333333"/>
                </a:solidFill>
                <a:effectLst/>
              </a:rPr>
              <a:t> </a:t>
            </a:r>
            <a:r>
              <a:rPr lang="en-US" sz="2000" b="0" i="0" dirty="0" err="1">
                <a:solidFill>
                  <a:srgbClr val="333333"/>
                </a:solidFill>
                <a:effectLst/>
              </a:rPr>
              <a:t>vycházející</a:t>
            </a:r>
            <a:r>
              <a:rPr lang="en-US" sz="2000" b="0" i="0" dirty="0">
                <a:solidFill>
                  <a:srgbClr val="333333"/>
                </a:solidFill>
                <a:effectLst/>
              </a:rPr>
              <a:t> </a:t>
            </a:r>
            <a:r>
              <a:rPr lang="en-US" sz="2000" b="0" i="0" dirty="0" err="1">
                <a:solidFill>
                  <a:srgbClr val="333333"/>
                </a:solidFill>
                <a:effectLst/>
              </a:rPr>
              <a:t>ze</a:t>
            </a:r>
            <a:r>
              <a:rPr lang="en-US" sz="2000" b="0" i="0" dirty="0">
                <a:solidFill>
                  <a:srgbClr val="333333"/>
                </a:solidFill>
                <a:effectLst/>
              </a:rPr>
              <a:t> </a:t>
            </a:r>
            <a:r>
              <a:rPr lang="en-US" sz="2000" b="0" i="0" dirty="0" err="1">
                <a:solidFill>
                  <a:srgbClr val="333333"/>
                </a:solidFill>
                <a:effectLst/>
              </a:rPr>
              <a:t>zdroje</a:t>
            </a:r>
            <a:r>
              <a:rPr lang="en-US" sz="2000" b="0" i="0" dirty="0">
                <a:solidFill>
                  <a:srgbClr val="333333"/>
                </a:solidFill>
                <a:effectLst/>
              </a:rPr>
              <a:t> </a:t>
            </a:r>
            <a:r>
              <a:rPr lang="en-US" sz="2000" b="0" i="0" dirty="0" err="1">
                <a:solidFill>
                  <a:srgbClr val="333333"/>
                </a:solidFill>
                <a:effectLst/>
              </a:rPr>
              <a:t>způsobují</a:t>
            </a:r>
            <a:r>
              <a:rPr lang="en-US" sz="2000" b="0" i="0" dirty="0">
                <a:solidFill>
                  <a:srgbClr val="333333"/>
                </a:solidFill>
                <a:effectLst/>
              </a:rPr>
              <a:t> </a:t>
            </a:r>
            <a:r>
              <a:rPr lang="en-US" sz="2000" b="0" i="0" dirty="0" err="1">
                <a:solidFill>
                  <a:srgbClr val="333333"/>
                </a:solidFill>
                <a:effectLst/>
              </a:rPr>
              <a:t>periodické</a:t>
            </a:r>
            <a:r>
              <a:rPr lang="en-US" sz="2000" b="0" i="0" dirty="0">
                <a:solidFill>
                  <a:srgbClr val="333333"/>
                </a:solidFill>
                <a:effectLst/>
              </a:rPr>
              <a:t> </a:t>
            </a:r>
            <a:r>
              <a:rPr lang="en-US" sz="2000" b="0" i="0" dirty="0" err="1">
                <a:solidFill>
                  <a:srgbClr val="333333"/>
                </a:solidFill>
                <a:effectLst/>
              </a:rPr>
              <a:t>zhušťování</a:t>
            </a:r>
            <a:r>
              <a:rPr lang="en-US" sz="2000" b="0" i="0" dirty="0">
                <a:solidFill>
                  <a:srgbClr val="333333"/>
                </a:solidFill>
                <a:effectLst/>
              </a:rPr>
              <a:t> a </a:t>
            </a:r>
            <a:r>
              <a:rPr lang="en-US" sz="2000" b="0" i="0" dirty="0" err="1">
                <a:solidFill>
                  <a:srgbClr val="333333"/>
                </a:solidFill>
                <a:effectLst/>
              </a:rPr>
              <a:t>zřeďování</a:t>
            </a:r>
            <a:r>
              <a:rPr lang="en-US" sz="2000" b="0" i="0" dirty="0">
                <a:solidFill>
                  <a:srgbClr val="333333"/>
                </a:solidFill>
                <a:effectLst/>
              </a:rPr>
              <a:t> </a:t>
            </a:r>
            <a:r>
              <a:rPr lang="en-US" sz="2000" b="0" i="0" dirty="0" err="1">
                <a:solidFill>
                  <a:srgbClr val="333333"/>
                </a:solidFill>
                <a:effectLst/>
              </a:rPr>
              <a:t>okolního</a:t>
            </a:r>
            <a:r>
              <a:rPr lang="en-US" sz="2000" b="0" i="0" dirty="0">
                <a:solidFill>
                  <a:srgbClr val="333333"/>
                </a:solidFill>
                <a:effectLst/>
              </a:rPr>
              <a:t> </a:t>
            </a:r>
            <a:r>
              <a:rPr lang="en-US" sz="2000" b="0" i="0" dirty="0" err="1">
                <a:solidFill>
                  <a:srgbClr val="333333"/>
                </a:solidFill>
                <a:effectLst/>
              </a:rPr>
              <a:t>pružného</a:t>
            </a:r>
            <a:r>
              <a:rPr lang="en-US" sz="2000" b="0" i="0" dirty="0">
                <a:solidFill>
                  <a:srgbClr val="333333"/>
                </a:solidFill>
                <a:effectLst/>
              </a:rPr>
              <a:t> </a:t>
            </a:r>
            <a:r>
              <a:rPr lang="en-US" sz="2000" b="0" i="0" dirty="0" err="1">
                <a:solidFill>
                  <a:srgbClr val="333333"/>
                </a:solidFill>
                <a:effectLst/>
              </a:rPr>
              <a:t>prostředí</a:t>
            </a:r>
            <a:r>
              <a:rPr lang="en-US" sz="2000" b="0" i="0" dirty="0">
                <a:solidFill>
                  <a:srgbClr val="333333"/>
                </a:solidFill>
                <a:effectLst/>
              </a:rPr>
              <a:t>. </a:t>
            </a:r>
            <a:r>
              <a:rPr lang="en-US" sz="2000" b="0" i="0" u="sng" dirty="0" err="1">
                <a:solidFill>
                  <a:srgbClr val="333333"/>
                </a:solidFill>
                <a:effectLst/>
              </a:rPr>
              <a:t>Při</a:t>
            </a:r>
            <a:r>
              <a:rPr lang="en-US" sz="2000" b="0" i="0" u="sng" dirty="0">
                <a:solidFill>
                  <a:srgbClr val="333333"/>
                </a:solidFill>
                <a:effectLst/>
              </a:rPr>
              <a:t> </a:t>
            </a:r>
            <a:r>
              <a:rPr lang="en-US" sz="2000" b="0" i="0" u="sng" dirty="0" err="1">
                <a:solidFill>
                  <a:srgbClr val="333333"/>
                </a:solidFill>
                <a:effectLst/>
              </a:rPr>
              <a:t>šíření</a:t>
            </a:r>
            <a:r>
              <a:rPr lang="en-US" sz="2000" b="0" i="0" u="sng" dirty="0">
                <a:solidFill>
                  <a:srgbClr val="333333"/>
                </a:solidFill>
                <a:effectLst/>
              </a:rPr>
              <a:t> </a:t>
            </a:r>
            <a:r>
              <a:rPr lang="en-US" sz="2000" b="0" i="0" u="sng" dirty="0" err="1">
                <a:solidFill>
                  <a:srgbClr val="333333"/>
                </a:solidFill>
                <a:effectLst/>
              </a:rPr>
              <a:t>zvuku</a:t>
            </a:r>
            <a:r>
              <a:rPr lang="en-US" sz="2000" b="0" i="0" u="sng" dirty="0">
                <a:solidFill>
                  <a:srgbClr val="333333"/>
                </a:solidFill>
                <a:effectLst/>
              </a:rPr>
              <a:t> </a:t>
            </a:r>
            <a:r>
              <a:rPr lang="en-US" sz="2000" b="0" i="0" u="sng" dirty="0" err="1">
                <a:solidFill>
                  <a:srgbClr val="333333"/>
                </a:solidFill>
                <a:effectLst/>
              </a:rPr>
              <a:t>tedy</a:t>
            </a:r>
            <a:r>
              <a:rPr lang="en-US" sz="2000" b="0" i="0" u="sng" dirty="0">
                <a:solidFill>
                  <a:srgbClr val="333333"/>
                </a:solidFill>
                <a:effectLst/>
              </a:rPr>
              <a:t> </a:t>
            </a:r>
            <a:r>
              <a:rPr lang="en-US" sz="2000" b="0" i="0" u="sng" dirty="0" err="1">
                <a:solidFill>
                  <a:srgbClr val="333333"/>
                </a:solidFill>
                <a:effectLst/>
              </a:rPr>
              <a:t>dochází</a:t>
            </a:r>
            <a:r>
              <a:rPr lang="en-US" sz="2000" b="0" i="0" u="sng" dirty="0">
                <a:solidFill>
                  <a:srgbClr val="333333"/>
                </a:solidFill>
                <a:effectLst/>
              </a:rPr>
              <a:t> k </a:t>
            </a:r>
            <a:r>
              <a:rPr lang="en-US" sz="2000" b="0" i="0" u="sng" dirty="0" err="1">
                <a:solidFill>
                  <a:srgbClr val="333333"/>
                </a:solidFill>
                <a:effectLst/>
              </a:rPr>
              <a:t>tlakovým</a:t>
            </a:r>
            <a:r>
              <a:rPr lang="en-US" sz="2000" b="0" i="0" u="sng" dirty="0">
                <a:solidFill>
                  <a:srgbClr val="333333"/>
                </a:solidFill>
                <a:effectLst/>
              </a:rPr>
              <a:t> </a:t>
            </a:r>
            <a:r>
              <a:rPr lang="en-US" sz="2000" b="0" i="0" u="sng" dirty="0" err="1">
                <a:solidFill>
                  <a:srgbClr val="333333"/>
                </a:solidFill>
                <a:effectLst/>
              </a:rPr>
              <a:t>změnám</a:t>
            </a:r>
            <a:r>
              <a:rPr lang="en-US" sz="2000" b="0" i="0" u="sng" dirty="0">
                <a:solidFill>
                  <a:srgbClr val="333333"/>
                </a:solidFill>
                <a:effectLst/>
              </a:rPr>
              <a:t>, </a:t>
            </a:r>
            <a:r>
              <a:rPr lang="en-US" sz="2000" b="0" i="0" u="sng" dirty="0" err="1">
                <a:solidFill>
                  <a:srgbClr val="333333"/>
                </a:solidFill>
                <a:effectLst/>
              </a:rPr>
              <a:t>které</a:t>
            </a:r>
            <a:r>
              <a:rPr lang="en-US" sz="2000" b="0" i="0" u="sng" dirty="0">
                <a:solidFill>
                  <a:srgbClr val="333333"/>
                </a:solidFill>
                <a:effectLst/>
              </a:rPr>
              <a:t> </a:t>
            </a:r>
            <a:r>
              <a:rPr lang="en-US" sz="2000" b="0" i="0" u="sng" dirty="0" err="1">
                <a:solidFill>
                  <a:srgbClr val="333333"/>
                </a:solidFill>
                <a:effectLst/>
              </a:rPr>
              <a:t>ucho</a:t>
            </a:r>
            <a:r>
              <a:rPr lang="en-US" sz="2000" b="0" i="0" u="sng" dirty="0">
                <a:solidFill>
                  <a:srgbClr val="333333"/>
                </a:solidFill>
                <a:effectLst/>
              </a:rPr>
              <a:t> </a:t>
            </a:r>
            <a:r>
              <a:rPr lang="en-US" sz="2000" b="0" i="0" u="sng" dirty="0" err="1">
                <a:solidFill>
                  <a:srgbClr val="333333"/>
                </a:solidFill>
                <a:effectLst/>
              </a:rPr>
              <a:t>vnímá</a:t>
            </a:r>
            <a:r>
              <a:rPr lang="en-US" sz="2000" b="0" i="0" u="sng" dirty="0">
                <a:solidFill>
                  <a:srgbClr val="333333"/>
                </a:solidFill>
                <a:effectLst/>
              </a:rPr>
              <a:t> </a:t>
            </a:r>
            <a:r>
              <a:rPr lang="en-US" sz="2000" b="0" i="0" u="sng" dirty="0" err="1">
                <a:solidFill>
                  <a:srgbClr val="333333"/>
                </a:solidFill>
                <a:effectLst/>
              </a:rPr>
              <a:t>jako</a:t>
            </a:r>
            <a:r>
              <a:rPr lang="en-US" sz="2000" b="0" i="0" u="sng" dirty="0">
                <a:solidFill>
                  <a:srgbClr val="333333"/>
                </a:solidFill>
                <a:effectLst/>
              </a:rPr>
              <a:t> </a:t>
            </a:r>
            <a:r>
              <a:rPr lang="en-US" sz="2000" b="0" i="0" u="sng" dirty="0" err="1">
                <a:solidFill>
                  <a:srgbClr val="333333"/>
                </a:solidFill>
                <a:effectLst/>
              </a:rPr>
              <a:t>zvuk</a:t>
            </a:r>
            <a:r>
              <a:rPr lang="en-US" sz="2000" b="0" i="0" u="sng" dirty="0">
                <a:solidFill>
                  <a:srgbClr val="333333"/>
                </a:solidFill>
                <a:effectLst/>
              </a:rPr>
              <a:t> o </a:t>
            </a:r>
            <a:r>
              <a:rPr lang="en-US" sz="2000" b="0" i="0" u="sng" dirty="0" err="1">
                <a:solidFill>
                  <a:srgbClr val="333333"/>
                </a:solidFill>
                <a:effectLst/>
              </a:rPr>
              <a:t>různé</a:t>
            </a:r>
            <a:r>
              <a:rPr lang="en-US" sz="2000" b="0" i="0" u="sng" dirty="0">
                <a:solidFill>
                  <a:srgbClr val="333333"/>
                </a:solidFill>
                <a:effectLst/>
              </a:rPr>
              <a:t> </a:t>
            </a:r>
            <a:r>
              <a:rPr lang="en-US" sz="2000" b="0" i="0" u="sng" dirty="0" err="1">
                <a:solidFill>
                  <a:srgbClr val="333333"/>
                </a:solidFill>
                <a:effectLst/>
              </a:rPr>
              <a:t>hlasitosti</a:t>
            </a:r>
            <a:r>
              <a:rPr lang="en-US" sz="2000" b="0" i="0" dirty="0">
                <a:solidFill>
                  <a:srgbClr val="333333"/>
                </a:solidFill>
                <a:effectLst/>
              </a:rPr>
              <a:t>. </a:t>
            </a:r>
            <a:r>
              <a:rPr lang="en-US" sz="2000" b="0" i="0" dirty="0" err="1">
                <a:solidFill>
                  <a:srgbClr val="333333"/>
                </a:solidFill>
                <a:effectLst/>
              </a:rPr>
              <a:t>Nejnižší</a:t>
            </a:r>
            <a:r>
              <a:rPr lang="en-US" sz="2000" b="0" i="0" dirty="0">
                <a:solidFill>
                  <a:srgbClr val="333333"/>
                </a:solidFill>
                <a:effectLst/>
              </a:rPr>
              <a:t> </a:t>
            </a:r>
            <a:r>
              <a:rPr lang="en-US" sz="2000" b="0" i="0" dirty="0" err="1">
                <a:solidFill>
                  <a:srgbClr val="333333"/>
                </a:solidFill>
                <a:effectLst/>
              </a:rPr>
              <a:t>tlaková</a:t>
            </a:r>
            <a:r>
              <a:rPr lang="en-US" sz="2000" b="0" i="0" dirty="0">
                <a:solidFill>
                  <a:srgbClr val="333333"/>
                </a:solidFill>
                <a:effectLst/>
              </a:rPr>
              <a:t> </a:t>
            </a:r>
            <a:r>
              <a:rPr lang="en-US" sz="2000" b="0" i="0" dirty="0" err="1">
                <a:solidFill>
                  <a:srgbClr val="333333"/>
                </a:solidFill>
                <a:effectLst/>
              </a:rPr>
              <a:t>změna</a:t>
            </a:r>
            <a:r>
              <a:rPr lang="en-US" sz="2000" b="0" i="0" dirty="0">
                <a:solidFill>
                  <a:srgbClr val="333333"/>
                </a:solidFill>
                <a:effectLst/>
              </a:rPr>
              <a:t>, </a:t>
            </a:r>
            <a:r>
              <a:rPr lang="en-US" sz="2000" b="0" i="0" dirty="0" err="1">
                <a:solidFill>
                  <a:srgbClr val="333333"/>
                </a:solidFill>
                <a:effectLst/>
              </a:rPr>
              <a:t>která</a:t>
            </a:r>
            <a:r>
              <a:rPr lang="en-US" sz="2000" b="0" i="0" dirty="0">
                <a:solidFill>
                  <a:srgbClr val="333333"/>
                </a:solidFill>
                <a:effectLst/>
              </a:rPr>
              <a:t> </a:t>
            </a:r>
            <a:r>
              <a:rPr lang="en-US" sz="2000" b="0" i="0" dirty="0" err="1">
                <a:solidFill>
                  <a:srgbClr val="333333"/>
                </a:solidFill>
                <a:effectLst/>
              </a:rPr>
              <a:t>již</a:t>
            </a:r>
            <a:r>
              <a:rPr lang="en-US" sz="2000" b="0" i="0" dirty="0">
                <a:solidFill>
                  <a:srgbClr val="333333"/>
                </a:solidFill>
                <a:effectLst/>
              </a:rPr>
              <a:t> </a:t>
            </a:r>
            <a:r>
              <a:rPr lang="en-US" sz="2000" b="0" i="0" dirty="0" err="1">
                <a:solidFill>
                  <a:srgbClr val="333333"/>
                </a:solidFill>
                <a:effectLst/>
              </a:rPr>
              <a:t>vyvolá</a:t>
            </a:r>
            <a:r>
              <a:rPr lang="en-US" sz="2000" b="0" i="0" dirty="0">
                <a:solidFill>
                  <a:srgbClr val="333333"/>
                </a:solidFill>
                <a:effectLst/>
              </a:rPr>
              <a:t> v </a:t>
            </a:r>
            <a:r>
              <a:rPr lang="en-US" sz="2000" b="0" i="0" dirty="0" err="1">
                <a:solidFill>
                  <a:srgbClr val="333333"/>
                </a:solidFill>
                <a:effectLst/>
              </a:rPr>
              <a:t>uchu</a:t>
            </a:r>
            <a:r>
              <a:rPr lang="en-US" sz="2000" b="0" i="0" dirty="0">
                <a:solidFill>
                  <a:srgbClr val="333333"/>
                </a:solidFill>
                <a:effectLst/>
              </a:rPr>
              <a:t> </a:t>
            </a:r>
            <a:r>
              <a:rPr lang="en-US" sz="2000" b="0" i="0" dirty="0" err="1">
                <a:solidFill>
                  <a:srgbClr val="333333"/>
                </a:solidFill>
                <a:effectLst/>
              </a:rPr>
              <a:t>sluchový</a:t>
            </a:r>
            <a:r>
              <a:rPr lang="en-US" sz="2000" b="0" i="0" dirty="0">
                <a:solidFill>
                  <a:srgbClr val="333333"/>
                </a:solidFill>
                <a:effectLst/>
              </a:rPr>
              <a:t> </a:t>
            </a:r>
            <a:r>
              <a:rPr lang="en-US" sz="2000" b="0" i="0" dirty="0" err="1">
                <a:solidFill>
                  <a:srgbClr val="333333"/>
                </a:solidFill>
                <a:effectLst/>
              </a:rPr>
              <a:t>vjem</a:t>
            </a:r>
            <a:r>
              <a:rPr lang="en-US" sz="2000" b="0" i="0" dirty="0">
                <a:solidFill>
                  <a:srgbClr val="333333"/>
                </a:solidFill>
                <a:effectLst/>
              </a:rPr>
              <a:t>, je </a:t>
            </a:r>
            <a:r>
              <a:rPr lang="en-US" sz="2000" b="0" i="0" dirty="0" err="1">
                <a:solidFill>
                  <a:srgbClr val="333333"/>
                </a:solidFill>
                <a:effectLst/>
              </a:rPr>
              <a:t>asi</a:t>
            </a:r>
            <a:r>
              <a:rPr lang="en-US" sz="2000" b="0" i="0" dirty="0">
                <a:solidFill>
                  <a:srgbClr val="333333"/>
                </a:solidFill>
                <a:effectLst/>
              </a:rPr>
              <a:t> 10</a:t>
            </a:r>
            <a:r>
              <a:rPr lang="en-US" sz="2000" b="0" i="0" baseline="30000" dirty="0">
                <a:solidFill>
                  <a:srgbClr val="333333"/>
                </a:solidFill>
                <a:effectLst/>
              </a:rPr>
              <a:t>–5</a:t>
            </a:r>
            <a:r>
              <a:rPr lang="en-US" sz="2000" b="0" i="0" dirty="0">
                <a:solidFill>
                  <a:srgbClr val="333333"/>
                </a:solidFill>
                <a:effectLst/>
              </a:rPr>
              <a:t> Pa a </a:t>
            </a:r>
            <a:r>
              <a:rPr lang="en-US" sz="2000" b="0" i="0" dirty="0" err="1">
                <a:solidFill>
                  <a:srgbClr val="333333"/>
                </a:solidFill>
                <a:effectLst/>
              </a:rPr>
              <a:t>nazývá</a:t>
            </a:r>
            <a:r>
              <a:rPr lang="en-US" sz="2000" b="0" i="0" dirty="0">
                <a:solidFill>
                  <a:srgbClr val="333333"/>
                </a:solidFill>
                <a:effectLst/>
              </a:rPr>
              <a:t> se </a:t>
            </a:r>
            <a:r>
              <a:rPr lang="en-US" sz="2000" b="1" i="0" dirty="0" err="1">
                <a:solidFill>
                  <a:srgbClr val="333333"/>
                </a:solidFill>
                <a:effectLst/>
              </a:rPr>
              <a:t>práh</a:t>
            </a:r>
            <a:r>
              <a:rPr lang="en-US" sz="2000" b="1" i="0" dirty="0">
                <a:solidFill>
                  <a:srgbClr val="333333"/>
                </a:solidFill>
                <a:effectLst/>
              </a:rPr>
              <a:t> </a:t>
            </a:r>
            <a:r>
              <a:rPr lang="en-US" sz="2000" b="1" i="0" dirty="0" err="1">
                <a:solidFill>
                  <a:srgbClr val="333333"/>
                </a:solidFill>
                <a:effectLst/>
              </a:rPr>
              <a:t>slyšení</a:t>
            </a:r>
            <a:r>
              <a:rPr lang="en-US" sz="2000" b="0" i="0" dirty="0">
                <a:solidFill>
                  <a:srgbClr val="333333"/>
                </a:solidFill>
                <a:effectLst/>
              </a:rPr>
              <a:t>. </a:t>
            </a:r>
            <a:r>
              <a:rPr lang="en-US" sz="2000" b="0" i="0" dirty="0" err="1">
                <a:solidFill>
                  <a:srgbClr val="333333"/>
                </a:solidFill>
                <a:effectLst/>
              </a:rPr>
              <a:t>Naopak</a:t>
            </a:r>
            <a:r>
              <a:rPr lang="en-US" sz="2000" b="0" i="0" dirty="0">
                <a:solidFill>
                  <a:srgbClr val="333333"/>
                </a:solidFill>
                <a:effectLst/>
              </a:rPr>
              <a:t> </a:t>
            </a:r>
            <a:r>
              <a:rPr lang="en-US" sz="2000" b="0" i="0" dirty="0" err="1">
                <a:solidFill>
                  <a:srgbClr val="333333"/>
                </a:solidFill>
                <a:effectLst/>
              </a:rPr>
              <a:t>nejvyšší</a:t>
            </a:r>
            <a:r>
              <a:rPr lang="en-US" sz="2000" b="0" i="0" dirty="0">
                <a:solidFill>
                  <a:srgbClr val="333333"/>
                </a:solidFill>
                <a:effectLst/>
              </a:rPr>
              <a:t> </a:t>
            </a:r>
            <a:r>
              <a:rPr lang="en-US" sz="2000" b="0" i="0" dirty="0" err="1">
                <a:solidFill>
                  <a:srgbClr val="333333"/>
                </a:solidFill>
                <a:effectLst/>
              </a:rPr>
              <a:t>tlaková</a:t>
            </a:r>
            <a:r>
              <a:rPr lang="en-US" sz="2000" b="0" i="0" dirty="0">
                <a:solidFill>
                  <a:srgbClr val="333333"/>
                </a:solidFill>
                <a:effectLst/>
              </a:rPr>
              <a:t> </a:t>
            </a:r>
            <a:r>
              <a:rPr lang="en-US" sz="2000" b="0" i="0" dirty="0" err="1">
                <a:solidFill>
                  <a:srgbClr val="333333"/>
                </a:solidFill>
                <a:effectLst/>
              </a:rPr>
              <a:t>změna</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které</a:t>
            </a:r>
            <a:r>
              <a:rPr lang="en-US" sz="2000" b="0" i="0" dirty="0">
                <a:solidFill>
                  <a:srgbClr val="333333"/>
                </a:solidFill>
                <a:effectLst/>
              </a:rPr>
              <a:t> </a:t>
            </a:r>
            <a:r>
              <a:rPr lang="en-US" sz="2000" b="0" i="0" dirty="0" err="1">
                <a:solidFill>
                  <a:srgbClr val="333333"/>
                </a:solidFill>
                <a:effectLst/>
              </a:rPr>
              <a:t>ještě</a:t>
            </a:r>
            <a:r>
              <a:rPr lang="en-US" sz="2000" b="0" i="0" dirty="0">
                <a:solidFill>
                  <a:srgbClr val="333333"/>
                </a:solidFill>
                <a:effectLst/>
              </a:rPr>
              <a:t> </a:t>
            </a:r>
            <a:r>
              <a:rPr lang="en-US" sz="2000" b="0" i="0" dirty="0" err="1">
                <a:solidFill>
                  <a:srgbClr val="333333"/>
                </a:solidFill>
                <a:effectLst/>
              </a:rPr>
              <a:t>nevzniká</a:t>
            </a:r>
            <a:r>
              <a:rPr lang="en-US" sz="2000" b="0" i="0" dirty="0">
                <a:solidFill>
                  <a:srgbClr val="333333"/>
                </a:solidFill>
                <a:effectLst/>
              </a:rPr>
              <a:t> v </a:t>
            </a:r>
            <a:r>
              <a:rPr lang="en-US" sz="2000" b="0" i="0" dirty="0" err="1">
                <a:solidFill>
                  <a:srgbClr val="333333"/>
                </a:solidFill>
                <a:effectLst/>
              </a:rPr>
              <a:t>uchu</a:t>
            </a:r>
            <a:r>
              <a:rPr lang="en-US" sz="2000" b="0" i="0" dirty="0">
                <a:solidFill>
                  <a:srgbClr val="333333"/>
                </a:solidFill>
                <a:effectLst/>
              </a:rPr>
              <a:t> </a:t>
            </a:r>
            <a:r>
              <a:rPr lang="en-US" sz="2000" b="0" i="0" dirty="0" err="1">
                <a:solidFill>
                  <a:srgbClr val="333333"/>
                </a:solidFill>
                <a:effectLst/>
              </a:rPr>
              <a:t>pocit</a:t>
            </a:r>
            <a:r>
              <a:rPr lang="en-US" sz="2000" b="0" i="0" dirty="0">
                <a:solidFill>
                  <a:srgbClr val="333333"/>
                </a:solidFill>
                <a:effectLst/>
              </a:rPr>
              <a:t> </a:t>
            </a:r>
            <a:r>
              <a:rPr lang="en-US" sz="2000" b="0" i="0" dirty="0" err="1">
                <a:solidFill>
                  <a:srgbClr val="333333"/>
                </a:solidFill>
                <a:effectLst/>
              </a:rPr>
              <a:t>bolesti</a:t>
            </a:r>
            <a:r>
              <a:rPr lang="en-US" sz="2000" b="0" i="0" dirty="0">
                <a:solidFill>
                  <a:srgbClr val="333333"/>
                </a:solidFill>
                <a:effectLst/>
              </a:rPr>
              <a:t>, je </a:t>
            </a:r>
            <a:r>
              <a:rPr lang="en-US" sz="2000" b="0" i="0" dirty="0" err="1">
                <a:solidFill>
                  <a:srgbClr val="333333"/>
                </a:solidFill>
                <a:effectLst/>
              </a:rPr>
              <a:t>asi</a:t>
            </a:r>
            <a:r>
              <a:rPr lang="en-US" sz="2000" b="0" i="0" dirty="0">
                <a:solidFill>
                  <a:srgbClr val="333333"/>
                </a:solidFill>
                <a:effectLst/>
              </a:rPr>
              <a:t> 10</a:t>
            </a:r>
            <a:r>
              <a:rPr lang="en-US" sz="2000" b="0" i="0" baseline="30000" dirty="0">
                <a:solidFill>
                  <a:srgbClr val="333333"/>
                </a:solidFill>
                <a:effectLst/>
              </a:rPr>
              <a:t>2</a:t>
            </a:r>
            <a:r>
              <a:rPr lang="en-US" sz="2000" b="0" i="0" dirty="0">
                <a:solidFill>
                  <a:srgbClr val="333333"/>
                </a:solidFill>
                <a:effectLst/>
              </a:rPr>
              <a:t> Pa, a </a:t>
            </a:r>
            <a:r>
              <a:rPr lang="en-US" sz="2000" b="0" i="0" dirty="0" err="1">
                <a:solidFill>
                  <a:srgbClr val="333333"/>
                </a:solidFill>
                <a:effectLst/>
              </a:rPr>
              <a:t>nazývá</a:t>
            </a:r>
            <a:r>
              <a:rPr lang="en-US" sz="2000" b="0" i="0" dirty="0">
                <a:solidFill>
                  <a:srgbClr val="333333"/>
                </a:solidFill>
                <a:effectLst/>
              </a:rPr>
              <a:t> se </a:t>
            </a:r>
            <a:r>
              <a:rPr lang="en-US" sz="2000" b="1" i="0" dirty="0" err="1">
                <a:solidFill>
                  <a:srgbClr val="333333"/>
                </a:solidFill>
                <a:effectLst/>
              </a:rPr>
              <a:t>práh</a:t>
            </a:r>
            <a:r>
              <a:rPr lang="en-US" sz="2000" b="1" i="0" dirty="0">
                <a:solidFill>
                  <a:srgbClr val="333333"/>
                </a:solidFill>
                <a:effectLst/>
              </a:rPr>
              <a:t> </a:t>
            </a:r>
            <a:r>
              <a:rPr lang="en-US" sz="2000" b="1" i="0" dirty="0" err="1">
                <a:solidFill>
                  <a:srgbClr val="333333"/>
                </a:solidFill>
                <a:effectLst/>
              </a:rPr>
              <a:t>bolesti</a:t>
            </a:r>
            <a:r>
              <a:rPr lang="en-US" sz="2000" b="0" i="0" dirty="0">
                <a:solidFill>
                  <a:srgbClr val="333333"/>
                </a:solidFill>
                <a:effectLst/>
              </a:rPr>
              <a:t>.</a:t>
            </a:r>
          </a:p>
          <a:p>
            <a:pPr algn="just"/>
            <a:r>
              <a:rPr lang="en-US" sz="2000" b="0" i="0" dirty="0">
                <a:solidFill>
                  <a:srgbClr val="333333"/>
                </a:solidFill>
                <a:effectLst/>
              </a:rPr>
              <a:t>K </a:t>
            </a:r>
            <a:r>
              <a:rPr lang="en-US" sz="2000" b="0" i="0" dirty="0" err="1">
                <a:solidFill>
                  <a:srgbClr val="333333"/>
                </a:solidFill>
                <a:effectLst/>
              </a:rPr>
              <a:t>porovnávání</a:t>
            </a:r>
            <a:r>
              <a:rPr lang="en-US" sz="2000" b="0" i="0" dirty="0">
                <a:solidFill>
                  <a:srgbClr val="333333"/>
                </a:solidFill>
                <a:effectLst/>
              </a:rPr>
              <a:t> </a:t>
            </a:r>
            <a:r>
              <a:rPr lang="en-US" sz="2000" b="0" i="0" dirty="0" err="1">
                <a:solidFill>
                  <a:srgbClr val="333333"/>
                </a:solidFill>
                <a:effectLst/>
              </a:rPr>
              <a:t>zvuků</a:t>
            </a:r>
            <a:r>
              <a:rPr lang="en-US" sz="2000" b="0" i="0" dirty="0">
                <a:solidFill>
                  <a:srgbClr val="333333"/>
                </a:solidFill>
                <a:effectLst/>
              </a:rPr>
              <a:t>, </a:t>
            </a:r>
            <a:r>
              <a:rPr lang="en-US" sz="2000" b="0" i="0" dirty="0" err="1">
                <a:solidFill>
                  <a:srgbClr val="333333"/>
                </a:solidFill>
                <a:effectLst/>
              </a:rPr>
              <a:t>které</a:t>
            </a:r>
            <a:r>
              <a:rPr lang="en-US" sz="2000" b="0" i="0" dirty="0">
                <a:solidFill>
                  <a:srgbClr val="333333"/>
                </a:solidFill>
                <a:effectLst/>
              </a:rPr>
              <a:t> </a:t>
            </a:r>
            <a:r>
              <a:rPr lang="en-US" sz="2000" b="0" i="0" dirty="0" err="1">
                <a:solidFill>
                  <a:srgbClr val="333333"/>
                </a:solidFill>
                <a:effectLst/>
              </a:rPr>
              <a:t>vnímáme</a:t>
            </a:r>
            <a:r>
              <a:rPr lang="en-US" sz="2000" b="0" i="0" dirty="0">
                <a:solidFill>
                  <a:srgbClr val="333333"/>
                </a:solidFill>
                <a:effectLst/>
              </a:rPr>
              <a:t>, se </a:t>
            </a:r>
            <a:r>
              <a:rPr lang="en-US" sz="2000" b="0" i="0" dirty="0" err="1">
                <a:solidFill>
                  <a:srgbClr val="333333"/>
                </a:solidFill>
                <a:effectLst/>
              </a:rPr>
              <a:t>užívá</a:t>
            </a:r>
            <a:r>
              <a:rPr lang="en-US" sz="2000" b="0" i="0" dirty="0">
                <a:solidFill>
                  <a:srgbClr val="333333"/>
                </a:solidFill>
                <a:effectLst/>
              </a:rPr>
              <a:t> </a:t>
            </a:r>
            <a:r>
              <a:rPr lang="en-US" sz="2000" b="0" i="0" dirty="0" err="1">
                <a:solidFill>
                  <a:srgbClr val="333333"/>
                </a:solidFill>
                <a:effectLst/>
              </a:rPr>
              <a:t>fyzikální</a:t>
            </a:r>
            <a:r>
              <a:rPr lang="en-US" sz="2000" b="0" i="0" dirty="0">
                <a:solidFill>
                  <a:srgbClr val="333333"/>
                </a:solidFill>
                <a:effectLst/>
              </a:rPr>
              <a:t> </a:t>
            </a:r>
            <a:r>
              <a:rPr lang="en-US" sz="2000" b="0" i="0" dirty="0" err="1">
                <a:solidFill>
                  <a:srgbClr val="333333"/>
                </a:solidFill>
                <a:effectLst/>
              </a:rPr>
              <a:t>veličina</a:t>
            </a:r>
            <a:r>
              <a:rPr lang="en-US" sz="2000" b="0" i="0" dirty="0">
                <a:solidFill>
                  <a:srgbClr val="333333"/>
                </a:solidFill>
                <a:effectLst/>
              </a:rPr>
              <a:t> </a:t>
            </a:r>
            <a:r>
              <a:rPr lang="en-US" sz="2000" b="1" i="0" dirty="0" err="1">
                <a:solidFill>
                  <a:srgbClr val="333333"/>
                </a:solidFill>
                <a:effectLst/>
              </a:rPr>
              <a:t>intenzita</a:t>
            </a:r>
            <a:r>
              <a:rPr lang="en-US" sz="2000" b="1" i="0" dirty="0">
                <a:solidFill>
                  <a:srgbClr val="333333"/>
                </a:solidFill>
                <a:effectLst/>
              </a:rPr>
              <a:t> </a:t>
            </a:r>
            <a:r>
              <a:rPr lang="en-US" sz="2000" b="1" i="0" dirty="0" err="1">
                <a:solidFill>
                  <a:srgbClr val="333333"/>
                </a:solidFill>
                <a:effectLst/>
              </a:rPr>
              <a:t>zvuku</a:t>
            </a:r>
            <a:r>
              <a:rPr lang="en-US" sz="2000" b="0" i="0" dirty="0">
                <a:solidFill>
                  <a:srgbClr val="333333"/>
                </a:solidFill>
                <a:effectLst/>
              </a:rPr>
              <a:t>. Ta je </a:t>
            </a:r>
            <a:r>
              <a:rPr lang="en-US" sz="2000" b="0" i="0" dirty="0" err="1">
                <a:solidFill>
                  <a:srgbClr val="333333"/>
                </a:solidFill>
                <a:effectLst/>
              </a:rPr>
              <a:t>dána</a:t>
            </a:r>
            <a:r>
              <a:rPr lang="en-US" sz="2000" b="0" i="0" dirty="0">
                <a:solidFill>
                  <a:srgbClr val="333333"/>
                </a:solidFill>
                <a:effectLst/>
              </a:rPr>
              <a:t> </a:t>
            </a:r>
            <a:r>
              <a:rPr lang="en-US" sz="2000" b="0" i="0" u="sng" dirty="0" err="1">
                <a:solidFill>
                  <a:srgbClr val="333333"/>
                </a:solidFill>
                <a:effectLst/>
              </a:rPr>
              <a:t>průměrnou</a:t>
            </a:r>
            <a:r>
              <a:rPr lang="en-US" sz="2000" b="0" i="0" u="sng" dirty="0">
                <a:solidFill>
                  <a:srgbClr val="333333"/>
                </a:solidFill>
                <a:effectLst/>
              </a:rPr>
              <a:t> </a:t>
            </a:r>
            <a:r>
              <a:rPr lang="en-US" sz="2000" b="0" i="0" u="sng" dirty="0" err="1">
                <a:solidFill>
                  <a:srgbClr val="333333"/>
                </a:solidFill>
                <a:effectLst/>
              </a:rPr>
              <a:t>energií</a:t>
            </a:r>
            <a:r>
              <a:rPr lang="en-US" sz="2000" b="0" i="0" u="sng" dirty="0">
                <a:solidFill>
                  <a:srgbClr val="333333"/>
                </a:solidFill>
                <a:effectLst/>
              </a:rPr>
              <a:t> </a:t>
            </a:r>
            <a:r>
              <a:rPr lang="en-US" sz="2000" b="0" i="0" u="sng" dirty="0" err="1">
                <a:solidFill>
                  <a:srgbClr val="333333"/>
                </a:solidFill>
                <a:effectLst/>
              </a:rPr>
              <a:t>vlnění</a:t>
            </a:r>
            <a:r>
              <a:rPr lang="en-US" sz="2000" b="0" i="0" u="sng" dirty="0">
                <a:solidFill>
                  <a:srgbClr val="333333"/>
                </a:solidFill>
                <a:effectLst/>
              </a:rPr>
              <a:t>, </a:t>
            </a:r>
            <a:r>
              <a:rPr lang="en-US" sz="2000" b="0" i="0" u="sng" dirty="0" err="1">
                <a:solidFill>
                  <a:srgbClr val="333333"/>
                </a:solidFill>
                <a:effectLst/>
              </a:rPr>
              <a:t>která</a:t>
            </a:r>
            <a:r>
              <a:rPr lang="en-US" sz="2000" b="0" i="0" u="sng" dirty="0">
                <a:solidFill>
                  <a:srgbClr val="333333"/>
                </a:solidFill>
                <a:effectLst/>
              </a:rPr>
              <a:t> </a:t>
            </a:r>
            <a:r>
              <a:rPr lang="en-US" sz="2000" b="0" i="0" u="sng" dirty="0" err="1">
                <a:solidFill>
                  <a:srgbClr val="333333"/>
                </a:solidFill>
                <a:effectLst/>
              </a:rPr>
              <a:t>projde</a:t>
            </a:r>
            <a:r>
              <a:rPr lang="en-US" sz="2000" b="0" i="0" u="sng" dirty="0">
                <a:solidFill>
                  <a:srgbClr val="333333"/>
                </a:solidFill>
                <a:effectLst/>
              </a:rPr>
              <a:t> za </a:t>
            </a:r>
            <a:r>
              <a:rPr lang="en-US" sz="2000" b="0" i="0" u="sng" dirty="0" err="1">
                <a:solidFill>
                  <a:srgbClr val="333333"/>
                </a:solidFill>
                <a:effectLst/>
              </a:rPr>
              <a:t>jednotku</a:t>
            </a:r>
            <a:r>
              <a:rPr lang="en-US" sz="2000" b="0" i="0" u="sng" dirty="0">
                <a:solidFill>
                  <a:srgbClr val="333333"/>
                </a:solidFill>
                <a:effectLst/>
              </a:rPr>
              <a:t> </a:t>
            </a:r>
            <a:r>
              <a:rPr lang="en-US" sz="2000" b="0" i="0" u="sng" dirty="0" err="1">
                <a:solidFill>
                  <a:srgbClr val="333333"/>
                </a:solidFill>
                <a:effectLst/>
              </a:rPr>
              <a:t>času</a:t>
            </a:r>
            <a:r>
              <a:rPr lang="en-US" sz="2000" b="0" i="0" u="sng" dirty="0">
                <a:solidFill>
                  <a:srgbClr val="333333"/>
                </a:solidFill>
                <a:effectLst/>
              </a:rPr>
              <a:t> </a:t>
            </a:r>
            <a:r>
              <a:rPr lang="en-US" sz="2000" b="0" i="0" dirty="0">
                <a:solidFill>
                  <a:srgbClr val="333333"/>
                </a:solidFill>
                <a:effectLst/>
              </a:rPr>
              <a:t>(</a:t>
            </a:r>
            <a:r>
              <a:rPr lang="en-US" sz="2000" b="0" i="0" dirty="0" err="1">
                <a:solidFill>
                  <a:srgbClr val="333333"/>
                </a:solidFill>
                <a:effectLst/>
              </a:rPr>
              <a:t>výkon</a:t>
            </a:r>
            <a:r>
              <a:rPr lang="en-US" sz="2000" b="0" i="0" dirty="0">
                <a:solidFill>
                  <a:srgbClr val="333333"/>
                </a:solidFill>
                <a:effectLst/>
              </a:rPr>
              <a:t> </a:t>
            </a:r>
            <a:r>
              <a:rPr lang="en-US" sz="2000" b="0" i="0" dirty="0" err="1">
                <a:solidFill>
                  <a:srgbClr val="333333"/>
                </a:solidFill>
                <a:effectLst/>
              </a:rPr>
              <a:t>zvukové</a:t>
            </a:r>
            <a:r>
              <a:rPr lang="en-US" sz="2000" b="0" i="0" dirty="0">
                <a:solidFill>
                  <a:srgbClr val="333333"/>
                </a:solidFill>
                <a:effectLst/>
              </a:rPr>
              <a:t> </a:t>
            </a:r>
            <a:r>
              <a:rPr lang="en-US" sz="2000" b="0" i="0" dirty="0" err="1">
                <a:solidFill>
                  <a:srgbClr val="333333"/>
                </a:solidFill>
                <a:effectLst/>
              </a:rPr>
              <a:t>vlny</a:t>
            </a:r>
            <a:r>
              <a:rPr lang="en-US" sz="2000" b="0" i="0" dirty="0">
                <a:solidFill>
                  <a:srgbClr val="333333"/>
                </a:solidFill>
                <a:effectLst/>
              </a:rPr>
              <a:t>) </a:t>
            </a:r>
            <a:r>
              <a:rPr lang="en-US" sz="2000" b="0" i="0" u="sng" dirty="0" err="1">
                <a:solidFill>
                  <a:srgbClr val="333333"/>
                </a:solidFill>
                <a:effectLst/>
              </a:rPr>
              <a:t>jednotkovou</a:t>
            </a:r>
            <a:r>
              <a:rPr lang="en-US" sz="2000" b="0" i="0" u="sng" dirty="0">
                <a:solidFill>
                  <a:srgbClr val="333333"/>
                </a:solidFill>
                <a:effectLst/>
              </a:rPr>
              <a:t> </a:t>
            </a:r>
            <a:r>
              <a:rPr lang="en-US" sz="2000" b="0" i="0" u="sng" dirty="0" err="1">
                <a:solidFill>
                  <a:srgbClr val="333333"/>
                </a:solidFill>
                <a:effectLst/>
              </a:rPr>
              <a:t>plochou</a:t>
            </a:r>
            <a:r>
              <a:rPr lang="en-US" sz="2000" b="0" i="0" u="sng" dirty="0">
                <a:solidFill>
                  <a:srgbClr val="333333"/>
                </a:solidFill>
                <a:effectLst/>
              </a:rPr>
              <a:t> </a:t>
            </a:r>
            <a:r>
              <a:rPr lang="en-US" sz="2000" b="0" i="0" u="sng" dirty="0" err="1">
                <a:solidFill>
                  <a:srgbClr val="333333"/>
                </a:solidFill>
                <a:effectLst/>
              </a:rPr>
              <a:t>kolmou</a:t>
            </a:r>
            <a:r>
              <a:rPr lang="en-US" sz="2000" b="0" i="0" u="sng" dirty="0">
                <a:solidFill>
                  <a:srgbClr val="333333"/>
                </a:solidFill>
                <a:effectLst/>
              </a:rPr>
              <a:t> </a:t>
            </a:r>
            <a:r>
              <a:rPr lang="en-US" sz="2000" b="0" i="0" u="sng" dirty="0" err="1">
                <a:solidFill>
                  <a:srgbClr val="333333"/>
                </a:solidFill>
                <a:effectLst/>
              </a:rPr>
              <a:t>ke</a:t>
            </a:r>
            <a:r>
              <a:rPr lang="en-US" sz="2000" b="0" i="0" u="sng" dirty="0">
                <a:solidFill>
                  <a:srgbClr val="333333"/>
                </a:solidFill>
                <a:effectLst/>
              </a:rPr>
              <a:t> </a:t>
            </a:r>
            <a:r>
              <a:rPr lang="en-US" sz="2000" b="0" i="0" u="sng" dirty="0" err="1">
                <a:solidFill>
                  <a:srgbClr val="333333"/>
                </a:solidFill>
                <a:effectLst/>
              </a:rPr>
              <a:t>směru</a:t>
            </a:r>
            <a:r>
              <a:rPr lang="en-US" sz="2000" b="0" i="0" u="sng" dirty="0">
                <a:solidFill>
                  <a:srgbClr val="333333"/>
                </a:solidFill>
                <a:effectLst/>
              </a:rPr>
              <a:t> </a:t>
            </a:r>
            <a:r>
              <a:rPr lang="en-US" sz="2000" b="0" i="0" u="sng" dirty="0" err="1">
                <a:solidFill>
                  <a:srgbClr val="333333"/>
                </a:solidFill>
                <a:effectLst/>
              </a:rPr>
              <a:t>šíření</a:t>
            </a:r>
            <a:r>
              <a:rPr lang="en-US" sz="2000" b="0" i="0" dirty="0">
                <a:solidFill>
                  <a:srgbClr val="333333"/>
                </a:solidFill>
                <a:effectLst/>
              </a:rPr>
              <a:t>.</a:t>
            </a:r>
          </a:p>
        </p:txBody>
      </p:sp>
      <p:sp>
        <p:nvSpPr>
          <p:cNvPr id="7" name="TextovéPole 6">
            <a:extLst>
              <a:ext uri="{FF2B5EF4-FFF2-40B4-BE49-F238E27FC236}">
                <a16:creationId xmlns:a16="http://schemas.microsoft.com/office/drawing/2014/main" id="{2BDC7E9C-ADEF-4A57-9A2C-3C85528F6FC1}"/>
              </a:ext>
            </a:extLst>
          </p:cNvPr>
          <p:cNvSpPr txBox="1"/>
          <p:nvPr/>
        </p:nvSpPr>
        <p:spPr>
          <a:xfrm>
            <a:off x="225287" y="94054"/>
            <a:ext cx="2213113" cy="461665"/>
          </a:xfrm>
          <a:prstGeom prst="rect">
            <a:avLst/>
          </a:prstGeom>
          <a:noFill/>
        </p:spPr>
        <p:txBody>
          <a:bodyPr wrap="square">
            <a:spAutoFit/>
          </a:bodyPr>
          <a:lstStyle/>
          <a:p>
            <a:pPr algn="ctr"/>
            <a:r>
              <a:rPr lang="en-US" sz="2400" b="1" i="0" dirty="0" err="1">
                <a:solidFill>
                  <a:srgbClr val="333333"/>
                </a:solidFill>
                <a:effectLst/>
              </a:rPr>
              <a:t>Intenzita</a:t>
            </a:r>
            <a:r>
              <a:rPr lang="en-US" sz="2400" b="1" i="0" dirty="0">
                <a:solidFill>
                  <a:srgbClr val="333333"/>
                </a:solidFill>
                <a:effectLst/>
              </a:rPr>
              <a:t> </a:t>
            </a:r>
            <a:r>
              <a:rPr lang="en-US" sz="2400" b="1" i="0" dirty="0" err="1">
                <a:solidFill>
                  <a:srgbClr val="333333"/>
                </a:solidFill>
                <a:effectLst/>
              </a:rPr>
              <a:t>zvuku</a:t>
            </a:r>
            <a:endParaRPr lang="en-US" sz="2400" b="1" i="0" dirty="0">
              <a:solidFill>
                <a:srgbClr val="333333"/>
              </a:solidFill>
              <a:effectLst/>
            </a:endParaRPr>
          </a:p>
        </p:txBody>
      </p:sp>
      <p:pic>
        <p:nvPicPr>
          <p:cNvPr id="19458" name="Picture 2">
            <a:extLst>
              <a:ext uri="{FF2B5EF4-FFF2-40B4-BE49-F238E27FC236}">
                <a16:creationId xmlns:a16="http://schemas.microsoft.com/office/drawing/2014/main" id="{B15639ED-253A-489F-9BB1-C06F952E7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7688" y="3542411"/>
            <a:ext cx="632780" cy="577756"/>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000E94DD-DBBE-45DC-A3D8-4AF00B6AC925}"/>
              </a:ext>
            </a:extLst>
          </p:cNvPr>
          <p:cNvSpPr txBox="1"/>
          <p:nvPr/>
        </p:nvSpPr>
        <p:spPr>
          <a:xfrm>
            <a:off x="225287" y="4255566"/>
            <a:ext cx="8719931" cy="2277547"/>
          </a:xfrm>
          <a:prstGeom prst="rect">
            <a:avLst/>
          </a:prstGeom>
          <a:noFill/>
        </p:spPr>
        <p:txBody>
          <a:bodyPr wrap="square">
            <a:spAutoFit/>
          </a:bodyPr>
          <a:lstStyle/>
          <a:p>
            <a:r>
              <a:rPr lang="cs-CZ" sz="2000" b="0" i="0" dirty="0">
                <a:solidFill>
                  <a:srgbClr val="333333"/>
                </a:solidFill>
                <a:effectLst/>
              </a:rPr>
              <a:t>Lidské ucho slyší zvuky skutečně v ohromném rozpětí intenzit, proto se namísto intenzity zvuku používá </a:t>
            </a:r>
            <a:r>
              <a:rPr lang="cs-CZ" sz="2000" b="1" i="0" dirty="0">
                <a:solidFill>
                  <a:srgbClr val="333333"/>
                </a:solidFill>
                <a:effectLst/>
              </a:rPr>
              <a:t>hladina intenzity zvuku </a:t>
            </a:r>
          </a:p>
          <a:p>
            <a:endParaRPr lang="cs-CZ" sz="800" b="1" dirty="0">
              <a:solidFill>
                <a:srgbClr val="333333"/>
              </a:solidFill>
            </a:endParaRPr>
          </a:p>
          <a:p>
            <a:r>
              <a:rPr lang="cs-CZ" sz="2000" b="0" i="0" dirty="0">
                <a:solidFill>
                  <a:srgbClr val="333333"/>
                </a:solidFill>
                <a:effectLst/>
              </a:rPr>
              <a:t>nebo </a:t>
            </a:r>
            <a:r>
              <a:rPr lang="cs-CZ" sz="2000" b="1" i="0" dirty="0">
                <a:solidFill>
                  <a:srgbClr val="333333"/>
                </a:solidFill>
                <a:effectLst/>
              </a:rPr>
              <a:t>hladina tlaku</a:t>
            </a:r>
          </a:p>
          <a:p>
            <a:endParaRPr lang="cs-CZ" sz="2000" b="0" i="0" dirty="0">
              <a:solidFill>
                <a:srgbClr val="333333"/>
              </a:solidFill>
              <a:effectLst/>
              <a:latin typeface="Open Sans"/>
            </a:endParaRPr>
          </a:p>
          <a:p>
            <a:pPr algn="just"/>
            <a:r>
              <a:rPr lang="cs-CZ" b="0" i="0" dirty="0">
                <a:solidFill>
                  <a:srgbClr val="333333"/>
                </a:solidFill>
                <a:effectLst/>
              </a:rPr>
              <a:t>kde </a:t>
            </a:r>
            <a:r>
              <a:rPr lang="cs-CZ" b="0" i="1" dirty="0">
                <a:solidFill>
                  <a:srgbClr val="333333"/>
                </a:solidFill>
                <a:effectLst/>
              </a:rPr>
              <a:t>p</a:t>
            </a:r>
            <a:r>
              <a:rPr lang="cs-CZ" b="0" i="0" baseline="-25000" dirty="0">
                <a:solidFill>
                  <a:srgbClr val="333333"/>
                </a:solidFill>
                <a:effectLst/>
              </a:rPr>
              <a:t>0</a:t>
            </a:r>
            <a:r>
              <a:rPr lang="cs-CZ" b="0" i="0" dirty="0">
                <a:solidFill>
                  <a:srgbClr val="333333"/>
                </a:solidFill>
                <a:effectLst/>
              </a:rPr>
              <a:t> je nejnižší možný tlak, který lidské ucho zaznamená jako vjem 20 </a:t>
            </a:r>
            <a:r>
              <a:rPr lang="cs-CZ" b="0" i="0" dirty="0" err="1">
                <a:solidFill>
                  <a:srgbClr val="333333"/>
                </a:solidFill>
                <a:effectLst/>
              </a:rPr>
              <a:t>mPa</a:t>
            </a:r>
            <a:r>
              <a:rPr lang="cs-CZ" b="0" i="0" dirty="0">
                <a:solidFill>
                  <a:srgbClr val="333333"/>
                </a:solidFill>
                <a:effectLst/>
              </a:rPr>
              <a:t>, tzv. práh slyšení). Práh bolesti 130 dB odpovídá tlaku 130 Pa. Ucho je tedy schopné rozlišit akustické tlaky v rozmezí 7 řádů. Jednotkou hladiny intenzity zvuku i hladiny tlaku je </a:t>
            </a:r>
            <a:r>
              <a:rPr lang="cs-CZ" b="0" i="0" u="sng" dirty="0">
                <a:solidFill>
                  <a:srgbClr val="333333"/>
                </a:solidFill>
                <a:effectLst/>
              </a:rPr>
              <a:t>decibel (dB)</a:t>
            </a:r>
            <a:r>
              <a:rPr lang="cs-CZ" b="0" i="0" dirty="0">
                <a:solidFill>
                  <a:srgbClr val="333333"/>
                </a:solidFill>
                <a:effectLst/>
              </a:rPr>
              <a:t>. </a:t>
            </a:r>
            <a:endParaRPr lang="cs-CZ" b="1" dirty="0"/>
          </a:p>
        </p:txBody>
      </p:sp>
      <p:pic>
        <p:nvPicPr>
          <p:cNvPr id="4098" name="Picture 2">
            <a:extLst>
              <a:ext uri="{FF2B5EF4-FFF2-40B4-BE49-F238E27FC236}">
                <a16:creationId xmlns:a16="http://schemas.microsoft.com/office/drawing/2014/main" id="{7617CAF5-FF09-4263-B816-C407CE785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447" y="4660894"/>
            <a:ext cx="1514475" cy="70788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5CB21C2-B41B-4105-A79A-9BC7941B5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898866"/>
            <a:ext cx="1525887" cy="7297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3D95A52-FD6A-432E-B136-3C8E1919BD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1684" y="3164255"/>
            <a:ext cx="2935206" cy="118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4180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B425130-FE01-415B-A791-E20519440872}"/>
              </a:ext>
            </a:extLst>
          </p:cNvPr>
          <p:cNvSpPr txBox="1"/>
          <p:nvPr/>
        </p:nvSpPr>
        <p:spPr>
          <a:xfrm>
            <a:off x="204786" y="1348543"/>
            <a:ext cx="4314826" cy="923330"/>
          </a:xfrm>
          <a:prstGeom prst="rect">
            <a:avLst/>
          </a:prstGeom>
          <a:noFill/>
        </p:spPr>
        <p:txBody>
          <a:bodyPr wrap="square">
            <a:spAutoFit/>
          </a:bodyPr>
          <a:lstStyle/>
          <a:p>
            <a:pPr algn="just"/>
            <a:r>
              <a:rPr lang="cs-CZ" b="1" i="0" dirty="0">
                <a:solidFill>
                  <a:srgbClr val="333333"/>
                </a:solidFill>
                <a:effectLst/>
                <a:latin typeface="Open Sans"/>
              </a:rPr>
              <a:t>Plejtvák obrovský </a:t>
            </a:r>
            <a:r>
              <a:rPr lang="cs-CZ" b="0" i="0" dirty="0">
                <a:solidFill>
                  <a:srgbClr val="333333"/>
                </a:solidFill>
                <a:effectLst/>
                <a:latin typeface="Open Sans"/>
              </a:rPr>
              <a:t>(</a:t>
            </a:r>
            <a:r>
              <a:rPr lang="cs-CZ" b="0" i="1" dirty="0" err="1">
                <a:solidFill>
                  <a:srgbClr val="333333"/>
                </a:solidFill>
                <a:effectLst/>
                <a:latin typeface="Open Sans"/>
              </a:rPr>
              <a:t>Balaenoptera</a:t>
            </a:r>
            <a:r>
              <a:rPr lang="cs-CZ" b="0" i="1" dirty="0">
                <a:solidFill>
                  <a:srgbClr val="333333"/>
                </a:solidFill>
                <a:effectLst/>
                <a:latin typeface="Open Sans"/>
              </a:rPr>
              <a:t> musculus</a:t>
            </a:r>
            <a:r>
              <a:rPr lang="cs-CZ" b="0" i="0" dirty="0">
                <a:solidFill>
                  <a:srgbClr val="333333"/>
                </a:solidFill>
                <a:effectLst/>
                <a:latin typeface="Open Sans"/>
              </a:rPr>
              <a:t>), který dokáže vyvinout zvuk o intenzitě až 188 dB. </a:t>
            </a:r>
            <a:endParaRPr lang="cs-CZ" dirty="0"/>
          </a:p>
        </p:txBody>
      </p:sp>
      <p:sp>
        <p:nvSpPr>
          <p:cNvPr id="7" name="TextovéPole 6">
            <a:extLst>
              <a:ext uri="{FF2B5EF4-FFF2-40B4-BE49-F238E27FC236}">
                <a16:creationId xmlns:a16="http://schemas.microsoft.com/office/drawing/2014/main" id="{41997E36-459A-4EBA-ADBA-5FE4FFDEF58E}"/>
              </a:ext>
            </a:extLst>
          </p:cNvPr>
          <p:cNvSpPr txBox="1"/>
          <p:nvPr/>
        </p:nvSpPr>
        <p:spPr>
          <a:xfrm>
            <a:off x="4792060" y="2690336"/>
            <a:ext cx="4057651" cy="1477328"/>
          </a:xfrm>
          <a:prstGeom prst="rect">
            <a:avLst/>
          </a:prstGeom>
          <a:noFill/>
        </p:spPr>
        <p:txBody>
          <a:bodyPr wrap="square">
            <a:spAutoFit/>
          </a:bodyPr>
          <a:lstStyle/>
          <a:p>
            <a:pPr algn="just"/>
            <a:r>
              <a:rPr lang="cs-CZ" b="1" i="0" dirty="0">
                <a:solidFill>
                  <a:srgbClr val="333333"/>
                </a:solidFill>
                <a:effectLst/>
                <a:latin typeface="Open Sans"/>
              </a:rPr>
              <a:t>Pistolová kreveta </a:t>
            </a:r>
            <a:r>
              <a:rPr lang="cs-CZ" b="0" i="0" dirty="0">
                <a:solidFill>
                  <a:srgbClr val="333333"/>
                </a:solidFill>
                <a:effectLst/>
                <a:latin typeface="Open Sans"/>
              </a:rPr>
              <a:t>(</a:t>
            </a:r>
            <a:r>
              <a:rPr lang="cs-CZ" b="0" i="1" dirty="0" err="1">
                <a:solidFill>
                  <a:srgbClr val="333333"/>
                </a:solidFill>
                <a:effectLst/>
                <a:latin typeface="Open Sans"/>
              </a:rPr>
              <a:t>Alpheus</a:t>
            </a:r>
            <a:r>
              <a:rPr lang="cs-CZ" b="0" i="1" dirty="0">
                <a:solidFill>
                  <a:srgbClr val="333333"/>
                </a:solidFill>
                <a:effectLst/>
                <a:latin typeface="Open Sans"/>
              </a:rPr>
              <a:t> </a:t>
            </a:r>
            <a:r>
              <a:rPr lang="cs-CZ" b="0" i="1" dirty="0" err="1">
                <a:solidFill>
                  <a:srgbClr val="333333"/>
                </a:solidFill>
                <a:effectLst/>
                <a:latin typeface="Open Sans"/>
              </a:rPr>
              <a:t>bellulus</a:t>
            </a:r>
            <a:r>
              <a:rPr lang="cs-CZ" b="0" i="0" dirty="0">
                <a:solidFill>
                  <a:srgbClr val="333333"/>
                </a:solidFill>
                <a:effectLst/>
                <a:latin typeface="Open Sans"/>
              </a:rPr>
              <a:t>) vystřeluje proud vody takovou rychlostí, že je doprovázen zvukem podobným výstřelu s intenzitou až 200 dB. </a:t>
            </a:r>
            <a:endParaRPr lang="cs-CZ" dirty="0"/>
          </a:p>
        </p:txBody>
      </p:sp>
      <p:sp>
        <p:nvSpPr>
          <p:cNvPr id="9" name="TextovéPole 8">
            <a:extLst>
              <a:ext uri="{FF2B5EF4-FFF2-40B4-BE49-F238E27FC236}">
                <a16:creationId xmlns:a16="http://schemas.microsoft.com/office/drawing/2014/main" id="{9E91FF26-9A73-46AC-9D98-322F1E332010}"/>
              </a:ext>
            </a:extLst>
          </p:cNvPr>
          <p:cNvSpPr txBox="1"/>
          <p:nvPr/>
        </p:nvSpPr>
        <p:spPr>
          <a:xfrm>
            <a:off x="152399" y="4253210"/>
            <a:ext cx="4419601" cy="923330"/>
          </a:xfrm>
          <a:prstGeom prst="rect">
            <a:avLst/>
          </a:prstGeom>
          <a:noFill/>
        </p:spPr>
        <p:txBody>
          <a:bodyPr wrap="square">
            <a:spAutoFit/>
          </a:bodyPr>
          <a:lstStyle/>
          <a:p>
            <a:r>
              <a:rPr lang="cs-CZ" dirty="0">
                <a:solidFill>
                  <a:srgbClr val="333333"/>
                </a:solidFill>
                <a:latin typeface="Open Sans"/>
              </a:rPr>
              <a:t>S</a:t>
            </a:r>
            <a:r>
              <a:rPr lang="cs-CZ" b="0" i="0" dirty="0">
                <a:solidFill>
                  <a:srgbClr val="333333"/>
                </a:solidFill>
                <a:effectLst/>
                <a:latin typeface="Open Sans"/>
              </a:rPr>
              <a:t>amci některých druhů </a:t>
            </a:r>
            <a:r>
              <a:rPr lang="cs-CZ" b="1" i="0" dirty="0">
                <a:solidFill>
                  <a:srgbClr val="333333"/>
                </a:solidFill>
                <a:effectLst/>
                <a:latin typeface="Open Sans"/>
              </a:rPr>
              <a:t>cikád</a:t>
            </a:r>
            <a:r>
              <a:rPr lang="cs-CZ" b="0" i="0" dirty="0">
                <a:solidFill>
                  <a:srgbClr val="333333"/>
                </a:solidFill>
                <a:effectLst/>
                <a:latin typeface="Open Sans"/>
              </a:rPr>
              <a:t> vydávají zvuky o intenzitě až 120 dB a jsou slyšet na kilometr daleko. </a:t>
            </a:r>
            <a:endParaRPr lang="cs-CZ" dirty="0"/>
          </a:p>
        </p:txBody>
      </p:sp>
      <p:pic>
        <p:nvPicPr>
          <p:cNvPr id="3074" name="Picture 2">
            <a:extLst>
              <a:ext uri="{FF2B5EF4-FFF2-40B4-BE49-F238E27FC236}">
                <a16:creationId xmlns:a16="http://schemas.microsoft.com/office/drawing/2014/main" id="{E454ED3B-BF52-4468-A5DC-6395AFE97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5067212"/>
            <a:ext cx="209550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e the source image">
            <a:extLst>
              <a:ext uri="{FF2B5EF4-FFF2-40B4-BE49-F238E27FC236}">
                <a16:creationId xmlns:a16="http://schemas.microsoft.com/office/drawing/2014/main" id="{A71EC1CF-D0A7-41ED-B21E-F23A73E29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120" y="4167664"/>
            <a:ext cx="2390330" cy="183577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0494A74F-807F-4CF9-B49C-ED2AA05AD1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029" y="2331350"/>
            <a:ext cx="3077621" cy="1836314"/>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E51E6266-227A-48A6-85D5-55D4A146D00E}"/>
              </a:ext>
            </a:extLst>
          </p:cNvPr>
          <p:cNvPicPr>
            <a:picLocks noChangeAspect="1"/>
          </p:cNvPicPr>
          <p:nvPr/>
        </p:nvPicPr>
        <p:blipFill>
          <a:blip r:embed="rId5"/>
          <a:stretch>
            <a:fillRect/>
          </a:stretch>
        </p:blipFill>
        <p:spPr>
          <a:xfrm>
            <a:off x="5220492" y="198389"/>
            <a:ext cx="3200786" cy="2030956"/>
          </a:xfrm>
          <a:prstGeom prst="rect">
            <a:avLst/>
          </a:prstGeom>
        </p:spPr>
      </p:pic>
      <p:sp>
        <p:nvSpPr>
          <p:cNvPr id="17" name="TextovéPole 16">
            <a:extLst>
              <a:ext uri="{FF2B5EF4-FFF2-40B4-BE49-F238E27FC236}">
                <a16:creationId xmlns:a16="http://schemas.microsoft.com/office/drawing/2014/main" id="{25DD5172-D913-477A-8997-69CB07E7C046}"/>
              </a:ext>
            </a:extLst>
          </p:cNvPr>
          <p:cNvSpPr txBox="1"/>
          <p:nvPr/>
        </p:nvSpPr>
        <p:spPr>
          <a:xfrm>
            <a:off x="152399" y="290537"/>
            <a:ext cx="4639661" cy="923330"/>
          </a:xfrm>
          <a:prstGeom prst="rect">
            <a:avLst/>
          </a:prstGeom>
          <a:noFill/>
        </p:spPr>
        <p:txBody>
          <a:bodyPr wrap="square">
            <a:spAutoFit/>
          </a:bodyPr>
          <a:lstStyle/>
          <a:p>
            <a:pPr algn="just"/>
            <a:r>
              <a:rPr lang="cs-CZ" b="1" i="0" dirty="0">
                <a:solidFill>
                  <a:srgbClr val="333333"/>
                </a:solidFill>
                <a:effectLst/>
                <a:latin typeface="Open Sans"/>
              </a:rPr>
              <a:t>Netopýr rybožravý </a:t>
            </a:r>
            <a:r>
              <a:rPr lang="cs-CZ" b="0" i="0" dirty="0">
                <a:solidFill>
                  <a:srgbClr val="333333"/>
                </a:solidFill>
                <a:effectLst/>
                <a:latin typeface="Open Sans"/>
              </a:rPr>
              <a:t>(</a:t>
            </a:r>
            <a:r>
              <a:rPr lang="cs-CZ" b="0" i="1" dirty="0" err="1">
                <a:solidFill>
                  <a:srgbClr val="333333"/>
                </a:solidFill>
                <a:effectLst/>
                <a:latin typeface="Open Sans"/>
              </a:rPr>
              <a:t>Noctilio</a:t>
            </a:r>
            <a:r>
              <a:rPr lang="cs-CZ" b="0" i="1" dirty="0">
                <a:solidFill>
                  <a:srgbClr val="333333"/>
                </a:solidFill>
                <a:effectLst/>
                <a:latin typeface="Open Sans"/>
              </a:rPr>
              <a:t> </a:t>
            </a:r>
            <a:r>
              <a:rPr lang="cs-CZ" b="0" i="1" dirty="0" err="1">
                <a:solidFill>
                  <a:srgbClr val="333333"/>
                </a:solidFill>
                <a:effectLst/>
                <a:latin typeface="Open Sans"/>
              </a:rPr>
              <a:t>leporinus</a:t>
            </a:r>
            <a:r>
              <a:rPr lang="cs-CZ" b="0" i="0" dirty="0">
                <a:solidFill>
                  <a:srgbClr val="333333"/>
                </a:solidFill>
                <a:effectLst/>
                <a:latin typeface="Open Sans"/>
              </a:rPr>
              <a:t>) dokáže vyvinou ultrazvuk o intenzitě až 140 dB.</a:t>
            </a:r>
            <a:endParaRPr lang="cs-CZ" dirty="0"/>
          </a:p>
        </p:txBody>
      </p:sp>
    </p:spTree>
    <p:extLst>
      <p:ext uri="{BB962C8B-B14F-4D97-AF65-F5344CB8AC3E}">
        <p14:creationId xmlns:p14="http://schemas.microsoft.com/office/powerpoint/2010/main" val="998146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A9E3D07-2FA8-46B4-A27C-602521A14782}"/>
              </a:ext>
            </a:extLst>
          </p:cNvPr>
          <p:cNvSpPr txBox="1"/>
          <p:nvPr/>
        </p:nvSpPr>
        <p:spPr>
          <a:xfrm>
            <a:off x="219075" y="762069"/>
            <a:ext cx="8705850" cy="3139321"/>
          </a:xfrm>
          <a:prstGeom prst="rect">
            <a:avLst/>
          </a:prstGeom>
          <a:noFill/>
        </p:spPr>
        <p:txBody>
          <a:bodyPr wrap="square">
            <a:spAutoFit/>
          </a:bodyPr>
          <a:lstStyle/>
          <a:p>
            <a:r>
              <a:rPr lang="cs-CZ" sz="2000" b="1" dirty="0"/>
              <a:t>Rychlost zvuku </a:t>
            </a:r>
            <a:r>
              <a:rPr lang="cs-CZ" sz="2000" dirty="0"/>
              <a:t>závisí na prostředí, ve kterém se zvukové vlny šíří. Nejčastěji se pod tímto pojmem míní rychlost zvuku ve vzduchu, zde záleží na atmosférických podmínkách, zejm. teplotě vzduchu. </a:t>
            </a:r>
          </a:p>
          <a:p>
            <a:endParaRPr lang="cs-CZ" sz="800" dirty="0"/>
          </a:p>
          <a:p>
            <a:r>
              <a:rPr lang="cs-CZ" sz="2000" dirty="0"/>
              <a:t>					</a:t>
            </a:r>
            <a:r>
              <a:rPr lang="cs-CZ" sz="2000" dirty="0" err="1"/>
              <a:t>v</a:t>
            </a:r>
            <a:r>
              <a:rPr lang="cs-CZ" sz="2000" baseline="-25000" dirty="0" err="1"/>
              <a:t>t</a:t>
            </a:r>
            <a:r>
              <a:rPr lang="cs-CZ" sz="2000" dirty="0"/>
              <a:t>= 331,82 + 0,61.t           </a:t>
            </a:r>
            <a:r>
              <a:rPr lang="cs-CZ" dirty="0"/>
              <a:t>t je teplota v °C</a:t>
            </a:r>
          </a:p>
          <a:p>
            <a:endParaRPr lang="cs-CZ" sz="800" dirty="0"/>
          </a:p>
          <a:p>
            <a:r>
              <a:rPr lang="cs-CZ" dirty="0"/>
              <a:t>V suchém vzduchu o teplotě 0 °C  je rychlost zvuku 331,4 m/s.  </a:t>
            </a:r>
          </a:p>
          <a:p>
            <a:r>
              <a:rPr lang="cs-CZ" dirty="0"/>
              <a:t>V suchém vzduchu o teplotě 25 °C je však tato rychlost již 346,3 m/s. </a:t>
            </a:r>
          </a:p>
          <a:p>
            <a:endParaRPr lang="cs-CZ" dirty="0"/>
          </a:p>
          <a:p>
            <a:r>
              <a:rPr lang="cs-CZ" sz="2000" dirty="0"/>
              <a:t>V pevných látkách se zvuk obecně šíří rychleji, ve vakuu se zvukové vlny nemají jak přenášet a zvuk se tedy nešíří vůbec. </a:t>
            </a:r>
          </a:p>
          <a:p>
            <a:endParaRPr lang="cs-CZ" sz="800" dirty="0"/>
          </a:p>
        </p:txBody>
      </p:sp>
      <p:sp>
        <p:nvSpPr>
          <p:cNvPr id="6" name="TextovéPole 5">
            <a:extLst>
              <a:ext uri="{FF2B5EF4-FFF2-40B4-BE49-F238E27FC236}">
                <a16:creationId xmlns:a16="http://schemas.microsoft.com/office/drawing/2014/main" id="{9D44E3C1-3B03-4F08-BC08-BF6F4593A97E}"/>
              </a:ext>
            </a:extLst>
          </p:cNvPr>
          <p:cNvSpPr txBox="1"/>
          <p:nvPr/>
        </p:nvSpPr>
        <p:spPr>
          <a:xfrm>
            <a:off x="152400" y="212012"/>
            <a:ext cx="4572000" cy="461665"/>
          </a:xfrm>
          <a:prstGeom prst="rect">
            <a:avLst/>
          </a:prstGeom>
          <a:noFill/>
        </p:spPr>
        <p:txBody>
          <a:bodyPr wrap="square">
            <a:spAutoFit/>
          </a:bodyPr>
          <a:lstStyle/>
          <a:p>
            <a:r>
              <a:rPr lang="cs-CZ" sz="2400" b="1" dirty="0"/>
              <a:t>Rychlost zvuku </a:t>
            </a:r>
            <a:endParaRPr lang="cs-CZ" sz="2400" dirty="0"/>
          </a:p>
        </p:txBody>
      </p:sp>
      <p:sp>
        <p:nvSpPr>
          <p:cNvPr id="10" name="TextovéPole 9">
            <a:extLst>
              <a:ext uri="{FF2B5EF4-FFF2-40B4-BE49-F238E27FC236}">
                <a16:creationId xmlns:a16="http://schemas.microsoft.com/office/drawing/2014/main" id="{3A8019A3-0E13-4B6A-9A5C-07A5E7A2093D}"/>
              </a:ext>
            </a:extLst>
          </p:cNvPr>
          <p:cNvSpPr txBox="1"/>
          <p:nvPr/>
        </p:nvSpPr>
        <p:spPr>
          <a:xfrm>
            <a:off x="323850" y="4162594"/>
            <a:ext cx="1072730" cy="461665"/>
          </a:xfrm>
          <a:prstGeom prst="rect">
            <a:avLst/>
          </a:prstGeom>
          <a:noFill/>
        </p:spPr>
        <p:txBody>
          <a:bodyPr wrap="none" rtlCol="0">
            <a:spAutoFit/>
          </a:bodyPr>
          <a:lstStyle/>
          <a:p>
            <a:r>
              <a:rPr lang="cs-CZ" sz="2400" b="1" dirty="0"/>
              <a:t>Příklad</a:t>
            </a:r>
          </a:p>
        </p:txBody>
      </p:sp>
      <p:sp>
        <p:nvSpPr>
          <p:cNvPr id="13" name="TextovéPole 12">
            <a:extLst>
              <a:ext uri="{FF2B5EF4-FFF2-40B4-BE49-F238E27FC236}">
                <a16:creationId xmlns:a16="http://schemas.microsoft.com/office/drawing/2014/main" id="{36AAE776-7E00-48F8-BA6D-5EFD4C3436D3}"/>
              </a:ext>
            </a:extLst>
          </p:cNvPr>
          <p:cNvSpPr txBox="1"/>
          <p:nvPr/>
        </p:nvSpPr>
        <p:spPr>
          <a:xfrm>
            <a:off x="323850" y="4624259"/>
            <a:ext cx="8724900" cy="369332"/>
          </a:xfrm>
          <a:prstGeom prst="rect">
            <a:avLst/>
          </a:prstGeom>
          <a:noFill/>
        </p:spPr>
        <p:txBody>
          <a:bodyPr wrap="square">
            <a:spAutoFit/>
          </a:bodyPr>
          <a:lstStyle/>
          <a:p>
            <a:r>
              <a:rPr lang="cs-CZ" b="0" i="0" dirty="0">
                <a:solidFill>
                  <a:srgbClr val="333333"/>
                </a:solidFill>
                <a:effectLst/>
                <a:latin typeface="Helvetica Neue"/>
              </a:rPr>
              <a:t>Vypočítejte rychlost zvuku ve vzduchu a) při teplotě 20 °C a b) při teplotě 27 °C. </a:t>
            </a:r>
            <a:endParaRPr lang="cs-CZ" dirty="0"/>
          </a:p>
        </p:txBody>
      </p:sp>
      <p:sp>
        <p:nvSpPr>
          <p:cNvPr id="14" name="TextovéPole 13">
            <a:extLst>
              <a:ext uri="{FF2B5EF4-FFF2-40B4-BE49-F238E27FC236}">
                <a16:creationId xmlns:a16="http://schemas.microsoft.com/office/drawing/2014/main" id="{E216F1F3-C29A-4F5E-AE80-3FE5FD733CC2}"/>
              </a:ext>
            </a:extLst>
          </p:cNvPr>
          <p:cNvSpPr txBox="1"/>
          <p:nvPr/>
        </p:nvSpPr>
        <p:spPr>
          <a:xfrm>
            <a:off x="495300" y="5104548"/>
            <a:ext cx="6562725" cy="1446550"/>
          </a:xfrm>
          <a:prstGeom prst="rect">
            <a:avLst/>
          </a:prstGeom>
          <a:noFill/>
        </p:spPr>
        <p:txBody>
          <a:bodyPr wrap="square">
            <a:spAutoFit/>
          </a:bodyPr>
          <a:lstStyle/>
          <a:p>
            <a:pPr algn="l"/>
            <a:r>
              <a:rPr lang="cs-CZ" sz="2000" i="1" dirty="0">
                <a:solidFill>
                  <a:srgbClr val="333333"/>
                </a:solidFill>
                <a:effectLst/>
              </a:rPr>
              <a:t>t</a:t>
            </a:r>
            <a:r>
              <a:rPr lang="cs-CZ" sz="2000" i="0" baseline="-25000" dirty="0">
                <a:solidFill>
                  <a:srgbClr val="333333"/>
                </a:solidFill>
                <a:effectLst/>
              </a:rPr>
              <a:t>1</a:t>
            </a:r>
            <a:r>
              <a:rPr lang="cs-CZ" sz="2000" i="0" dirty="0">
                <a:solidFill>
                  <a:srgbClr val="333333"/>
                </a:solidFill>
                <a:effectLst/>
              </a:rPr>
              <a:t>​ = 20 °C </a:t>
            </a:r>
          </a:p>
          <a:p>
            <a:pPr algn="l"/>
            <a:r>
              <a:rPr lang="cs-CZ" sz="2000" i="1" dirty="0">
                <a:solidFill>
                  <a:srgbClr val="333333"/>
                </a:solidFill>
                <a:effectLst/>
              </a:rPr>
              <a:t>v</a:t>
            </a:r>
            <a:r>
              <a:rPr lang="cs-CZ" sz="2000" i="0" baseline="-25000" dirty="0">
                <a:solidFill>
                  <a:srgbClr val="333333"/>
                </a:solidFill>
                <a:effectLst/>
              </a:rPr>
              <a:t>1</a:t>
            </a:r>
            <a:r>
              <a:rPr lang="cs-CZ" sz="2000" i="0" dirty="0">
                <a:solidFill>
                  <a:srgbClr val="333333"/>
                </a:solidFill>
                <a:effectLst/>
              </a:rPr>
              <a:t>​ = 331,82 + 0,61⋅ </a:t>
            </a:r>
            <a:r>
              <a:rPr lang="cs-CZ" sz="2000" i="1" dirty="0">
                <a:solidFill>
                  <a:srgbClr val="333333"/>
                </a:solidFill>
                <a:effectLst/>
              </a:rPr>
              <a:t>t</a:t>
            </a:r>
            <a:r>
              <a:rPr lang="cs-CZ" sz="2000" i="0" baseline="-25000" dirty="0">
                <a:solidFill>
                  <a:srgbClr val="333333"/>
                </a:solidFill>
                <a:effectLst/>
              </a:rPr>
              <a:t>1</a:t>
            </a:r>
            <a:r>
              <a:rPr lang="cs-CZ" sz="2000" i="0" dirty="0">
                <a:solidFill>
                  <a:srgbClr val="333333"/>
                </a:solidFill>
                <a:effectLst/>
              </a:rPr>
              <a:t> ​= 331,82 + 0,61⋅20 = </a:t>
            </a:r>
            <a:r>
              <a:rPr lang="cs-CZ" sz="2000" i="0" u="sng" dirty="0">
                <a:solidFill>
                  <a:srgbClr val="333333"/>
                </a:solidFill>
                <a:effectLst/>
              </a:rPr>
              <a:t>344,02 m.s</a:t>
            </a:r>
            <a:r>
              <a:rPr lang="cs-CZ" sz="2000" i="0" u="sng" baseline="30000" dirty="0">
                <a:solidFill>
                  <a:srgbClr val="333333"/>
                </a:solidFill>
                <a:effectLst/>
              </a:rPr>
              <a:t>-1</a:t>
            </a:r>
          </a:p>
          <a:p>
            <a:pPr algn="l"/>
            <a:endParaRPr lang="cs-CZ" sz="800" i="0" dirty="0">
              <a:solidFill>
                <a:srgbClr val="333333"/>
              </a:solidFill>
              <a:effectLst/>
            </a:endParaRPr>
          </a:p>
          <a:p>
            <a:pPr algn="l"/>
            <a:r>
              <a:rPr lang="cs-CZ" sz="2000" i="1" dirty="0">
                <a:solidFill>
                  <a:srgbClr val="333333"/>
                </a:solidFill>
                <a:effectLst/>
              </a:rPr>
              <a:t>t</a:t>
            </a:r>
            <a:r>
              <a:rPr lang="cs-CZ" sz="2000" i="0" baseline="-25000" dirty="0">
                <a:solidFill>
                  <a:srgbClr val="333333"/>
                </a:solidFill>
                <a:effectLst/>
              </a:rPr>
              <a:t>2</a:t>
            </a:r>
            <a:r>
              <a:rPr lang="cs-CZ" sz="2000" i="0" dirty="0">
                <a:solidFill>
                  <a:srgbClr val="333333"/>
                </a:solidFill>
                <a:effectLst/>
              </a:rPr>
              <a:t>​= 27 °C </a:t>
            </a:r>
          </a:p>
          <a:p>
            <a:pPr algn="l"/>
            <a:r>
              <a:rPr lang="cs-CZ" sz="2000" i="1" dirty="0">
                <a:solidFill>
                  <a:srgbClr val="333333"/>
                </a:solidFill>
                <a:effectLst/>
              </a:rPr>
              <a:t>v</a:t>
            </a:r>
            <a:r>
              <a:rPr lang="cs-CZ" sz="2000" i="0" baseline="-25000" dirty="0">
                <a:solidFill>
                  <a:srgbClr val="333333"/>
                </a:solidFill>
                <a:effectLst/>
              </a:rPr>
              <a:t>2</a:t>
            </a:r>
            <a:r>
              <a:rPr lang="cs-CZ" sz="2000" i="0" dirty="0">
                <a:solidFill>
                  <a:srgbClr val="333333"/>
                </a:solidFill>
                <a:effectLst/>
              </a:rPr>
              <a:t>​ = 331,82 + 0,61⋅</a:t>
            </a:r>
            <a:r>
              <a:rPr lang="cs-CZ" sz="2000" i="1" dirty="0">
                <a:solidFill>
                  <a:srgbClr val="333333"/>
                </a:solidFill>
                <a:effectLst/>
              </a:rPr>
              <a:t>t</a:t>
            </a:r>
            <a:r>
              <a:rPr lang="cs-CZ" sz="2000" i="0" baseline="-25000" dirty="0">
                <a:solidFill>
                  <a:srgbClr val="333333"/>
                </a:solidFill>
                <a:effectLst/>
              </a:rPr>
              <a:t>2</a:t>
            </a:r>
            <a:r>
              <a:rPr lang="cs-CZ" sz="2000" i="0" dirty="0">
                <a:solidFill>
                  <a:srgbClr val="333333"/>
                </a:solidFill>
                <a:effectLst/>
              </a:rPr>
              <a:t>​ = 331,82 + 0,61⋅27 = </a:t>
            </a:r>
            <a:r>
              <a:rPr lang="cs-CZ" sz="2000" i="0" u="sng" dirty="0">
                <a:solidFill>
                  <a:srgbClr val="333333"/>
                </a:solidFill>
                <a:effectLst/>
              </a:rPr>
              <a:t>348,29  m.s</a:t>
            </a:r>
            <a:r>
              <a:rPr lang="cs-CZ" sz="2000" i="0" u="sng" baseline="30000" dirty="0">
                <a:solidFill>
                  <a:srgbClr val="333333"/>
                </a:solidFill>
                <a:effectLst/>
              </a:rPr>
              <a:t>-1</a:t>
            </a:r>
            <a:endParaRPr lang="cs-CZ" sz="2000" i="0" u="sng" dirty="0">
              <a:solidFill>
                <a:srgbClr val="333333"/>
              </a:solidFill>
              <a:effectLst/>
            </a:endParaRPr>
          </a:p>
        </p:txBody>
      </p:sp>
    </p:spTree>
    <p:extLst>
      <p:ext uri="{BB962C8B-B14F-4D97-AF65-F5344CB8AC3E}">
        <p14:creationId xmlns:p14="http://schemas.microsoft.com/office/powerpoint/2010/main" val="782110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e the source image">
            <a:extLst>
              <a:ext uri="{FF2B5EF4-FFF2-40B4-BE49-F238E27FC236}">
                <a16:creationId xmlns:a16="http://schemas.microsoft.com/office/drawing/2014/main" id="{EEBD67C8-359A-465D-BC6C-23348C084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2822703"/>
            <a:ext cx="5894969" cy="246141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DCF64AE-EEE1-4D08-948C-4B306D696C0E}"/>
              </a:ext>
            </a:extLst>
          </p:cNvPr>
          <p:cNvSpPr txBox="1"/>
          <p:nvPr/>
        </p:nvSpPr>
        <p:spPr>
          <a:xfrm>
            <a:off x="185737" y="884188"/>
            <a:ext cx="8772525" cy="1631216"/>
          </a:xfrm>
          <a:prstGeom prst="rect">
            <a:avLst/>
          </a:prstGeom>
          <a:noFill/>
        </p:spPr>
        <p:txBody>
          <a:bodyPr wrap="square">
            <a:spAutoFit/>
          </a:bodyPr>
          <a:lstStyle/>
          <a:p>
            <a:pPr algn="just"/>
            <a:r>
              <a:rPr lang="cs-CZ" sz="2000" dirty="0"/>
              <a:t>Překonání rychlosti zvuku se měří </a:t>
            </a:r>
            <a:r>
              <a:rPr lang="cs-CZ" sz="2000" b="1" dirty="0"/>
              <a:t>Machovým číslem </a:t>
            </a:r>
            <a:r>
              <a:rPr lang="cs-CZ" sz="2000" dirty="0"/>
              <a:t>(poměr rychlosti pohybu tělesa určitým prostředím k rychlosti šíření zvuku v témže prostředí). Protože rychlost zvuku je funkcí hustoty vzduchu, která se mění s výškou letu, je konkrétní hodnota rychlosti zvuku proměnná a platná právě pro konkrétní stav atmosféry a danou výšku letu.</a:t>
            </a:r>
          </a:p>
        </p:txBody>
      </p:sp>
      <p:sp>
        <p:nvSpPr>
          <p:cNvPr id="2" name="TextovéPole 1">
            <a:extLst>
              <a:ext uri="{FF2B5EF4-FFF2-40B4-BE49-F238E27FC236}">
                <a16:creationId xmlns:a16="http://schemas.microsoft.com/office/drawing/2014/main" id="{2AAA7A35-7D75-4E43-BB79-ED362AE9BAD0}"/>
              </a:ext>
            </a:extLst>
          </p:cNvPr>
          <p:cNvSpPr txBox="1"/>
          <p:nvPr/>
        </p:nvSpPr>
        <p:spPr>
          <a:xfrm>
            <a:off x="276225" y="266700"/>
            <a:ext cx="2008307" cy="461665"/>
          </a:xfrm>
          <a:prstGeom prst="rect">
            <a:avLst/>
          </a:prstGeom>
          <a:noFill/>
        </p:spPr>
        <p:txBody>
          <a:bodyPr wrap="none" rtlCol="0">
            <a:spAutoFit/>
          </a:bodyPr>
          <a:lstStyle/>
          <a:p>
            <a:r>
              <a:rPr lang="cs-CZ" sz="2400" b="1" dirty="0"/>
              <a:t>Machovo číslo</a:t>
            </a:r>
          </a:p>
        </p:txBody>
      </p:sp>
      <p:sp>
        <p:nvSpPr>
          <p:cNvPr id="6" name="TextovéPole 5">
            <a:extLst>
              <a:ext uri="{FF2B5EF4-FFF2-40B4-BE49-F238E27FC236}">
                <a16:creationId xmlns:a16="http://schemas.microsoft.com/office/drawing/2014/main" id="{6C586B89-082E-404E-BA43-80036801B089}"/>
              </a:ext>
            </a:extLst>
          </p:cNvPr>
          <p:cNvSpPr txBox="1"/>
          <p:nvPr/>
        </p:nvSpPr>
        <p:spPr>
          <a:xfrm>
            <a:off x="185737" y="5732571"/>
            <a:ext cx="8579645" cy="707886"/>
          </a:xfrm>
          <a:prstGeom prst="rect">
            <a:avLst/>
          </a:prstGeom>
          <a:noFill/>
        </p:spPr>
        <p:txBody>
          <a:bodyPr wrap="square">
            <a:spAutoFit/>
          </a:bodyPr>
          <a:lstStyle/>
          <a:p>
            <a:pPr algn="just"/>
            <a:r>
              <a:rPr lang="cs-CZ" sz="2000" dirty="0"/>
              <a:t>Při pohybu letadla nad hranicí rychlosti zvuku je možné pozorovat tzv. </a:t>
            </a:r>
            <a:r>
              <a:rPr lang="cs-CZ" sz="2000" b="1" dirty="0"/>
              <a:t>Machův kužel</a:t>
            </a:r>
            <a:r>
              <a:rPr lang="cs-CZ" sz="2000" dirty="0"/>
              <a:t>, který je možné pozorovat díky zhuštění vodních par okolo letadla.</a:t>
            </a:r>
          </a:p>
        </p:txBody>
      </p:sp>
      <p:pic>
        <p:nvPicPr>
          <p:cNvPr id="2052" name="Picture 4" descr="See the source image">
            <a:extLst>
              <a:ext uri="{FF2B5EF4-FFF2-40B4-BE49-F238E27FC236}">
                <a16:creationId xmlns:a16="http://schemas.microsoft.com/office/drawing/2014/main" id="{2C9D3E3E-6223-4170-A61A-0B5FA7C04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877" y="3579873"/>
            <a:ext cx="2566385" cy="170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70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67C14776-8C15-493E-8BA5-B96A6822AF05}"/>
              </a:ext>
            </a:extLst>
          </p:cNvPr>
          <p:cNvPicPr>
            <a:picLocks noChangeAspect="1"/>
          </p:cNvPicPr>
          <p:nvPr/>
        </p:nvPicPr>
        <p:blipFill>
          <a:blip r:embed="rId2"/>
          <a:stretch>
            <a:fillRect/>
          </a:stretch>
        </p:blipFill>
        <p:spPr>
          <a:xfrm>
            <a:off x="3824709" y="3743299"/>
            <a:ext cx="5028209" cy="2713637"/>
          </a:xfrm>
          <a:prstGeom prst="rect">
            <a:avLst/>
          </a:prstGeom>
        </p:spPr>
      </p:pic>
      <p:sp>
        <p:nvSpPr>
          <p:cNvPr id="2" name="TextovéPole 1">
            <a:extLst>
              <a:ext uri="{FF2B5EF4-FFF2-40B4-BE49-F238E27FC236}">
                <a16:creationId xmlns:a16="http://schemas.microsoft.com/office/drawing/2014/main" id="{A35B1934-98EF-4747-BFF5-BE58F773DB9D}"/>
              </a:ext>
            </a:extLst>
          </p:cNvPr>
          <p:cNvSpPr txBox="1"/>
          <p:nvPr/>
        </p:nvSpPr>
        <p:spPr>
          <a:xfrm>
            <a:off x="185070" y="259942"/>
            <a:ext cx="2074735" cy="400110"/>
          </a:xfrm>
          <a:prstGeom prst="rect">
            <a:avLst/>
          </a:prstGeom>
          <a:noFill/>
        </p:spPr>
        <p:txBody>
          <a:bodyPr wrap="none" rtlCol="0">
            <a:spAutoFit/>
          </a:bodyPr>
          <a:lstStyle/>
          <a:p>
            <a:r>
              <a:rPr lang="cs-CZ" sz="2000" b="1" dirty="0"/>
              <a:t>Kinetická energie </a:t>
            </a:r>
          </a:p>
        </p:txBody>
      </p:sp>
      <p:pic>
        <p:nvPicPr>
          <p:cNvPr id="5" name="Picture 6" descr="See the source image">
            <a:extLst>
              <a:ext uri="{FF2B5EF4-FFF2-40B4-BE49-F238E27FC236}">
                <a16:creationId xmlns:a16="http://schemas.microsoft.com/office/drawing/2014/main" id="{550D9B82-BC17-4CD5-9277-31934958A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220" y="180696"/>
            <a:ext cx="4766084" cy="357456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1DE844BE-A48C-42C0-990D-9BE64A0D17C7}"/>
              </a:ext>
            </a:extLst>
          </p:cNvPr>
          <p:cNvSpPr txBox="1"/>
          <p:nvPr/>
        </p:nvSpPr>
        <p:spPr>
          <a:xfrm>
            <a:off x="193325" y="1060162"/>
            <a:ext cx="3740500" cy="2062103"/>
          </a:xfrm>
          <a:prstGeom prst="rect">
            <a:avLst/>
          </a:prstGeom>
          <a:noFill/>
        </p:spPr>
        <p:txBody>
          <a:bodyPr wrap="square" rtlCol="0">
            <a:spAutoFit/>
          </a:bodyPr>
          <a:lstStyle/>
          <a:p>
            <a:r>
              <a:rPr lang="cs-CZ" sz="2000" dirty="0"/>
              <a:t>E</a:t>
            </a:r>
            <a:r>
              <a:rPr lang="en-US" sz="2000" baseline="-25000" dirty="0"/>
              <a:t>k</a:t>
            </a:r>
            <a:r>
              <a:rPr lang="cs-CZ" sz="2000" dirty="0"/>
              <a:t> = ½.</a:t>
            </a:r>
            <a:r>
              <a:rPr lang="en-US" sz="2000" dirty="0"/>
              <a:t>m</a:t>
            </a:r>
            <a:r>
              <a:rPr lang="cs-CZ" sz="2000" dirty="0"/>
              <a:t>.</a:t>
            </a:r>
            <a:r>
              <a:rPr lang="en-US" sz="2000" dirty="0"/>
              <a:t>v</a:t>
            </a:r>
            <a:r>
              <a:rPr lang="cs-CZ" sz="2000" baseline="30000" dirty="0"/>
              <a:t>2 </a:t>
            </a:r>
            <a:r>
              <a:rPr lang="cs-CZ" sz="2000" dirty="0"/>
              <a:t>= ½.</a:t>
            </a:r>
            <a:r>
              <a:rPr lang="en-US" sz="2000" dirty="0"/>
              <a:t>(</a:t>
            </a:r>
            <a:r>
              <a:rPr lang="cs-CZ" sz="2000" dirty="0"/>
              <a:t>k</a:t>
            </a:r>
            <a:r>
              <a:rPr lang="en-US" sz="2000" dirty="0"/>
              <a:t>/</a:t>
            </a:r>
            <a:r>
              <a:rPr lang="el-GR" sz="2000" dirty="0"/>
              <a:t>ω</a:t>
            </a:r>
            <a:r>
              <a:rPr lang="en-US" sz="2000" baseline="30000" dirty="0"/>
              <a:t>2</a:t>
            </a:r>
            <a:r>
              <a:rPr lang="en-US" sz="2000" dirty="0"/>
              <a:t>)</a:t>
            </a:r>
            <a:r>
              <a:rPr lang="cs-CZ" sz="2000" dirty="0"/>
              <a:t>.</a:t>
            </a:r>
            <a:r>
              <a:rPr lang="en-US" sz="2000" dirty="0"/>
              <a:t>v</a:t>
            </a:r>
            <a:r>
              <a:rPr lang="cs-CZ" sz="2000" baseline="30000" dirty="0"/>
              <a:t>2</a:t>
            </a:r>
            <a:r>
              <a:rPr lang="cs-CZ" sz="2000" dirty="0"/>
              <a:t> = ½.k.y</a:t>
            </a:r>
            <a:r>
              <a:rPr lang="cs-CZ" sz="2000" baseline="30000" dirty="0"/>
              <a:t>2</a:t>
            </a:r>
            <a:r>
              <a:rPr lang="en-US" sz="2000" dirty="0"/>
              <a:t> =</a:t>
            </a:r>
            <a:r>
              <a:rPr lang="cs-CZ" sz="2000" dirty="0"/>
              <a:t> ½.k.A</a:t>
            </a:r>
            <a:r>
              <a:rPr lang="cs-CZ" sz="2000" baseline="30000" dirty="0"/>
              <a:t>2</a:t>
            </a:r>
            <a:r>
              <a:rPr lang="cs-CZ" sz="2000" dirty="0"/>
              <a:t>.cos</a:t>
            </a:r>
            <a:r>
              <a:rPr lang="cs-CZ" sz="2000" baseline="30000" dirty="0"/>
              <a:t>2</a:t>
            </a:r>
            <a:r>
              <a:rPr lang="cs-CZ" sz="2000" dirty="0"/>
              <a:t>(</a:t>
            </a:r>
            <a:r>
              <a:rPr lang="el-GR" sz="2000" dirty="0"/>
              <a:t>ω</a:t>
            </a:r>
            <a:r>
              <a:rPr lang="cs-CZ" sz="2000" dirty="0"/>
              <a:t>.t + </a:t>
            </a:r>
            <a:r>
              <a:rPr lang="el-GR" sz="2000" dirty="0"/>
              <a:t>ϕ</a:t>
            </a:r>
            <a:r>
              <a:rPr lang="cs-CZ" sz="2000" dirty="0"/>
              <a:t>)</a:t>
            </a:r>
            <a:endParaRPr lang="cs-CZ" sz="2000" baseline="30000" dirty="0"/>
          </a:p>
          <a:p>
            <a:endParaRPr lang="cs-CZ" sz="800" dirty="0"/>
          </a:p>
          <a:p>
            <a:r>
              <a:rPr lang="cs-CZ" dirty="0"/>
              <a:t>V </a:t>
            </a:r>
            <a:r>
              <a:rPr lang="cs-CZ" b="1" dirty="0"/>
              <a:t>rovnovážné poloze </a:t>
            </a:r>
            <a:r>
              <a:rPr lang="cs-CZ" dirty="0"/>
              <a:t>je y = 0 a tudíž E</a:t>
            </a:r>
            <a:r>
              <a:rPr lang="en-US" baseline="-25000" dirty="0"/>
              <a:t>k</a:t>
            </a:r>
            <a:r>
              <a:rPr lang="cs-CZ" dirty="0"/>
              <a:t> = ½.k.A</a:t>
            </a:r>
            <a:r>
              <a:rPr lang="cs-CZ" baseline="30000" dirty="0"/>
              <a:t>2</a:t>
            </a:r>
            <a:endParaRPr lang="cs-CZ" dirty="0"/>
          </a:p>
          <a:p>
            <a:endParaRPr lang="cs-CZ" sz="800" dirty="0"/>
          </a:p>
          <a:p>
            <a:r>
              <a:rPr lang="cs-CZ" dirty="0"/>
              <a:t>V </a:t>
            </a:r>
            <a:r>
              <a:rPr lang="cs-CZ" b="1" dirty="0"/>
              <a:t>maximální výchylce </a:t>
            </a:r>
            <a:r>
              <a:rPr lang="cs-CZ" dirty="0"/>
              <a:t>|y| = A</a:t>
            </a:r>
          </a:p>
          <a:p>
            <a:r>
              <a:rPr lang="cs-CZ" dirty="0" err="1"/>
              <a:t>E</a:t>
            </a:r>
            <a:r>
              <a:rPr lang="cs-CZ" baseline="-25000" dirty="0" err="1"/>
              <a:t>k</a:t>
            </a:r>
            <a:r>
              <a:rPr lang="cs-CZ" dirty="0"/>
              <a:t> = 0</a:t>
            </a:r>
            <a:endParaRPr lang="cs-CZ" baseline="30000" dirty="0"/>
          </a:p>
        </p:txBody>
      </p:sp>
      <p:sp>
        <p:nvSpPr>
          <p:cNvPr id="8" name="TextovéPole 7">
            <a:extLst>
              <a:ext uri="{FF2B5EF4-FFF2-40B4-BE49-F238E27FC236}">
                <a16:creationId xmlns:a16="http://schemas.microsoft.com/office/drawing/2014/main" id="{A44D3175-AD79-43C9-BB24-B0E87582929E}"/>
              </a:ext>
            </a:extLst>
          </p:cNvPr>
          <p:cNvSpPr txBox="1"/>
          <p:nvPr/>
        </p:nvSpPr>
        <p:spPr>
          <a:xfrm>
            <a:off x="126238" y="4802509"/>
            <a:ext cx="1926746" cy="400110"/>
          </a:xfrm>
          <a:prstGeom prst="rect">
            <a:avLst/>
          </a:prstGeom>
          <a:noFill/>
        </p:spPr>
        <p:txBody>
          <a:bodyPr wrap="none" rtlCol="0">
            <a:spAutoFit/>
          </a:bodyPr>
          <a:lstStyle/>
          <a:p>
            <a:r>
              <a:rPr lang="cs-CZ" sz="2000" b="1" dirty="0"/>
              <a:t>Celková energie </a:t>
            </a:r>
          </a:p>
        </p:txBody>
      </p:sp>
      <p:sp>
        <p:nvSpPr>
          <p:cNvPr id="10" name="TextovéPole 9">
            <a:extLst>
              <a:ext uri="{FF2B5EF4-FFF2-40B4-BE49-F238E27FC236}">
                <a16:creationId xmlns:a16="http://schemas.microsoft.com/office/drawing/2014/main" id="{CC889663-C7AE-4BF6-8310-8AC0D9EC316D}"/>
              </a:ext>
            </a:extLst>
          </p:cNvPr>
          <p:cNvSpPr txBox="1"/>
          <p:nvPr/>
        </p:nvSpPr>
        <p:spPr>
          <a:xfrm>
            <a:off x="193325" y="5571951"/>
            <a:ext cx="3623129" cy="1138773"/>
          </a:xfrm>
          <a:prstGeom prst="rect">
            <a:avLst/>
          </a:prstGeom>
          <a:noFill/>
        </p:spPr>
        <p:txBody>
          <a:bodyPr wrap="square">
            <a:spAutoFit/>
          </a:bodyPr>
          <a:lstStyle/>
          <a:p>
            <a:r>
              <a:rPr lang="cs-CZ" sz="2000" dirty="0"/>
              <a:t>E = </a:t>
            </a:r>
            <a:r>
              <a:rPr lang="cs-CZ" sz="2000" dirty="0" err="1"/>
              <a:t>E</a:t>
            </a:r>
            <a:r>
              <a:rPr lang="cs-CZ" sz="2000" baseline="-25000" dirty="0" err="1"/>
              <a:t>p</a:t>
            </a:r>
            <a:r>
              <a:rPr lang="cs-CZ" sz="2000" dirty="0"/>
              <a:t> + </a:t>
            </a:r>
            <a:r>
              <a:rPr lang="cs-CZ" sz="2000" dirty="0" err="1"/>
              <a:t>E</a:t>
            </a:r>
            <a:r>
              <a:rPr lang="cs-CZ" sz="2000" baseline="-25000" dirty="0" err="1"/>
              <a:t>k</a:t>
            </a:r>
            <a:r>
              <a:rPr lang="cs-CZ" sz="2000" dirty="0"/>
              <a:t> = ½.k.A</a:t>
            </a:r>
            <a:r>
              <a:rPr lang="cs-CZ" sz="2000" baseline="30000" dirty="0"/>
              <a:t>2</a:t>
            </a:r>
            <a:r>
              <a:rPr lang="cs-CZ" sz="2000" dirty="0"/>
              <a:t>.(sin</a:t>
            </a:r>
            <a:r>
              <a:rPr lang="cs-CZ" sz="2000" baseline="30000" dirty="0"/>
              <a:t>2</a:t>
            </a:r>
            <a:r>
              <a:rPr lang="cs-CZ" sz="2000" dirty="0"/>
              <a:t>(</a:t>
            </a:r>
            <a:r>
              <a:rPr lang="el-GR" sz="2000" dirty="0"/>
              <a:t>ω</a:t>
            </a:r>
            <a:r>
              <a:rPr lang="cs-CZ" sz="2000" dirty="0"/>
              <a:t>.t + </a:t>
            </a:r>
            <a:r>
              <a:rPr lang="el-GR" sz="2000" dirty="0"/>
              <a:t>ϕ</a:t>
            </a:r>
            <a:r>
              <a:rPr lang="cs-CZ" sz="2000" dirty="0"/>
              <a:t>) </a:t>
            </a:r>
          </a:p>
          <a:p>
            <a:r>
              <a:rPr lang="cs-CZ" sz="2000" dirty="0"/>
              <a:t>+ cos</a:t>
            </a:r>
            <a:r>
              <a:rPr lang="cs-CZ" sz="2000" baseline="30000" dirty="0"/>
              <a:t>2</a:t>
            </a:r>
            <a:r>
              <a:rPr lang="cs-CZ" sz="2000" dirty="0"/>
              <a:t>(</a:t>
            </a:r>
            <a:r>
              <a:rPr lang="el-GR" sz="2000" dirty="0"/>
              <a:t>ω</a:t>
            </a:r>
            <a:r>
              <a:rPr lang="cs-CZ" sz="2000" dirty="0"/>
              <a:t>.t + </a:t>
            </a:r>
            <a:r>
              <a:rPr lang="el-GR" sz="2000" dirty="0"/>
              <a:t>ϕ</a:t>
            </a:r>
            <a:r>
              <a:rPr lang="cs-CZ" sz="2000" dirty="0"/>
              <a:t>))</a:t>
            </a:r>
            <a:endParaRPr lang="cs-CZ" sz="2000" baseline="30000" dirty="0"/>
          </a:p>
          <a:p>
            <a:endParaRPr lang="cs-CZ" sz="800" dirty="0"/>
          </a:p>
          <a:p>
            <a:r>
              <a:rPr lang="cs-CZ" sz="2000" dirty="0"/>
              <a:t>E = </a:t>
            </a:r>
            <a:r>
              <a:rPr lang="cs-CZ" sz="2000" dirty="0" err="1"/>
              <a:t>E</a:t>
            </a:r>
            <a:r>
              <a:rPr lang="cs-CZ" sz="2000" baseline="-25000" dirty="0" err="1"/>
              <a:t>p</a:t>
            </a:r>
            <a:r>
              <a:rPr lang="cs-CZ" sz="2000" dirty="0"/>
              <a:t> + </a:t>
            </a:r>
            <a:r>
              <a:rPr lang="cs-CZ" sz="2000" dirty="0" err="1"/>
              <a:t>E</a:t>
            </a:r>
            <a:r>
              <a:rPr lang="cs-CZ" sz="2000" baseline="-25000" dirty="0" err="1"/>
              <a:t>k</a:t>
            </a:r>
            <a:r>
              <a:rPr lang="cs-CZ" sz="2000" dirty="0"/>
              <a:t> = ½.k.A</a:t>
            </a:r>
            <a:r>
              <a:rPr lang="cs-CZ" sz="2000" baseline="30000" dirty="0"/>
              <a:t>2</a:t>
            </a:r>
            <a:endParaRPr lang="cs-CZ" sz="2000" dirty="0"/>
          </a:p>
        </p:txBody>
      </p:sp>
      <p:sp>
        <p:nvSpPr>
          <p:cNvPr id="4" name="TextovéPole 3">
            <a:extLst>
              <a:ext uri="{FF2B5EF4-FFF2-40B4-BE49-F238E27FC236}">
                <a16:creationId xmlns:a16="http://schemas.microsoft.com/office/drawing/2014/main" id="{AC6583AE-2909-475B-9D37-56F3E3223D6E}"/>
              </a:ext>
            </a:extLst>
          </p:cNvPr>
          <p:cNvSpPr txBox="1"/>
          <p:nvPr/>
        </p:nvSpPr>
        <p:spPr>
          <a:xfrm>
            <a:off x="185070" y="5202619"/>
            <a:ext cx="2741007" cy="369332"/>
          </a:xfrm>
          <a:prstGeom prst="rect">
            <a:avLst/>
          </a:prstGeom>
          <a:noFill/>
        </p:spPr>
        <p:txBody>
          <a:bodyPr wrap="none" rtlCol="0">
            <a:spAutoFit/>
          </a:bodyPr>
          <a:lstStyle/>
          <a:p>
            <a:r>
              <a:rPr lang="cs-CZ" dirty="0"/>
              <a:t>V libovolném okamžiku je E</a:t>
            </a:r>
          </a:p>
        </p:txBody>
      </p:sp>
      <p:sp>
        <p:nvSpPr>
          <p:cNvPr id="13" name="TextovéPole 12">
            <a:extLst>
              <a:ext uri="{FF2B5EF4-FFF2-40B4-BE49-F238E27FC236}">
                <a16:creationId xmlns:a16="http://schemas.microsoft.com/office/drawing/2014/main" id="{61662754-1A7C-4E0C-A808-F207029F2443}"/>
              </a:ext>
            </a:extLst>
          </p:cNvPr>
          <p:cNvSpPr txBox="1"/>
          <p:nvPr/>
        </p:nvSpPr>
        <p:spPr>
          <a:xfrm>
            <a:off x="249917" y="668567"/>
            <a:ext cx="2950483" cy="369332"/>
          </a:xfrm>
          <a:prstGeom prst="rect">
            <a:avLst/>
          </a:prstGeom>
          <a:noFill/>
        </p:spPr>
        <p:txBody>
          <a:bodyPr wrap="square">
            <a:spAutoFit/>
          </a:bodyPr>
          <a:lstStyle/>
          <a:p>
            <a:r>
              <a:rPr lang="cs-CZ" dirty="0"/>
              <a:t>V libovolném okamžiku je </a:t>
            </a:r>
            <a:r>
              <a:rPr lang="cs-CZ" dirty="0" err="1"/>
              <a:t>E</a:t>
            </a:r>
            <a:r>
              <a:rPr lang="cs-CZ" baseline="-25000" dirty="0" err="1"/>
              <a:t>k</a:t>
            </a:r>
            <a:endParaRPr lang="cs-CZ" baseline="-25000" dirty="0"/>
          </a:p>
        </p:txBody>
      </p:sp>
      <p:pic>
        <p:nvPicPr>
          <p:cNvPr id="1026" name="Picture 2" descr="Kinetic Energy">
            <a:extLst>
              <a:ext uri="{FF2B5EF4-FFF2-40B4-BE49-F238E27FC236}">
                <a16:creationId xmlns:a16="http://schemas.microsoft.com/office/drawing/2014/main" id="{BD7DD17C-9B0C-409C-8688-39032EDAF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3744" y="2827533"/>
            <a:ext cx="2871038" cy="1854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8334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7469907F-98E6-410B-81F3-E90A96D067A0}"/>
              </a:ext>
            </a:extLst>
          </p:cNvPr>
          <p:cNvSpPr txBox="1"/>
          <p:nvPr/>
        </p:nvSpPr>
        <p:spPr>
          <a:xfrm>
            <a:off x="171450" y="3255945"/>
            <a:ext cx="8801100" cy="2862322"/>
          </a:xfrm>
          <a:prstGeom prst="rect">
            <a:avLst/>
          </a:prstGeom>
          <a:noFill/>
        </p:spPr>
        <p:txBody>
          <a:bodyPr wrap="square">
            <a:spAutoFit/>
          </a:bodyPr>
          <a:lstStyle/>
          <a:p>
            <a:pPr algn="just"/>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pohybu</a:t>
            </a:r>
            <a:r>
              <a:rPr lang="en-US" sz="2000" b="0" i="0" dirty="0">
                <a:solidFill>
                  <a:srgbClr val="333333"/>
                </a:solidFill>
                <a:effectLst/>
              </a:rPr>
              <a:t> </a:t>
            </a:r>
            <a:r>
              <a:rPr lang="en-US" sz="2000" b="0" i="0" dirty="0" err="1">
                <a:solidFill>
                  <a:srgbClr val="333333"/>
                </a:solidFill>
                <a:effectLst/>
              </a:rPr>
              <a:t>tělesa</a:t>
            </a:r>
            <a:r>
              <a:rPr lang="en-US" sz="2000" b="0" i="0" dirty="0">
                <a:solidFill>
                  <a:srgbClr val="333333"/>
                </a:solidFill>
                <a:effectLst/>
              </a:rPr>
              <a:t> </a:t>
            </a:r>
            <a:r>
              <a:rPr lang="en-US" sz="2000" b="0" i="0" dirty="0" err="1">
                <a:solidFill>
                  <a:srgbClr val="333333"/>
                </a:solidFill>
                <a:effectLst/>
              </a:rPr>
              <a:t>rychlostí</a:t>
            </a:r>
            <a:r>
              <a:rPr lang="en-US" sz="2000" b="0" i="0" dirty="0">
                <a:solidFill>
                  <a:srgbClr val="333333"/>
                </a:solidFill>
                <a:effectLst/>
              </a:rPr>
              <a:t> </a:t>
            </a:r>
            <a:r>
              <a:rPr lang="en-US" sz="2000" b="0" i="0" dirty="0" err="1">
                <a:solidFill>
                  <a:srgbClr val="333333"/>
                </a:solidFill>
                <a:effectLst/>
              </a:rPr>
              <a:t>větší</a:t>
            </a:r>
            <a:r>
              <a:rPr lang="en-US" sz="2000" b="0" i="0" dirty="0">
                <a:solidFill>
                  <a:srgbClr val="333333"/>
                </a:solidFill>
                <a:effectLst/>
              </a:rPr>
              <a:t> </a:t>
            </a:r>
            <a:r>
              <a:rPr lang="en-US" sz="2000" b="0" i="0" dirty="0" err="1">
                <a:solidFill>
                  <a:srgbClr val="333333"/>
                </a:solidFill>
                <a:effectLst/>
              </a:rPr>
              <a:t>než</a:t>
            </a:r>
            <a:r>
              <a:rPr lang="en-US" sz="2000" b="0" i="0" dirty="0">
                <a:solidFill>
                  <a:srgbClr val="333333"/>
                </a:solidFill>
                <a:effectLst/>
              </a:rPr>
              <a:t> </a:t>
            </a:r>
            <a:r>
              <a:rPr lang="en-US" sz="2000" b="0" i="0" dirty="0" err="1">
                <a:solidFill>
                  <a:srgbClr val="333333"/>
                </a:solidFill>
                <a:effectLst/>
              </a:rPr>
              <a:t>jakou</a:t>
            </a:r>
            <a:r>
              <a:rPr lang="en-US" sz="2000" b="0" i="0" dirty="0">
                <a:solidFill>
                  <a:srgbClr val="333333"/>
                </a:solidFill>
                <a:effectLst/>
              </a:rPr>
              <a:t> se </a:t>
            </a:r>
            <a:r>
              <a:rPr lang="en-US" sz="2000" b="0" i="0" dirty="0" err="1">
                <a:solidFill>
                  <a:srgbClr val="333333"/>
                </a:solidFill>
                <a:effectLst/>
              </a:rPr>
              <a:t>šíří</a:t>
            </a:r>
            <a:r>
              <a:rPr lang="en-US" sz="2000" b="0" i="0" dirty="0">
                <a:solidFill>
                  <a:srgbClr val="333333"/>
                </a:solidFill>
                <a:effectLst/>
              </a:rPr>
              <a:t> </a:t>
            </a:r>
            <a:r>
              <a:rPr lang="en-US" sz="2000" b="0" i="0" dirty="0" err="1">
                <a:solidFill>
                  <a:srgbClr val="333333"/>
                </a:solidFill>
                <a:effectLst/>
              </a:rPr>
              <a:t>vlny</a:t>
            </a:r>
            <a:r>
              <a:rPr lang="en-US" sz="2000" b="0" i="0" dirty="0">
                <a:solidFill>
                  <a:srgbClr val="333333"/>
                </a:solidFill>
                <a:effectLst/>
              </a:rPr>
              <a:t> </a:t>
            </a:r>
            <a:r>
              <a:rPr lang="en-US" sz="2000" b="0" i="0" dirty="0" err="1">
                <a:solidFill>
                  <a:srgbClr val="333333"/>
                </a:solidFill>
                <a:effectLst/>
              </a:rPr>
              <a:t>vzniká</a:t>
            </a:r>
            <a:r>
              <a:rPr lang="en-US" sz="2000" b="0" i="0" dirty="0">
                <a:solidFill>
                  <a:srgbClr val="333333"/>
                </a:solidFill>
                <a:effectLst/>
              </a:rPr>
              <a:t> </a:t>
            </a:r>
            <a:r>
              <a:rPr lang="en-US" sz="2000" b="1" i="0" dirty="0" err="1">
                <a:solidFill>
                  <a:srgbClr val="333333"/>
                </a:solidFill>
                <a:effectLst/>
              </a:rPr>
              <a:t>rázová</a:t>
            </a:r>
            <a:r>
              <a:rPr lang="en-US" sz="2000" b="1" i="0" dirty="0">
                <a:solidFill>
                  <a:srgbClr val="333333"/>
                </a:solidFill>
                <a:effectLst/>
              </a:rPr>
              <a:t> </a:t>
            </a:r>
            <a:r>
              <a:rPr lang="en-US" sz="2000" b="1" i="0" dirty="0" err="1">
                <a:solidFill>
                  <a:srgbClr val="333333"/>
                </a:solidFill>
                <a:effectLst/>
              </a:rPr>
              <a:t>vlna</a:t>
            </a:r>
            <a:r>
              <a:rPr lang="en-US" sz="2000" b="0" i="0" dirty="0">
                <a:solidFill>
                  <a:srgbClr val="333333"/>
                </a:solidFill>
                <a:effectLst/>
              </a:rPr>
              <a:t>, </a:t>
            </a:r>
            <a:r>
              <a:rPr lang="en-US" sz="2000" b="0" i="0" dirty="0" err="1">
                <a:solidFill>
                  <a:srgbClr val="333333"/>
                </a:solidFill>
                <a:effectLst/>
              </a:rPr>
              <a:t>jejíž</a:t>
            </a:r>
            <a:r>
              <a:rPr lang="en-US" sz="2000" b="0" i="0" dirty="0">
                <a:solidFill>
                  <a:srgbClr val="333333"/>
                </a:solidFill>
                <a:effectLst/>
              </a:rPr>
              <a:t> </a:t>
            </a:r>
            <a:r>
              <a:rPr lang="en-US" sz="2000" b="0" i="0" dirty="0" err="1">
                <a:solidFill>
                  <a:srgbClr val="333333"/>
                </a:solidFill>
                <a:effectLst/>
              </a:rPr>
              <a:t>tvar</a:t>
            </a:r>
            <a:r>
              <a:rPr lang="en-US" sz="2000" b="0" i="0" dirty="0">
                <a:solidFill>
                  <a:srgbClr val="333333"/>
                </a:solidFill>
                <a:effectLst/>
              </a:rPr>
              <a:t> </a:t>
            </a:r>
            <a:r>
              <a:rPr lang="en-US" sz="2000" b="0" i="0" dirty="0" err="1">
                <a:solidFill>
                  <a:srgbClr val="333333"/>
                </a:solidFill>
                <a:effectLst/>
              </a:rPr>
              <a:t>závisí</a:t>
            </a:r>
            <a:r>
              <a:rPr lang="en-US" sz="2000" b="0" i="0" dirty="0">
                <a:solidFill>
                  <a:srgbClr val="333333"/>
                </a:solidFill>
                <a:effectLst/>
              </a:rPr>
              <a:t>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tvaru</a:t>
            </a:r>
            <a:r>
              <a:rPr lang="en-US" sz="2000" b="0" i="0" dirty="0">
                <a:solidFill>
                  <a:srgbClr val="333333"/>
                </a:solidFill>
                <a:effectLst/>
              </a:rPr>
              <a:t> </a:t>
            </a:r>
            <a:r>
              <a:rPr lang="en-US" sz="2000" b="0" i="0" dirty="0" err="1">
                <a:solidFill>
                  <a:srgbClr val="333333"/>
                </a:solidFill>
                <a:effectLst/>
              </a:rPr>
              <a:t>pohybujícího</a:t>
            </a:r>
            <a:r>
              <a:rPr lang="en-US" sz="2000" b="0" i="0" dirty="0">
                <a:solidFill>
                  <a:srgbClr val="333333"/>
                </a:solidFill>
                <a:effectLst/>
              </a:rPr>
              <a:t> se </a:t>
            </a:r>
            <a:r>
              <a:rPr lang="en-US" sz="2000" b="0" i="0" dirty="0" err="1">
                <a:solidFill>
                  <a:srgbClr val="333333"/>
                </a:solidFill>
                <a:effectLst/>
              </a:rPr>
              <a:t>tělesa</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překonávání</a:t>
            </a:r>
            <a:r>
              <a:rPr lang="en-US" sz="2000" b="0" i="0" dirty="0">
                <a:solidFill>
                  <a:srgbClr val="333333"/>
                </a:solidFill>
                <a:effectLst/>
              </a:rPr>
              <a:t> </a:t>
            </a:r>
            <a:r>
              <a:rPr lang="en-US" sz="2000" b="0" i="0" dirty="0" err="1">
                <a:solidFill>
                  <a:srgbClr val="333333"/>
                </a:solidFill>
                <a:effectLst/>
              </a:rPr>
              <a:t>tlakové</a:t>
            </a:r>
            <a:r>
              <a:rPr lang="en-US" sz="2000" b="0" i="0" dirty="0">
                <a:solidFill>
                  <a:srgbClr val="333333"/>
                </a:solidFill>
                <a:effectLst/>
              </a:rPr>
              <a:t> </a:t>
            </a:r>
            <a:r>
              <a:rPr lang="en-US" sz="2000" b="0" i="0" dirty="0" err="1">
                <a:solidFill>
                  <a:srgbClr val="333333"/>
                </a:solidFill>
                <a:effectLst/>
              </a:rPr>
              <a:t>bariéry</a:t>
            </a:r>
            <a:r>
              <a:rPr lang="en-US" sz="2000" b="0" i="0" dirty="0">
                <a:solidFill>
                  <a:srgbClr val="333333"/>
                </a:solidFill>
                <a:effectLst/>
              </a:rPr>
              <a:t> </a:t>
            </a:r>
            <a:r>
              <a:rPr lang="en-US" sz="2000" b="0" i="0" dirty="0" err="1">
                <a:solidFill>
                  <a:srgbClr val="333333"/>
                </a:solidFill>
                <a:effectLst/>
              </a:rPr>
              <a:t>dochází</a:t>
            </a:r>
            <a:r>
              <a:rPr lang="en-US" sz="2000" b="0" i="0" dirty="0">
                <a:solidFill>
                  <a:srgbClr val="333333"/>
                </a:solidFill>
                <a:effectLst/>
              </a:rPr>
              <a:t> k </a:t>
            </a:r>
            <a:r>
              <a:rPr lang="en-US" sz="2000" b="0" i="0" dirty="0" err="1">
                <a:solidFill>
                  <a:srgbClr val="333333"/>
                </a:solidFill>
                <a:effectLst/>
              </a:rPr>
              <a:t>vyrovnání</a:t>
            </a:r>
            <a:r>
              <a:rPr lang="en-US" sz="2000" b="0" i="0" dirty="0">
                <a:solidFill>
                  <a:srgbClr val="333333"/>
                </a:solidFill>
                <a:effectLst/>
              </a:rPr>
              <a:t> </a:t>
            </a:r>
            <a:r>
              <a:rPr lang="en-US" sz="2000" b="0" i="0" dirty="0" err="1">
                <a:solidFill>
                  <a:srgbClr val="333333"/>
                </a:solidFill>
                <a:effectLst/>
              </a:rPr>
              <a:t>velmi</a:t>
            </a:r>
            <a:r>
              <a:rPr lang="en-US" sz="2000" b="0" i="0" dirty="0">
                <a:solidFill>
                  <a:srgbClr val="333333"/>
                </a:solidFill>
                <a:effectLst/>
              </a:rPr>
              <a:t> </a:t>
            </a:r>
            <a:r>
              <a:rPr lang="en-US" sz="2000" b="0" i="0" dirty="0" err="1">
                <a:solidFill>
                  <a:srgbClr val="333333"/>
                </a:solidFill>
                <a:effectLst/>
              </a:rPr>
              <a:t>rozdílných</a:t>
            </a:r>
            <a:r>
              <a:rPr lang="en-US" sz="2000" b="0" i="0" dirty="0">
                <a:solidFill>
                  <a:srgbClr val="333333"/>
                </a:solidFill>
                <a:effectLst/>
              </a:rPr>
              <a:t> </a:t>
            </a:r>
            <a:r>
              <a:rPr lang="en-US" sz="2000" b="0" i="0" dirty="0" err="1">
                <a:solidFill>
                  <a:srgbClr val="333333"/>
                </a:solidFill>
                <a:effectLst/>
              </a:rPr>
              <a:t>tlaků</a:t>
            </a:r>
            <a:r>
              <a:rPr lang="en-US" sz="2000" b="0" i="0" dirty="0">
                <a:solidFill>
                  <a:srgbClr val="333333"/>
                </a:solidFill>
                <a:effectLst/>
              </a:rPr>
              <a:t> </a:t>
            </a:r>
            <a:r>
              <a:rPr lang="en-US" sz="2000" b="0" i="0" dirty="0" err="1">
                <a:solidFill>
                  <a:srgbClr val="333333"/>
                </a:solidFill>
                <a:effectLst/>
              </a:rPr>
              <a:t>před</a:t>
            </a:r>
            <a:r>
              <a:rPr lang="en-US" sz="2000" b="0" i="0" dirty="0">
                <a:solidFill>
                  <a:srgbClr val="333333"/>
                </a:solidFill>
                <a:effectLst/>
              </a:rPr>
              <a:t> a za </a:t>
            </a:r>
            <a:r>
              <a:rPr lang="en-US" sz="2000" b="0" i="0" dirty="0" err="1">
                <a:solidFill>
                  <a:srgbClr val="333333"/>
                </a:solidFill>
                <a:effectLst/>
              </a:rPr>
              <a:t>tělesem</a:t>
            </a:r>
            <a:r>
              <a:rPr lang="en-US" sz="2000" b="0" i="0" dirty="0">
                <a:solidFill>
                  <a:srgbClr val="333333"/>
                </a:solidFill>
                <a:effectLst/>
              </a:rPr>
              <a:t>, </a:t>
            </a:r>
            <a:r>
              <a:rPr lang="en-US" sz="2000" b="0" i="0" dirty="0" err="1">
                <a:solidFill>
                  <a:srgbClr val="333333"/>
                </a:solidFill>
                <a:effectLst/>
              </a:rPr>
              <a:t>provázeném</a:t>
            </a:r>
            <a:r>
              <a:rPr lang="en-US" sz="2000" b="0" i="0" dirty="0">
                <a:solidFill>
                  <a:srgbClr val="333333"/>
                </a:solidFill>
                <a:effectLst/>
              </a:rPr>
              <a:t> </a:t>
            </a:r>
            <a:r>
              <a:rPr lang="en-US" sz="2000" b="1" i="0" dirty="0" err="1">
                <a:solidFill>
                  <a:srgbClr val="333333"/>
                </a:solidFill>
                <a:effectLst/>
              </a:rPr>
              <a:t>zvukovými</a:t>
            </a:r>
            <a:r>
              <a:rPr lang="en-US" sz="2000" b="1" i="0" dirty="0">
                <a:solidFill>
                  <a:srgbClr val="333333"/>
                </a:solidFill>
                <a:effectLst/>
              </a:rPr>
              <a:t> </a:t>
            </a:r>
            <a:r>
              <a:rPr lang="en-US" sz="2000" b="1" i="0" dirty="0" err="1">
                <a:solidFill>
                  <a:srgbClr val="333333"/>
                </a:solidFill>
                <a:effectLst/>
              </a:rPr>
              <a:t>efekty</a:t>
            </a:r>
            <a:r>
              <a:rPr lang="en-US" sz="2000" b="1" i="0" dirty="0">
                <a:solidFill>
                  <a:srgbClr val="333333"/>
                </a:solidFill>
                <a:effectLst/>
              </a:rPr>
              <a:t> </a:t>
            </a:r>
            <a:r>
              <a:rPr lang="en-US" sz="2000" b="0" i="0" dirty="0" err="1">
                <a:solidFill>
                  <a:srgbClr val="333333"/>
                </a:solidFill>
                <a:effectLst/>
              </a:rPr>
              <a:t>značné</a:t>
            </a:r>
            <a:r>
              <a:rPr lang="en-US" sz="2000" b="0" i="0" dirty="0">
                <a:solidFill>
                  <a:srgbClr val="333333"/>
                </a:solidFill>
                <a:effectLst/>
              </a:rPr>
              <a:t> </a:t>
            </a:r>
            <a:r>
              <a:rPr lang="en-US" sz="2000" b="0" i="0" dirty="0" err="1">
                <a:solidFill>
                  <a:srgbClr val="333333"/>
                </a:solidFill>
                <a:effectLst/>
              </a:rPr>
              <a:t>intenzity</a:t>
            </a:r>
            <a:r>
              <a:rPr lang="en-US" sz="2000" b="0" i="0" dirty="0">
                <a:solidFill>
                  <a:srgbClr val="333333"/>
                </a:solidFill>
                <a:effectLst/>
              </a:rPr>
              <a:t>. </a:t>
            </a:r>
            <a:endParaRPr lang="cs-CZ" sz="2000" b="0" i="0" dirty="0">
              <a:solidFill>
                <a:srgbClr val="333333"/>
              </a:solidFill>
              <a:effectLst/>
            </a:endParaRPr>
          </a:p>
          <a:p>
            <a:pPr algn="just"/>
            <a:r>
              <a:rPr lang="cs-CZ" sz="2000" dirty="0">
                <a:solidFill>
                  <a:srgbClr val="333333"/>
                </a:solidFill>
              </a:rPr>
              <a:t>  </a:t>
            </a:r>
            <a:r>
              <a:rPr lang="en-US" sz="2000" b="0" i="0" dirty="0" err="1">
                <a:solidFill>
                  <a:srgbClr val="333333"/>
                </a:solidFill>
                <a:effectLst/>
              </a:rPr>
              <a:t>Značná</a:t>
            </a:r>
            <a:r>
              <a:rPr lang="en-US" sz="2000" b="0" i="0" dirty="0">
                <a:solidFill>
                  <a:srgbClr val="333333"/>
                </a:solidFill>
                <a:effectLst/>
              </a:rPr>
              <a:t> </a:t>
            </a:r>
            <a:r>
              <a:rPr lang="en-US" sz="2000" b="0" i="0" dirty="0" err="1">
                <a:solidFill>
                  <a:srgbClr val="333333"/>
                </a:solidFill>
                <a:effectLst/>
              </a:rPr>
              <a:t>část</a:t>
            </a:r>
            <a:r>
              <a:rPr lang="en-US" sz="2000" b="0" i="0" dirty="0">
                <a:solidFill>
                  <a:srgbClr val="333333"/>
                </a:solidFill>
                <a:effectLst/>
              </a:rPr>
              <a:t> </a:t>
            </a:r>
            <a:r>
              <a:rPr lang="en-US" sz="2000" b="0" i="0" dirty="0" err="1">
                <a:solidFill>
                  <a:srgbClr val="333333"/>
                </a:solidFill>
                <a:effectLst/>
              </a:rPr>
              <a:t>energie</a:t>
            </a:r>
            <a:r>
              <a:rPr lang="en-US" sz="2000" b="0" i="0" dirty="0">
                <a:solidFill>
                  <a:srgbClr val="333333"/>
                </a:solidFill>
                <a:effectLst/>
              </a:rPr>
              <a:t> </a:t>
            </a:r>
            <a:r>
              <a:rPr lang="en-US" sz="2000" b="0" i="0" dirty="0" err="1">
                <a:solidFill>
                  <a:srgbClr val="333333"/>
                </a:solidFill>
                <a:effectLst/>
              </a:rPr>
              <a:t>pohybu</a:t>
            </a:r>
            <a:r>
              <a:rPr lang="en-US" sz="2000" b="0" i="0" dirty="0">
                <a:solidFill>
                  <a:srgbClr val="333333"/>
                </a:solidFill>
                <a:effectLst/>
              </a:rPr>
              <a:t> se </a:t>
            </a:r>
            <a:r>
              <a:rPr lang="en-US" sz="2000" b="0" i="0" dirty="0" err="1">
                <a:solidFill>
                  <a:srgbClr val="333333"/>
                </a:solidFill>
                <a:effectLst/>
              </a:rPr>
              <a:t>spotřebuje</a:t>
            </a:r>
            <a:r>
              <a:rPr lang="en-US" sz="2000" b="0" i="0" dirty="0">
                <a:solidFill>
                  <a:srgbClr val="333333"/>
                </a:solidFill>
                <a:effectLst/>
              </a:rPr>
              <a:t> </a:t>
            </a:r>
            <a:r>
              <a:rPr lang="en-US" sz="2000" b="0" i="0" dirty="0" err="1">
                <a:solidFill>
                  <a:srgbClr val="333333"/>
                </a:solidFill>
                <a:effectLst/>
              </a:rPr>
              <a:t>na</a:t>
            </a:r>
            <a:r>
              <a:rPr lang="en-US" sz="2000" b="0" i="0" dirty="0">
                <a:solidFill>
                  <a:srgbClr val="333333"/>
                </a:solidFill>
                <a:effectLst/>
              </a:rPr>
              <a:t> </a:t>
            </a:r>
            <a:r>
              <a:rPr lang="en-US" sz="2000" b="0" i="0" dirty="0" err="1">
                <a:solidFill>
                  <a:srgbClr val="333333"/>
                </a:solidFill>
                <a:effectLst/>
              </a:rPr>
              <a:t>vznik</a:t>
            </a:r>
            <a:r>
              <a:rPr lang="en-US" sz="2000" b="0" i="0" dirty="0">
                <a:solidFill>
                  <a:srgbClr val="333333"/>
                </a:solidFill>
                <a:effectLst/>
              </a:rPr>
              <a:t> </a:t>
            </a:r>
            <a:r>
              <a:rPr lang="en-US" sz="2000" b="0" i="0" dirty="0" err="1">
                <a:solidFill>
                  <a:srgbClr val="333333"/>
                </a:solidFill>
                <a:effectLst/>
              </a:rPr>
              <a:t>zvukových</a:t>
            </a:r>
            <a:r>
              <a:rPr lang="en-US" sz="2000" b="0" i="0" dirty="0">
                <a:solidFill>
                  <a:srgbClr val="333333"/>
                </a:solidFill>
                <a:effectLst/>
              </a:rPr>
              <a:t> a </a:t>
            </a:r>
            <a:r>
              <a:rPr lang="en-US" sz="2000" b="0" i="0" dirty="0" err="1">
                <a:solidFill>
                  <a:srgbClr val="333333"/>
                </a:solidFill>
                <a:effectLst/>
              </a:rPr>
              <a:t>rázových</a:t>
            </a:r>
            <a:r>
              <a:rPr lang="en-US" sz="2000" b="0" i="0" dirty="0">
                <a:solidFill>
                  <a:srgbClr val="333333"/>
                </a:solidFill>
                <a:effectLst/>
              </a:rPr>
              <a:t> </a:t>
            </a:r>
            <a:r>
              <a:rPr lang="en-US" sz="2000" b="0" i="0" dirty="0" err="1">
                <a:solidFill>
                  <a:srgbClr val="333333"/>
                </a:solidFill>
                <a:effectLst/>
              </a:rPr>
              <a:t>vln</a:t>
            </a:r>
            <a:r>
              <a:rPr lang="en-US" sz="2000" b="0" i="0" dirty="0">
                <a:solidFill>
                  <a:srgbClr val="333333"/>
                </a:solidFill>
                <a:effectLst/>
              </a:rPr>
              <a:t>. </a:t>
            </a:r>
            <a:r>
              <a:rPr lang="en-US" sz="2000" b="0" i="0" dirty="0" err="1">
                <a:solidFill>
                  <a:srgbClr val="333333"/>
                </a:solidFill>
                <a:effectLst/>
              </a:rPr>
              <a:t>Když</a:t>
            </a:r>
            <a:r>
              <a:rPr lang="en-US" sz="2000" b="0" i="0" dirty="0">
                <a:solidFill>
                  <a:srgbClr val="333333"/>
                </a:solidFill>
                <a:effectLst/>
              </a:rPr>
              <a:t> </a:t>
            </a:r>
            <a:r>
              <a:rPr lang="en-US" sz="2000" b="0" i="0" dirty="0" err="1">
                <a:solidFill>
                  <a:srgbClr val="333333"/>
                </a:solidFill>
                <a:effectLst/>
              </a:rPr>
              <a:t>rázová</a:t>
            </a:r>
            <a:r>
              <a:rPr lang="en-US" sz="2000" b="0" i="0" dirty="0">
                <a:solidFill>
                  <a:srgbClr val="333333"/>
                </a:solidFill>
                <a:effectLst/>
              </a:rPr>
              <a:t> </a:t>
            </a:r>
            <a:r>
              <a:rPr lang="en-US" sz="2000" b="0" i="0" dirty="0" err="1">
                <a:solidFill>
                  <a:srgbClr val="333333"/>
                </a:solidFill>
                <a:effectLst/>
              </a:rPr>
              <a:t>vlna</a:t>
            </a:r>
            <a:r>
              <a:rPr lang="en-US" sz="2000" b="0" i="0" dirty="0">
                <a:solidFill>
                  <a:srgbClr val="333333"/>
                </a:solidFill>
                <a:effectLst/>
              </a:rPr>
              <a:t> </a:t>
            </a:r>
            <a:r>
              <a:rPr lang="en-US" sz="2000" b="0" i="0" dirty="0" err="1">
                <a:solidFill>
                  <a:srgbClr val="333333"/>
                </a:solidFill>
                <a:effectLst/>
              </a:rPr>
              <a:t>dosáhne</a:t>
            </a:r>
            <a:r>
              <a:rPr lang="en-US" sz="2000" b="0" i="0" dirty="0">
                <a:solidFill>
                  <a:srgbClr val="333333"/>
                </a:solidFill>
                <a:effectLst/>
              </a:rPr>
              <a:t> k </a:t>
            </a:r>
            <a:r>
              <a:rPr lang="en-US" sz="2000" b="0" i="0" dirty="0" err="1">
                <a:solidFill>
                  <a:srgbClr val="333333"/>
                </a:solidFill>
                <a:effectLst/>
              </a:rPr>
              <a:t>zemskému</a:t>
            </a:r>
            <a:r>
              <a:rPr lang="en-US" sz="2000" b="0" i="0" dirty="0">
                <a:solidFill>
                  <a:srgbClr val="333333"/>
                </a:solidFill>
                <a:effectLst/>
              </a:rPr>
              <a:t> </a:t>
            </a:r>
            <a:r>
              <a:rPr lang="en-US" sz="2000" b="0" i="0" dirty="0" err="1">
                <a:solidFill>
                  <a:srgbClr val="333333"/>
                </a:solidFill>
                <a:effectLst/>
              </a:rPr>
              <a:t>povrchu</a:t>
            </a:r>
            <a:r>
              <a:rPr lang="en-US" sz="2000" b="0" i="0" dirty="0">
                <a:solidFill>
                  <a:srgbClr val="333333"/>
                </a:solidFill>
                <a:effectLst/>
              </a:rPr>
              <a:t>, </a:t>
            </a:r>
            <a:r>
              <a:rPr lang="en-US" sz="2000" b="0" i="0" dirty="0" err="1">
                <a:solidFill>
                  <a:srgbClr val="333333"/>
                </a:solidFill>
                <a:effectLst/>
              </a:rPr>
              <a:t>vnímáme</a:t>
            </a:r>
            <a:r>
              <a:rPr lang="en-US" sz="2000" b="0" i="0" dirty="0">
                <a:solidFill>
                  <a:srgbClr val="333333"/>
                </a:solidFill>
                <a:effectLst/>
              </a:rPr>
              <a:t> ji </a:t>
            </a:r>
            <a:r>
              <a:rPr lang="en-US" sz="2000" b="0" i="0" dirty="0" err="1">
                <a:solidFill>
                  <a:srgbClr val="333333"/>
                </a:solidFill>
                <a:effectLst/>
              </a:rPr>
              <a:t>sluchem</a:t>
            </a:r>
            <a:r>
              <a:rPr lang="en-US" sz="2000" b="0" i="0" dirty="0">
                <a:solidFill>
                  <a:srgbClr val="333333"/>
                </a:solidFill>
                <a:effectLst/>
              </a:rPr>
              <a:t> </a:t>
            </a:r>
            <a:r>
              <a:rPr lang="en-US" sz="2000" b="0" i="0" dirty="0" err="1">
                <a:solidFill>
                  <a:srgbClr val="333333"/>
                </a:solidFill>
                <a:effectLst/>
              </a:rPr>
              <a:t>jako</a:t>
            </a:r>
            <a:r>
              <a:rPr lang="en-US" sz="2000" b="0" i="0" dirty="0">
                <a:solidFill>
                  <a:srgbClr val="333333"/>
                </a:solidFill>
                <a:effectLst/>
              </a:rPr>
              <a:t> </a:t>
            </a:r>
            <a:r>
              <a:rPr lang="en-US" sz="2000" b="0" i="0" dirty="0" err="1">
                <a:solidFill>
                  <a:srgbClr val="333333"/>
                </a:solidFill>
                <a:effectLst/>
              </a:rPr>
              <a:t>silnou</a:t>
            </a:r>
            <a:r>
              <a:rPr lang="en-US" sz="2000" b="0" i="0" dirty="0">
                <a:solidFill>
                  <a:srgbClr val="333333"/>
                </a:solidFill>
                <a:effectLst/>
              </a:rPr>
              <a:t> </a:t>
            </a:r>
            <a:r>
              <a:rPr lang="en-US" sz="2000" b="0" i="0" dirty="0" err="1">
                <a:solidFill>
                  <a:srgbClr val="333333"/>
                </a:solidFill>
                <a:effectLst/>
              </a:rPr>
              <a:t>ránu</a:t>
            </a:r>
            <a:r>
              <a:rPr lang="en-US" sz="2000" b="0" i="0" dirty="0">
                <a:solidFill>
                  <a:srgbClr val="333333"/>
                </a:solidFill>
                <a:effectLst/>
              </a:rPr>
              <a:t> </a:t>
            </a:r>
            <a:r>
              <a:rPr lang="en-US" sz="2000" b="0" i="0" dirty="0" err="1">
                <a:solidFill>
                  <a:srgbClr val="333333"/>
                </a:solidFill>
                <a:effectLst/>
              </a:rPr>
              <a:t>podobající</a:t>
            </a:r>
            <a:r>
              <a:rPr lang="en-US" sz="2000" b="0" i="0" dirty="0">
                <a:solidFill>
                  <a:srgbClr val="333333"/>
                </a:solidFill>
                <a:effectLst/>
              </a:rPr>
              <a:t> se </a:t>
            </a:r>
            <a:r>
              <a:rPr lang="en-US" sz="2000" b="0" i="0" dirty="0" err="1">
                <a:solidFill>
                  <a:srgbClr val="333333"/>
                </a:solidFill>
                <a:effectLst/>
              </a:rPr>
              <a:t>výstřelu</a:t>
            </a:r>
            <a:r>
              <a:rPr lang="en-US" sz="2000" b="0" i="0" dirty="0">
                <a:solidFill>
                  <a:srgbClr val="333333"/>
                </a:solidFill>
                <a:effectLst/>
              </a:rPr>
              <a:t>. </a:t>
            </a:r>
            <a:r>
              <a:rPr lang="en-US" sz="2000" b="0" i="0" dirty="0" err="1">
                <a:solidFill>
                  <a:srgbClr val="333333"/>
                </a:solidFill>
                <a:effectLst/>
              </a:rPr>
              <a:t>Tento</a:t>
            </a:r>
            <a:r>
              <a:rPr lang="en-US" sz="2000" b="0" i="0" dirty="0">
                <a:solidFill>
                  <a:srgbClr val="333333"/>
                </a:solidFill>
                <a:effectLst/>
              </a:rPr>
              <a:t> </a:t>
            </a:r>
            <a:r>
              <a:rPr lang="en-US" sz="2000" b="0" i="0" dirty="0" err="1">
                <a:solidFill>
                  <a:srgbClr val="333333"/>
                </a:solidFill>
                <a:effectLst/>
              </a:rPr>
              <a:t>zvuk</a:t>
            </a:r>
            <a:r>
              <a:rPr lang="en-US" sz="2000" b="0" i="0" dirty="0">
                <a:solidFill>
                  <a:srgbClr val="333333"/>
                </a:solidFill>
                <a:effectLst/>
              </a:rPr>
              <a:t> </a:t>
            </a:r>
            <a:r>
              <a:rPr lang="en-US" sz="2000" b="0" i="0" dirty="0" err="1">
                <a:solidFill>
                  <a:srgbClr val="333333"/>
                </a:solidFill>
                <a:effectLst/>
              </a:rPr>
              <a:t>označujeme</a:t>
            </a:r>
            <a:r>
              <a:rPr lang="en-US" sz="2000" b="0" i="0" dirty="0">
                <a:solidFill>
                  <a:srgbClr val="333333"/>
                </a:solidFill>
                <a:effectLst/>
              </a:rPr>
              <a:t> </a:t>
            </a:r>
            <a:r>
              <a:rPr lang="en-US" sz="2000" b="0" i="0" dirty="0" err="1">
                <a:solidFill>
                  <a:srgbClr val="333333"/>
                </a:solidFill>
                <a:effectLst/>
              </a:rPr>
              <a:t>jako</a:t>
            </a:r>
            <a:r>
              <a:rPr lang="en-US" sz="2000" b="0" i="0" dirty="0">
                <a:solidFill>
                  <a:srgbClr val="333333"/>
                </a:solidFill>
                <a:effectLst/>
              </a:rPr>
              <a:t> </a:t>
            </a:r>
            <a:r>
              <a:rPr lang="en-US" sz="2000" b="1" i="0" dirty="0" err="1">
                <a:solidFill>
                  <a:srgbClr val="333333"/>
                </a:solidFill>
                <a:effectLst/>
              </a:rPr>
              <a:t>aerodynamický</a:t>
            </a:r>
            <a:r>
              <a:rPr lang="en-US" sz="2000" b="1" i="0" dirty="0">
                <a:solidFill>
                  <a:srgbClr val="333333"/>
                </a:solidFill>
                <a:effectLst/>
              </a:rPr>
              <a:t> (</a:t>
            </a:r>
            <a:r>
              <a:rPr lang="en-US" sz="2000" b="1" i="0" dirty="0" err="1">
                <a:solidFill>
                  <a:srgbClr val="333333"/>
                </a:solidFill>
                <a:effectLst/>
              </a:rPr>
              <a:t>sonický</a:t>
            </a:r>
            <a:r>
              <a:rPr lang="en-US" sz="2000" b="1" i="0" dirty="0">
                <a:solidFill>
                  <a:srgbClr val="333333"/>
                </a:solidFill>
                <a:effectLst/>
              </a:rPr>
              <a:t> </a:t>
            </a:r>
            <a:r>
              <a:rPr lang="en-US" sz="2000" b="1" i="0" dirty="0" err="1">
                <a:solidFill>
                  <a:srgbClr val="333333"/>
                </a:solidFill>
                <a:effectLst/>
              </a:rPr>
              <a:t>či</a:t>
            </a:r>
            <a:r>
              <a:rPr lang="en-US" sz="2000" b="1" i="0" dirty="0">
                <a:solidFill>
                  <a:srgbClr val="333333"/>
                </a:solidFill>
                <a:effectLst/>
              </a:rPr>
              <a:t> </a:t>
            </a:r>
            <a:r>
              <a:rPr lang="en-US" sz="2000" b="1" i="0" dirty="0" err="1">
                <a:solidFill>
                  <a:srgbClr val="333333"/>
                </a:solidFill>
                <a:effectLst/>
              </a:rPr>
              <a:t>akustický</a:t>
            </a:r>
            <a:r>
              <a:rPr lang="en-US" sz="2000" b="1" i="0" dirty="0">
                <a:solidFill>
                  <a:srgbClr val="333333"/>
                </a:solidFill>
                <a:effectLst/>
              </a:rPr>
              <a:t>) </a:t>
            </a:r>
            <a:r>
              <a:rPr lang="en-US" sz="2000" b="1" i="0" dirty="0" err="1">
                <a:solidFill>
                  <a:srgbClr val="333333"/>
                </a:solidFill>
                <a:effectLst/>
              </a:rPr>
              <a:t>třesk</a:t>
            </a:r>
            <a:r>
              <a:rPr lang="en-US" sz="2000" b="0" i="0" dirty="0">
                <a:solidFill>
                  <a:srgbClr val="333333"/>
                </a:solidFill>
                <a:effectLst/>
              </a:rPr>
              <a:t>. </a:t>
            </a:r>
            <a:r>
              <a:rPr lang="en-US" sz="2000" b="0" i="0" dirty="0" err="1">
                <a:solidFill>
                  <a:srgbClr val="333333"/>
                </a:solidFill>
                <a:effectLst/>
              </a:rPr>
              <a:t>Vznik</a:t>
            </a:r>
            <a:r>
              <a:rPr lang="en-US" sz="2000" b="0" i="0" dirty="0">
                <a:solidFill>
                  <a:srgbClr val="333333"/>
                </a:solidFill>
                <a:effectLst/>
              </a:rPr>
              <a:t> </a:t>
            </a:r>
            <a:r>
              <a:rPr lang="en-US" sz="2000" b="0" i="0" dirty="0" err="1">
                <a:solidFill>
                  <a:srgbClr val="333333"/>
                </a:solidFill>
                <a:effectLst/>
              </a:rPr>
              <a:t>akustického</a:t>
            </a:r>
            <a:r>
              <a:rPr lang="en-US" sz="2000" b="0" i="0" dirty="0">
                <a:solidFill>
                  <a:srgbClr val="333333"/>
                </a:solidFill>
                <a:effectLst/>
              </a:rPr>
              <a:t> </a:t>
            </a:r>
            <a:r>
              <a:rPr lang="en-US" sz="2000" b="0" i="0" dirty="0" err="1">
                <a:solidFill>
                  <a:srgbClr val="333333"/>
                </a:solidFill>
                <a:effectLst/>
              </a:rPr>
              <a:t>třesku</a:t>
            </a:r>
            <a:r>
              <a:rPr lang="en-US" sz="2000" b="0" i="0" dirty="0">
                <a:solidFill>
                  <a:srgbClr val="333333"/>
                </a:solidFill>
                <a:effectLst/>
              </a:rPr>
              <a:t> je </a:t>
            </a:r>
            <a:r>
              <a:rPr lang="en-US" sz="2000" b="0" i="0" dirty="0" err="1">
                <a:solidFill>
                  <a:srgbClr val="333333"/>
                </a:solidFill>
                <a:effectLst/>
              </a:rPr>
              <a:t>jedním</a:t>
            </a:r>
            <a:r>
              <a:rPr lang="en-US" sz="2000" b="0" i="0" dirty="0">
                <a:solidFill>
                  <a:srgbClr val="333333"/>
                </a:solidFill>
                <a:effectLst/>
              </a:rPr>
              <a:t> z </a:t>
            </a:r>
            <a:r>
              <a:rPr lang="en-US" sz="2000" b="0" i="0" dirty="0" err="1">
                <a:solidFill>
                  <a:srgbClr val="333333"/>
                </a:solidFill>
                <a:effectLst/>
              </a:rPr>
              <a:t>důvodů</a:t>
            </a:r>
            <a:r>
              <a:rPr lang="en-US" sz="2000" b="0" i="0" dirty="0">
                <a:solidFill>
                  <a:srgbClr val="333333"/>
                </a:solidFill>
                <a:effectLst/>
              </a:rPr>
              <a:t>, </a:t>
            </a:r>
            <a:r>
              <a:rPr lang="en-US" sz="2000" b="0" i="0" dirty="0" err="1">
                <a:solidFill>
                  <a:srgbClr val="333333"/>
                </a:solidFill>
                <a:effectLst/>
              </a:rPr>
              <a:t>proč</a:t>
            </a:r>
            <a:r>
              <a:rPr lang="en-US" sz="2000" b="0" i="0" dirty="0">
                <a:solidFill>
                  <a:srgbClr val="333333"/>
                </a:solidFill>
                <a:effectLst/>
              </a:rPr>
              <a:t> se </a:t>
            </a:r>
            <a:r>
              <a:rPr lang="en-US" sz="2000" b="0" i="0" dirty="0" err="1">
                <a:solidFill>
                  <a:srgbClr val="333333"/>
                </a:solidFill>
                <a:effectLst/>
              </a:rPr>
              <a:t>letadla</a:t>
            </a:r>
            <a:r>
              <a:rPr lang="en-US" sz="2000" b="0" i="0" dirty="0">
                <a:solidFill>
                  <a:srgbClr val="333333"/>
                </a:solidFill>
                <a:effectLst/>
              </a:rPr>
              <a:t> </a:t>
            </a:r>
            <a:r>
              <a:rPr lang="en-US" sz="2000" b="0" i="0" dirty="0" err="1">
                <a:solidFill>
                  <a:srgbClr val="333333"/>
                </a:solidFill>
                <a:effectLst/>
              </a:rPr>
              <a:t>mohou</a:t>
            </a:r>
            <a:r>
              <a:rPr lang="en-US" sz="2000" b="0" i="0" dirty="0">
                <a:solidFill>
                  <a:srgbClr val="333333"/>
                </a:solidFill>
                <a:effectLst/>
              </a:rPr>
              <a:t> </a:t>
            </a:r>
            <a:r>
              <a:rPr lang="en-US" sz="2000" b="0" i="0" dirty="0" err="1">
                <a:solidFill>
                  <a:srgbClr val="333333"/>
                </a:solidFill>
                <a:effectLst/>
              </a:rPr>
              <a:t>pohybovat</a:t>
            </a:r>
            <a:r>
              <a:rPr lang="en-US" sz="2000" b="0" i="0" dirty="0">
                <a:solidFill>
                  <a:srgbClr val="333333"/>
                </a:solidFill>
                <a:effectLst/>
              </a:rPr>
              <a:t> </a:t>
            </a:r>
            <a:r>
              <a:rPr lang="en-US" sz="2000" b="0" i="0" dirty="0" err="1">
                <a:solidFill>
                  <a:srgbClr val="333333"/>
                </a:solidFill>
                <a:effectLst/>
              </a:rPr>
              <a:t>nadzvukovou</a:t>
            </a:r>
            <a:r>
              <a:rPr lang="en-US" sz="2000" b="0" i="0" dirty="0">
                <a:solidFill>
                  <a:srgbClr val="333333"/>
                </a:solidFill>
                <a:effectLst/>
              </a:rPr>
              <a:t> </a:t>
            </a:r>
            <a:r>
              <a:rPr lang="en-US" sz="2000" b="0" i="0" dirty="0" err="1">
                <a:solidFill>
                  <a:srgbClr val="333333"/>
                </a:solidFill>
                <a:effectLst/>
              </a:rPr>
              <a:t>rychlostí</a:t>
            </a:r>
            <a:r>
              <a:rPr lang="en-US" sz="2000" b="0" i="0" dirty="0">
                <a:solidFill>
                  <a:srgbClr val="333333"/>
                </a:solidFill>
                <a:effectLst/>
              </a:rPr>
              <a:t> </a:t>
            </a:r>
            <a:r>
              <a:rPr lang="en-US" sz="2000" b="0" i="0" dirty="0" err="1">
                <a:solidFill>
                  <a:srgbClr val="333333"/>
                </a:solidFill>
                <a:effectLst/>
              </a:rPr>
              <a:t>jen</a:t>
            </a:r>
            <a:r>
              <a:rPr lang="en-US" sz="2000" b="0" i="0" dirty="0">
                <a:solidFill>
                  <a:srgbClr val="333333"/>
                </a:solidFill>
                <a:effectLst/>
              </a:rPr>
              <a:t> </a:t>
            </a:r>
            <a:r>
              <a:rPr lang="en-US" sz="2000" b="0" i="0" dirty="0" err="1">
                <a:solidFill>
                  <a:srgbClr val="333333"/>
                </a:solidFill>
                <a:effectLst/>
              </a:rPr>
              <a:t>ve</a:t>
            </a:r>
            <a:r>
              <a:rPr lang="en-US" sz="2000" b="0" i="0" dirty="0">
                <a:solidFill>
                  <a:srgbClr val="333333"/>
                </a:solidFill>
                <a:effectLst/>
              </a:rPr>
              <a:t> </a:t>
            </a:r>
            <a:r>
              <a:rPr lang="en-US" sz="2000" b="0" i="0" dirty="0" err="1">
                <a:solidFill>
                  <a:srgbClr val="333333"/>
                </a:solidFill>
                <a:effectLst/>
              </a:rPr>
              <a:t>velkých</a:t>
            </a:r>
            <a:r>
              <a:rPr lang="en-US" sz="2000" b="0" i="0" dirty="0">
                <a:solidFill>
                  <a:srgbClr val="333333"/>
                </a:solidFill>
                <a:effectLst/>
              </a:rPr>
              <a:t> </a:t>
            </a:r>
            <a:r>
              <a:rPr lang="en-US" sz="2000" b="0" i="0" dirty="0" err="1">
                <a:solidFill>
                  <a:srgbClr val="333333"/>
                </a:solidFill>
                <a:effectLst/>
              </a:rPr>
              <a:t>výškách</a:t>
            </a:r>
            <a:r>
              <a:rPr lang="en-US" sz="2000" b="0" i="0" dirty="0">
                <a:solidFill>
                  <a:srgbClr val="333333"/>
                </a:solidFill>
                <a:effectLst/>
              </a:rPr>
              <a:t>. </a:t>
            </a:r>
            <a:endParaRPr lang="cs-CZ" sz="2000" dirty="0"/>
          </a:p>
        </p:txBody>
      </p:sp>
      <p:pic>
        <p:nvPicPr>
          <p:cNvPr id="8" name="Picture 2">
            <a:extLst>
              <a:ext uri="{FF2B5EF4-FFF2-40B4-BE49-F238E27FC236}">
                <a16:creationId xmlns:a16="http://schemas.microsoft.com/office/drawing/2014/main" id="{18DCC726-695D-4FC8-AFE0-90A5A6A562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637862"/>
            <a:ext cx="5797137" cy="22101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907B75BD-EAFF-4C38-8335-A64EB5033B3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91275" y="544264"/>
            <a:ext cx="2419350" cy="239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2686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00115260-58F2-4D33-B82A-6BB5E5012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953" y="1933576"/>
            <a:ext cx="3627517" cy="1239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F2B5FDC-0126-4E1A-A808-BBCABBDF1D6D}"/>
              </a:ext>
            </a:extLst>
          </p:cNvPr>
          <p:cNvSpPr txBox="1"/>
          <p:nvPr/>
        </p:nvSpPr>
        <p:spPr>
          <a:xfrm>
            <a:off x="505405" y="2526646"/>
            <a:ext cx="4361870" cy="646331"/>
          </a:xfrm>
          <a:prstGeom prst="rect">
            <a:avLst/>
          </a:prstGeom>
          <a:noFill/>
        </p:spPr>
        <p:txBody>
          <a:bodyPr wrap="square">
            <a:spAutoFit/>
          </a:bodyPr>
          <a:lstStyle/>
          <a:p>
            <a:pPr algn="just"/>
            <a:r>
              <a:rPr lang="en-US" b="1" i="1" dirty="0" err="1">
                <a:solidFill>
                  <a:srgbClr val="535E5E"/>
                </a:solidFill>
                <a:effectLst/>
              </a:rPr>
              <a:t>Letadlo</a:t>
            </a:r>
            <a:r>
              <a:rPr lang="en-US" b="0" dirty="0">
                <a:solidFill>
                  <a:srgbClr val="535E5E"/>
                </a:solidFill>
                <a:effectLst/>
              </a:rPr>
              <a:t> </a:t>
            </a:r>
            <a:r>
              <a:rPr lang="en-US" b="0" dirty="0" err="1">
                <a:solidFill>
                  <a:srgbClr val="535E5E"/>
                </a:solidFill>
                <a:effectLst/>
              </a:rPr>
              <a:t>pohybující</a:t>
            </a:r>
            <a:r>
              <a:rPr lang="en-US" b="0" dirty="0">
                <a:solidFill>
                  <a:srgbClr val="535E5E"/>
                </a:solidFill>
                <a:effectLst/>
              </a:rPr>
              <a:t> se </a:t>
            </a:r>
            <a:r>
              <a:rPr lang="en-US" b="0" i="1" dirty="0" err="1">
                <a:solidFill>
                  <a:srgbClr val="535E5E"/>
                </a:solidFill>
                <a:effectLst/>
              </a:rPr>
              <a:t>nadzvukovou</a:t>
            </a:r>
            <a:r>
              <a:rPr lang="en-US" b="0" dirty="0">
                <a:solidFill>
                  <a:srgbClr val="535E5E"/>
                </a:solidFill>
                <a:effectLst/>
              </a:rPr>
              <a:t> </a:t>
            </a:r>
            <a:r>
              <a:rPr lang="en-US" b="0" dirty="0" err="1">
                <a:solidFill>
                  <a:srgbClr val="535E5E"/>
                </a:solidFill>
                <a:effectLst/>
              </a:rPr>
              <a:t>rychlostí</a:t>
            </a:r>
            <a:r>
              <a:rPr lang="cs-CZ" b="0" dirty="0">
                <a:solidFill>
                  <a:srgbClr val="535E5E"/>
                </a:solidFill>
                <a:effectLst/>
              </a:rPr>
              <a:t> a </a:t>
            </a:r>
            <a:r>
              <a:rPr lang="en-US" b="1" i="1" dirty="0" err="1">
                <a:solidFill>
                  <a:srgbClr val="535E5E"/>
                </a:solidFill>
                <a:effectLst/>
              </a:rPr>
              <a:t>střela</a:t>
            </a:r>
            <a:r>
              <a:rPr lang="en-US" b="0" dirty="0">
                <a:solidFill>
                  <a:srgbClr val="535E5E"/>
                </a:solidFill>
                <a:effectLst/>
              </a:rPr>
              <a:t> </a:t>
            </a:r>
            <a:r>
              <a:rPr lang="en-US" b="0" dirty="0" err="1">
                <a:solidFill>
                  <a:srgbClr val="535E5E"/>
                </a:solidFill>
                <a:effectLst/>
              </a:rPr>
              <a:t>pohybující</a:t>
            </a:r>
            <a:r>
              <a:rPr lang="en-US" b="0" dirty="0">
                <a:solidFill>
                  <a:srgbClr val="535E5E"/>
                </a:solidFill>
                <a:effectLst/>
              </a:rPr>
              <a:t> se </a:t>
            </a:r>
            <a:r>
              <a:rPr lang="cs-CZ" b="0" i="1" dirty="0">
                <a:solidFill>
                  <a:srgbClr val="535E5E"/>
                </a:solidFill>
                <a:effectLst/>
              </a:rPr>
              <a:t>po</a:t>
            </a:r>
            <a:r>
              <a:rPr lang="en-US" b="0" i="1" dirty="0" err="1">
                <a:solidFill>
                  <a:srgbClr val="535E5E"/>
                </a:solidFill>
                <a:effectLst/>
              </a:rPr>
              <a:t>dzvukovou</a:t>
            </a:r>
            <a:r>
              <a:rPr lang="en-US" b="0" i="1" dirty="0">
                <a:solidFill>
                  <a:srgbClr val="535E5E"/>
                </a:solidFill>
                <a:effectLst/>
              </a:rPr>
              <a:t> </a:t>
            </a:r>
            <a:r>
              <a:rPr lang="en-US" b="0" dirty="0" err="1">
                <a:solidFill>
                  <a:srgbClr val="535E5E"/>
                </a:solidFill>
                <a:effectLst/>
              </a:rPr>
              <a:t>rychlostí</a:t>
            </a:r>
            <a:r>
              <a:rPr lang="en-US" b="0" dirty="0">
                <a:solidFill>
                  <a:srgbClr val="535E5E"/>
                </a:solidFill>
                <a:effectLst/>
              </a:rPr>
              <a:t>.</a:t>
            </a:r>
            <a:endParaRPr lang="en-US" dirty="0"/>
          </a:p>
        </p:txBody>
      </p:sp>
      <p:pic>
        <p:nvPicPr>
          <p:cNvPr id="9" name="Picture 4">
            <a:extLst>
              <a:ext uri="{FF2B5EF4-FFF2-40B4-BE49-F238E27FC236}">
                <a16:creationId xmlns:a16="http://schemas.microsoft.com/office/drawing/2014/main" id="{8BB5A738-16B0-42CC-BBAF-295E1A1B3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666" y="460766"/>
            <a:ext cx="3181350" cy="12394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F3787D2A-EFF5-4A97-BF77-1996E2B06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090" y="4030459"/>
            <a:ext cx="4530449" cy="22062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FC28247F-5D03-4E51-A02B-69CE2948862B}"/>
              </a:ext>
            </a:extLst>
          </p:cNvPr>
          <p:cNvSpPr txBox="1"/>
          <p:nvPr/>
        </p:nvSpPr>
        <p:spPr>
          <a:xfrm>
            <a:off x="4800600" y="3548526"/>
            <a:ext cx="4198310" cy="3170099"/>
          </a:xfrm>
          <a:prstGeom prst="rect">
            <a:avLst/>
          </a:prstGeom>
          <a:noFill/>
        </p:spPr>
        <p:txBody>
          <a:bodyPr wrap="square">
            <a:spAutoFit/>
          </a:bodyPr>
          <a:lstStyle/>
          <a:p>
            <a:pPr algn="just"/>
            <a:r>
              <a:rPr lang="cs-CZ" sz="2000" dirty="0"/>
              <a:t>Pokud je těleso </a:t>
            </a:r>
            <a:r>
              <a:rPr lang="cs-CZ" sz="2000" dirty="0" err="1"/>
              <a:t>podpražcového</a:t>
            </a:r>
            <a:r>
              <a:rPr lang="cs-CZ" sz="2000" dirty="0"/>
              <a:t> podloží tvořeno materiálem s nízkou rychlostí šíření vln, může nastat situace, kdy se vlak bude pohybovat stejnou (nebo vyšší) rychlostí, než je šíření vln v </a:t>
            </a:r>
            <a:r>
              <a:rPr lang="cs-CZ" sz="2000" dirty="0" err="1"/>
              <a:t>podpražcovém</a:t>
            </a:r>
            <a:r>
              <a:rPr lang="cs-CZ" sz="2000" dirty="0"/>
              <a:t> podloží. To</a:t>
            </a:r>
            <a:r>
              <a:rPr lang="cs-CZ" sz="2000" b="0" i="0" dirty="0">
                <a:solidFill>
                  <a:srgbClr val="333333"/>
                </a:solidFill>
                <a:effectLst/>
              </a:rPr>
              <a:t> může být doprovázeno “ztekucením” zeminy a nadměrnými deformacemi kolejové jízdní dráhy (obdoba </a:t>
            </a:r>
            <a:r>
              <a:rPr lang="cs-CZ" sz="2000" b="1" i="1" dirty="0">
                <a:solidFill>
                  <a:srgbClr val="333333"/>
                </a:solidFill>
                <a:effectLst/>
              </a:rPr>
              <a:t>son</a:t>
            </a:r>
            <a:r>
              <a:rPr lang="en-US" sz="2000" b="1" i="1" dirty="0">
                <a:solidFill>
                  <a:srgbClr val="333333"/>
                </a:solidFill>
                <a:effectLst/>
              </a:rPr>
              <a:t>ick</a:t>
            </a:r>
            <a:r>
              <a:rPr lang="cs-CZ" sz="2000" b="1" i="1" dirty="0" err="1">
                <a:solidFill>
                  <a:srgbClr val="333333"/>
                </a:solidFill>
                <a:effectLst/>
              </a:rPr>
              <a:t>ého</a:t>
            </a:r>
            <a:r>
              <a:rPr lang="en-US" sz="2000" b="1" i="1" dirty="0">
                <a:solidFill>
                  <a:srgbClr val="333333"/>
                </a:solidFill>
                <a:effectLst/>
              </a:rPr>
              <a:t> </a:t>
            </a:r>
            <a:r>
              <a:rPr lang="en-US" sz="2000" b="1" i="1" dirty="0" err="1">
                <a:solidFill>
                  <a:srgbClr val="333333"/>
                </a:solidFill>
                <a:effectLst/>
              </a:rPr>
              <a:t>třesk</a:t>
            </a:r>
            <a:r>
              <a:rPr lang="cs-CZ" sz="2000" b="1" i="1" dirty="0">
                <a:solidFill>
                  <a:srgbClr val="333333"/>
                </a:solidFill>
                <a:effectLst/>
              </a:rPr>
              <a:t>u </a:t>
            </a:r>
            <a:r>
              <a:rPr lang="cs-CZ" sz="2000" dirty="0">
                <a:solidFill>
                  <a:srgbClr val="333333"/>
                </a:solidFill>
                <a:effectLst/>
              </a:rPr>
              <a:t>a </a:t>
            </a:r>
            <a:r>
              <a:rPr lang="cs-CZ" sz="2000" b="1" i="1" dirty="0">
                <a:solidFill>
                  <a:srgbClr val="333333"/>
                </a:solidFill>
                <a:effectLst/>
              </a:rPr>
              <a:t>rázové vlny </a:t>
            </a:r>
            <a:r>
              <a:rPr lang="cs-CZ" sz="2000" dirty="0">
                <a:solidFill>
                  <a:srgbClr val="333333"/>
                </a:solidFill>
                <a:effectLst/>
              </a:rPr>
              <a:t>ve vzduchu).</a:t>
            </a:r>
            <a:endParaRPr lang="cs-CZ" sz="2000" dirty="0"/>
          </a:p>
        </p:txBody>
      </p:sp>
      <p:pic>
        <p:nvPicPr>
          <p:cNvPr id="4102" name="Picture 6" descr="See the source image">
            <a:extLst>
              <a:ext uri="{FF2B5EF4-FFF2-40B4-BE49-F238E27FC236}">
                <a16:creationId xmlns:a16="http://schemas.microsoft.com/office/drawing/2014/main" id="{34CB2D3F-5CFE-4330-8EE5-AEB20D5335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722" y="179524"/>
            <a:ext cx="3695236" cy="206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64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8A92AE28-DBBF-4DF9-8DB4-CF0382FC0704}"/>
              </a:ext>
            </a:extLst>
          </p:cNvPr>
          <p:cNvPicPr>
            <a:picLocks noChangeAspect="1"/>
          </p:cNvPicPr>
          <p:nvPr/>
        </p:nvPicPr>
        <p:blipFill>
          <a:blip r:embed="rId2"/>
          <a:stretch>
            <a:fillRect/>
          </a:stretch>
        </p:blipFill>
        <p:spPr>
          <a:xfrm>
            <a:off x="3612006" y="3986526"/>
            <a:ext cx="4357844" cy="2693816"/>
          </a:xfrm>
          <a:prstGeom prst="rect">
            <a:avLst/>
          </a:prstGeom>
        </p:spPr>
      </p:pic>
      <p:sp>
        <p:nvSpPr>
          <p:cNvPr id="6" name="TextovéPole 5">
            <a:extLst>
              <a:ext uri="{FF2B5EF4-FFF2-40B4-BE49-F238E27FC236}">
                <a16:creationId xmlns:a16="http://schemas.microsoft.com/office/drawing/2014/main" id="{9FFB39F2-3E41-44AE-9AD8-D64D8BA7FB7D}"/>
              </a:ext>
            </a:extLst>
          </p:cNvPr>
          <p:cNvSpPr txBox="1"/>
          <p:nvPr/>
        </p:nvSpPr>
        <p:spPr>
          <a:xfrm>
            <a:off x="138111" y="3054819"/>
            <a:ext cx="8843963" cy="923330"/>
          </a:xfrm>
          <a:prstGeom prst="rect">
            <a:avLst/>
          </a:prstGeom>
          <a:noFill/>
        </p:spPr>
        <p:txBody>
          <a:bodyPr wrap="square">
            <a:spAutoFit/>
          </a:bodyPr>
          <a:lstStyle/>
          <a:p>
            <a:r>
              <a:rPr lang="cs-CZ" b="1" i="0" dirty="0">
                <a:effectLst/>
                <a:latin typeface="Arial" panose="020B0604020202020204" pitchFamily="34" charset="0"/>
              </a:rPr>
              <a:t>Výbuch</a:t>
            </a:r>
            <a:r>
              <a:rPr lang="cs-CZ" b="0" i="0" dirty="0">
                <a:effectLst/>
                <a:latin typeface="Arial" panose="020B0604020202020204" pitchFamily="34" charset="0"/>
              </a:rPr>
              <a:t> (</a:t>
            </a:r>
            <a:r>
              <a:rPr lang="cs-CZ" b="1" i="0" dirty="0">
                <a:effectLst/>
                <a:latin typeface="Arial" panose="020B0604020202020204" pitchFamily="34" charset="0"/>
              </a:rPr>
              <a:t>exploze)</a:t>
            </a:r>
            <a:r>
              <a:rPr lang="cs-CZ" b="0" i="0" dirty="0">
                <a:effectLst/>
                <a:latin typeface="Arial" panose="020B0604020202020204" pitchFamily="34" charset="0"/>
              </a:rPr>
              <a:t> je </a:t>
            </a:r>
            <a:r>
              <a:rPr lang="cs-CZ" b="0" i="0" u="none" strike="noStrike" dirty="0">
                <a:effectLst/>
                <a:latin typeface="Arial" panose="020B0604020202020204" pitchFamily="34" charset="0"/>
              </a:rPr>
              <a:t>fyzikální</a:t>
            </a:r>
            <a:r>
              <a:rPr lang="cs-CZ" b="0" i="0" dirty="0">
                <a:effectLst/>
                <a:latin typeface="Arial" panose="020B0604020202020204" pitchFamily="34" charset="0"/>
              </a:rPr>
              <a:t> </a:t>
            </a:r>
            <a:r>
              <a:rPr lang="cs-CZ" b="0" i="0" u="none" strike="noStrike" dirty="0">
                <a:effectLst/>
                <a:latin typeface="Arial" panose="020B0604020202020204" pitchFamily="34" charset="0"/>
              </a:rPr>
              <a:t>jev</a:t>
            </a:r>
            <a:r>
              <a:rPr lang="cs-CZ" b="0" i="0" dirty="0">
                <a:effectLst/>
                <a:latin typeface="Arial" panose="020B0604020202020204" pitchFamily="34" charset="0"/>
              </a:rPr>
              <a:t>, při kterém </a:t>
            </a:r>
            <a:r>
              <a:rPr lang="cs-CZ" b="0" i="0" u="sng" dirty="0">
                <a:effectLst/>
                <a:latin typeface="Arial" panose="020B0604020202020204" pitchFamily="34" charset="0"/>
              </a:rPr>
              <a:t>dochází k náhlému, velmi prudkému uvolnění </a:t>
            </a:r>
            <a:r>
              <a:rPr lang="cs-CZ" b="0" i="0" u="sng" strike="noStrike" dirty="0">
                <a:effectLst/>
                <a:latin typeface="Arial" panose="020B0604020202020204" pitchFamily="34" charset="0"/>
              </a:rPr>
              <a:t>energie</a:t>
            </a:r>
            <a:r>
              <a:rPr lang="cs-CZ" b="0" i="0" u="sng" dirty="0">
                <a:effectLst/>
                <a:latin typeface="Arial" panose="020B0604020202020204" pitchFamily="34" charset="0"/>
              </a:rPr>
              <a:t>, a prudkému lokálnímu zvýšení </a:t>
            </a:r>
            <a:r>
              <a:rPr lang="cs-CZ" b="0" i="0" u="sng" strike="noStrike" dirty="0">
                <a:effectLst/>
                <a:latin typeface="Arial" panose="020B0604020202020204" pitchFamily="34" charset="0"/>
              </a:rPr>
              <a:t>teploty</a:t>
            </a:r>
            <a:r>
              <a:rPr lang="cs-CZ" b="0" i="0" u="sng" dirty="0">
                <a:effectLst/>
                <a:latin typeface="Arial" panose="020B0604020202020204" pitchFamily="34" charset="0"/>
              </a:rPr>
              <a:t> a </a:t>
            </a:r>
            <a:r>
              <a:rPr lang="cs-CZ" b="0" i="0" u="sng" strike="noStrike" dirty="0">
                <a:effectLst/>
                <a:latin typeface="Arial" panose="020B0604020202020204" pitchFamily="34" charset="0"/>
              </a:rPr>
              <a:t>tlaku</a:t>
            </a:r>
            <a:r>
              <a:rPr lang="cs-CZ" b="0" i="0" u="sng" dirty="0">
                <a:effectLst/>
                <a:latin typeface="Arial" panose="020B0604020202020204" pitchFamily="34" charset="0"/>
              </a:rPr>
              <a:t> </a:t>
            </a:r>
            <a:r>
              <a:rPr lang="cs-CZ" b="0" i="0" dirty="0">
                <a:effectLst/>
                <a:latin typeface="Arial" panose="020B0604020202020204" pitchFamily="34" charset="0"/>
              </a:rPr>
              <a:t>(obecně </a:t>
            </a:r>
            <a:r>
              <a:rPr lang="cs-CZ" b="0" i="0" u="none" strike="noStrike" dirty="0">
                <a:effectLst/>
                <a:latin typeface="Arial" panose="020B0604020202020204" pitchFamily="34" charset="0"/>
              </a:rPr>
              <a:t>entropie</a:t>
            </a:r>
            <a:r>
              <a:rPr lang="cs-CZ" b="0" i="0" dirty="0">
                <a:effectLst/>
                <a:latin typeface="Arial" panose="020B0604020202020204" pitchFamily="34" charset="0"/>
              </a:rPr>
              <a:t>). Tato prudká změna tlaku se může šířit do okolí jako </a:t>
            </a:r>
            <a:r>
              <a:rPr lang="cs-CZ" b="1" i="0" u="none" strike="noStrike" dirty="0">
                <a:effectLst/>
                <a:latin typeface="Arial" panose="020B0604020202020204" pitchFamily="34" charset="0"/>
              </a:rPr>
              <a:t>rázová vlna</a:t>
            </a:r>
            <a:r>
              <a:rPr lang="cs-CZ" b="0" i="0" dirty="0">
                <a:effectLst/>
                <a:latin typeface="Arial" panose="020B0604020202020204" pitchFamily="34" charset="0"/>
              </a:rPr>
              <a:t>.</a:t>
            </a:r>
            <a:endParaRPr lang="cs-CZ" dirty="0"/>
          </a:p>
        </p:txBody>
      </p:sp>
      <p:pic>
        <p:nvPicPr>
          <p:cNvPr id="3" name="Obrázek 2">
            <a:extLst>
              <a:ext uri="{FF2B5EF4-FFF2-40B4-BE49-F238E27FC236}">
                <a16:creationId xmlns:a16="http://schemas.microsoft.com/office/drawing/2014/main" id="{A72DF15A-B7E6-4EF5-8322-BE247F403AD7}"/>
              </a:ext>
            </a:extLst>
          </p:cNvPr>
          <p:cNvPicPr>
            <a:picLocks noChangeAspect="1"/>
          </p:cNvPicPr>
          <p:nvPr/>
        </p:nvPicPr>
        <p:blipFill>
          <a:blip r:embed="rId3"/>
          <a:stretch>
            <a:fillRect/>
          </a:stretch>
        </p:blipFill>
        <p:spPr>
          <a:xfrm>
            <a:off x="490537" y="4174972"/>
            <a:ext cx="2364207" cy="2316923"/>
          </a:xfrm>
          <a:prstGeom prst="rect">
            <a:avLst/>
          </a:prstGeom>
        </p:spPr>
      </p:pic>
      <p:sp>
        <p:nvSpPr>
          <p:cNvPr id="8" name="TextovéPole 7">
            <a:extLst>
              <a:ext uri="{FF2B5EF4-FFF2-40B4-BE49-F238E27FC236}">
                <a16:creationId xmlns:a16="http://schemas.microsoft.com/office/drawing/2014/main" id="{CB87C41D-E6F2-492F-8251-11DD22CADAE2}"/>
              </a:ext>
            </a:extLst>
          </p:cNvPr>
          <p:cNvSpPr txBox="1"/>
          <p:nvPr/>
        </p:nvSpPr>
        <p:spPr>
          <a:xfrm>
            <a:off x="138111" y="1924015"/>
            <a:ext cx="8843963" cy="1015663"/>
          </a:xfrm>
          <a:prstGeom prst="rect">
            <a:avLst/>
          </a:prstGeom>
          <a:noFill/>
        </p:spPr>
        <p:txBody>
          <a:bodyPr wrap="square">
            <a:spAutoFit/>
          </a:bodyPr>
          <a:lstStyle/>
          <a:p>
            <a:pPr algn="just"/>
            <a:r>
              <a:rPr lang="en-US" sz="2000" b="0" i="0" dirty="0" err="1">
                <a:solidFill>
                  <a:srgbClr val="333333"/>
                </a:solidFill>
                <a:effectLst/>
              </a:rPr>
              <a:t>Ke</a:t>
            </a:r>
            <a:r>
              <a:rPr lang="en-US" sz="2000" b="0" i="0" dirty="0">
                <a:solidFill>
                  <a:srgbClr val="333333"/>
                </a:solidFill>
                <a:effectLst/>
              </a:rPr>
              <a:t> </a:t>
            </a:r>
            <a:r>
              <a:rPr lang="en-US" sz="2000" b="0" i="0" dirty="0" err="1">
                <a:solidFill>
                  <a:srgbClr val="333333"/>
                </a:solidFill>
                <a:effectLst/>
              </a:rPr>
              <a:t>vzniku</a:t>
            </a:r>
            <a:r>
              <a:rPr lang="en-US" sz="2000" b="0" i="0" dirty="0">
                <a:solidFill>
                  <a:srgbClr val="333333"/>
                </a:solidFill>
                <a:effectLst/>
              </a:rPr>
              <a:t> </a:t>
            </a:r>
            <a:r>
              <a:rPr lang="en-US" sz="2000" b="0" i="0" dirty="0" err="1">
                <a:solidFill>
                  <a:srgbClr val="333333"/>
                </a:solidFill>
                <a:effectLst/>
              </a:rPr>
              <a:t>rázové</a:t>
            </a:r>
            <a:r>
              <a:rPr lang="en-US" sz="2000" b="0" i="0" dirty="0">
                <a:solidFill>
                  <a:srgbClr val="333333"/>
                </a:solidFill>
                <a:effectLst/>
              </a:rPr>
              <a:t> </a:t>
            </a:r>
            <a:r>
              <a:rPr lang="en-US" sz="2000" b="0" i="0" dirty="0" err="1">
                <a:solidFill>
                  <a:srgbClr val="333333"/>
                </a:solidFill>
                <a:effectLst/>
              </a:rPr>
              <a:t>vlny</a:t>
            </a:r>
            <a:r>
              <a:rPr lang="en-US" sz="2000" b="0" i="0" dirty="0">
                <a:solidFill>
                  <a:srgbClr val="333333"/>
                </a:solidFill>
                <a:effectLst/>
              </a:rPr>
              <a:t> </a:t>
            </a:r>
            <a:r>
              <a:rPr lang="en-US" sz="2000" b="0" i="0" dirty="0" err="1">
                <a:solidFill>
                  <a:srgbClr val="333333"/>
                </a:solidFill>
                <a:effectLst/>
              </a:rPr>
              <a:t>dochází</a:t>
            </a:r>
            <a:r>
              <a:rPr lang="en-US" sz="2000" b="0" i="0" dirty="0">
                <a:solidFill>
                  <a:srgbClr val="333333"/>
                </a:solidFill>
                <a:effectLst/>
              </a:rPr>
              <a:t> </a:t>
            </a:r>
            <a:r>
              <a:rPr lang="en-US" sz="2000" b="0" i="0" dirty="0" err="1">
                <a:solidFill>
                  <a:srgbClr val="333333"/>
                </a:solidFill>
                <a:effectLst/>
              </a:rPr>
              <a:t>například</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výbuších</a:t>
            </a:r>
            <a:r>
              <a:rPr lang="en-US" sz="2000" b="0" i="0" dirty="0">
                <a:solidFill>
                  <a:srgbClr val="333333"/>
                </a:solidFill>
                <a:effectLst/>
              </a:rPr>
              <a:t>, </a:t>
            </a:r>
            <a:r>
              <a:rPr lang="en-US" sz="2000" b="0" i="0" dirty="0" err="1">
                <a:solidFill>
                  <a:srgbClr val="333333"/>
                </a:solidFill>
                <a:effectLst/>
              </a:rPr>
              <a:t>jiskrových</a:t>
            </a:r>
            <a:r>
              <a:rPr lang="en-US" sz="2000" b="0" i="0" dirty="0">
                <a:solidFill>
                  <a:srgbClr val="333333"/>
                </a:solidFill>
                <a:effectLst/>
              </a:rPr>
              <a:t> </a:t>
            </a:r>
            <a:r>
              <a:rPr lang="en-US" sz="2000" b="0" i="0" dirty="0" err="1">
                <a:solidFill>
                  <a:srgbClr val="333333"/>
                </a:solidFill>
                <a:effectLst/>
              </a:rPr>
              <a:t>výbojích</a:t>
            </a:r>
            <a:r>
              <a:rPr lang="en-US" sz="2000" b="0" i="0" dirty="0">
                <a:solidFill>
                  <a:srgbClr val="333333"/>
                </a:solidFill>
                <a:effectLst/>
              </a:rPr>
              <a:t> </a:t>
            </a:r>
            <a:r>
              <a:rPr lang="en-US" sz="2000" b="0" i="0" dirty="0" err="1">
                <a:solidFill>
                  <a:srgbClr val="333333"/>
                </a:solidFill>
                <a:effectLst/>
              </a:rPr>
              <a:t>nebo</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letu</a:t>
            </a:r>
            <a:r>
              <a:rPr lang="en-US" sz="2000" b="0" i="0" dirty="0">
                <a:solidFill>
                  <a:srgbClr val="333333"/>
                </a:solidFill>
                <a:effectLst/>
              </a:rPr>
              <a:t> </a:t>
            </a:r>
            <a:r>
              <a:rPr lang="en-US" sz="2000" b="0" i="0" dirty="0" err="1">
                <a:solidFill>
                  <a:srgbClr val="333333"/>
                </a:solidFill>
                <a:effectLst/>
              </a:rPr>
              <a:t>střely</a:t>
            </a:r>
            <a:r>
              <a:rPr lang="en-US" sz="2000" b="0" i="0" dirty="0">
                <a:solidFill>
                  <a:srgbClr val="333333"/>
                </a:solidFill>
                <a:effectLst/>
              </a:rPr>
              <a:t>, </a:t>
            </a:r>
            <a:r>
              <a:rPr lang="en-US" sz="2000" b="0" i="0" dirty="0" err="1">
                <a:solidFill>
                  <a:srgbClr val="333333"/>
                </a:solidFill>
                <a:effectLst/>
              </a:rPr>
              <a:t>letadla</a:t>
            </a:r>
            <a:r>
              <a:rPr lang="en-US" sz="2000" b="0" i="0" dirty="0">
                <a:solidFill>
                  <a:srgbClr val="333333"/>
                </a:solidFill>
                <a:effectLst/>
              </a:rPr>
              <a:t> </a:t>
            </a:r>
            <a:r>
              <a:rPr lang="en-US" sz="2000" b="0" i="0" dirty="0" err="1">
                <a:solidFill>
                  <a:srgbClr val="333333"/>
                </a:solidFill>
                <a:effectLst/>
              </a:rPr>
              <a:t>či</a:t>
            </a:r>
            <a:r>
              <a:rPr lang="en-US" sz="2000" b="0" i="0" dirty="0">
                <a:solidFill>
                  <a:srgbClr val="333333"/>
                </a:solidFill>
                <a:effectLst/>
              </a:rPr>
              <a:t> </a:t>
            </a:r>
            <a:r>
              <a:rPr lang="en-US" sz="2000" b="0" i="0" dirty="0" err="1">
                <a:solidFill>
                  <a:srgbClr val="333333"/>
                </a:solidFill>
                <a:effectLst/>
              </a:rPr>
              <a:t>rakety</a:t>
            </a:r>
            <a:r>
              <a:rPr lang="en-US" sz="2000" b="0" i="0" dirty="0">
                <a:solidFill>
                  <a:srgbClr val="333333"/>
                </a:solidFill>
                <a:effectLst/>
              </a:rPr>
              <a:t> </a:t>
            </a:r>
            <a:r>
              <a:rPr lang="en-US" sz="2000" b="0" i="0" dirty="0" err="1">
                <a:solidFill>
                  <a:srgbClr val="333333"/>
                </a:solidFill>
                <a:effectLst/>
              </a:rPr>
              <a:t>nadzvukovou</a:t>
            </a:r>
            <a:r>
              <a:rPr lang="en-US" sz="2000" b="0" i="0" dirty="0">
                <a:solidFill>
                  <a:srgbClr val="333333"/>
                </a:solidFill>
                <a:effectLst/>
              </a:rPr>
              <a:t> </a:t>
            </a:r>
            <a:r>
              <a:rPr lang="en-US" sz="2000" b="0" i="0" dirty="0" err="1">
                <a:solidFill>
                  <a:srgbClr val="333333"/>
                </a:solidFill>
                <a:effectLst/>
              </a:rPr>
              <a:t>rychlostí</a:t>
            </a:r>
            <a:r>
              <a:rPr lang="en-US" sz="2000" b="0" i="0" dirty="0">
                <a:solidFill>
                  <a:srgbClr val="333333"/>
                </a:solidFill>
                <a:effectLst/>
              </a:rPr>
              <a:t> </a:t>
            </a:r>
            <a:r>
              <a:rPr lang="en-US" sz="2000" b="0" i="0" dirty="0" err="1">
                <a:solidFill>
                  <a:srgbClr val="333333"/>
                </a:solidFill>
                <a:effectLst/>
              </a:rPr>
              <a:t>ve</a:t>
            </a:r>
            <a:r>
              <a:rPr lang="en-US" sz="2000" b="0" i="0" dirty="0">
                <a:solidFill>
                  <a:srgbClr val="333333"/>
                </a:solidFill>
                <a:effectLst/>
              </a:rPr>
              <a:t> </a:t>
            </a:r>
            <a:r>
              <a:rPr lang="en-US" sz="2000" b="0" i="0" dirty="0" err="1">
                <a:solidFill>
                  <a:srgbClr val="333333"/>
                </a:solidFill>
                <a:effectLst/>
              </a:rPr>
              <a:t>vzduchu</a:t>
            </a:r>
            <a:r>
              <a:rPr lang="en-US" sz="2000" b="0" i="0" dirty="0">
                <a:solidFill>
                  <a:srgbClr val="333333"/>
                </a:solidFill>
                <a:effectLst/>
              </a:rPr>
              <a:t>,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termonukleárních</a:t>
            </a:r>
            <a:r>
              <a:rPr lang="en-US" sz="2000" b="0" i="0" dirty="0">
                <a:solidFill>
                  <a:srgbClr val="333333"/>
                </a:solidFill>
                <a:effectLst/>
              </a:rPr>
              <a:t> </a:t>
            </a:r>
            <a:r>
              <a:rPr lang="en-US" sz="2000" b="0" i="0" dirty="0" err="1">
                <a:solidFill>
                  <a:srgbClr val="333333"/>
                </a:solidFill>
                <a:effectLst/>
              </a:rPr>
              <a:t>reakcích</a:t>
            </a:r>
            <a:r>
              <a:rPr lang="en-US" sz="2000" b="0" i="0" dirty="0">
                <a:solidFill>
                  <a:srgbClr val="333333"/>
                </a:solidFill>
                <a:effectLst/>
              </a:rPr>
              <a:t> v </a:t>
            </a:r>
            <a:r>
              <a:rPr lang="en-US" sz="2000" b="0" i="0" dirty="0" err="1">
                <a:solidFill>
                  <a:srgbClr val="333333"/>
                </a:solidFill>
                <a:effectLst/>
              </a:rPr>
              <a:t>přehřáté</a:t>
            </a:r>
            <a:r>
              <a:rPr lang="en-US" sz="2000" b="0" i="0" dirty="0">
                <a:solidFill>
                  <a:srgbClr val="333333"/>
                </a:solidFill>
                <a:effectLst/>
              </a:rPr>
              <a:t> </a:t>
            </a:r>
            <a:r>
              <a:rPr lang="en-US" sz="2000" b="0" i="0" dirty="0" err="1">
                <a:solidFill>
                  <a:srgbClr val="333333"/>
                </a:solidFill>
                <a:effectLst/>
              </a:rPr>
              <a:t>plazmě</a:t>
            </a:r>
            <a:r>
              <a:rPr lang="en-US" sz="2000" b="0" i="0" dirty="0">
                <a:solidFill>
                  <a:srgbClr val="333333"/>
                </a:solidFill>
                <a:effectLst/>
              </a:rPr>
              <a:t>. </a:t>
            </a:r>
            <a:endParaRPr lang="en-US" sz="2000" dirty="0"/>
          </a:p>
        </p:txBody>
      </p:sp>
      <p:sp>
        <p:nvSpPr>
          <p:cNvPr id="9" name="TextovéPole 8">
            <a:extLst>
              <a:ext uri="{FF2B5EF4-FFF2-40B4-BE49-F238E27FC236}">
                <a16:creationId xmlns:a16="http://schemas.microsoft.com/office/drawing/2014/main" id="{1782994B-BD57-4CB3-B55D-A85FAEECB039}"/>
              </a:ext>
            </a:extLst>
          </p:cNvPr>
          <p:cNvSpPr txBox="1"/>
          <p:nvPr/>
        </p:nvSpPr>
        <p:spPr>
          <a:xfrm>
            <a:off x="178591" y="235229"/>
            <a:ext cx="8763002" cy="1631216"/>
          </a:xfrm>
          <a:prstGeom prst="rect">
            <a:avLst/>
          </a:prstGeom>
          <a:noFill/>
        </p:spPr>
        <p:txBody>
          <a:bodyPr wrap="square">
            <a:spAutoFit/>
          </a:bodyPr>
          <a:lstStyle/>
          <a:p>
            <a:pPr algn="just"/>
            <a:r>
              <a:rPr lang="en-US" sz="2000" b="0" i="0" dirty="0">
                <a:solidFill>
                  <a:srgbClr val="333333"/>
                </a:solidFill>
                <a:effectLst/>
              </a:rPr>
              <a:t>U </a:t>
            </a:r>
            <a:r>
              <a:rPr lang="en-US" sz="2000" b="0" i="0" dirty="0" err="1">
                <a:solidFill>
                  <a:srgbClr val="333333"/>
                </a:solidFill>
                <a:effectLst/>
              </a:rPr>
              <a:t>rázové</a:t>
            </a:r>
            <a:r>
              <a:rPr lang="en-US" sz="2000" b="0" i="0" dirty="0">
                <a:solidFill>
                  <a:srgbClr val="333333"/>
                </a:solidFill>
                <a:effectLst/>
              </a:rPr>
              <a:t> </a:t>
            </a:r>
            <a:r>
              <a:rPr lang="en-US" sz="2000" b="0" i="0" dirty="0" err="1">
                <a:solidFill>
                  <a:srgbClr val="333333"/>
                </a:solidFill>
                <a:effectLst/>
              </a:rPr>
              <a:t>vlny</a:t>
            </a:r>
            <a:r>
              <a:rPr lang="en-US" sz="2000" b="0" i="0" dirty="0">
                <a:solidFill>
                  <a:srgbClr val="333333"/>
                </a:solidFill>
                <a:effectLst/>
              </a:rPr>
              <a:t> </a:t>
            </a:r>
            <a:r>
              <a:rPr lang="en-US" sz="2000" b="0" i="0" dirty="0" err="1">
                <a:solidFill>
                  <a:srgbClr val="333333"/>
                </a:solidFill>
                <a:effectLst/>
              </a:rPr>
              <a:t>dochází</a:t>
            </a:r>
            <a:r>
              <a:rPr lang="en-US" sz="2000" b="0" i="0" dirty="0">
                <a:solidFill>
                  <a:srgbClr val="333333"/>
                </a:solidFill>
                <a:effectLst/>
              </a:rPr>
              <a:t> k </a:t>
            </a:r>
            <a:r>
              <a:rPr lang="en-US" sz="2000" b="0" i="0" dirty="0" err="1">
                <a:solidFill>
                  <a:srgbClr val="333333"/>
                </a:solidFill>
                <a:effectLst/>
              </a:rPr>
              <a:t>velkému</a:t>
            </a:r>
            <a:r>
              <a:rPr lang="en-US" sz="2000" b="0" i="0" dirty="0">
                <a:solidFill>
                  <a:srgbClr val="333333"/>
                </a:solidFill>
                <a:effectLst/>
              </a:rPr>
              <a:t> </a:t>
            </a:r>
            <a:r>
              <a:rPr lang="en-US" sz="2000" b="0" i="0" dirty="0" err="1">
                <a:solidFill>
                  <a:srgbClr val="333333"/>
                </a:solidFill>
                <a:effectLst/>
              </a:rPr>
              <a:t>ohřevu</a:t>
            </a:r>
            <a:r>
              <a:rPr lang="en-US" sz="2000" b="0" i="0" dirty="0">
                <a:solidFill>
                  <a:srgbClr val="333333"/>
                </a:solidFill>
                <a:effectLst/>
              </a:rPr>
              <a:t> </a:t>
            </a:r>
            <a:r>
              <a:rPr lang="en-US" sz="2000" b="0" i="0" dirty="0" err="1">
                <a:solidFill>
                  <a:srgbClr val="333333"/>
                </a:solidFill>
                <a:effectLst/>
              </a:rPr>
              <a:t>především</a:t>
            </a:r>
            <a:r>
              <a:rPr lang="en-US" sz="2000" b="0" i="0" dirty="0">
                <a:solidFill>
                  <a:srgbClr val="333333"/>
                </a:solidFill>
                <a:effectLst/>
              </a:rPr>
              <a:t> </a:t>
            </a:r>
            <a:r>
              <a:rPr lang="en-US" sz="2000" b="0" i="0" dirty="0" err="1">
                <a:solidFill>
                  <a:srgbClr val="333333"/>
                </a:solidFill>
                <a:effectLst/>
              </a:rPr>
              <a:t>stykových</a:t>
            </a:r>
            <a:r>
              <a:rPr lang="en-US" sz="2000" b="0" i="0" dirty="0">
                <a:solidFill>
                  <a:srgbClr val="333333"/>
                </a:solidFill>
                <a:effectLst/>
              </a:rPr>
              <a:t> </a:t>
            </a:r>
            <a:r>
              <a:rPr lang="en-US" sz="2000" b="0" i="0" dirty="0" err="1">
                <a:solidFill>
                  <a:srgbClr val="333333"/>
                </a:solidFill>
                <a:effectLst/>
              </a:rPr>
              <a:t>ploch</a:t>
            </a:r>
            <a:r>
              <a:rPr lang="en-US" sz="2000" b="0" i="0" dirty="0">
                <a:solidFill>
                  <a:srgbClr val="333333"/>
                </a:solidFill>
                <a:effectLst/>
              </a:rPr>
              <a:t> </a:t>
            </a:r>
            <a:r>
              <a:rPr lang="en-US" sz="2000" b="0" i="0" dirty="0" err="1">
                <a:solidFill>
                  <a:srgbClr val="333333"/>
                </a:solidFill>
                <a:effectLst/>
              </a:rPr>
              <a:t>tělesa</a:t>
            </a:r>
            <a:r>
              <a:rPr lang="en-US" sz="2000" b="0" i="0" dirty="0">
                <a:solidFill>
                  <a:srgbClr val="333333"/>
                </a:solidFill>
                <a:effectLst/>
              </a:rPr>
              <a:t> a </a:t>
            </a:r>
            <a:r>
              <a:rPr lang="en-US" sz="2000" b="0" i="0" dirty="0" err="1">
                <a:solidFill>
                  <a:srgbClr val="333333"/>
                </a:solidFill>
                <a:effectLst/>
              </a:rPr>
              <a:t>prostředí</a:t>
            </a:r>
            <a:r>
              <a:rPr lang="en-US" sz="2000" b="0" i="0" dirty="0">
                <a:solidFill>
                  <a:srgbClr val="333333"/>
                </a:solidFill>
                <a:effectLst/>
              </a:rPr>
              <a:t>. </a:t>
            </a:r>
            <a:r>
              <a:rPr lang="cs-CZ" sz="2000" b="0" i="0" dirty="0">
                <a:solidFill>
                  <a:srgbClr val="333333"/>
                </a:solidFill>
                <a:effectLst/>
              </a:rPr>
              <a:t>Špička</a:t>
            </a:r>
            <a:r>
              <a:rPr lang="en-US" sz="2000" b="0" i="0" dirty="0">
                <a:solidFill>
                  <a:srgbClr val="333333"/>
                </a:solidFill>
                <a:effectLst/>
              </a:rPr>
              <a:t> </a:t>
            </a:r>
            <a:r>
              <a:rPr lang="en-US" sz="2000" b="0" i="0" dirty="0" err="1">
                <a:solidFill>
                  <a:srgbClr val="333333"/>
                </a:solidFill>
                <a:effectLst/>
              </a:rPr>
              <a:t>nadzvukového</a:t>
            </a:r>
            <a:r>
              <a:rPr lang="en-US" sz="2000" b="0" i="0" dirty="0">
                <a:solidFill>
                  <a:srgbClr val="333333"/>
                </a:solidFill>
                <a:effectLst/>
              </a:rPr>
              <a:t> </a:t>
            </a:r>
            <a:r>
              <a:rPr lang="en-US" sz="2000" b="0" i="0" dirty="0" err="1">
                <a:solidFill>
                  <a:srgbClr val="333333"/>
                </a:solidFill>
                <a:effectLst/>
              </a:rPr>
              <a:t>letadla</a:t>
            </a:r>
            <a:r>
              <a:rPr lang="cs-CZ" sz="2000" b="0" i="0" dirty="0">
                <a:solidFill>
                  <a:srgbClr val="333333"/>
                </a:solidFill>
                <a:effectLst/>
              </a:rPr>
              <a:t> </a:t>
            </a:r>
            <a:r>
              <a:rPr lang="en-US" sz="2000" b="0" i="0" dirty="0">
                <a:solidFill>
                  <a:srgbClr val="333333"/>
                </a:solidFill>
                <a:effectLst/>
              </a:rPr>
              <a:t>se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podzvukových</a:t>
            </a:r>
            <a:r>
              <a:rPr lang="en-US" sz="2000" b="0" i="0" dirty="0">
                <a:solidFill>
                  <a:srgbClr val="333333"/>
                </a:solidFill>
                <a:effectLst/>
              </a:rPr>
              <a:t> </a:t>
            </a:r>
            <a:r>
              <a:rPr lang="en-US" sz="2000" b="0" i="0" dirty="0" err="1">
                <a:solidFill>
                  <a:srgbClr val="333333"/>
                </a:solidFill>
                <a:effectLst/>
              </a:rPr>
              <a:t>rychlostech</a:t>
            </a:r>
            <a:r>
              <a:rPr lang="en-US" sz="2000" b="0" i="0" dirty="0">
                <a:solidFill>
                  <a:srgbClr val="333333"/>
                </a:solidFill>
                <a:effectLst/>
              </a:rPr>
              <a:t> </a:t>
            </a:r>
            <a:r>
              <a:rPr lang="cs-CZ" sz="2000" b="0" i="0" dirty="0">
                <a:solidFill>
                  <a:srgbClr val="333333"/>
                </a:solidFill>
                <a:effectLst/>
              </a:rPr>
              <a:t>zahřívá na cca</a:t>
            </a:r>
            <a:r>
              <a:rPr lang="en-US" sz="2000" b="0" i="0" dirty="0">
                <a:solidFill>
                  <a:srgbClr val="333333"/>
                </a:solidFill>
                <a:effectLst/>
              </a:rPr>
              <a:t> 60 °C, ale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nadzvukových</a:t>
            </a:r>
            <a:r>
              <a:rPr lang="en-US" sz="2000" b="0" i="0" dirty="0">
                <a:solidFill>
                  <a:srgbClr val="333333"/>
                </a:solidFill>
                <a:effectLst/>
              </a:rPr>
              <a:t> </a:t>
            </a:r>
            <a:r>
              <a:rPr lang="en-US" sz="2000" b="0" i="0" dirty="0" err="1">
                <a:solidFill>
                  <a:srgbClr val="333333"/>
                </a:solidFill>
                <a:effectLst/>
              </a:rPr>
              <a:t>rychlostech</a:t>
            </a:r>
            <a:r>
              <a:rPr lang="en-US" sz="2000" b="0" i="0" dirty="0">
                <a:solidFill>
                  <a:srgbClr val="333333"/>
                </a:solidFill>
                <a:effectLst/>
              </a:rPr>
              <a:t> 240 °C,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trojnásobné</a:t>
            </a:r>
            <a:r>
              <a:rPr lang="en-US" sz="2000" b="0" i="0" dirty="0">
                <a:solidFill>
                  <a:srgbClr val="333333"/>
                </a:solidFill>
                <a:effectLst/>
              </a:rPr>
              <a:t> </a:t>
            </a:r>
            <a:r>
              <a:rPr lang="en-US" sz="2000" b="0" i="0" dirty="0" err="1">
                <a:solidFill>
                  <a:srgbClr val="333333"/>
                </a:solidFill>
                <a:effectLst/>
              </a:rPr>
              <a:t>rychlosti</a:t>
            </a:r>
            <a:r>
              <a:rPr lang="en-US" sz="2000" b="0" i="0" dirty="0">
                <a:solidFill>
                  <a:srgbClr val="333333"/>
                </a:solidFill>
                <a:effectLst/>
              </a:rPr>
              <a:t> </a:t>
            </a:r>
            <a:r>
              <a:rPr lang="en-US" sz="2000" b="0" i="0" dirty="0" err="1">
                <a:solidFill>
                  <a:srgbClr val="333333"/>
                </a:solidFill>
                <a:effectLst/>
              </a:rPr>
              <a:t>zvuku</a:t>
            </a:r>
            <a:r>
              <a:rPr lang="en-US" sz="2000" b="0" i="0" dirty="0">
                <a:solidFill>
                  <a:srgbClr val="333333"/>
                </a:solidFill>
                <a:effectLst/>
              </a:rPr>
              <a:t> </a:t>
            </a:r>
            <a:r>
              <a:rPr lang="en-US" sz="2000" b="0" i="0" dirty="0" err="1">
                <a:solidFill>
                  <a:srgbClr val="333333"/>
                </a:solidFill>
                <a:effectLst/>
              </a:rPr>
              <a:t>až</a:t>
            </a:r>
            <a:r>
              <a:rPr lang="en-US" sz="2000" b="0" i="0" dirty="0">
                <a:solidFill>
                  <a:srgbClr val="333333"/>
                </a:solidFill>
                <a:effectLst/>
              </a:rPr>
              <a:t> 820 °C. </a:t>
            </a:r>
            <a:r>
              <a:rPr lang="en-US" sz="2000" b="0" i="0" dirty="0" err="1">
                <a:solidFill>
                  <a:srgbClr val="333333"/>
                </a:solidFill>
                <a:effectLst/>
              </a:rPr>
              <a:t>Při</a:t>
            </a:r>
            <a:r>
              <a:rPr lang="en-US" sz="2000" b="0" i="0" dirty="0">
                <a:solidFill>
                  <a:srgbClr val="333333"/>
                </a:solidFill>
                <a:effectLst/>
              </a:rPr>
              <a:t> </a:t>
            </a:r>
            <a:r>
              <a:rPr lang="en-US" sz="2000" b="0" i="0" dirty="0" err="1">
                <a:solidFill>
                  <a:srgbClr val="333333"/>
                </a:solidFill>
                <a:effectLst/>
              </a:rPr>
              <a:t>rychlostech</a:t>
            </a:r>
            <a:r>
              <a:rPr lang="en-US" sz="2000" b="0" i="0" dirty="0">
                <a:solidFill>
                  <a:srgbClr val="333333"/>
                </a:solidFill>
                <a:effectLst/>
              </a:rPr>
              <a:t> </a:t>
            </a:r>
            <a:r>
              <a:rPr lang="en-US" sz="2000" b="0" i="0" dirty="0" err="1">
                <a:solidFill>
                  <a:srgbClr val="333333"/>
                </a:solidFill>
                <a:effectLst/>
              </a:rPr>
              <a:t>nad</a:t>
            </a:r>
            <a:r>
              <a:rPr lang="en-US" sz="2000" b="0" i="0" dirty="0">
                <a:solidFill>
                  <a:srgbClr val="333333"/>
                </a:solidFill>
                <a:effectLst/>
              </a:rPr>
              <a:t> 10 km/s </a:t>
            </a:r>
            <a:r>
              <a:rPr lang="en-US" sz="2000" b="0" i="0" dirty="0" err="1">
                <a:solidFill>
                  <a:srgbClr val="333333"/>
                </a:solidFill>
                <a:effectLst/>
              </a:rPr>
              <a:t>už</a:t>
            </a:r>
            <a:r>
              <a:rPr lang="en-US" sz="2000" b="0" i="0" dirty="0">
                <a:solidFill>
                  <a:srgbClr val="333333"/>
                </a:solidFill>
                <a:effectLst/>
              </a:rPr>
              <a:t> se </a:t>
            </a:r>
            <a:r>
              <a:rPr lang="en-US" sz="2000" b="0" i="0" dirty="0" err="1">
                <a:solidFill>
                  <a:srgbClr val="333333"/>
                </a:solidFill>
                <a:effectLst/>
              </a:rPr>
              <a:t>každé</a:t>
            </a:r>
            <a:r>
              <a:rPr lang="en-US" sz="2000" b="0" i="0" dirty="0">
                <a:solidFill>
                  <a:srgbClr val="333333"/>
                </a:solidFill>
                <a:effectLst/>
              </a:rPr>
              <a:t> </a:t>
            </a:r>
            <a:r>
              <a:rPr lang="en-US" sz="2000" b="0" i="0" dirty="0" err="1">
                <a:solidFill>
                  <a:srgbClr val="333333"/>
                </a:solidFill>
                <a:effectLst/>
              </a:rPr>
              <a:t>těleso</a:t>
            </a:r>
            <a:r>
              <a:rPr lang="en-US" sz="2000" b="0" i="0" dirty="0">
                <a:solidFill>
                  <a:srgbClr val="333333"/>
                </a:solidFill>
                <a:effectLst/>
              </a:rPr>
              <a:t> </a:t>
            </a:r>
            <a:r>
              <a:rPr lang="en-US" sz="2000" b="0" i="0" dirty="0" err="1">
                <a:solidFill>
                  <a:srgbClr val="333333"/>
                </a:solidFill>
                <a:effectLst/>
              </a:rPr>
              <a:t>vypaří</a:t>
            </a:r>
            <a:r>
              <a:rPr lang="en-US" sz="2000" b="0" i="0" dirty="0">
                <a:solidFill>
                  <a:srgbClr val="333333"/>
                </a:solidFill>
                <a:effectLst/>
              </a:rPr>
              <a:t> (meteor).</a:t>
            </a:r>
            <a:r>
              <a:rPr lang="cs-CZ" sz="2000" b="0" i="0" dirty="0">
                <a:solidFill>
                  <a:srgbClr val="333333"/>
                </a:solidFill>
                <a:effectLst/>
              </a:rPr>
              <a:t> </a:t>
            </a:r>
            <a:r>
              <a:rPr lang="en-US" sz="2000" b="0" i="0" dirty="0" err="1">
                <a:solidFill>
                  <a:srgbClr val="333333"/>
                </a:solidFill>
                <a:effectLst/>
              </a:rPr>
              <a:t>Teplota</a:t>
            </a:r>
            <a:r>
              <a:rPr lang="en-US" sz="2000" b="0" i="0" dirty="0">
                <a:solidFill>
                  <a:srgbClr val="333333"/>
                </a:solidFill>
                <a:effectLst/>
              </a:rPr>
              <a:t> </a:t>
            </a:r>
            <a:r>
              <a:rPr lang="en-US" sz="2000" b="0" i="0" dirty="0" err="1">
                <a:solidFill>
                  <a:srgbClr val="333333"/>
                </a:solidFill>
                <a:effectLst/>
              </a:rPr>
              <a:t>roste</a:t>
            </a:r>
            <a:r>
              <a:rPr lang="en-US" sz="2000" b="0" i="0" dirty="0">
                <a:solidFill>
                  <a:srgbClr val="333333"/>
                </a:solidFill>
                <a:effectLst/>
              </a:rPr>
              <a:t> </a:t>
            </a:r>
            <a:r>
              <a:rPr lang="en-US" sz="2000" b="0" i="0" dirty="0" err="1">
                <a:solidFill>
                  <a:srgbClr val="333333"/>
                </a:solidFill>
                <a:effectLst/>
              </a:rPr>
              <a:t>přibližně</a:t>
            </a:r>
            <a:r>
              <a:rPr lang="en-US" sz="2000" b="0" i="0" dirty="0">
                <a:solidFill>
                  <a:srgbClr val="333333"/>
                </a:solidFill>
                <a:effectLst/>
              </a:rPr>
              <a:t> se </a:t>
            </a:r>
            <a:r>
              <a:rPr lang="en-US" sz="2000" b="0" i="0" dirty="0" err="1">
                <a:solidFill>
                  <a:srgbClr val="333333"/>
                </a:solidFill>
                <a:effectLst/>
              </a:rPr>
              <a:t>čtvercem</a:t>
            </a:r>
            <a:r>
              <a:rPr lang="en-US" sz="2000" b="0" i="0" dirty="0">
                <a:solidFill>
                  <a:srgbClr val="333333"/>
                </a:solidFill>
                <a:effectLst/>
              </a:rPr>
              <a:t> </a:t>
            </a:r>
            <a:r>
              <a:rPr lang="en-US" sz="2000" b="0" i="0" dirty="0" err="1">
                <a:solidFill>
                  <a:srgbClr val="333333"/>
                </a:solidFill>
                <a:effectLst/>
              </a:rPr>
              <a:t>rychlosti</a:t>
            </a:r>
            <a:r>
              <a:rPr lang="en-US" sz="2000" b="0" i="0" dirty="0">
                <a:solidFill>
                  <a:srgbClr val="333333"/>
                </a:solidFill>
                <a:effectLst/>
              </a:rPr>
              <a:t>. </a:t>
            </a:r>
            <a:endParaRPr lang="en-US" sz="2000" dirty="0"/>
          </a:p>
        </p:txBody>
      </p:sp>
    </p:spTree>
    <p:extLst>
      <p:ext uri="{BB962C8B-B14F-4D97-AF65-F5344CB8AC3E}">
        <p14:creationId xmlns:p14="http://schemas.microsoft.com/office/powerpoint/2010/main" val="4412559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0D5D1DC-8CBC-43DC-A4C9-42B441CE90AA}"/>
              </a:ext>
            </a:extLst>
          </p:cNvPr>
          <p:cNvSpPr txBox="1"/>
          <p:nvPr/>
        </p:nvSpPr>
        <p:spPr>
          <a:xfrm>
            <a:off x="347506" y="423461"/>
            <a:ext cx="4572000" cy="461665"/>
          </a:xfrm>
          <a:prstGeom prst="rect">
            <a:avLst/>
          </a:prstGeom>
          <a:noFill/>
        </p:spPr>
        <p:txBody>
          <a:bodyPr wrap="square">
            <a:spAutoFit/>
          </a:bodyPr>
          <a:lstStyle/>
          <a:p>
            <a:pPr algn="l"/>
            <a:r>
              <a:rPr lang="cs-CZ" sz="2400" b="1" i="0" dirty="0">
                <a:solidFill>
                  <a:srgbClr val="000000"/>
                </a:solidFill>
                <a:effectLst/>
              </a:rPr>
              <a:t>Odraz zvuku, ozvěna</a:t>
            </a:r>
          </a:p>
        </p:txBody>
      </p:sp>
      <p:sp>
        <p:nvSpPr>
          <p:cNvPr id="6" name="TextovéPole 5">
            <a:extLst>
              <a:ext uri="{FF2B5EF4-FFF2-40B4-BE49-F238E27FC236}">
                <a16:creationId xmlns:a16="http://schemas.microsoft.com/office/drawing/2014/main" id="{9716806E-D12E-48E5-A41E-ACC7B0C83EDB}"/>
              </a:ext>
            </a:extLst>
          </p:cNvPr>
          <p:cNvSpPr txBox="1"/>
          <p:nvPr/>
        </p:nvSpPr>
        <p:spPr>
          <a:xfrm>
            <a:off x="267072" y="2151727"/>
            <a:ext cx="8772524" cy="2554545"/>
          </a:xfrm>
          <a:prstGeom prst="rect">
            <a:avLst/>
          </a:prstGeom>
          <a:noFill/>
        </p:spPr>
        <p:txBody>
          <a:bodyPr wrap="square">
            <a:spAutoFit/>
          </a:bodyPr>
          <a:lstStyle/>
          <a:p>
            <a:pPr algn="just"/>
            <a:r>
              <a:rPr lang="cs-CZ" sz="2000" b="1" dirty="0"/>
              <a:t>Ozvěna</a:t>
            </a:r>
            <a:r>
              <a:rPr lang="cs-CZ" sz="2000" dirty="0"/>
              <a:t> (echo) </a:t>
            </a:r>
            <a:r>
              <a:rPr lang="cs-CZ" sz="2000" u="sng" dirty="0"/>
              <a:t>vzniká odrazem zvuku od rozlehlé překážky</a:t>
            </a:r>
            <a:r>
              <a:rPr lang="cs-CZ" sz="2000" dirty="0"/>
              <a:t>. Odražený zvuk poté posluchač vnímá zpožděně. Vhodnou překážkou pro vznik ozvěny je například skála, dno studny, jeskyně, dno propasti nebo rozlehlá budova. Člověk dokáže rozlišit zvuk vydaný zdrojem od zvuku, který se odrazil. Aby však došlo ke správnému rozlišení, musí být překážka vzdálena od zdroje nejméně 17 metrů. V tom případě zvuk urazí vzdálenost 34 metrů (tam a zpět), což mu zabere zhruba 0,1 sekundy a naše ucho tuto prodlevu zaznamená. Pokud by byla překážka blíž, zvuky by splývaly – v tomto případě nemluvíme o ozvěně, ale o </a:t>
            </a:r>
            <a:r>
              <a:rPr lang="cs-CZ" sz="2000" b="1" dirty="0"/>
              <a:t>dozvuku</a:t>
            </a:r>
            <a:r>
              <a:rPr lang="cs-CZ" sz="2000" dirty="0"/>
              <a:t>.</a:t>
            </a:r>
          </a:p>
        </p:txBody>
      </p:sp>
      <p:pic>
        <p:nvPicPr>
          <p:cNvPr id="9218" name="Picture 2" descr="See the source image">
            <a:extLst>
              <a:ext uri="{FF2B5EF4-FFF2-40B4-BE49-F238E27FC236}">
                <a16:creationId xmlns:a16="http://schemas.microsoft.com/office/drawing/2014/main" id="{FBE2A729-3ABB-493A-9ADF-C2B7C50F9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9154" y="87674"/>
            <a:ext cx="2727774" cy="217256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73B92D6C-8DD8-465C-927A-A9B6A8850E5B}"/>
              </a:ext>
            </a:extLst>
          </p:cNvPr>
          <p:cNvSpPr txBox="1"/>
          <p:nvPr/>
        </p:nvSpPr>
        <p:spPr>
          <a:xfrm>
            <a:off x="267072" y="1173956"/>
            <a:ext cx="5662850" cy="707886"/>
          </a:xfrm>
          <a:prstGeom prst="rect">
            <a:avLst/>
          </a:prstGeom>
          <a:noFill/>
        </p:spPr>
        <p:txBody>
          <a:bodyPr wrap="square">
            <a:spAutoFit/>
          </a:bodyPr>
          <a:lstStyle/>
          <a:p>
            <a:r>
              <a:rPr lang="cs-CZ" sz="2000" b="0" i="0" dirty="0">
                <a:effectLst/>
              </a:rPr>
              <a:t>K </a:t>
            </a:r>
            <a:r>
              <a:rPr lang="cs-CZ" sz="2000" b="1" i="0" dirty="0">
                <a:effectLst/>
              </a:rPr>
              <a:t>odrazu zvuku </a:t>
            </a:r>
            <a:r>
              <a:rPr lang="cs-CZ" sz="2000" b="0" i="0" dirty="0">
                <a:effectLst/>
              </a:rPr>
              <a:t>dochází při dopadu zvuku na rozhraní dvou prostředí.</a:t>
            </a:r>
            <a:endParaRPr lang="cs-CZ" sz="2000" dirty="0"/>
          </a:p>
        </p:txBody>
      </p:sp>
      <p:pic>
        <p:nvPicPr>
          <p:cNvPr id="9" name="Obrázek 8">
            <a:extLst>
              <a:ext uri="{FF2B5EF4-FFF2-40B4-BE49-F238E27FC236}">
                <a16:creationId xmlns:a16="http://schemas.microsoft.com/office/drawing/2014/main" id="{1B8DCFBF-7384-4035-B3BB-5A18A8363BDE}"/>
              </a:ext>
            </a:extLst>
          </p:cNvPr>
          <p:cNvPicPr>
            <a:picLocks noChangeAspect="1"/>
          </p:cNvPicPr>
          <p:nvPr/>
        </p:nvPicPr>
        <p:blipFill>
          <a:blip r:embed="rId3"/>
          <a:stretch>
            <a:fillRect/>
          </a:stretch>
        </p:blipFill>
        <p:spPr>
          <a:xfrm>
            <a:off x="2910296" y="4779457"/>
            <a:ext cx="4602745" cy="1809171"/>
          </a:xfrm>
          <a:prstGeom prst="rect">
            <a:avLst/>
          </a:prstGeom>
        </p:spPr>
      </p:pic>
    </p:spTree>
    <p:extLst>
      <p:ext uri="{BB962C8B-B14F-4D97-AF65-F5344CB8AC3E}">
        <p14:creationId xmlns:p14="http://schemas.microsoft.com/office/powerpoint/2010/main" val="42778747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ee the source image">
            <a:extLst>
              <a:ext uri="{FF2B5EF4-FFF2-40B4-BE49-F238E27FC236}">
                <a16:creationId xmlns:a16="http://schemas.microsoft.com/office/drawing/2014/main" id="{8B7C0C1B-59FC-469D-A02E-A2989D042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326" y="2036027"/>
            <a:ext cx="4721086" cy="466682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4ED3851E-5B38-4C83-9062-344F88C68EAB}"/>
              </a:ext>
            </a:extLst>
          </p:cNvPr>
          <p:cNvSpPr txBox="1"/>
          <p:nvPr/>
        </p:nvSpPr>
        <p:spPr>
          <a:xfrm>
            <a:off x="228600" y="832413"/>
            <a:ext cx="8782050" cy="1015663"/>
          </a:xfrm>
          <a:prstGeom prst="rect">
            <a:avLst/>
          </a:prstGeom>
          <a:noFill/>
        </p:spPr>
        <p:txBody>
          <a:bodyPr wrap="square">
            <a:spAutoFit/>
          </a:bodyPr>
          <a:lstStyle/>
          <a:p>
            <a:r>
              <a:rPr lang="cs-CZ" sz="2000" dirty="0"/>
              <a:t>Při </a:t>
            </a:r>
            <a:r>
              <a:rPr lang="cs-CZ" sz="2000" b="1" dirty="0"/>
              <a:t>echolokaci </a:t>
            </a:r>
            <a:r>
              <a:rPr lang="cs-CZ" sz="2000" dirty="0"/>
              <a:t>zjišťuje sonar polohu a vzdálenost různých těles s pomocí zvuku anebo ultrazvuku na základě rychlosti šíření zvuku. Užívají ji kromě lidí pomocí techniky i živočichové, např. netopýři či kytovci. </a:t>
            </a:r>
          </a:p>
        </p:txBody>
      </p:sp>
      <p:pic>
        <p:nvPicPr>
          <p:cNvPr id="30722" name="Picture 2" descr="Zobrazit zdrojový obrázek">
            <a:extLst>
              <a:ext uri="{FF2B5EF4-FFF2-40B4-BE49-F238E27FC236}">
                <a16:creationId xmlns:a16="http://schemas.microsoft.com/office/drawing/2014/main" id="{7C8DF6EC-DF08-4D0E-85E4-C0CDA972B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 y="3704521"/>
            <a:ext cx="2776744" cy="287670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160609C-1F0E-4045-B72D-411FEDF1C360}"/>
              </a:ext>
            </a:extLst>
          </p:cNvPr>
          <p:cNvSpPr txBox="1"/>
          <p:nvPr/>
        </p:nvSpPr>
        <p:spPr>
          <a:xfrm>
            <a:off x="228600" y="276772"/>
            <a:ext cx="4572000" cy="461665"/>
          </a:xfrm>
          <a:prstGeom prst="rect">
            <a:avLst/>
          </a:prstGeom>
          <a:noFill/>
        </p:spPr>
        <p:txBody>
          <a:bodyPr wrap="square">
            <a:spAutoFit/>
          </a:bodyPr>
          <a:lstStyle/>
          <a:p>
            <a:r>
              <a:rPr lang="cs-CZ" sz="2400" b="1" dirty="0"/>
              <a:t>Echolokace</a:t>
            </a:r>
            <a:endParaRPr lang="cs-CZ" sz="2400" dirty="0"/>
          </a:p>
        </p:txBody>
      </p:sp>
    </p:spTree>
    <p:extLst>
      <p:ext uri="{BB962C8B-B14F-4D97-AF65-F5344CB8AC3E}">
        <p14:creationId xmlns:p14="http://schemas.microsoft.com/office/powerpoint/2010/main" val="31744959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AA708D81-FC69-42C9-B64B-04D573ADD98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84520" y="2494151"/>
            <a:ext cx="3268980" cy="1885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0C9279F3-8418-485E-BA9E-926067160A02}"/>
              </a:ext>
            </a:extLst>
          </p:cNvPr>
          <p:cNvSpPr txBox="1"/>
          <p:nvPr/>
        </p:nvSpPr>
        <p:spPr>
          <a:xfrm>
            <a:off x="190500" y="295275"/>
            <a:ext cx="3805785" cy="461665"/>
          </a:xfrm>
          <a:prstGeom prst="rect">
            <a:avLst/>
          </a:prstGeom>
          <a:noFill/>
        </p:spPr>
        <p:txBody>
          <a:bodyPr wrap="none" rtlCol="0">
            <a:spAutoFit/>
          </a:bodyPr>
          <a:lstStyle/>
          <a:p>
            <a:r>
              <a:rPr lang="cs-CZ" sz="2400" b="1" dirty="0"/>
              <a:t>Pohlcování (absorpce) zvuku</a:t>
            </a:r>
          </a:p>
        </p:txBody>
      </p:sp>
      <p:sp>
        <p:nvSpPr>
          <p:cNvPr id="5" name="TextovéPole 4">
            <a:extLst>
              <a:ext uri="{FF2B5EF4-FFF2-40B4-BE49-F238E27FC236}">
                <a16:creationId xmlns:a16="http://schemas.microsoft.com/office/drawing/2014/main" id="{18B8175F-9EE1-4B4F-ACB3-B30BF7431F78}"/>
              </a:ext>
            </a:extLst>
          </p:cNvPr>
          <p:cNvSpPr txBox="1"/>
          <p:nvPr/>
        </p:nvSpPr>
        <p:spPr>
          <a:xfrm>
            <a:off x="190500" y="1032213"/>
            <a:ext cx="5200650" cy="2923877"/>
          </a:xfrm>
          <a:prstGeom prst="rect">
            <a:avLst/>
          </a:prstGeom>
          <a:noFill/>
        </p:spPr>
        <p:txBody>
          <a:bodyPr wrap="square">
            <a:spAutoFit/>
          </a:bodyPr>
          <a:lstStyle/>
          <a:p>
            <a:pPr algn="just"/>
            <a:r>
              <a:rPr lang="cs-CZ" sz="2000" dirty="0"/>
              <a:t>Podle zákona odrazu, je intenzita odraženého (reflektovaného) vlnění I</a:t>
            </a:r>
            <a:r>
              <a:rPr lang="cs-CZ" sz="2000" baseline="-25000" dirty="0"/>
              <a:t>r</a:t>
            </a:r>
            <a:r>
              <a:rPr lang="cs-CZ" sz="2000" dirty="0"/>
              <a:t> vždy menší než intenzita I</a:t>
            </a:r>
            <a:r>
              <a:rPr lang="cs-CZ" sz="2000" baseline="-25000" dirty="0"/>
              <a:t>0</a:t>
            </a:r>
            <a:r>
              <a:rPr lang="cs-CZ" sz="2000" dirty="0"/>
              <a:t> vlnění dopadajícího na stěnu. Část zvukové energie, která pronikla do překážky je z hlediska místnosti ztracená (</a:t>
            </a:r>
            <a:r>
              <a:rPr lang="cs-CZ" sz="2000" b="1" dirty="0"/>
              <a:t>pohlcená</a:t>
            </a:r>
            <a:r>
              <a:rPr lang="cs-CZ" sz="2000" dirty="0"/>
              <a:t>). Platí jednoduchý vztah:</a:t>
            </a:r>
          </a:p>
          <a:p>
            <a:pPr algn="ctr"/>
            <a:r>
              <a:rPr lang="cs-CZ" sz="2000" dirty="0"/>
              <a:t> </a:t>
            </a:r>
            <a:r>
              <a:rPr lang="cs-CZ" sz="2400" dirty="0"/>
              <a:t>I</a:t>
            </a:r>
            <a:r>
              <a:rPr lang="cs-CZ" sz="2400" baseline="-25000" dirty="0"/>
              <a:t>0</a:t>
            </a:r>
            <a:r>
              <a:rPr lang="cs-CZ" sz="2400" dirty="0"/>
              <a:t> = I</a:t>
            </a:r>
            <a:r>
              <a:rPr lang="cs-CZ" sz="2400" baseline="-25000" dirty="0"/>
              <a:t>r</a:t>
            </a:r>
            <a:r>
              <a:rPr lang="cs-CZ" sz="2400" dirty="0"/>
              <a:t> + </a:t>
            </a:r>
            <a:r>
              <a:rPr lang="cs-CZ" sz="2400" dirty="0" err="1"/>
              <a:t>I</a:t>
            </a:r>
            <a:r>
              <a:rPr lang="cs-CZ" sz="2400" baseline="-25000" dirty="0" err="1"/>
              <a:t>a</a:t>
            </a:r>
            <a:endParaRPr lang="cs-CZ" sz="2400" baseline="-25000" dirty="0"/>
          </a:p>
          <a:p>
            <a:pPr algn="just"/>
            <a:r>
              <a:rPr lang="cs-CZ" sz="2000" dirty="0"/>
              <a:t> kde </a:t>
            </a:r>
            <a:r>
              <a:rPr lang="cs-CZ" sz="2000" dirty="0" err="1"/>
              <a:t>I</a:t>
            </a:r>
            <a:r>
              <a:rPr lang="cs-CZ" sz="2000" baseline="-25000" dirty="0" err="1"/>
              <a:t>a</a:t>
            </a:r>
            <a:r>
              <a:rPr lang="cs-CZ" sz="2000" dirty="0"/>
              <a:t> je intenzita pohlceného (absorbovaného) vlnění.</a:t>
            </a:r>
          </a:p>
        </p:txBody>
      </p:sp>
      <p:pic>
        <p:nvPicPr>
          <p:cNvPr id="2050" name="Picture 2">
            <a:extLst>
              <a:ext uri="{FF2B5EF4-FFF2-40B4-BE49-F238E27FC236}">
                <a16:creationId xmlns:a16="http://schemas.microsoft.com/office/drawing/2014/main" id="{1F5BD459-0960-4477-8A3C-029553126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150" y="295275"/>
            <a:ext cx="207645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33DC9A2-6A10-4990-8050-79BD24F4EA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8862" y="3782019"/>
            <a:ext cx="642938" cy="59808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B775240D-6F3E-46C1-B857-E62D6356A243}"/>
              </a:ext>
            </a:extLst>
          </p:cNvPr>
          <p:cNvSpPr txBox="1"/>
          <p:nvPr/>
        </p:nvSpPr>
        <p:spPr>
          <a:xfrm>
            <a:off x="190500" y="4526191"/>
            <a:ext cx="8763000" cy="2246769"/>
          </a:xfrm>
          <a:prstGeom prst="rect">
            <a:avLst/>
          </a:prstGeom>
          <a:noFill/>
        </p:spPr>
        <p:txBody>
          <a:bodyPr wrap="square">
            <a:spAutoFit/>
          </a:bodyPr>
          <a:lstStyle/>
          <a:p>
            <a:pPr algn="just"/>
            <a:r>
              <a:rPr lang="cs-CZ" sz="2000" dirty="0"/>
              <a:t>Při dopadu zvukového vlnění na překážku (např. stěna, dveře, …) část zvukové energie proniká do druhého prostředí a zbytek se od překážky odráží </a:t>
            </a:r>
            <a:r>
              <a:rPr lang="cs-CZ" sz="2000" u="sng" dirty="0"/>
              <a:t>Koeficient pohltivosti závisí především na materiálu a charakteru jeho povrchu, ale mění se i s výškou zvukového vlnění - pro nižší tóny je koeficient absorpce tónu menší a pro vyšší tóny je naopak o něco vyšší</a:t>
            </a:r>
            <a:r>
              <a:rPr lang="cs-CZ" sz="2000" dirty="0"/>
              <a:t>. Tento koeficient je větší u látek pórovitých (koberec, závěsy, děrované panely, …), velmi malý je tento koeficient u materiálů kompaktních a hladkých (kovy, dlaždice, sklo, …).</a:t>
            </a:r>
          </a:p>
        </p:txBody>
      </p:sp>
    </p:spTree>
    <p:extLst>
      <p:ext uri="{BB962C8B-B14F-4D97-AF65-F5344CB8AC3E}">
        <p14:creationId xmlns:p14="http://schemas.microsoft.com/office/powerpoint/2010/main" val="12592931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e the source image">
            <a:extLst>
              <a:ext uri="{FF2B5EF4-FFF2-40B4-BE49-F238E27FC236}">
                <a16:creationId xmlns:a16="http://schemas.microsoft.com/office/drawing/2014/main" id="{4EBDEEB0-6F94-4275-8B57-B56AB2DBE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050" y="1155549"/>
            <a:ext cx="3067050" cy="227345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91D1307-369C-4C7A-938E-47D941F48032}"/>
              </a:ext>
            </a:extLst>
          </p:cNvPr>
          <p:cNvSpPr txBox="1"/>
          <p:nvPr/>
        </p:nvSpPr>
        <p:spPr>
          <a:xfrm>
            <a:off x="209550" y="347662"/>
            <a:ext cx="8591550" cy="1015663"/>
          </a:xfrm>
          <a:prstGeom prst="rect">
            <a:avLst/>
          </a:prstGeom>
          <a:noFill/>
        </p:spPr>
        <p:txBody>
          <a:bodyPr wrap="square">
            <a:spAutoFit/>
          </a:bodyPr>
          <a:lstStyle/>
          <a:p>
            <a:pPr algn="just"/>
            <a:r>
              <a:rPr lang="cs-CZ" sz="2000" b="0" i="0" dirty="0">
                <a:effectLst/>
              </a:rPr>
              <a:t>Metoda </a:t>
            </a:r>
            <a:r>
              <a:rPr lang="cs-CZ" sz="2000" b="1" i="0" dirty="0">
                <a:effectLst/>
              </a:rPr>
              <a:t>ultrazvukové defektoskopie </a:t>
            </a:r>
            <a:r>
              <a:rPr lang="cs-CZ" sz="2000" b="0" i="0" dirty="0">
                <a:solidFill>
                  <a:srgbClr val="202122"/>
                </a:solidFill>
                <a:effectLst/>
              </a:rPr>
              <a:t>využívá ultrazvuku pro kontrolu homogenity a poruch materiálu</a:t>
            </a:r>
            <a:r>
              <a:rPr lang="cs-CZ" sz="2000" b="0" i="0" dirty="0">
                <a:effectLst/>
              </a:rPr>
              <a:t> je založená na změnách prostupnosti a odrazivosti ultrazvukové vlny vlivem necelistvosti v materiálu. </a:t>
            </a:r>
            <a:endParaRPr lang="cs-CZ" sz="2000" dirty="0"/>
          </a:p>
        </p:txBody>
      </p:sp>
      <p:sp>
        <p:nvSpPr>
          <p:cNvPr id="6" name="TextovéPole 5">
            <a:extLst>
              <a:ext uri="{FF2B5EF4-FFF2-40B4-BE49-F238E27FC236}">
                <a16:creationId xmlns:a16="http://schemas.microsoft.com/office/drawing/2014/main" id="{CD888C34-98F0-4BCF-987C-0CF10520A31C}"/>
              </a:ext>
            </a:extLst>
          </p:cNvPr>
          <p:cNvSpPr txBox="1"/>
          <p:nvPr/>
        </p:nvSpPr>
        <p:spPr>
          <a:xfrm>
            <a:off x="209549" y="1555075"/>
            <a:ext cx="5172075" cy="1015663"/>
          </a:xfrm>
          <a:prstGeom prst="rect">
            <a:avLst/>
          </a:prstGeom>
          <a:noFill/>
        </p:spPr>
        <p:txBody>
          <a:bodyPr wrap="square">
            <a:spAutoFit/>
          </a:bodyPr>
          <a:lstStyle/>
          <a:p>
            <a:pPr algn="just"/>
            <a:r>
              <a:rPr lang="cs-CZ" sz="2000" dirty="0"/>
              <a:t>Ultrazvuk se dá použít třeba při lékařském vyšetření v lékařské </a:t>
            </a:r>
            <a:r>
              <a:rPr lang="cs-CZ" sz="2000" b="1" dirty="0"/>
              <a:t>ultrasonografii</a:t>
            </a:r>
            <a:r>
              <a:rPr lang="cs-CZ" sz="2000" dirty="0"/>
              <a:t> nebo </a:t>
            </a:r>
            <a:r>
              <a:rPr lang="cs-CZ" sz="2000" b="1" dirty="0"/>
              <a:t>echokardiografii</a:t>
            </a:r>
            <a:r>
              <a:rPr lang="cs-CZ" sz="2000" dirty="0"/>
              <a:t>.</a:t>
            </a:r>
          </a:p>
        </p:txBody>
      </p:sp>
      <p:sp>
        <p:nvSpPr>
          <p:cNvPr id="7" name="TextovéPole 6">
            <a:extLst>
              <a:ext uri="{FF2B5EF4-FFF2-40B4-BE49-F238E27FC236}">
                <a16:creationId xmlns:a16="http://schemas.microsoft.com/office/drawing/2014/main" id="{54C7557E-C9FF-45F8-9C2A-3BCB33A8B2CA}"/>
              </a:ext>
            </a:extLst>
          </p:cNvPr>
          <p:cNvSpPr txBox="1"/>
          <p:nvPr/>
        </p:nvSpPr>
        <p:spPr>
          <a:xfrm>
            <a:off x="209548" y="2800648"/>
            <a:ext cx="5257801" cy="1631216"/>
          </a:xfrm>
          <a:prstGeom prst="rect">
            <a:avLst/>
          </a:prstGeom>
          <a:noFill/>
        </p:spPr>
        <p:txBody>
          <a:bodyPr wrap="square">
            <a:spAutoFit/>
          </a:bodyPr>
          <a:lstStyle/>
          <a:p>
            <a:pPr algn="just"/>
            <a:r>
              <a:rPr lang="cs-CZ" sz="2000" dirty="0"/>
              <a:t>Ultrazvukový </a:t>
            </a:r>
            <a:r>
              <a:rPr lang="cs-CZ" sz="2000" b="1" dirty="0"/>
              <a:t>zmlžovač</a:t>
            </a:r>
            <a:r>
              <a:rPr lang="cs-CZ" sz="2000" dirty="0"/>
              <a:t> (resp. zvlhčovač vzduchu) díky rychlým vibracím destičky ponořené ve vodě generuje aerosol (mlhu). Frekvence jednotek MHz vytváří vodní kapky velkosti řádově jednotek µm.</a:t>
            </a:r>
          </a:p>
        </p:txBody>
      </p:sp>
      <p:sp>
        <p:nvSpPr>
          <p:cNvPr id="9" name="TextovéPole 8">
            <a:extLst>
              <a:ext uri="{FF2B5EF4-FFF2-40B4-BE49-F238E27FC236}">
                <a16:creationId xmlns:a16="http://schemas.microsoft.com/office/drawing/2014/main" id="{F8868787-E085-4CB9-84F5-4A2CB1D5B298}"/>
              </a:ext>
            </a:extLst>
          </p:cNvPr>
          <p:cNvSpPr txBox="1"/>
          <p:nvPr/>
        </p:nvSpPr>
        <p:spPr>
          <a:xfrm>
            <a:off x="209547" y="4668858"/>
            <a:ext cx="8734427" cy="707886"/>
          </a:xfrm>
          <a:prstGeom prst="rect">
            <a:avLst/>
          </a:prstGeom>
          <a:noFill/>
        </p:spPr>
        <p:txBody>
          <a:bodyPr wrap="square">
            <a:spAutoFit/>
          </a:bodyPr>
          <a:lstStyle/>
          <a:p>
            <a:r>
              <a:rPr lang="cs-CZ" sz="2000" dirty="0"/>
              <a:t>Dále se ultrazvuk používá k </a:t>
            </a:r>
            <a:r>
              <a:rPr lang="cs-CZ" sz="2000" b="1" dirty="0"/>
              <a:t>měření tloušťky materiálu</a:t>
            </a:r>
            <a:r>
              <a:rPr lang="cs-CZ" sz="2000" dirty="0"/>
              <a:t>, </a:t>
            </a:r>
            <a:r>
              <a:rPr lang="cs-CZ" sz="2000" b="1" dirty="0"/>
              <a:t>desinfekci</a:t>
            </a:r>
            <a:r>
              <a:rPr lang="cs-CZ" sz="2000" dirty="0"/>
              <a:t> vody, mléka a jiných roztoků, </a:t>
            </a:r>
            <a:r>
              <a:rPr lang="cs-CZ" sz="2000" b="1" dirty="0"/>
              <a:t>promíchávání</a:t>
            </a:r>
            <a:r>
              <a:rPr lang="cs-CZ" sz="2000" dirty="0"/>
              <a:t> galvanické lázně či </a:t>
            </a:r>
            <a:r>
              <a:rPr lang="cs-CZ" sz="2000" b="1" dirty="0"/>
              <a:t>vytváření suspenzí</a:t>
            </a:r>
            <a:r>
              <a:rPr lang="cs-CZ" sz="2000" dirty="0"/>
              <a:t>.</a:t>
            </a:r>
          </a:p>
        </p:txBody>
      </p:sp>
    </p:spTree>
    <p:extLst>
      <p:ext uri="{BB962C8B-B14F-4D97-AF65-F5344CB8AC3E}">
        <p14:creationId xmlns:p14="http://schemas.microsoft.com/office/powerpoint/2010/main" val="23714880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Sensors Modules Ultrasonic Module Hc Sr04 | Sensors Modules">
            <a:extLst>
              <a:ext uri="{FF2B5EF4-FFF2-40B4-BE49-F238E27FC236}">
                <a16:creationId xmlns:a16="http://schemas.microsoft.com/office/drawing/2014/main" id="{C4F60917-3CF8-4D1C-8D85-3C7F30075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892" y="1565791"/>
            <a:ext cx="3307196" cy="186320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B55DA305-0AC1-4A6D-8B4D-07F44E79AA74}"/>
              </a:ext>
            </a:extLst>
          </p:cNvPr>
          <p:cNvSpPr txBox="1"/>
          <p:nvPr/>
        </p:nvSpPr>
        <p:spPr>
          <a:xfrm>
            <a:off x="234077" y="271462"/>
            <a:ext cx="5052298" cy="1200329"/>
          </a:xfrm>
          <a:prstGeom prst="rect">
            <a:avLst/>
          </a:prstGeom>
          <a:noFill/>
        </p:spPr>
        <p:txBody>
          <a:bodyPr wrap="square">
            <a:spAutoFit/>
          </a:bodyPr>
          <a:lstStyle/>
          <a:p>
            <a:pPr marL="0" indent="0" eaLnBrk="1" hangingPunct="1">
              <a:buNone/>
            </a:pPr>
            <a:r>
              <a:rPr lang="cs-CZ" altLang="cs-CZ" sz="2400" b="1" dirty="0"/>
              <a:t>Ultrazvukové dálkoměry</a:t>
            </a:r>
            <a:endParaRPr lang="cs-CZ" altLang="cs-CZ" sz="2400" dirty="0"/>
          </a:p>
          <a:p>
            <a:pPr marL="0" indent="0" eaLnBrk="1" hangingPunct="1">
              <a:buNone/>
            </a:pPr>
            <a:endParaRPr lang="cs-CZ" sz="800" b="0" i="0" dirty="0">
              <a:solidFill>
                <a:srgbClr val="2E353B"/>
              </a:solidFill>
              <a:effectLst/>
            </a:endParaRPr>
          </a:p>
          <a:p>
            <a:pPr marL="0" indent="0" eaLnBrk="1" hangingPunct="1">
              <a:buNone/>
            </a:pPr>
            <a:r>
              <a:rPr lang="cs-CZ" sz="2000" b="0" i="0" dirty="0">
                <a:solidFill>
                  <a:srgbClr val="2E353B"/>
                </a:solidFill>
                <a:effectLst/>
              </a:rPr>
              <a:t>Ultrazvukové vlny se odráží od měřené plochy a vrací do měřicího přístroje. </a:t>
            </a:r>
            <a:endParaRPr lang="cs-CZ" sz="2000" dirty="0"/>
          </a:p>
        </p:txBody>
      </p:sp>
      <p:pic>
        <p:nvPicPr>
          <p:cNvPr id="129028" name="Picture 4" descr="Distance Measurement via Using of Ultrasonic Sensor">
            <a:extLst>
              <a:ext uri="{FF2B5EF4-FFF2-40B4-BE49-F238E27FC236}">
                <a16:creationId xmlns:a16="http://schemas.microsoft.com/office/drawing/2014/main" id="{E1810FDB-3094-499F-B41C-16D5C9C7A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285" y="216932"/>
            <a:ext cx="2877910" cy="313372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0DDEC1C0-04C9-4E64-A089-2904DE47EEAE}"/>
              </a:ext>
            </a:extLst>
          </p:cNvPr>
          <p:cNvSpPr txBox="1"/>
          <p:nvPr/>
        </p:nvSpPr>
        <p:spPr>
          <a:xfrm>
            <a:off x="234077" y="3886200"/>
            <a:ext cx="4572000" cy="461665"/>
          </a:xfrm>
          <a:prstGeom prst="rect">
            <a:avLst/>
          </a:prstGeom>
          <a:noFill/>
        </p:spPr>
        <p:txBody>
          <a:bodyPr wrap="square">
            <a:spAutoFit/>
          </a:bodyPr>
          <a:lstStyle/>
          <a:p>
            <a:pPr marL="0" indent="0" eaLnBrk="1" hangingPunct="1">
              <a:buNone/>
            </a:pPr>
            <a:r>
              <a:rPr lang="cs-CZ" altLang="cs-CZ" sz="2400" b="1" dirty="0"/>
              <a:t>Ultrazvukové </a:t>
            </a:r>
            <a:r>
              <a:rPr lang="en-US" altLang="cs-CZ" sz="2400" b="1" dirty="0"/>
              <a:t>m</a:t>
            </a:r>
            <a:r>
              <a:rPr lang="cs-CZ" altLang="cs-CZ" sz="2400" b="1" dirty="0" err="1"/>
              <a:t>ěřič</a:t>
            </a:r>
            <a:r>
              <a:rPr lang="en-US" altLang="cs-CZ" sz="2400" b="1" dirty="0"/>
              <a:t>e</a:t>
            </a:r>
            <a:r>
              <a:rPr lang="cs-CZ" altLang="cs-CZ" sz="2400" b="1" dirty="0"/>
              <a:t> výšky hladiny</a:t>
            </a:r>
            <a:endParaRPr lang="cs-CZ" altLang="cs-CZ" sz="2400" dirty="0"/>
          </a:p>
        </p:txBody>
      </p:sp>
      <p:pic>
        <p:nvPicPr>
          <p:cNvPr id="8" name="Picture 2">
            <a:extLst>
              <a:ext uri="{FF2B5EF4-FFF2-40B4-BE49-F238E27FC236}">
                <a16:creationId xmlns:a16="http://schemas.microsoft.com/office/drawing/2014/main" id="{EC2B58CD-A274-4189-94CB-A0049AD49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101" y="4591654"/>
            <a:ext cx="1814755" cy="2168009"/>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a:extLst>
              <a:ext uri="{FF2B5EF4-FFF2-40B4-BE49-F238E27FC236}">
                <a16:creationId xmlns:a16="http://schemas.microsoft.com/office/drawing/2014/main" id="{69B88A66-AD06-4919-9AF7-7FC26CFF68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230" y="3625938"/>
            <a:ext cx="2857500" cy="3133725"/>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8B64E91C-AEDF-43EC-8D16-34DB94195A3B}"/>
              </a:ext>
            </a:extLst>
          </p:cNvPr>
          <p:cNvPicPr>
            <a:picLocks noChangeAspect="1"/>
          </p:cNvPicPr>
          <p:nvPr/>
        </p:nvPicPr>
        <p:blipFill>
          <a:blip r:embed="rId6"/>
          <a:stretch>
            <a:fillRect/>
          </a:stretch>
        </p:blipFill>
        <p:spPr>
          <a:xfrm>
            <a:off x="807189" y="4435265"/>
            <a:ext cx="1885301" cy="2253038"/>
          </a:xfrm>
          <a:prstGeom prst="rect">
            <a:avLst/>
          </a:prstGeom>
        </p:spPr>
      </p:pic>
    </p:spTree>
    <p:extLst>
      <p:ext uri="{BB962C8B-B14F-4D97-AF65-F5344CB8AC3E}">
        <p14:creationId xmlns:p14="http://schemas.microsoft.com/office/powerpoint/2010/main" val="7285815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D1B31E2-AB95-459F-A815-5B2E958CEBFA}"/>
              </a:ext>
            </a:extLst>
          </p:cNvPr>
          <p:cNvPicPr>
            <a:picLocks noChangeAspect="1"/>
          </p:cNvPicPr>
          <p:nvPr/>
        </p:nvPicPr>
        <p:blipFill>
          <a:blip r:embed="rId2"/>
          <a:stretch>
            <a:fillRect/>
          </a:stretch>
        </p:blipFill>
        <p:spPr>
          <a:xfrm>
            <a:off x="3202721" y="2151468"/>
            <a:ext cx="5355566" cy="1762874"/>
          </a:xfrm>
          <a:prstGeom prst="rect">
            <a:avLst/>
          </a:prstGeom>
        </p:spPr>
      </p:pic>
      <p:sp>
        <p:nvSpPr>
          <p:cNvPr id="4" name="TextovéPole 3">
            <a:extLst>
              <a:ext uri="{FF2B5EF4-FFF2-40B4-BE49-F238E27FC236}">
                <a16:creationId xmlns:a16="http://schemas.microsoft.com/office/drawing/2014/main" id="{5716CC84-270A-4E72-A173-96A83997D09F}"/>
              </a:ext>
            </a:extLst>
          </p:cNvPr>
          <p:cNvSpPr txBox="1"/>
          <p:nvPr/>
        </p:nvSpPr>
        <p:spPr>
          <a:xfrm>
            <a:off x="278296" y="196717"/>
            <a:ext cx="2582823" cy="461665"/>
          </a:xfrm>
          <a:prstGeom prst="rect">
            <a:avLst/>
          </a:prstGeom>
          <a:noFill/>
        </p:spPr>
        <p:txBody>
          <a:bodyPr wrap="none" rtlCol="0">
            <a:spAutoFit/>
          </a:bodyPr>
          <a:lstStyle/>
          <a:p>
            <a:r>
              <a:rPr lang="cs-CZ" sz="2400" b="1" dirty="0"/>
              <a:t>Ultrazvuková lázeň</a:t>
            </a:r>
            <a:endParaRPr lang="en-US" sz="2400" b="1" dirty="0"/>
          </a:p>
        </p:txBody>
      </p:sp>
      <p:pic>
        <p:nvPicPr>
          <p:cNvPr id="10244" name="Picture 4" descr="See the source image">
            <a:extLst>
              <a:ext uri="{FF2B5EF4-FFF2-40B4-BE49-F238E27FC236}">
                <a16:creationId xmlns:a16="http://schemas.microsoft.com/office/drawing/2014/main" id="{1F8503B2-308E-4CB9-A8D0-C4AFD4046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46" y="2075714"/>
            <a:ext cx="2451504" cy="183862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7D1756F-215D-4436-B474-64F874A77062}"/>
              </a:ext>
            </a:extLst>
          </p:cNvPr>
          <p:cNvSpPr txBox="1"/>
          <p:nvPr/>
        </p:nvSpPr>
        <p:spPr>
          <a:xfrm>
            <a:off x="278296" y="658382"/>
            <a:ext cx="7242834" cy="1323439"/>
          </a:xfrm>
          <a:prstGeom prst="rect">
            <a:avLst/>
          </a:prstGeom>
          <a:noFill/>
        </p:spPr>
        <p:txBody>
          <a:bodyPr wrap="square">
            <a:spAutoFit/>
          </a:bodyPr>
          <a:lstStyle/>
          <a:p>
            <a:r>
              <a:rPr lang="cs-CZ" sz="2000" dirty="0"/>
              <a:t>Pokles tlaku může být důsledkem průchodu intenzivní akustické</a:t>
            </a:r>
          </a:p>
          <a:p>
            <a:r>
              <a:rPr lang="cs-CZ" sz="2000" dirty="0"/>
              <a:t> vlny v periodách zředění (</a:t>
            </a:r>
            <a:r>
              <a:rPr lang="cs-CZ" sz="2000" b="1" dirty="0"/>
              <a:t>akustická kavitace</a:t>
            </a:r>
            <a:r>
              <a:rPr lang="cs-CZ" sz="2000" dirty="0"/>
              <a:t>). Také fokusované rázové vlny šířící se v kapalině bývají doprovázeny vznikem kavitací.</a:t>
            </a:r>
          </a:p>
          <a:p>
            <a:r>
              <a:rPr lang="cs-CZ" sz="2000" dirty="0"/>
              <a:t>Jev může být doprovázen světelným efektem (</a:t>
            </a:r>
            <a:r>
              <a:rPr lang="cs-CZ" sz="2000" b="1" dirty="0" err="1"/>
              <a:t>sonoluminiscence</a:t>
            </a:r>
            <a:r>
              <a:rPr lang="cs-CZ" sz="2000" dirty="0"/>
              <a:t>). </a:t>
            </a:r>
          </a:p>
        </p:txBody>
      </p:sp>
      <p:pic>
        <p:nvPicPr>
          <p:cNvPr id="6" name="Obrázek 5">
            <a:extLst>
              <a:ext uri="{FF2B5EF4-FFF2-40B4-BE49-F238E27FC236}">
                <a16:creationId xmlns:a16="http://schemas.microsoft.com/office/drawing/2014/main" id="{E5546A05-BF23-4EC9-AE61-F1C0684B39AE}"/>
              </a:ext>
            </a:extLst>
          </p:cNvPr>
          <p:cNvPicPr>
            <a:picLocks noChangeAspect="1"/>
          </p:cNvPicPr>
          <p:nvPr/>
        </p:nvPicPr>
        <p:blipFill>
          <a:blip r:embed="rId4"/>
          <a:stretch>
            <a:fillRect/>
          </a:stretch>
        </p:blipFill>
        <p:spPr>
          <a:xfrm>
            <a:off x="7274639" y="290989"/>
            <a:ext cx="1709797" cy="1680061"/>
          </a:xfrm>
          <a:prstGeom prst="rect">
            <a:avLst/>
          </a:prstGeom>
        </p:spPr>
      </p:pic>
      <p:pic>
        <p:nvPicPr>
          <p:cNvPr id="5124" name="Picture 4" descr="Image result for sonoluminiscence">
            <a:extLst>
              <a:ext uri="{FF2B5EF4-FFF2-40B4-BE49-F238E27FC236}">
                <a16:creationId xmlns:a16="http://schemas.microsoft.com/office/drawing/2014/main" id="{0B24A65C-5214-4C49-B00C-E97451286A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7650" y="4383900"/>
            <a:ext cx="1281887" cy="10061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F71D9E12-7AC8-43EF-9891-A175E8FAB587}"/>
              </a:ext>
            </a:extLst>
          </p:cNvPr>
          <p:cNvSpPr txBox="1"/>
          <p:nvPr/>
        </p:nvSpPr>
        <p:spPr>
          <a:xfrm>
            <a:off x="218930" y="5611069"/>
            <a:ext cx="8706140" cy="1015663"/>
          </a:xfrm>
          <a:prstGeom prst="rect">
            <a:avLst/>
          </a:prstGeom>
          <a:noFill/>
        </p:spPr>
        <p:txBody>
          <a:bodyPr wrap="square">
            <a:spAutoFit/>
          </a:bodyPr>
          <a:lstStyle/>
          <a:p>
            <a:pPr algn="just"/>
            <a:r>
              <a:rPr lang="cs-CZ" sz="2000" dirty="0"/>
              <a:t>Běžně se efektů kavitace využívá k čištění špatně dostupných míst na malých předmětech (např. u šperků). Předmět je umístěn do vodní lázně a zdroj ultrazvuku v lázni vyvolává akustickou kavitaci, která narušuje nečistoty na povrchu.</a:t>
            </a:r>
          </a:p>
        </p:txBody>
      </p:sp>
      <p:pic>
        <p:nvPicPr>
          <p:cNvPr id="16" name="Obrázek 15">
            <a:extLst>
              <a:ext uri="{FF2B5EF4-FFF2-40B4-BE49-F238E27FC236}">
                <a16:creationId xmlns:a16="http://schemas.microsoft.com/office/drawing/2014/main" id="{B48A4FC2-4C14-47F3-8060-A201D9070767}"/>
              </a:ext>
            </a:extLst>
          </p:cNvPr>
          <p:cNvPicPr>
            <a:picLocks noChangeAspect="1"/>
          </p:cNvPicPr>
          <p:nvPr/>
        </p:nvPicPr>
        <p:blipFill>
          <a:blip r:embed="rId6"/>
          <a:stretch>
            <a:fillRect/>
          </a:stretch>
        </p:blipFill>
        <p:spPr>
          <a:xfrm>
            <a:off x="1971675" y="4007191"/>
            <a:ext cx="4343400" cy="1480117"/>
          </a:xfrm>
          <a:prstGeom prst="rect">
            <a:avLst/>
          </a:prstGeom>
        </p:spPr>
      </p:pic>
    </p:spTree>
    <p:extLst>
      <p:ext uri="{BB962C8B-B14F-4D97-AF65-F5344CB8AC3E}">
        <p14:creationId xmlns:p14="http://schemas.microsoft.com/office/powerpoint/2010/main" val="25266006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BD8DD7B-D880-4CD8-BF28-A31F4CE7593A}"/>
              </a:ext>
            </a:extLst>
          </p:cNvPr>
          <p:cNvPicPr>
            <a:picLocks noChangeAspect="1"/>
          </p:cNvPicPr>
          <p:nvPr/>
        </p:nvPicPr>
        <p:blipFill>
          <a:blip r:embed="rId2"/>
          <a:stretch>
            <a:fillRect/>
          </a:stretch>
        </p:blipFill>
        <p:spPr>
          <a:xfrm>
            <a:off x="1345510" y="1071919"/>
            <a:ext cx="5999996" cy="3262727"/>
          </a:xfrm>
          <a:prstGeom prst="rect">
            <a:avLst/>
          </a:prstGeom>
        </p:spPr>
      </p:pic>
      <p:sp>
        <p:nvSpPr>
          <p:cNvPr id="7" name="TextovéPole 6">
            <a:extLst>
              <a:ext uri="{FF2B5EF4-FFF2-40B4-BE49-F238E27FC236}">
                <a16:creationId xmlns:a16="http://schemas.microsoft.com/office/drawing/2014/main" id="{48BFAF82-170E-4408-A57F-962F30F0CF15}"/>
              </a:ext>
            </a:extLst>
          </p:cNvPr>
          <p:cNvSpPr txBox="1"/>
          <p:nvPr/>
        </p:nvSpPr>
        <p:spPr>
          <a:xfrm>
            <a:off x="212035" y="4686211"/>
            <a:ext cx="8646215" cy="1015663"/>
          </a:xfrm>
          <a:prstGeom prst="rect">
            <a:avLst/>
          </a:prstGeom>
          <a:noFill/>
        </p:spPr>
        <p:txBody>
          <a:bodyPr wrap="square">
            <a:spAutoFit/>
          </a:bodyPr>
          <a:lstStyle/>
          <a:p>
            <a:pPr algn="just"/>
            <a:r>
              <a:rPr lang="cs-CZ" sz="2000" dirty="0"/>
              <a:t>Ultrazvuková kavitace se také využívá například ve stomatologii na </a:t>
            </a:r>
            <a:r>
              <a:rPr lang="cs-CZ" sz="2000" b="1" dirty="0"/>
              <a:t>odstraňování zubního kamene</a:t>
            </a:r>
            <a:r>
              <a:rPr lang="cs-CZ" sz="2000" dirty="0"/>
              <a:t> a jako vedlejší efekt i při </a:t>
            </a:r>
            <a:r>
              <a:rPr lang="cs-CZ" sz="2000" b="1" dirty="0"/>
              <a:t>rozrušování ledvinových kamenů </a:t>
            </a:r>
            <a:r>
              <a:rPr lang="cs-CZ" sz="2000" dirty="0"/>
              <a:t>pomocí rázových vln – </a:t>
            </a:r>
            <a:r>
              <a:rPr lang="cs-CZ" sz="2000" dirty="0" err="1"/>
              <a:t>litotripsii</a:t>
            </a:r>
            <a:r>
              <a:rPr lang="cs-CZ" sz="2000" dirty="0"/>
              <a:t>.</a:t>
            </a:r>
          </a:p>
        </p:txBody>
      </p:sp>
      <p:sp>
        <p:nvSpPr>
          <p:cNvPr id="8" name="TextovéPole 7">
            <a:extLst>
              <a:ext uri="{FF2B5EF4-FFF2-40B4-BE49-F238E27FC236}">
                <a16:creationId xmlns:a16="http://schemas.microsoft.com/office/drawing/2014/main" id="{C24AE7FD-A73C-4F66-B907-C42183AC40BE}"/>
              </a:ext>
            </a:extLst>
          </p:cNvPr>
          <p:cNvSpPr txBox="1"/>
          <p:nvPr/>
        </p:nvSpPr>
        <p:spPr>
          <a:xfrm>
            <a:off x="212035" y="268783"/>
            <a:ext cx="8608115" cy="707886"/>
          </a:xfrm>
          <a:prstGeom prst="rect">
            <a:avLst/>
          </a:prstGeom>
          <a:noFill/>
        </p:spPr>
        <p:txBody>
          <a:bodyPr wrap="square">
            <a:spAutoFit/>
          </a:bodyPr>
          <a:lstStyle/>
          <a:p>
            <a:pPr algn="just"/>
            <a:r>
              <a:rPr lang="cs-CZ" sz="2000" dirty="0"/>
              <a:t>Kavitace se využívá při </a:t>
            </a:r>
            <a:r>
              <a:rPr lang="cs-CZ" sz="2000" b="1" dirty="0"/>
              <a:t>ultrazvukové liposukci </a:t>
            </a:r>
            <a:r>
              <a:rPr lang="cs-CZ" sz="2000" dirty="0"/>
              <a:t>sloužící k odbourávání podkožního tuku.</a:t>
            </a:r>
          </a:p>
        </p:txBody>
      </p:sp>
    </p:spTree>
    <p:extLst>
      <p:ext uri="{BB962C8B-B14F-4D97-AF65-F5344CB8AC3E}">
        <p14:creationId xmlns:p14="http://schemas.microsoft.com/office/powerpoint/2010/main" val="3733588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D727ED3-3D24-43A0-83E5-ADAD5D4392B7}"/>
              </a:ext>
            </a:extLst>
          </p:cNvPr>
          <p:cNvSpPr txBox="1"/>
          <p:nvPr/>
        </p:nvSpPr>
        <p:spPr>
          <a:xfrm>
            <a:off x="142874" y="661511"/>
            <a:ext cx="8801101" cy="1015663"/>
          </a:xfrm>
          <a:prstGeom prst="rect">
            <a:avLst/>
          </a:prstGeom>
          <a:noFill/>
        </p:spPr>
        <p:txBody>
          <a:bodyPr wrap="square">
            <a:spAutoFit/>
          </a:bodyPr>
          <a:lstStyle/>
          <a:p>
            <a:pPr algn="just"/>
            <a:r>
              <a:rPr lang="cs-CZ" sz="2000" b="0" i="0" dirty="0">
                <a:solidFill>
                  <a:srgbClr val="4F4F4F"/>
                </a:solidFill>
                <a:effectLst/>
              </a:rPr>
              <a:t>Jak se změní perioda harmonického kmitavého pohybu, jestliže ke pružině namísto měděného válečku (</a:t>
            </a:r>
            <a:r>
              <a:rPr lang="el-GR" sz="2000" b="0" i="0" dirty="0">
                <a:solidFill>
                  <a:srgbClr val="4F4F4F"/>
                </a:solidFill>
                <a:effectLst/>
              </a:rPr>
              <a:t>ρ</a:t>
            </a:r>
            <a:r>
              <a:rPr lang="el-GR" sz="2000" b="0" i="0" baseline="-25000" dirty="0">
                <a:solidFill>
                  <a:srgbClr val="4F4F4F"/>
                </a:solidFill>
                <a:effectLst/>
              </a:rPr>
              <a:t>1</a:t>
            </a:r>
            <a:r>
              <a:rPr lang="el-GR" sz="2000" b="0" i="0" dirty="0">
                <a:solidFill>
                  <a:srgbClr val="4F4F4F"/>
                </a:solidFill>
                <a:effectLst/>
              </a:rPr>
              <a:t> = 8930 </a:t>
            </a:r>
            <a:r>
              <a:rPr lang="cs-CZ" sz="2000" b="0" i="0" dirty="0">
                <a:solidFill>
                  <a:srgbClr val="4F4F4F"/>
                </a:solidFill>
                <a:effectLst/>
              </a:rPr>
              <a:t>kg.m</a:t>
            </a:r>
            <a:r>
              <a:rPr lang="cs-CZ" sz="2000" b="0" i="0" baseline="30000" dirty="0">
                <a:solidFill>
                  <a:srgbClr val="4F4F4F"/>
                </a:solidFill>
                <a:effectLst/>
              </a:rPr>
              <a:t>-3</a:t>
            </a:r>
            <a:r>
              <a:rPr lang="cs-CZ" sz="2000" b="0" i="0" dirty="0">
                <a:solidFill>
                  <a:srgbClr val="4F4F4F"/>
                </a:solidFill>
                <a:effectLst/>
              </a:rPr>
              <a:t>) ​​připevníme hliníkový váleček (</a:t>
            </a:r>
            <a:r>
              <a:rPr lang="el-GR" sz="2000" b="0" i="0" dirty="0">
                <a:solidFill>
                  <a:srgbClr val="4F4F4F"/>
                </a:solidFill>
                <a:effectLst/>
              </a:rPr>
              <a:t>ρ</a:t>
            </a:r>
            <a:r>
              <a:rPr lang="el-GR" sz="2000" b="0" i="0" baseline="-25000" dirty="0">
                <a:solidFill>
                  <a:srgbClr val="4F4F4F"/>
                </a:solidFill>
                <a:effectLst/>
              </a:rPr>
              <a:t>2</a:t>
            </a:r>
            <a:r>
              <a:rPr lang="el-GR" sz="2000" b="0" i="0" dirty="0">
                <a:solidFill>
                  <a:srgbClr val="4F4F4F"/>
                </a:solidFill>
                <a:effectLst/>
              </a:rPr>
              <a:t> = 2700 </a:t>
            </a:r>
            <a:r>
              <a:rPr lang="cs-CZ" sz="2000" b="0" i="0" dirty="0">
                <a:solidFill>
                  <a:srgbClr val="4F4F4F"/>
                </a:solidFill>
                <a:effectLst/>
              </a:rPr>
              <a:t>kg. m</a:t>
            </a:r>
            <a:r>
              <a:rPr lang="cs-CZ" sz="2000" b="0" i="0" baseline="30000" dirty="0">
                <a:solidFill>
                  <a:srgbClr val="4F4F4F"/>
                </a:solidFill>
                <a:effectLst/>
              </a:rPr>
              <a:t>-3</a:t>
            </a:r>
            <a:r>
              <a:rPr lang="cs-CZ" sz="2000" b="0" i="0" dirty="0">
                <a:solidFill>
                  <a:srgbClr val="4F4F4F"/>
                </a:solidFill>
                <a:effectLst/>
              </a:rPr>
              <a:t>) ​​se stejným objemem?</a:t>
            </a:r>
            <a:endParaRPr lang="cs-CZ" sz="2000" dirty="0"/>
          </a:p>
        </p:txBody>
      </p:sp>
      <p:pic>
        <p:nvPicPr>
          <p:cNvPr id="7" name="Obrázek 6">
            <a:extLst>
              <a:ext uri="{FF2B5EF4-FFF2-40B4-BE49-F238E27FC236}">
                <a16:creationId xmlns:a16="http://schemas.microsoft.com/office/drawing/2014/main" id="{B4371965-521B-4131-B602-95E79519F2EF}"/>
              </a:ext>
            </a:extLst>
          </p:cNvPr>
          <p:cNvPicPr>
            <a:picLocks noChangeAspect="1"/>
          </p:cNvPicPr>
          <p:nvPr/>
        </p:nvPicPr>
        <p:blipFill>
          <a:blip r:embed="rId2"/>
          <a:stretch>
            <a:fillRect/>
          </a:stretch>
        </p:blipFill>
        <p:spPr>
          <a:xfrm>
            <a:off x="679239" y="1941958"/>
            <a:ext cx="1113439" cy="629669"/>
          </a:xfrm>
          <a:prstGeom prst="rect">
            <a:avLst/>
          </a:prstGeom>
        </p:spPr>
      </p:pic>
      <p:sp>
        <p:nvSpPr>
          <p:cNvPr id="9" name="TextovéPole 8">
            <a:extLst>
              <a:ext uri="{FF2B5EF4-FFF2-40B4-BE49-F238E27FC236}">
                <a16:creationId xmlns:a16="http://schemas.microsoft.com/office/drawing/2014/main" id="{DD30938C-1A4A-4597-B517-3FF940254F15}"/>
              </a:ext>
            </a:extLst>
          </p:cNvPr>
          <p:cNvSpPr txBox="1"/>
          <p:nvPr/>
        </p:nvSpPr>
        <p:spPr>
          <a:xfrm>
            <a:off x="142874" y="171271"/>
            <a:ext cx="1072730" cy="461665"/>
          </a:xfrm>
          <a:prstGeom prst="rect">
            <a:avLst/>
          </a:prstGeom>
          <a:noFill/>
        </p:spPr>
        <p:txBody>
          <a:bodyPr wrap="none" rtlCol="0">
            <a:spAutoFit/>
          </a:bodyPr>
          <a:lstStyle/>
          <a:p>
            <a:r>
              <a:rPr lang="cs-CZ" sz="2400" b="1" dirty="0"/>
              <a:t>Příklad</a:t>
            </a:r>
          </a:p>
        </p:txBody>
      </p:sp>
      <p:pic>
        <p:nvPicPr>
          <p:cNvPr id="3" name="Obrázek 2">
            <a:extLst>
              <a:ext uri="{FF2B5EF4-FFF2-40B4-BE49-F238E27FC236}">
                <a16:creationId xmlns:a16="http://schemas.microsoft.com/office/drawing/2014/main" id="{75001932-1D3D-48FE-B407-649628DF31F8}"/>
              </a:ext>
            </a:extLst>
          </p:cNvPr>
          <p:cNvPicPr>
            <a:picLocks noChangeAspect="1"/>
          </p:cNvPicPr>
          <p:nvPr/>
        </p:nvPicPr>
        <p:blipFill>
          <a:blip r:embed="rId3"/>
          <a:stretch>
            <a:fillRect/>
          </a:stretch>
        </p:blipFill>
        <p:spPr>
          <a:xfrm>
            <a:off x="3505200" y="1428750"/>
            <a:ext cx="4433887" cy="2712076"/>
          </a:xfrm>
          <a:prstGeom prst="rect">
            <a:avLst/>
          </a:prstGeom>
        </p:spPr>
      </p:pic>
      <p:pic>
        <p:nvPicPr>
          <p:cNvPr id="6" name="Obrázek 5">
            <a:extLst>
              <a:ext uri="{FF2B5EF4-FFF2-40B4-BE49-F238E27FC236}">
                <a16:creationId xmlns:a16="http://schemas.microsoft.com/office/drawing/2014/main" id="{45575925-8EA5-40CB-B198-BCE43CA7C2D0}"/>
              </a:ext>
            </a:extLst>
          </p:cNvPr>
          <p:cNvPicPr>
            <a:picLocks noChangeAspect="1"/>
          </p:cNvPicPr>
          <p:nvPr/>
        </p:nvPicPr>
        <p:blipFill>
          <a:blip r:embed="rId4"/>
          <a:stretch>
            <a:fillRect/>
          </a:stretch>
        </p:blipFill>
        <p:spPr>
          <a:xfrm>
            <a:off x="589158" y="2876550"/>
            <a:ext cx="1905000" cy="1104900"/>
          </a:xfrm>
          <a:prstGeom prst="rect">
            <a:avLst/>
          </a:prstGeom>
        </p:spPr>
      </p:pic>
      <p:sp>
        <p:nvSpPr>
          <p:cNvPr id="10" name="TextovéPole 9">
            <a:extLst>
              <a:ext uri="{FF2B5EF4-FFF2-40B4-BE49-F238E27FC236}">
                <a16:creationId xmlns:a16="http://schemas.microsoft.com/office/drawing/2014/main" id="{5BD97096-A748-4D81-B3AF-50B8040E723A}"/>
              </a:ext>
            </a:extLst>
          </p:cNvPr>
          <p:cNvSpPr txBox="1"/>
          <p:nvPr/>
        </p:nvSpPr>
        <p:spPr>
          <a:xfrm>
            <a:off x="314324" y="4493816"/>
            <a:ext cx="1072730" cy="461665"/>
          </a:xfrm>
          <a:prstGeom prst="rect">
            <a:avLst/>
          </a:prstGeom>
          <a:noFill/>
        </p:spPr>
        <p:txBody>
          <a:bodyPr wrap="none" rtlCol="0">
            <a:spAutoFit/>
          </a:bodyPr>
          <a:lstStyle/>
          <a:p>
            <a:r>
              <a:rPr lang="cs-CZ" sz="2400" b="1" dirty="0"/>
              <a:t>Příklad</a:t>
            </a:r>
          </a:p>
        </p:txBody>
      </p:sp>
      <p:sp>
        <p:nvSpPr>
          <p:cNvPr id="8" name="TextovéPole 7">
            <a:extLst>
              <a:ext uri="{FF2B5EF4-FFF2-40B4-BE49-F238E27FC236}">
                <a16:creationId xmlns:a16="http://schemas.microsoft.com/office/drawing/2014/main" id="{46E0B5D3-7DBC-4716-9729-8BC02CD01172}"/>
              </a:ext>
            </a:extLst>
          </p:cNvPr>
          <p:cNvSpPr txBox="1"/>
          <p:nvPr/>
        </p:nvSpPr>
        <p:spPr>
          <a:xfrm>
            <a:off x="380999" y="4967176"/>
            <a:ext cx="8161593" cy="400110"/>
          </a:xfrm>
          <a:prstGeom prst="rect">
            <a:avLst/>
          </a:prstGeom>
          <a:noFill/>
        </p:spPr>
        <p:txBody>
          <a:bodyPr wrap="none" rtlCol="0">
            <a:spAutoFit/>
          </a:bodyPr>
          <a:lstStyle/>
          <a:p>
            <a:r>
              <a:rPr lang="cs-CZ" sz="2000" dirty="0"/>
              <a:t>Jakou práci vykonáme, stlačíme-li pružinu o 20 cm, je-li její tuhost 30 N.cm</a:t>
            </a:r>
            <a:r>
              <a:rPr lang="cs-CZ" sz="2000" baseline="30000" dirty="0"/>
              <a:t>-1</a:t>
            </a:r>
            <a:r>
              <a:rPr lang="cs-CZ" sz="2000" dirty="0"/>
              <a:t>?</a:t>
            </a:r>
          </a:p>
        </p:txBody>
      </p:sp>
      <p:pic>
        <p:nvPicPr>
          <p:cNvPr id="12" name="Grafický objekt 11">
            <a:extLst>
              <a:ext uri="{FF2B5EF4-FFF2-40B4-BE49-F238E27FC236}">
                <a16:creationId xmlns:a16="http://schemas.microsoft.com/office/drawing/2014/main" id="{075AA7A2-7836-44F9-BCEA-FE6B2C0EFF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69431" y="5429250"/>
            <a:ext cx="1234685" cy="531601"/>
          </a:xfrm>
          <a:prstGeom prst="rect">
            <a:avLst/>
          </a:prstGeom>
        </p:spPr>
      </p:pic>
      <p:sp>
        <p:nvSpPr>
          <p:cNvPr id="14" name="TextovéPole 13">
            <a:extLst>
              <a:ext uri="{FF2B5EF4-FFF2-40B4-BE49-F238E27FC236}">
                <a16:creationId xmlns:a16="http://schemas.microsoft.com/office/drawing/2014/main" id="{873CEBA3-A359-4BBF-A50F-3EC2BBCDBE47}"/>
              </a:ext>
            </a:extLst>
          </p:cNvPr>
          <p:cNvSpPr txBox="1"/>
          <p:nvPr/>
        </p:nvSpPr>
        <p:spPr>
          <a:xfrm>
            <a:off x="504824" y="5609813"/>
            <a:ext cx="2752725" cy="707886"/>
          </a:xfrm>
          <a:prstGeom prst="rect">
            <a:avLst/>
          </a:prstGeom>
          <a:noFill/>
        </p:spPr>
        <p:txBody>
          <a:bodyPr wrap="square">
            <a:spAutoFit/>
          </a:bodyPr>
          <a:lstStyle/>
          <a:p>
            <a:r>
              <a:rPr lang="cs-CZ" sz="2000" dirty="0"/>
              <a:t>k = 30 N.cm</a:t>
            </a:r>
            <a:r>
              <a:rPr lang="cs-CZ" sz="2000" baseline="30000" dirty="0"/>
              <a:t>-1</a:t>
            </a:r>
            <a:endParaRPr lang="cs-CZ" sz="2000" dirty="0"/>
          </a:p>
          <a:p>
            <a:r>
              <a:rPr lang="cs-CZ" sz="2000" dirty="0"/>
              <a:t>y = 20 cm = 0,2 m </a:t>
            </a:r>
          </a:p>
        </p:txBody>
      </p:sp>
      <p:sp>
        <p:nvSpPr>
          <p:cNvPr id="13" name="TextovéPole 12">
            <a:extLst>
              <a:ext uri="{FF2B5EF4-FFF2-40B4-BE49-F238E27FC236}">
                <a16:creationId xmlns:a16="http://schemas.microsoft.com/office/drawing/2014/main" id="{92314E0D-BAA4-4E02-A045-5F408BE29E9D}"/>
              </a:ext>
            </a:extLst>
          </p:cNvPr>
          <p:cNvSpPr txBox="1"/>
          <p:nvPr/>
        </p:nvSpPr>
        <p:spPr>
          <a:xfrm>
            <a:off x="3755131" y="6022815"/>
            <a:ext cx="3568606" cy="400110"/>
          </a:xfrm>
          <a:prstGeom prst="rect">
            <a:avLst/>
          </a:prstGeom>
          <a:noFill/>
        </p:spPr>
        <p:txBody>
          <a:bodyPr wrap="none" rtlCol="0">
            <a:spAutoFit/>
          </a:bodyPr>
          <a:lstStyle/>
          <a:p>
            <a:r>
              <a:rPr lang="cs-CZ" sz="2000" dirty="0"/>
              <a:t>W = ½.k.y</a:t>
            </a:r>
            <a:r>
              <a:rPr lang="cs-CZ" sz="2000" baseline="30000" dirty="0"/>
              <a:t>2</a:t>
            </a:r>
            <a:r>
              <a:rPr lang="cs-CZ" sz="2000" dirty="0"/>
              <a:t> = 0,5.30.20.0,2 = </a:t>
            </a:r>
            <a:r>
              <a:rPr lang="cs-CZ" sz="2000" u="sng" dirty="0"/>
              <a:t>60 J </a:t>
            </a:r>
          </a:p>
        </p:txBody>
      </p:sp>
    </p:spTree>
    <p:extLst>
      <p:ext uri="{BB962C8B-B14F-4D97-AF65-F5344CB8AC3E}">
        <p14:creationId xmlns:p14="http://schemas.microsoft.com/office/powerpoint/2010/main" val="23242541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6A2A192-4E2E-4A30-B783-6CC15A33DECC}"/>
              </a:ext>
            </a:extLst>
          </p:cNvPr>
          <p:cNvSpPr txBox="1"/>
          <p:nvPr/>
        </p:nvSpPr>
        <p:spPr>
          <a:xfrm>
            <a:off x="200025" y="667524"/>
            <a:ext cx="8743950" cy="3908762"/>
          </a:xfrm>
          <a:prstGeom prst="rect">
            <a:avLst/>
          </a:prstGeom>
          <a:noFill/>
        </p:spPr>
        <p:txBody>
          <a:bodyPr wrap="square">
            <a:spAutoFit/>
          </a:bodyPr>
          <a:lstStyle/>
          <a:p>
            <a:pPr algn="just"/>
            <a:r>
              <a:rPr lang="cs-CZ" sz="2000" b="1" i="0" dirty="0">
                <a:solidFill>
                  <a:srgbClr val="555555"/>
                </a:solidFill>
                <a:effectLst/>
              </a:rPr>
              <a:t>Vibrace</a:t>
            </a:r>
            <a:r>
              <a:rPr lang="cs-CZ" sz="2000" b="0" i="0" dirty="0">
                <a:solidFill>
                  <a:srgbClr val="555555"/>
                </a:solidFill>
                <a:effectLst/>
              </a:rPr>
              <a:t> </a:t>
            </a:r>
            <a:r>
              <a:rPr lang="cs-CZ" sz="2000" i="0" dirty="0">
                <a:solidFill>
                  <a:srgbClr val="555555"/>
                </a:solidFill>
                <a:effectLst/>
              </a:rPr>
              <a:t>vzniká pohybem pružného tělesa nebo prostředí, jehož jednotlivé body kmitají kolem své rovnovážné polohy</a:t>
            </a:r>
            <a:r>
              <a:rPr lang="cs-CZ" sz="2000" b="0" i="0" dirty="0">
                <a:solidFill>
                  <a:srgbClr val="555555"/>
                </a:solidFill>
                <a:effectLst/>
              </a:rPr>
              <a:t>. Např. chodem strojů a přístrojů, motorů dopravních či jiných prostředků, vlivem mořských vln. Z těchto zdrojů se přenášejí vibrace na člověka přímo nebo prostřednictvím dalších materiálů, médií a zařízení (sedadlem traktoru, palubou lodi, plošinou vrtné soupravy, podlahou v blízkosti zdrojů vibrací, apod.).</a:t>
            </a:r>
          </a:p>
          <a:p>
            <a:pPr algn="just"/>
            <a:endParaRPr lang="cs-CZ" sz="800" dirty="0">
              <a:solidFill>
                <a:srgbClr val="555555"/>
              </a:solidFill>
            </a:endParaRPr>
          </a:p>
          <a:p>
            <a:pPr algn="just"/>
            <a:r>
              <a:rPr lang="cs-CZ" sz="2000" b="0" i="0" dirty="0">
                <a:solidFill>
                  <a:srgbClr val="212529"/>
                </a:solidFill>
                <a:effectLst/>
              </a:rPr>
              <a:t>Odezva organizmu na účinek vibrací závisí na intenzitě vibrací a na délce působení vibrací na organizmus, k</a:t>
            </a:r>
            <a:r>
              <a:rPr lang="pt-BR" sz="2000" b="0" i="0" dirty="0">
                <a:solidFill>
                  <a:srgbClr val="212529"/>
                </a:solidFill>
                <a:effectLst/>
              </a:rPr>
              <a:t>ritické jsou frekvence především </a:t>
            </a:r>
            <a:r>
              <a:rPr lang="pt-BR" sz="2000" i="0" dirty="0">
                <a:solidFill>
                  <a:srgbClr val="212529"/>
                </a:solidFill>
                <a:effectLst/>
              </a:rPr>
              <a:t>od 4 do 8 Hz</a:t>
            </a:r>
            <a:r>
              <a:rPr lang="cs-CZ" sz="2000" b="0" i="0" dirty="0">
                <a:solidFill>
                  <a:srgbClr val="212529"/>
                </a:solidFill>
                <a:effectLst/>
              </a:rPr>
              <a:t>. I krátkodobá expozice může vyvolat nepříznivou odezvu. Systémové účinky mohou být nebezpečné, protože uvnitř organizmu působí velké dynamické síly. Expozice vibracím je spojena s nepříjemnými subjektivními pocity. Obecně se jedná o únavu, snížení pozornosti, zhoršené vnímání, snížení pracovní výkonnosti.</a:t>
            </a:r>
            <a:endParaRPr lang="cs-CZ" sz="2000" dirty="0"/>
          </a:p>
        </p:txBody>
      </p:sp>
      <p:sp>
        <p:nvSpPr>
          <p:cNvPr id="6" name="TextovéPole 5">
            <a:extLst>
              <a:ext uri="{FF2B5EF4-FFF2-40B4-BE49-F238E27FC236}">
                <a16:creationId xmlns:a16="http://schemas.microsoft.com/office/drawing/2014/main" id="{8E249780-F08E-4189-9C81-89616FA0C9B5}"/>
              </a:ext>
            </a:extLst>
          </p:cNvPr>
          <p:cNvSpPr txBox="1"/>
          <p:nvPr/>
        </p:nvSpPr>
        <p:spPr>
          <a:xfrm>
            <a:off x="200025" y="155227"/>
            <a:ext cx="4572000" cy="461665"/>
          </a:xfrm>
          <a:prstGeom prst="rect">
            <a:avLst/>
          </a:prstGeom>
          <a:noFill/>
        </p:spPr>
        <p:txBody>
          <a:bodyPr wrap="square">
            <a:spAutoFit/>
          </a:bodyPr>
          <a:lstStyle/>
          <a:p>
            <a:r>
              <a:rPr lang="cs-CZ" sz="2400" b="1" i="0" dirty="0">
                <a:solidFill>
                  <a:srgbClr val="555555"/>
                </a:solidFill>
                <a:effectLst/>
              </a:rPr>
              <a:t>Vibrace </a:t>
            </a:r>
            <a:endParaRPr lang="cs-CZ" sz="2400" dirty="0"/>
          </a:p>
        </p:txBody>
      </p:sp>
      <p:pic>
        <p:nvPicPr>
          <p:cNvPr id="7170" name="Picture 2" descr="See the source image">
            <a:extLst>
              <a:ext uri="{FF2B5EF4-FFF2-40B4-BE49-F238E27FC236}">
                <a16:creationId xmlns:a16="http://schemas.microsoft.com/office/drawing/2014/main" id="{29A93B20-0434-41E2-8591-5FB0F6EB4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1" y="4880491"/>
            <a:ext cx="5295268"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5175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99CC8C9E-A7FC-488A-91A5-6868766E3DF3}"/>
              </a:ext>
            </a:extLst>
          </p:cNvPr>
          <p:cNvSpPr>
            <a:spLocks noGrp="1"/>
          </p:cNvSpPr>
          <p:nvPr>
            <p:ph type="subTitle" idx="1"/>
          </p:nvPr>
        </p:nvSpPr>
        <p:spPr>
          <a:xfrm>
            <a:off x="1047466" y="995316"/>
            <a:ext cx="6858000" cy="1655762"/>
          </a:xfrm>
        </p:spPr>
        <p:txBody>
          <a:bodyPr>
            <a:normAutofit/>
          </a:bodyPr>
          <a:lstStyle/>
          <a:p>
            <a:r>
              <a:rPr lang="en-US" sz="4000" b="1" dirty="0" err="1"/>
              <a:t>Elektromagnetick</a:t>
            </a:r>
            <a:r>
              <a:rPr lang="cs-CZ" sz="4000" b="1" dirty="0"/>
              <a:t>é vlnění</a:t>
            </a:r>
          </a:p>
        </p:txBody>
      </p:sp>
    </p:spTree>
    <p:extLst>
      <p:ext uri="{BB962C8B-B14F-4D97-AF65-F5344CB8AC3E}">
        <p14:creationId xmlns:p14="http://schemas.microsoft.com/office/powerpoint/2010/main" val="21357015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scillating electric &#10;and magnetic fields"/>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01790" y="4368145"/>
            <a:ext cx="3744121" cy="2347624"/>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elektromagnetická vl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15" y="4958856"/>
            <a:ext cx="3825029" cy="1524901"/>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6592" y="1696406"/>
            <a:ext cx="2394650" cy="2378739"/>
          </a:xfrm>
          <a:prstGeom prst="rect">
            <a:avLst/>
          </a:prstGeom>
        </p:spPr>
      </p:pic>
      <p:sp>
        <p:nvSpPr>
          <p:cNvPr id="7" name="TextovéPole 6">
            <a:extLst>
              <a:ext uri="{FF2B5EF4-FFF2-40B4-BE49-F238E27FC236}">
                <a16:creationId xmlns:a16="http://schemas.microsoft.com/office/drawing/2014/main" id="{6CB41830-2DF3-4C96-A455-FEDFE3E54A53}"/>
              </a:ext>
            </a:extLst>
          </p:cNvPr>
          <p:cNvSpPr txBox="1"/>
          <p:nvPr/>
        </p:nvSpPr>
        <p:spPr>
          <a:xfrm>
            <a:off x="156950" y="796711"/>
            <a:ext cx="8727743" cy="1631216"/>
          </a:xfrm>
          <a:prstGeom prst="rect">
            <a:avLst/>
          </a:prstGeom>
          <a:noFill/>
        </p:spPr>
        <p:txBody>
          <a:bodyPr wrap="square">
            <a:spAutoFit/>
          </a:bodyPr>
          <a:lstStyle/>
          <a:p>
            <a:pPr algn="just"/>
            <a:r>
              <a:rPr lang="en-US" sz="2000" dirty="0" err="1"/>
              <a:t>Elektromagnetické</a:t>
            </a:r>
            <a:r>
              <a:rPr lang="en-US" sz="2000" dirty="0"/>
              <a:t> </a:t>
            </a:r>
            <a:r>
              <a:rPr lang="en-US" sz="2000" dirty="0" err="1"/>
              <a:t>vlnění</a:t>
            </a:r>
            <a:r>
              <a:rPr lang="en-US" sz="2000" dirty="0"/>
              <a:t> (</a:t>
            </a:r>
            <a:r>
              <a:rPr lang="en-US" sz="2000" dirty="0" err="1"/>
              <a:t>též</a:t>
            </a:r>
            <a:r>
              <a:rPr lang="en-US" sz="2000" dirty="0"/>
              <a:t> </a:t>
            </a:r>
            <a:r>
              <a:rPr lang="en-US" sz="2000" dirty="0" err="1"/>
              <a:t>elektromagnetické</a:t>
            </a:r>
            <a:r>
              <a:rPr lang="en-US" sz="2000" dirty="0"/>
              <a:t> </a:t>
            </a:r>
            <a:r>
              <a:rPr lang="en-US" sz="2000" dirty="0" err="1"/>
              <a:t>záření</a:t>
            </a:r>
            <a:r>
              <a:rPr lang="en-US" sz="2000" dirty="0"/>
              <a:t>) je </a:t>
            </a:r>
            <a:r>
              <a:rPr lang="en-US" sz="2000" dirty="0" err="1"/>
              <a:t>děj</a:t>
            </a:r>
            <a:r>
              <a:rPr lang="en-US" sz="2000" dirty="0"/>
              <a:t>, </a:t>
            </a:r>
            <a:r>
              <a:rPr lang="en-US" sz="2000" dirty="0" err="1"/>
              <a:t>při</a:t>
            </a:r>
            <a:r>
              <a:rPr lang="en-US" sz="2000" dirty="0"/>
              <a:t> </a:t>
            </a:r>
            <a:r>
              <a:rPr lang="en-US" sz="2000" dirty="0" err="1"/>
              <a:t>němž</a:t>
            </a:r>
            <a:r>
              <a:rPr lang="en-US" sz="2000" dirty="0"/>
              <a:t> se </a:t>
            </a:r>
            <a:r>
              <a:rPr lang="en-US" sz="2000" dirty="0" err="1"/>
              <a:t>prostorem</a:t>
            </a:r>
            <a:r>
              <a:rPr lang="en-US" sz="2000" dirty="0"/>
              <a:t> </a:t>
            </a:r>
            <a:r>
              <a:rPr lang="en-US" sz="2000" dirty="0" err="1"/>
              <a:t>šíří</a:t>
            </a:r>
            <a:r>
              <a:rPr lang="en-US" sz="2000" dirty="0"/>
              <a:t> </a:t>
            </a:r>
            <a:r>
              <a:rPr lang="en-US" sz="2000" dirty="0" err="1"/>
              <a:t>příčné</a:t>
            </a:r>
            <a:r>
              <a:rPr lang="en-US" sz="2000" dirty="0"/>
              <a:t> </a:t>
            </a:r>
            <a:r>
              <a:rPr lang="en-US" sz="2000" dirty="0" err="1"/>
              <a:t>vlnění</a:t>
            </a:r>
            <a:r>
              <a:rPr lang="en-US" sz="2000" dirty="0"/>
              <a:t> </a:t>
            </a:r>
            <a:r>
              <a:rPr lang="en-US" sz="2000" dirty="0" err="1"/>
              <a:t>elektrického</a:t>
            </a:r>
            <a:r>
              <a:rPr lang="en-US" sz="2000" dirty="0"/>
              <a:t> a </a:t>
            </a:r>
            <a:r>
              <a:rPr lang="en-US" sz="2000" dirty="0" err="1"/>
              <a:t>magnetického</a:t>
            </a:r>
            <a:r>
              <a:rPr lang="en-US" sz="2000" dirty="0"/>
              <a:t> pole.</a:t>
            </a:r>
            <a:r>
              <a:rPr lang="cs-CZ" sz="2000" dirty="0"/>
              <a:t> </a:t>
            </a:r>
            <a:r>
              <a:rPr lang="en-US" sz="2000" dirty="0" err="1"/>
              <a:t>Popsáno</a:t>
            </a:r>
            <a:r>
              <a:rPr lang="en-US" sz="2000" dirty="0"/>
              <a:t> je </a:t>
            </a:r>
            <a:r>
              <a:rPr lang="en-US" sz="2000" dirty="0" err="1"/>
              <a:t>pomocí</a:t>
            </a:r>
            <a:r>
              <a:rPr lang="en-US" sz="2000" dirty="0"/>
              <a:t> </a:t>
            </a:r>
            <a:r>
              <a:rPr lang="en-US" sz="2000" dirty="0" err="1"/>
              <a:t>tzv</a:t>
            </a:r>
            <a:r>
              <a:rPr lang="en-US" sz="2000" dirty="0"/>
              <a:t>. </a:t>
            </a:r>
            <a:r>
              <a:rPr lang="en-US" sz="2000" dirty="0" err="1"/>
              <a:t>Maxwellových</a:t>
            </a:r>
            <a:r>
              <a:rPr lang="en-US" sz="2000" dirty="0"/>
              <a:t> </a:t>
            </a:r>
            <a:r>
              <a:rPr lang="en-US" sz="2000" dirty="0" err="1"/>
              <a:t>rovnic</a:t>
            </a:r>
            <a:r>
              <a:rPr lang="en-US" sz="2000" dirty="0"/>
              <a:t>. </a:t>
            </a:r>
          </a:p>
          <a:p>
            <a:pPr algn="just"/>
            <a:r>
              <a:rPr lang="en-US" sz="2000" dirty="0"/>
              <a:t> </a:t>
            </a:r>
            <a:endParaRPr lang="cs-CZ" sz="2000" dirty="0"/>
          </a:p>
          <a:p>
            <a:pPr algn="just"/>
            <a:endParaRPr lang="en-US" sz="2000" dirty="0"/>
          </a:p>
        </p:txBody>
      </p:sp>
      <p:sp>
        <p:nvSpPr>
          <p:cNvPr id="8" name="TextovéPole 7">
            <a:extLst>
              <a:ext uri="{FF2B5EF4-FFF2-40B4-BE49-F238E27FC236}">
                <a16:creationId xmlns:a16="http://schemas.microsoft.com/office/drawing/2014/main" id="{6C1DCDF4-98E4-4243-942C-93AD7A62BF30}"/>
              </a:ext>
            </a:extLst>
          </p:cNvPr>
          <p:cNvSpPr txBox="1"/>
          <p:nvPr/>
        </p:nvSpPr>
        <p:spPr>
          <a:xfrm>
            <a:off x="252483" y="177000"/>
            <a:ext cx="4572000" cy="461665"/>
          </a:xfrm>
          <a:prstGeom prst="rect">
            <a:avLst/>
          </a:prstGeom>
          <a:noFill/>
        </p:spPr>
        <p:txBody>
          <a:bodyPr wrap="square">
            <a:spAutoFit/>
          </a:bodyPr>
          <a:lstStyle/>
          <a:p>
            <a:r>
              <a:rPr lang="en-US" sz="2400" b="1" dirty="0" err="1"/>
              <a:t>Elektromagnetické</a:t>
            </a:r>
            <a:r>
              <a:rPr lang="en-US" sz="2400" b="1" dirty="0"/>
              <a:t> </a:t>
            </a:r>
            <a:r>
              <a:rPr lang="en-US" sz="2400" b="1" dirty="0" err="1"/>
              <a:t>vlnění</a:t>
            </a:r>
            <a:endParaRPr lang="en-US" sz="2400" b="1" dirty="0"/>
          </a:p>
        </p:txBody>
      </p:sp>
      <p:pic>
        <p:nvPicPr>
          <p:cNvPr id="14" name="Picture 4" descr="http://enpedie.cz/rovnice/maxwell1.png">
            <a:extLst>
              <a:ext uri="{FF2B5EF4-FFF2-40B4-BE49-F238E27FC236}">
                <a16:creationId xmlns:a16="http://schemas.microsoft.com/office/drawing/2014/main" id="{52C95DC3-2A97-45D1-AD9B-A10A3ABC05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5524" y="1932818"/>
            <a:ext cx="3803884" cy="1465474"/>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81DAD607-B93D-462A-B901-4EAE4DEF16EC}"/>
              </a:ext>
            </a:extLst>
          </p:cNvPr>
          <p:cNvSpPr txBox="1"/>
          <p:nvPr/>
        </p:nvSpPr>
        <p:spPr>
          <a:xfrm>
            <a:off x="191069" y="3657797"/>
            <a:ext cx="6612340" cy="1015663"/>
          </a:xfrm>
          <a:prstGeom prst="rect">
            <a:avLst/>
          </a:prstGeom>
          <a:noFill/>
        </p:spPr>
        <p:txBody>
          <a:bodyPr wrap="square">
            <a:spAutoFit/>
          </a:bodyPr>
          <a:lstStyle/>
          <a:p>
            <a:r>
              <a:rPr lang="cs-CZ" altLang="cs-CZ" sz="2000" dirty="0"/>
              <a:t>Zahrnuje dvě složky, které jsou na sebe kolmé:</a:t>
            </a:r>
          </a:p>
          <a:p>
            <a:pPr marL="742950" lvl="1" indent="-285750">
              <a:buFont typeface="Arial" panose="020B0604020202020204" pitchFamily="34" charset="0"/>
              <a:buChar char="•"/>
            </a:pPr>
            <a:r>
              <a:rPr lang="cs-CZ" altLang="cs-CZ" sz="2000" dirty="0"/>
              <a:t>Intenzita elektrického pole </a:t>
            </a:r>
            <a:r>
              <a:rPr lang="cs-CZ" altLang="cs-CZ" sz="2000" dirty="0">
                <a:solidFill>
                  <a:srgbClr val="FF0000"/>
                </a:solidFill>
              </a:rPr>
              <a:t>E</a:t>
            </a:r>
          </a:p>
          <a:p>
            <a:pPr marL="742950" lvl="1" indent="-285750">
              <a:buFont typeface="Arial" panose="020B0604020202020204" pitchFamily="34" charset="0"/>
              <a:buChar char="•"/>
            </a:pPr>
            <a:r>
              <a:rPr lang="cs-CZ" altLang="cs-CZ" sz="2000" dirty="0"/>
              <a:t>Magnetická indukce </a:t>
            </a:r>
            <a:r>
              <a:rPr lang="cs-CZ" altLang="cs-CZ" sz="2000" dirty="0">
                <a:solidFill>
                  <a:srgbClr val="FF0000"/>
                </a:solidFill>
              </a:rPr>
              <a:t>B</a:t>
            </a:r>
          </a:p>
        </p:txBody>
      </p:sp>
    </p:spTree>
    <p:extLst>
      <p:ext uri="{BB962C8B-B14F-4D97-AF65-F5344CB8AC3E}">
        <p14:creationId xmlns:p14="http://schemas.microsoft.com/office/powerpoint/2010/main" val="3877152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ovéPole 15">
            <a:extLst>
              <a:ext uri="{FF2B5EF4-FFF2-40B4-BE49-F238E27FC236}">
                <a16:creationId xmlns:a16="http://schemas.microsoft.com/office/drawing/2014/main" id="{92FE40DD-A6C5-402B-ACC9-BA4868B91AE4}"/>
              </a:ext>
            </a:extLst>
          </p:cNvPr>
          <p:cNvSpPr txBox="1"/>
          <p:nvPr/>
        </p:nvSpPr>
        <p:spPr>
          <a:xfrm>
            <a:off x="163773" y="1000920"/>
            <a:ext cx="8720920" cy="1323439"/>
          </a:xfrm>
          <a:prstGeom prst="rect">
            <a:avLst/>
          </a:prstGeom>
          <a:noFill/>
        </p:spPr>
        <p:txBody>
          <a:bodyPr wrap="square">
            <a:spAutoFit/>
          </a:bodyPr>
          <a:lstStyle/>
          <a:p>
            <a:pPr algn="just"/>
            <a:r>
              <a:rPr lang="en-US" sz="2000" dirty="0" err="1"/>
              <a:t>Při</a:t>
            </a:r>
            <a:r>
              <a:rPr lang="en-US" sz="2000" dirty="0"/>
              <a:t> </a:t>
            </a:r>
            <a:r>
              <a:rPr lang="en-US" sz="2000" dirty="0" err="1"/>
              <a:t>přenosu</a:t>
            </a:r>
            <a:r>
              <a:rPr lang="en-US" sz="2000" dirty="0"/>
              <a:t> </a:t>
            </a:r>
            <a:r>
              <a:rPr lang="en-US" sz="2000" dirty="0" err="1"/>
              <a:t>elektromagnetické</a:t>
            </a:r>
            <a:r>
              <a:rPr lang="en-US" sz="2000" dirty="0"/>
              <a:t> </a:t>
            </a:r>
            <a:r>
              <a:rPr lang="en-US" sz="2000" dirty="0" err="1"/>
              <a:t>energie</a:t>
            </a:r>
            <a:r>
              <a:rPr lang="en-US" sz="2000" dirty="0"/>
              <a:t> </a:t>
            </a:r>
            <a:r>
              <a:rPr lang="en-US" sz="2000" dirty="0" err="1"/>
              <a:t>dvouvodičovým</a:t>
            </a:r>
            <a:r>
              <a:rPr lang="en-US" sz="2000" dirty="0"/>
              <a:t> </a:t>
            </a:r>
            <a:r>
              <a:rPr lang="en-US" sz="2000" dirty="0" err="1"/>
              <a:t>vedením</a:t>
            </a:r>
            <a:r>
              <a:rPr lang="en-US" sz="2000" dirty="0"/>
              <a:t> </a:t>
            </a:r>
            <a:r>
              <a:rPr lang="en-US" sz="2000" dirty="0" err="1"/>
              <a:t>vzniká</a:t>
            </a:r>
            <a:r>
              <a:rPr lang="en-US" sz="2000" dirty="0"/>
              <a:t> v </a:t>
            </a:r>
            <a:r>
              <a:rPr lang="en-US" sz="2000" dirty="0" err="1"/>
              <a:t>prostoru</a:t>
            </a:r>
            <a:r>
              <a:rPr lang="en-US" sz="2000" dirty="0"/>
              <a:t> </a:t>
            </a:r>
            <a:r>
              <a:rPr lang="en-US" sz="2000" dirty="0" err="1"/>
              <a:t>mezi</a:t>
            </a:r>
            <a:r>
              <a:rPr lang="en-US" sz="2000" dirty="0"/>
              <a:t> </a:t>
            </a:r>
            <a:r>
              <a:rPr lang="en-US" sz="2000" dirty="0" err="1"/>
              <a:t>vodiči</a:t>
            </a:r>
            <a:r>
              <a:rPr lang="en-US" sz="2000" dirty="0"/>
              <a:t> </a:t>
            </a:r>
            <a:r>
              <a:rPr lang="en-US" sz="2000" b="1" dirty="0" err="1"/>
              <a:t>časově</a:t>
            </a:r>
            <a:r>
              <a:rPr lang="en-US" sz="2000" b="1" dirty="0"/>
              <a:t> </a:t>
            </a:r>
            <a:r>
              <a:rPr lang="en-US" sz="2000" b="1" dirty="0" err="1"/>
              <a:t>proměnné</a:t>
            </a:r>
            <a:r>
              <a:rPr lang="en-US" sz="2000" b="1" dirty="0"/>
              <a:t> </a:t>
            </a:r>
            <a:r>
              <a:rPr lang="en-US" sz="2000" b="1" dirty="0" err="1"/>
              <a:t>silové</a:t>
            </a:r>
            <a:r>
              <a:rPr lang="en-US" sz="2000" b="1" dirty="0"/>
              <a:t> pole</a:t>
            </a:r>
            <a:r>
              <a:rPr lang="en-US" sz="2000" dirty="0"/>
              <a:t>, </a:t>
            </a:r>
            <a:r>
              <a:rPr lang="en-US" sz="2000" dirty="0" err="1"/>
              <a:t>které</a:t>
            </a:r>
            <a:r>
              <a:rPr lang="en-US" sz="2000" dirty="0"/>
              <a:t> </a:t>
            </a:r>
            <a:r>
              <a:rPr lang="en-US" sz="2000" dirty="0" err="1"/>
              <a:t>má</a:t>
            </a:r>
            <a:r>
              <a:rPr lang="en-US" sz="2000" dirty="0"/>
              <a:t> </a:t>
            </a:r>
            <a:r>
              <a:rPr lang="en-US" sz="2000" dirty="0" err="1"/>
              <a:t>složku</a:t>
            </a:r>
            <a:r>
              <a:rPr lang="en-US" sz="2000" dirty="0"/>
              <a:t> </a:t>
            </a:r>
            <a:r>
              <a:rPr lang="en-US" sz="2000" dirty="0" err="1"/>
              <a:t>elektrickou</a:t>
            </a:r>
            <a:r>
              <a:rPr lang="en-US" sz="2000" dirty="0"/>
              <a:t> a </a:t>
            </a:r>
            <a:r>
              <a:rPr lang="en-US" sz="2000" dirty="0" err="1"/>
              <a:t>magnetickou</a:t>
            </a:r>
            <a:r>
              <a:rPr lang="en-US" sz="2000" dirty="0"/>
              <a:t> </a:t>
            </a:r>
            <a:r>
              <a:rPr lang="cs-CZ" sz="2000" dirty="0"/>
              <a:t>( = </a:t>
            </a:r>
            <a:r>
              <a:rPr lang="en-US" sz="2000" b="1" dirty="0" err="1"/>
              <a:t>elektromagnetické</a:t>
            </a:r>
            <a:r>
              <a:rPr lang="en-US" sz="2000" b="1" dirty="0"/>
              <a:t> pole</a:t>
            </a:r>
            <a:r>
              <a:rPr lang="cs-CZ" sz="2000" dirty="0"/>
              <a:t>)</a:t>
            </a:r>
            <a:r>
              <a:rPr lang="en-US" sz="2000" dirty="0"/>
              <a:t>. </a:t>
            </a:r>
            <a:r>
              <a:rPr lang="en-US" sz="2000" dirty="0" err="1"/>
              <a:t>Energie</a:t>
            </a:r>
            <a:r>
              <a:rPr lang="en-US" sz="2000" dirty="0"/>
              <a:t> </a:t>
            </a:r>
            <a:r>
              <a:rPr lang="en-US" sz="2000" dirty="0" err="1"/>
              <a:t>není</a:t>
            </a:r>
            <a:r>
              <a:rPr lang="en-US" sz="2000" dirty="0"/>
              <a:t> </a:t>
            </a:r>
            <a:r>
              <a:rPr lang="en-US" sz="2000" dirty="0" err="1"/>
              <a:t>přenášena</a:t>
            </a:r>
            <a:r>
              <a:rPr lang="en-US" sz="2000" dirty="0"/>
              <a:t> </a:t>
            </a:r>
            <a:r>
              <a:rPr lang="en-US" sz="2000" dirty="0" err="1"/>
              <a:t>samotnými</a:t>
            </a:r>
            <a:r>
              <a:rPr lang="en-US" sz="2000" dirty="0"/>
              <a:t> </a:t>
            </a:r>
            <a:r>
              <a:rPr lang="en-US" sz="2000" dirty="0" err="1"/>
              <a:t>vodiči</a:t>
            </a:r>
            <a:r>
              <a:rPr lang="en-US" sz="2000" dirty="0"/>
              <a:t>, ale </a:t>
            </a:r>
            <a:r>
              <a:rPr lang="en-US" sz="2000" dirty="0" err="1"/>
              <a:t>elektromagnetickým</a:t>
            </a:r>
            <a:r>
              <a:rPr lang="en-US" sz="2000" dirty="0"/>
              <a:t> </a:t>
            </a:r>
            <a:r>
              <a:rPr lang="en-US" sz="2000" dirty="0" err="1"/>
              <a:t>polem</a:t>
            </a:r>
            <a:r>
              <a:rPr lang="en-US" sz="2000" dirty="0"/>
              <a:t> </a:t>
            </a:r>
            <a:r>
              <a:rPr lang="en-US" sz="2000" dirty="0" err="1"/>
              <a:t>mezi</a:t>
            </a:r>
            <a:r>
              <a:rPr lang="en-US" sz="2000" dirty="0"/>
              <a:t> </a:t>
            </a:r>
            <a:r>
              <a:rPr lang="en-US" sz="2000" dirty="0" err="1"/>
              <a:t>nimi</a:t>
            </a:r>
            <a:r>
              <a:rPr lang="en-US" sz="2000" dirty="0"/>
              <a:t>. </a:t>
            </a:r>
            <a:r>
              <a:rPr lang="en-US" sz="2000" dirty="0" err="1"/>
              <a:t>Tento</a:t>
            </a:r>
            <a:r>
              <a:rPr lang="en-US" sz="2000" dirty="0"/>
              <a:t> </a:t>
            </a:r>
            <a:r>
              <a:rPr lang="en-US" sz="2000" u="sng" dirty="0" err="1"/>
              <a:t>děj</a:t>
            </a:r>
            <a:r>
              <a:rPr lang="en-US" sz="2000" u="sng" dirty="0"/>
              <a:t> </a:t>
            </a:r>
            <a:r>
              <a:rPr lang="en-US" sz="2000" u="sng" dirty="0" err="1"/>
              <a:t>má</a:t>
            </a:r>
            <a:r>
              <a:rPr lang="en-US" sz="2000" u="sng" dirty="0"/>
              <a:t> </a:t>
            </a:r>
            <a:r>
              <a:rPr lang="en-US" sz="2000" u="sng" dirty="0" err="1"/>
              <a:t>charakter</a:t>
            </a:r>
            <a:r>
              <a:rPr lang="en-US" sz="2000" u="sng" dirty="0"/>
              <a:t> </a:t>
            </a:r>
            <a:r>
              <a:rPr lang="en-US" sz="2000" u="sng" dirty="0" err="1"/>
              <a:t>vlnění</a:t>
            </a:r>
            <a:r>
              <a:rPr lang="en-US" sz="2000" dirty="0"/>
              <a:t>. </a:t>
            </a:r>
          </a:p>
        </p:txBody>
      </p:sp>
      <p:sp>
        <p:nvSpPr>
          <p:cNvPr id="18" name="TextovéPole 17">
            <a:extLst>
              <a:ext uri="{FF2B5EF4-FFF2-40B4-BE49-F238E27FC236}">
                <a16:creationId xmlns:a16="http://schemas.microsoft.com/office/drawing/2014/main" id="{AE50186A-3753-4E0A-9AC3-04CD9F11864B}"/>
              </a:ext>
            </a:extLst>
          </p:cNvPr>
          <p:cNvSpPr txBox="1"/>
          <p:nvPr/>
        </p:nvSpPr>
        <p:spPr>
          <a:xfrm>
            <a:off x="3889613" y="2389457"/>
            <a:ext cx="4995081" cy="2246769"/>
          </a:xfrm>
          <a:prstGeom prst="rect">
            <a:avLst/>
          </a:prstGeom>
          <a:noFill/>
        </p:spPr>
        <p:txBody>
          <a:bodyPr wrap="square">
            <a:spAutoFit/>
          </a:bodyPr>
          <a:lstStyle/>
          <a:p>
            <a:pPr algn="just"/>
            <a:r>
              <a:rPr lang="cs-CZ" sz="2000" dirty="0"/>
              <a:t>Z</a:t>
            </a:r>
            <a:r>
              <a:rPr lang="en-US" sz="2000" dirty="0"/>
              <a:t>a </a:t>
            </a:r>
            <a:r>
              <a:rPr lang="en-US" sz="2000" dirty="0" err="1"/>
              <a:t>předpokladu</a:t>
            </a:r>
            <a:r>
              <a:rPr lang="en-US" sz="2000" dirty="0"/>
              <a:t>, </a:t>
            </a:r>
            <a:r>
              <a:rPr lang="en-US" sz="2000" dirty="0" err="1"/>
              <a:t>že</a:t>
            </a:r>
            <a:r>
              <a:rPr lang="en-US" sz="2000" dirty="0"/>
              <a:t> </a:t>
            </a:r>
            <a:r>
              <a:rPr lang="en-US" sz="2000" dirty="0" err="1"/>
              <a:t>veškerá</a:t>
            </a:r>
            <a:r>
              <a:rPr lang="en-US" sz="2000" dirty="0"/>
              <a:t> </a:t>
            </a:r>
            <a:r>
              <a:rPr lang="en-US" sz="2000" dirty="0" err="1"/>
              <a:t>elektromagnetická</a:t>
            </a:r>
            <a:r>
              <a:rPr lang="en-US" sz="2000" dirty="0"/>
              <a:t> </a:t>
            </a:r>
            <a:r>
              <a:rPr lang="en-US" sz="2000" dirty="0" err="1"/>
              <a:t>energie</a:t>
            </a:r>
            <a:r>
              <a:rPr lang="en-US" sz="2000" dirty="0"/>
              <a:t> se </a:t>
            </a:r>
            <a:r>
              <a:rPr lang="en-US" sz="2000" dirty="0" err="1"/>
              <a:t>na</a:t>
            </a:r>
            <a:r>
              <a:rPr lang="en-US" sz="2000" dirty="0"/>
              <a:t> </a:t>
            </a:r>
            <a:r>
              <a:rPr lang="en-US" sz="2000" dirty="0" err="1"/>
              <a:t>konci</a:t>
            </a:r>
            <a:r>
              <a:rPr lang="en-US" sz="2000" dirty="0"/>
              <a:t> </a:t>
            </a:r>
            <a:r>
              <a:rPr lang="en-US" sz="2000" dirty="0" err="1"/>
              <a:t>vedení</a:t>
            </a:r>
            <a:r>
              <a:rPr lang="en-US" sz="2000" dirty="0"/>
              <a:t> </a:t>
            </a:r>
            <a:r>
              <a:rPr lang="en-US" sz="2000" dirty="0" err="1"/>
              <a:t>pohltí</a:t>
            </a:r>
            <a:r>
              <a:rPr lang="en-US" sz="2000" dirty="0"/>
              <a:t> </a:t>
            </a:r>
            <a:r>
              <a:rPr lang="cs-CZ" sz="2000" dirty="0"/>
              <a:t>dostáváme </a:t>
            </a:r>
            <a:r>
              <a:rPr lang="en-US" sz="2000" b="1" dirty="0" err="1"/>
              <a:t>postupné</a:t>
            </a:r>
            <a:r>
              <a:rPr lang="en-US" sz="2000" b="1" dirty="0"/>
              <a:t> </a:t>
            </a:r>
            <a:r>
              <a:rPr lang="en-US" sz="2000" b="1" dirty="0" err="1"/>
              <a:t>elektromagnetické</a:t>
            </a:r>
            <a:r>
              <a:rPr lang="en-US" sz="2000" b="1" dirty="0"/>
              <a:t> </a:t>
            </a:r>
            <a:r>
              <a:rPr lang="en-US" sz="2000" b="1" dirty="0" err="1"/>
              <a:t>vlně</a:t>
            </a:r>
            <a:r>
              <a:rPr lang="cs-CZ" sz="2000" b="1" dirty="0"/>
              <a:t>ní</a:t>
            </a:r>
            <a:r>
              <a:rPr lang="en-US" sz="2000" dirty="0"/>
              <a:t>. </a:t>
            </a:r>
            <a:endParaRPr lang="cs-CZ" sz="2000" dirty="0"/>
          </a:p>
          <a:p>
            <a:pPr algn="just"/>
            <a:endParaRPr lang="cs-CZ" sz="2000" dirty="0"/>
          </a:p>
          <a:p>
            <a:pPr algn="just"/>
            <a:r>
              <a:rPr lang="en-US" sz="2000" dirty="0" err="1"/>
              <a:t>Pokud</a:t>
            </a:r>
            <a:r>
              <a:rPr lang="en-US" sz="2000" dirty="0"/>
              <a:t> </a:t>
            </a:r>
            <a:r>
              <a:rPr lang="en-US" sz="2000" dirty="0" err="1"/>
              <a:t>tomu</a:t>
            </a:r>
            <a:r>
              <a:rPr lang="en-US" sz="2000" dirty="0"/>
              <a:t> </a:t>
            </a:r>
            <a:r>
              <a:rPr lang="en-US" sz="2000" dirty="0" err="1"/>
              <a:t>tak</a:t>
            </a:r>
            <a:r>
              <a:rPr lang="en-US" sz="2000" dirty="0"/>
              <a:t> </a:t>
            </a:r>
            <a:r>
              <a:rPr lang="en-US" sz="2000" dirty="0" err="1"/>
              <a:t>není</a:t>
            </a:r>
            <a:r>
              <a:rPr lang="en-US" sz="2000" dirty="0"/>
              <a:t>, </a:t>
            </a:r>
            <a:r>
              <a:rPr lang="en-US" sz="2000" dirty="0" err="1"/>
              <a:t>nastává</a:t>
            </a:r>
            <a:r>
              <a:rPr lang="en-US" sz="2000" dirty="0"/>
              <a:t> </a:t>
            </a:r>
            <a:r>
              <a:rPr lang="en-US" sz="2000" dirty="0" err="1"/>
              <a:t>na</a:t>
            </a:r>
            <a:r>
              <a:rPr lang="en-US" sz="2000" dirty="0"/>
              <a:t> </a:t>
            </a:r>
            <a:r>
              <a:rPr lang="en-US" sz="2000" dirty="0" err="1"/>
              <a:t>konci</a:t>
            </a:r>
            <a:r>
              <a:rPr lang="en-US" sz="2000" dirty="0"/>
              <a:t> </a:t>
            </a:r>
            <a:r>
              <a:rPr lang="en-US" sz="2000" dirty="0" err="1"/>
              <a:t>vedení</a:t>
            </a:r>
            <a:r>
              <a:rPr lang="en-US" sz="2000" dirty="0"/>
              <a:t> </a:t>
            </a:r>
            <a:r>
              <a:rPr lang="en-US" sz="2000" dirty="0" err="1"/>
              <a:t>odraz</a:t>
            </a:r>
            <a:r>
              <a:rPr lang="en-US" sz="2000" dirty="0"/>
              <a:t> </a:t>
            </a:r>
            <a:r>
              <a:rPr lang="en-US" sz="2000" dirty="0" err="1"/>
              <a:t>vlnění</a:t>
            </a:r>
            <a:r>
              <a:rPr lang="en-US" sz="2000" dirty="0"/>
              <a:t> a </a:t>
            </a:r>
            <a:r>
              <a:rPr lang="en-US" sz="2000" dirty="0" err="1"/>
              <a:t>odražené</a:t>
            </a:r>
            <a:r>
              <a:rPr lang="en-US" sz="2000" dirty="0"/>
              <a:t> </a:t>
            </a:r>
            <a:r>
              <a:rPr lang="en-US" sz="2000" dirty="0" err="1"/>
              <a:t>vlnění</a:t>
            </a:r>
            <a:r>
              <a:rPr lang="en-US" sz="2000" dirty="0"/>
              <a:t> se </a:t>
            </a:r>
            <a:r>
              <a:rPr lang="en-US" sz="2000" dirty="0" err="1"/>
              <a:t>skládá</a:t>
            </a:r>
            <a:r>
              <a:rPr lang="en-US" sz="2000" dirty="0"/>
              <a:t> s </a:t>
            </a:r>
            <a:r>
              <a:rPr lang="en-US" sz="2000" dirty="0" err="1"/>
              <a:t>vlněním</a:t>
            </a:r>
            <a:r>
              <a:rPr lang="en-US" sz="2000" dirty="0"/>
              <a:t> </a:t>
            </a:r>
            <a:r>
              <a:rPr lang="en-US" sz="2000" dirty="0" err="1"/>
              <a:t>postupujícím</a:t>
            </a:r>
            <a:r>
              <a:rPr lang="en-US" sz="2000" dirty="0"/>
              <a:t> a </a:t>
            </a:r>
            <a:r>
              <a:rPr lang="en-US" sz="2000" dirty="0" err="1"/>
              <a:t>vzniká</a:t>
            </a:r>
            <a:r>
              <a:rPr lang="en-US" sz="2000" dirty="0"/>
              <a:t> </a:t>
            </a:r>
            <a:r>
              <a:rPr lang="en-US" sz="2000" b="1" dirty="0" err="1"/>
              <a:t>vlnění</a:t>
            </a:r>
            <a:r>
              <a:rPr lang="en-US" sz="2000" b="1" dirty="0"/>
              <a:t> </a:t>
            </a:r>
            <a:r>
              <a:rPr lang="en-US" sz="2000" b="1" dirty="0" err="1"/>
              <a:t>stojaté</a:t>
            </a:r>
            <a:r>
              <a:rPr lang="en-US" sz="2000" dirty="0"/>
              <a:t>.</a:t>
            </a:r>
          </a:p>
        </p:txBody>
      </p:sp>
      <p:pic>
        <p:nvPicPr>
          <p:cNvPr id="4100" name="Picture 4">
            <a:extLst>
              <a:ext uri="{FF2B5EF4-FFF2-40B4-BE49-F238E27FC236}">
                <a16:creationId xmlns:a16="http://schemas.microsoft.com/office/drawing/2014/main" id="{0DA119FF-EFDC-4950-97EE-7A321C9FA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14" y="2444086"/>
            <a:ext cx="3324225" cy="2133600"/>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1">
            <a:extLst>
              <a:ext uri="{FF2B5EF4-FFF2-40B4-BE49-F238E27FC236}">
                <a16:creationId xmlns:a16="http://schemas.microsoft.com/office/drawing/2014/main" id="{0B73EE79-7552-4E81-A92F-863FDC23C8A7}"/>
              </a:ext>
            </a:extLst>
          </p:cNvPr>
          <p:cNvSpPr>
            <a:spLocks noGrp="1"/>
          </p:cNvSpPr>
          <p:nvPr>
            <p:ph type="title"/>
          </p:nvPr>
        </p:nvSpPr>
        <p:spPr>
          <a:xfrm>
            <a:off x="260159" y="177421"/>
            <a:ext cx="5212592" cy="781286"/>
          </a:xfrm>
        </p:spPr>
        <p:txBody>
          <a:bodyPr>
            <a:normAutofit/>
          </a:bodyPr>
          <a:lstStyle/>
          <a:p>
            <a:r>
              <a:rPr lang="cs-CZ" altLang="cs-CZ" sz="2800" b="1" dirty="0">
                <a:latin typeface="+mn-lt"/>
              </a:rPr>
              <a:t>Vznik elektromagnetického záření</a:t>
            </a:r>
          </a:p>
        </p:txBody>
      </p:sp>
      <p:sp>
        <p:nvSpPr>
          <p:cNvPr id="12" name="Zástupný symbol pro obsah 2">
            <a:extLst>
              <a:ext uri="{FF2B5EF4-FFF2-40B4-BE49-F238E27FC236}">
                <a16:creationId xmlns:a16="http://schemas.microsoft.com/office/drawing/2014/main" id="{17D02135-E47E-40F0-B325-73D1E1829494}"/>
              </a:ext>
            </a:extLst>
          </p:cNvPr>
          <p:cNvSpPr>
            <a:spLocks noGrp="1"/>
          </p:cNvSpPr>
          <p:nvPr>
            <p:ph sz="quarter" idx="1"/>
          </p:nvPr>
        </p:nvSpPr>
        <p:spPr>
          <a:xfrm>
            <a:off x="234095" y="4995766"/>
            <a:ext cx="8705187" cy="1722295"/>
          </a:xfrm>
        </p:spPr>
        <p:txBody>
          <a:bodyPr>
            <a:noAutofit/>
          </a:bodyPr>
          <a:lstStyle/>
          <a:p>
            <a:pPr marL="0" indent="0" algn="just">
              <a:buNone/>
            </a:pPr>
            <a:r>
              <a:rPr lang="cs-CZ" altLang="cs-CZ" sz="2000" dirty="0"/>
              <a:t>E</a:t>
            </a:r>
            <a:r>
              <a:rPr lang="en-US" sz="2000" dirty="0" err="1"/>
              <a:t>lektromagnetické</a:t>
            </a:r>
            <a:r>
              <a:rPr lang="en-US" sz="2000" dirty="0"/>
              <a:t> </a:t>
            </a:r>
            <a:r>
              <a:rPr lang="en-US" sz="2000" dirty="0" err="1"/>
              <a:t>záření</a:t>
            </a:r>
            <a:r>
              <a:rPr lang="en-US" sz="2000" dirty="0"/>
              <a:t> </a:t>
            </a:r>
            <a:r>
              <a:rPr lang="cs-CZ" sz="2000" dirty="0"/>
              <a:t>v</a:t>
            </a:r>
            <a:r>
              <a:rPr lang="cs-CZ" altLang="cs-CZ" sz="2000" dirty="0"/>
              <a:t>zniká všude tam, kde se </a:t>
            </a:r>
            <a:r>
              <a:rPr lang="cs-CZ" altLang="cs-CZ" sz="2000" u="sng" dirty="0"/>
              <a:t>pohybuje náboj s nenulovým zrychlením</a:t>
            </a:r>
            <a:r>
              <a:rPr lang="cs-CZ" altLang="cs-CZ" sz="2000" dirty="0"/>
              <a:t>,  tzn. kde teče nekonstantní proud, např.</a:t>
            </a:r>
          </a:p>
          <a:p>
            <a:pPr lvl="1" algn="just"/>
            <a:r>
              <a:rPr lang="cs-CZ" altLang="cs-CZ" sz="2000" dirty="0"/>
              <a:t>Střídavý proud (např. anténa) </a:t>
            </a:r>
          </a:p>
          <a:p>
            <a:pPr lvl="1" algn="just"/>
            <a:r>
              <a:rPr lang="cs-CZ" altLang="cs-CZ" sz="2000" dirty="0"/>
              <a:t>Zpomalování nabité částice (např. rentgenka)</a:t>
            </a:r>
          </a:p>
          <a:p>
            <a:pPr lvl="1" algn="just"/>
            <a:r>
              <a:rPr lang="cs-CZ" altLang="cs-CZ" sz="2000" dirty="0"/>
              <a:t>Emise záření podle Planckova vyzařovacího zákona (</a:t>
            </a:r>
            <a:r>
              <a:rPr lang="cs-CZ" altLang="cs-CZ" sz="2000" dirty="0" err="1"/>
              <a:t>např.žárovka</a:t>
            </a:r>
            <a:r>
              <a:rPr lang="cs-CZ" altLang="cs-CZ" sz="2000" dirty="0"/>
              <a:t>)</a:t>
            </a:r>
          </a:p>
          <a:p>
            <a:pPr marL="0" indent="0" algn="just">
              <a:buNone/>
            </a:pPr>
            <a:endParaRPr lang="cs-CZ" altLang="cs-CZ" sz="2000" dirty="0"/>
          </a:p>
        </p:txBody>
      </p:sp>
    </p:spTree>
    <p:extLst>
      <p:ext uri="{BB962C8B-B14F-4D97-AF65-F5344CB8AC3E}">
        <p14:creationId xmlns:p14="http://schemas.microsoft.com/office/powerpoint/2010/main" val="28198214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59A22C3-0649-4C7D-8B0B-57CCF7A2E6FB}"/>
              </a:ext>
            </a:extLst>
          </p:cNvPr>
          <p:cNvSpPr txBox="1"/>
          <p:nvPr/>
        </p:nvSpPr>
        <p:spPr>
          <a:xfrm>
            <a:off x="179553" y="2167252"/>
            <a:ext cx="2515240" cy="369332"/>
          </a:xfrm>
          <a:prstGeom prst="rect">
            <a:avLst/>
          </a:prstGeom>
          <a:noFill/>
        </p:spPr>
        <p:txBody>
          <a:bodyPr wrap="none" rtlCol="0">
            <a:spAutoFit/>
          </a:bodyPr>
          <a:lstStyle/>
          <a:p>
            <a:r>
              <a:rPr lang="cs-CZ" b="1" i="1" dirty="0"/>
              <a:t>Rychlost světla ve vakuu</a:t>
            </a:r>
          </a:p>
        </p:txBody>
      </p:sp>
      <p:pic>
        <p:nvPicPr>
          <p:cNvPr id="4" name="Obrázek 3">
            <a:extLst>
              <a:ext uri="{FF2B5EF4-FFF2-40B4-BE49-F238E27FC236}">
                <a16:creationId xmlns:a16="http://schemas.microsoft.com/office/drawing/2014/main" id="{13EEF3EF-205B-442C-97CC-D18B6C5759DF}"/>
              </a:ext>
            </a:extLst>
          </p:cNvPr>
          <p:cNvPicPr>
            <a:picLocks noChangeAspect="1"/>
          </p:cNvPicPr>
          <p:nvPr/>
        </p:nvPicPr>
        <p:blipFill>
          <a:blip r:embed="rId2"/>
          <a:stretch>
            <a:fillRect/>
          </a:stretch>
        </p:blipFill>
        <p:spPr>
          <a:xfrm>
            <a:off x="3649799" y="155535"/>
            <a:ext cx="5010685" cy="2922900"/>
          </a:xfrm>
          <a:prstGeom prst="rect">
            <a:avLst/>
          </a:prstGeom>
        </p:spPr>
      </p:pic>
      <p:sp>
        <p:nvSpPr>
          <p:cNvPr id="5" name="TextovéPole 4">
            <a:extLst>
              <a:ext uri="{FF2B5EF4-FFF2-40B4-BE49-F238E27FC236}">
                <a16:creationId xmlns:a16="http://schemas.microsoft.com/office/drawing/2014/main" id="{8D922D3B-3FC4-4B01-9B8A-C4F66F8E16CD}"/>
              </a:ext>
            </a:extLst>
          </p:cNvPr>
          <p:cNvSpPr txBox="1"/>
          <p:nvPr/>
        </p:nvSpPr>
        <p:spPr>
          <a:xfrm>
            <a:off x="218365" y="190649"/>
            <a:ext cx="2770495" cy="707886"/>
          </a:xfrm>
          <a:prstGeom prst="rect">
            <a:avLst/>
          </a:prstGeom>
          <a:noFill/>
        </p:spPr>
        <p:txBody>
          <a:bodyPr wrap="square">
            <a:spAutoFit/>
          </a:bodyPr>
          <a:lstStyle/>
          <a:p>
            <a:r>
              <a:rPr lang="cs-CZ" sz="2000" b="1" dirty="0"/>
              <a:t>Rovnice postupné elektromagnetické vlny</a:t>
            </a:r>
          </a:p>
        </p:txBody>
      </p:sp>
      <p:sp>
        <p:nvSpPr>
          <p:cNvPr id="8" name="TextovéPole 7">
            <a:extLst>
              <a:ext uri="{FF2B5EF4-FFF2-40B4-BE49-F238E27FC236}">
                <a16:creationId xmlns:a16="http://schemas.microsoft.com/office/drawing/2014/main" id="{FF9F7C6A-BBC2-4710-B121-2F9D65BDD1BA}"/>
              </a:ext>
            </a:extLst>
          </p:cNvPr>
          <p:cNvSpPr txBox="1"/>
          <p:nvPr/>
        </p:nvSpPr>
        <p:spPr>
          <a:xfrm>
            <a:off x="1999894" y="2831146"/>
            <a:ext cx="3200400" cy="646331"/>
          </a:xfrm>
          <a:prstGeom prst="rect">
            <a:avLst/>
          </a:prstGeom>
          <a:noFill/>
        </p:spPr>
        <p:txBody>
          <a:bodyPr wrap="square">
            <a:spAutoFit/>
          </a:bodyPr>
          <a:lstStyle/>
          <a:p>
            <a:r>
              <a:rPr lang="cs-CZ" dirty="0"/>
              <a:t>c</a:t>
            </a:r>
            <a:r>
              <a:rPr lang="cs-CZ" baseline="-25000" dirty="0"/>
              <a:t>0</a:t>
            </a:r>
            <a:r>
              <a:rPr lang="cs-CZ" dirty="0"/>
              <a:t> = </a:t>
            </a:r>
            <a:r>
              <a:rPr lang="en-US" dirty="0"/>
              <a:t>299 792 458 m/s </a:t>
            </a:r>
            <a:endParaRPr lang="cs-CZ" dirty="0"/>
          </a:p>
          <a:p>
            <a:r>
              <a:rPr lang="cs-CZ" dirty="0"/>
              <a:t>c</a:t>
            </a:r>
            <a:r>
              <a:rPr lang="cs-CZ" baseline="-25000" dirty="0"/>
              <a:t>0</a:t>
            </a:r>
            <a:r>
              <a:rPr lang="cs-CZ" dirty="0"/>
              <a:t> = </a:t>
            </a:r>
            <a:r>
              <a:rPr lang="en-US" dirty="0"/>
              <a:t>1 079 252 848,8 km/h</a:t>
            </a:r>
          </a:p>
        </p:txBody>
      </p:sp>
      <p:pic>
        <p:nvPicPr>
          <p:cNvPr id="9" name="Grafický objekt 8">
            <a:extLst>
              <a:ext uri="{FF2B5EF4-FFF2-40B4-BE49-F238E27FC236}">
                <a16:creationId xmlns:a16="http://schemas.microsoft.com/office/drawing/2014/main" id="{8113564A-F365-472B-BA58-9D49F742A6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5307" y="2906115"/>
            <a:ext cx="1257714" cy="620472"/>
          </a:xfrm>
          <a:prstGeom prst="rect">
            <a:avLst/>
          </a:prstGeom>
        </p:spPr>
      </p:pic>
      <p:sp>
        <p:nvSpPr>
          <p:cNvPr id="12" name="TextovéPole 11">
            <a:extLst>
              <a:ext uri="{FF2B5EF4-FFF2-40B4-BE49-F238E27FC236}">
                <a16:creationId xmlns:a16="http://schemas.microsoft.com/office/drawing/2014/main" id="{E5DA4198-AA18-4634-8E79-5F83B96D99E9}"/>
              </a:ext>
            </a:extLst>
          </p:cNvPr>
          <p:cNvSpPr txBox="1"/>
          <p:nvPr/>
        </p:nvSpPr>
        <p:spPr>
          <a:xfrm>
            <a:off x="240398" y="3751992"/>
            <a:ext cx="5124735" cy="923330"/>
          </a:xfrm>
          <a:prstGeom prst="rect">
            <a:avLst/>
          </a:prstGeom>
          <a:noFill/>
        </p:spPr>
        <p:txBody>
          <a:bodyPr wrap="square">
            <a:spAutoFit/>
          </a:bodyPr>
          <a:lstStyle/>
          <a:p>
            <a:r>
              <a:rPr lang="en-US" dirty="0"/>
              <a:t>c</a:t>
            </a:r>
            <a:r>
              <a:rPr lang="en-US" baseline="-25000" dirty="0"/>
              <a:t>0</a:t>
            </a:r>
            <a:r>
              <a:rPr lang="en-US" dirty="0"/>
              <a:t> je </a:t>
            </a:r>
            <a:r>
              <a:rPr lang="en-US" dirty="0" err="1"/>
              <a:t>rychlost</a:t>
            </a:r>
            <a:r>
              <a:rPr lang="en-US" dirty="0"/>
              <a:t> </a:t>
            </a:r>
            <a:r>
              <a:rPr lang="en-US" dirty="0" err="1"/>
              <a:t>světla</a:t>
            </a:r>
            <a:r>
              <a:rPr lang="en-US" dirty="0"/>
              <a:t> </a:t>
            </a:r>
            <a:r>
              <a:rPr lang="en-US" dirty="0" err="1"/>
              <a:t>ve</a:t>
            </a:r>
            <a:r>
              <a:rPr lang="en-US" dirty="0"/>
              <a:t> </a:t>
            </a:r>
            <a:r>
              <a:rPr lang="en-US" dirty="0" err="1"/>
              <a:t>vakuu</a:t>
            </a:r>
            <a:r>
              <a:rPr lang="en-US" dirty="0"/>
              <a:t>, </a:t>
            </a:r>
            <a:endParaRPr lang="cs-CZ" dirty="0"/>
          </a:p>
          <a:p>
            <a:r>
              <a:rPr lang="el-GR" dirty="0"/>
              <a:t>ε</a:t>
            </a:r>
            <a:r>
              <a:rPr lang="cs-CZ" baseline="-25000" dirty="0"/>
              <a:t>0</a:t>
            </a:r>
            <a:r>
              <a:rPr lang="en-US" dirty="0"/>
              <a:t> </a:t>
            </a:r>
            <a:r>
              <a:rPr lang="cs-CZ" dirty="0"/>
              <a:t>je </a:t>
            </a:r>
            <a:r>
              <a:rPr lang="en-US" dirty="0" err="1"/>
              <a:t>permitivita</a:t>
            </a:r>
            <a:r>
              <a:rPr lang="en-US" dirty="0"/>
              <a:t> </a:t>
            </a:r>
            <a:r>
              <a:rPr lang="en-US" dirty="0" err="1"/>
              <a:t>vakua</a:t>
            </a:r>
            <a:r>
              <a:rPr lang="en-US" dirty="0"/>
              <a:t> (</a:t>
            </a:r>
            <a:r>
              <a:rPr lang="en-US" dirty="0" err="1"/>
              <a:t>dielektrická</a:t>
            </a:r>
            <a:r>
              <a:rPr lang="en-US" dirty="0"/>
              <a:t> </a:t>
            </a:r>
            <a:r>
              <a:rPr lang="en-US" dirty="0" err="1"/>
              <a:t>konstanta</a:t>
            </a:r>
            <a:r>
              <a:rPr lang="en-US" dirty="0"/>
              <a:t>) </a:t>
            </a:r>
            <a:endParaRPr lang="cs-CZ" dirty="0"/>
          </a:p>
          <a:p>
            <a:r>
              <a:rPr lang="el-GR" dirty="0"/>
              <a:t>μ</a:t>
            </a:r>
            <a:r>
              <a:rPr lang="en-US" baseline="-25000" dirty="0"/>
              <a:t>0</a:t>
            </a:r>
            <a:r>
              <a:rPr lang="en-US" dirty="0"/>
              <a:t> je </a:t>
            </a:r>
            <a:r>
              <a:rPr lang="en-US" dirty="0" err="1"/>
              <a:t>permeabilita</a:t>
            </a:r>
            <a:r>
              <a:rPr lang="en-US" dirty="0"/>
              <a:t> </a:t>
            </a:r>
            <a:r>
              <a:rPr lang="en-US" dirty="0" err="1"/>
              <a:t>vakua</a:t>
            </a:r>
            <a:r>
              <a:rPr lang="en-US" dirty="0"/>
              <a:t> (</a:t>
            </a:r>
            <a:r>
              <a:rPr lang="en-US" dirty="0" err="1"/>
              <a:t>magnetická</a:t>
            </a:r>
            <a:r>
              <a:rPr lang="en-US" dirty="0"/>
              <a:t> </a:t>
            </a:r>
            <a:r>
              <a:rPr lang="en-US" dirty="0" err="1"/>
              <a:t>konstanta</a:t>
            </a:r>
            <a:r>
              <a:rPr lang="en-US" dirty="0"/>
              <a:t>)</a:t>
            </a:r>
          </a:p>
        </p:txBody>
      </p:sp>
      <p:sp>
        <p:nvSpPr>
          <p:cNvPr id="11" name="TextovéPole 10">
            <a:extLst>
              <a:ext uri="{FF2B5EF4-FFF2-40B4-BE49-F238E27FC236}">
                <a16:creationId xmlns:a16="http://schemas.microsoft.com/office/drawing/2014/main" id="{6995B52F-7C20-43A1-B09B-3FBDC3284E9F}"/>
              </a:ext>
            </a:extLst>
          </p:cNvPr>
          <p:cNvSpPr txBox="1"/>
          <p:nvPr/>
        </p:nvSpPr>
        <p:spPr>
          <a:xfrm>
            <a:off x="179553" y="5068719"/>
            <a:ext cx="6841083" cy="369332"/>
          </a:xfrm>
          <a:prstGeom prst="rect">
            <a:avLst/>
          </a:prstGeom>
          <a:noFill/>
        </p:spPr>
        <p:txBody>
          <a:bodyPr wrap="square">
            <a:spAutoFit/>
          </a:bodyPr>
          <a:lstStyle/>
          <a:p>
            <a:r>
              <a:rPr lang="cs-CZ" sz="1800" b="1" i="1" dirty="0"/>
              <a:t>Rychlost šíření světla v jiných prostředích </a:t>
            </a:r>
            <a:r>
              <a:rPr lang="cs-CZ" sz="1800" dirty="0"/>
              <a:t>je vždy menší. </a:t>
            </a:r>
          </a:p>
        </p:txBody>
      </p:sp>
      <p:graphicFrame>
        <p:nvGraphicFramePr>
          <p:cNvPr id="13" name="Object 4">
            <a:extLst>
              <a:ext uri="{FF2B5EF4-FFF2-40B4-BE49-F238E27FC236}">
                <a16:creationId xmlns:a16="http://schemas.microsoft.com/office/drawing/2014/main" id="{066DA4A4-CFB2-44D3-AC17-BE11CBE30B43}"/>
              </a:ext>
            </a:extLst>
          </p:cNvPr>
          <p:cNvGraphicFramePr>
            <a:graphicFrameLocks noChangeAspect="1"/>
          </p:cNvGraphicFramePr>
          <p:nvPr/>
        </p:nvGraphicFramePr>
        <p:xfrm>
          <a:off x="4054713" y="5795269"/>
          <a:ext cx="1246162" cy="754698"/>
        </p:xfrm>
        <a:graphic>
          <a:graphicData uri="http://schemas.openxmlformats.org/presentationml/2006/ole">
            <mc:AlternateContent xmlns:mc="http://schemas.openxmlformats.org/markup-compatibility/2006">
              <mc:Choice xmlns:v="urn:schemas-microsoft-com:vml" Requires="v">
                <p:oleObj name="Rovnice" r:id="rId5" imgW="723600" imgH="457200" progId="Equation.3">
                  <p:embed/>
                </p:oleObj>
              </mc:Choice>
              <mc:Fallback>
                <p:oleObj name="Rovnice" r:id="rId5" imgW="723600" imgH="457200" progId="Equation.3">
                  <p:embed/>
                  <p:pic>
                    <p:nvPicPr>
                      <p:cNvPr id="13" name="Object 4">
                        <a:extLst>
                          <a:ext uri="{FF2B5EF4-FFF2-40B4-BE49-F238E27FC236}">
                            <a16:creationId xmlns:a16="http://schemas.microsoft.com/office/drawing/2014/main" id="{066DA4A4-CFB2-44D3-AC17-BE11CBE30B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4713" y="5795269"/>
                        <a:ext cx="1246162" cy="754698"/>
                      </a:xfrm>
                      <a:prstGeom prst="rect">
                        <a:avLst/>
                      </a:prstGeom>
                      <a:solidFill>
                        <a:schemeClr val="bg1"/>
                      </a:solidFill>
                      <a:ln w="6350">
                        <a:solidFill>
                          <a:srgbClr val="000000"/>
                        </a:solidFill>
                        <a:miter lim="800000"/>
                        <a:headEnd/>
                        <a:tailEnd/>
                      </a:ln>
                    </p:spPr>
                  </p:pic>
                </p:oleObj>
              </mc:Fallback>
            </mc:AlternateContent>
          </a:graphicData>
        </a:graphic>
      </p:graphicFrame>
      <p:sp>
        <p:nvSpPr>
          <p:cNvPr id="14" name="TextovéPole 13">
            <a:extLst>
              <a:ext uri="{FF2B5EF4-FFF2-40B4-BE49-F238E27FC236}">
                <a16:creationId xmlns:a16="http://schemas.microsoft.com/office/drawing/2014/main" id="{81D0FE47-BB25-4C81-87FC-A3B788488764}"/>
              </a:ext>
            </a:extLst>
          </p:cNvPr>
          <p:cNvSpPr txBox="1"/>
          <p:nvPr/>
        </p:nvSpPr>
        <p:spPr>
          <a:xfrm>
            <a:off x="240398" y="5626637"/>
            <a:ext cx="4572000" cy="923330"/>
          </a:xfrm>
          <a:prstGeom prst="rect">
            <a:avLst/>
          </a:prstGeom>
          <a:noFill/>
        </p:spPr>
        <p:txBody>
          <a:bodyPr wrap="square">
            <a:spAutoFit/>
          </a:bodyPr>
          <a:lstStyle/>
          <a:p>
            <a:r>
              <a:rPr lang="cs-CZ" sz="1800" dirty="0" err="1"/>
              <a:t>v</a:t>
            </a:r>
            <a:r>
              <a:rPr lang="cs-CZ" sz="1800" baseline="-25000" dirty="0" err="1"/>
              <a:t>vzduch</a:t>
            </a:r>
            <a:r>
              <a:rPr lang="cs-CZ" sz="1800" dirty="0"/>
              <a:t> ≈ c</a:t>
            </a:r>
          </a:p>
          <a:p>
            <a:r>
              <a:rPr lang="cs-CZ" sz="1800" dirty="0" err="1"/>
              <a:t>v</a:t>
            </a:r>
            <a:r>
              <a:rPr lang="cs-CZ" sz="1800" baseline="-25000" dirty="0" err="1"/>
              <a:t>voda</a:t>
            </a:r>
            <a:r>
              <a:rPr lang="cs-CZ" sz="1800" dirty="0"/>
              <a:t> = 2</a:t>
            </a:r>
            <a:r>
              <a:rPr lang="en-US" sz="1800" dirty="0"/>
              <a:t>.</a:t>
            </a:r>
            <a:r>
              <a:rPr lang="cs-CZ" sz="1800" dirty="0"/>
              <a:t>25 .10</a:t>
            </a:r>
            <a:r>
              <a:rPr lang="cs-CZ" sz="1800" baseline="30000" dirty="0"/>
              <a:t>8</a:t>
            </a:r>
            <a:r>
              <a:rPr lang="cs-CZ" sz="1800" dirty="0"/>
              <a:t> m.s</a:t>
            </a:r>
            <a:r>
              <a:rPr lang="cs-CZ" sz="1800" baseline="30000" dirty="0"/>
              <a:t>-1</a:t>
            </a:r>
            <a:endParaRPr lang="cs-CZ" sz="1800" dirty="0"/>
          </a:p>
          <a:p>
            <a:r>
              <a:rPr lang="cs-CZ" sz="1800" dirty="0" err="1"/>
              <a:t>v</a:t>
            </a:r>
            <a:r>
              <a:rPr lang="cs-CZ" sz="1800" baseline="-25000" dirty="0" err="1"/>
              <a:t>sklo</a:t>
            </a:r>
            <a:r>
              <a:rPr lang="cs-CZ" sz="1800" dirty="0"/>
              <a:t> = </a:t>
            </a:r>
            <a:r>
              <a:rPr lang="en-US" sz="1800" dirty="0"/>
              <a:t>2</a:t>
            </a:r>
            <a:r>
              <a:rPr lang="cs-CZ" sz="1800" dirty="0"/>
              <a:t>.10</a:t>
            </a:r>
            <a:r>
              <a:rPr lang="cs-CZ" sz="1800" baseline="30000" dirty="0"/>
              <a:t>8</a:t>
            </a:r>
            <a:r>
              <a:rPr lang="en-US" sz="1800" dirty="0"/>
              <a:t> </a:t>
            </a:r>
            <a:r>
              <a:rPr lang="cs-CZ" sz="1800" dirty="0"/>
              <a:t>m.s</a:t>
            </a:r>
            <a:r>
              <a:rPr lang="cs-CZ" sz="1800" baseline="30000" dirty="0"/>
              <a:t>-1 </a:t>
            </a:r>
            <a:r>
              <a:rPr lang="cs-CZ" sz="1800" dirty="0"/>
              <a:t>– 1</a:t>
            </a:r>
            <a:r>
              <a:rPr lang="en-US" sz="1800" dirty="0"/>
              <a:t>,</a:t>
            </a:r>
            <a:r>
              <a:rPr lang="cs-CZ" sz="1800" dirty="0"/>
              <a:t>5</a:t>
            </a:r>
            <a:r>
              <a:rPr lang="en-US" sz="1800" dirty="0"/>
              <a:t> </a:t>
            </a:r>
            <a:r>
              <a:rPr lang="cs-CZ" sz="1800" dirty="0"/>
              <a:t>.10</a:t>
            </a:r>
            <a:r>
              <a:rPr lang="cs-CZ" sz="1800" baseline="30000" dirty="0"/>
              <a:t>8</a:t>
            </a:r>
            <a:r>
              <a:rPr lang="en-US" sz="1800" baseline="30000" dirty="0"/>
              <a:t> </a:t>
            </a:r>
            <a:r>
              <a:rPr lang="cs-CZ" sz="1800" dirty="0"/>
              <a:t>m.s</a:t>
            </a:r>
            <a:r>
              <a:rPr lang="cs-CZ" sz="1800" baseline="30000" dirty="0"/>
              <a:t>-1</a:t>
            </a:r>
            <a:endParaRPr lang="en-US" sz="1800" baseline="30000" dirty="0"/>
          </a:p>
        </p:txBody>
      </p:sp>
      <p:sp>
        <p:nvSpPr>
          <p:cNvPr id="16" name="TextovéPole 15">
            <a:extLst>
              <a:ext uri="{FF2B5EF4-FFF2-40B4-BE49-F238E27FC236}">
                <a16:creationId xmlns:a16="http://schemas.microsoft.com/office/drawing/2014/main" id="{F7A668E7-AB3E-4CF4-8CA1-7002066D484A}"/>
              </a:ext>
            </a:extLst>
          </p:cNvPr>
          <p:cNvSpPr txBox="1"/>
          <p:nvPr/>
        </p:nvSpPr>
        <p:spPr>
          <a:xfrm>
            <a:off x="5759333" y="5820266"/>
            <a:ext cx="2867380" cy="646331"/>
          </a:xfrm>
          <a:prstGeom prst="rect">
            <a:avLst/>
          </a:prstGeom>
          <a:noFill/>
        </p:spPr>
        <p:txBody>
          <a:bodyPr wrap="square">
            <a:spAutoFit/>
          </a:bodyPr>
          <a:lstStyle/>
          <a:p>
            <a:r>
              <a:rPr lang="el-GR" sz="1800" dirty="0"/>
              <a:t>ε</a:t>
            </a:r>
            <a:r>
              <a:rPr lang="en-US" sz="1800" baseline="-25000" dirty="0"/>
              <a:t>r</a:t>
            </a:r>
            <a:r>
              <a:rPr lang="en-US" sz="1800" dirty="0"/>
              <a:t>	</a:t>
            </a:r>
            <a:r>
              <a:rPr lang="cs-CZ" sz="1800" dirty="0"/>
              <a:t>relativní permitivita </a:t>
            </a:r>
          </a:p>
          <a:p>
            <a:r>
              <a:rPr lang="el-GR" sz="1800" dirty="0"/>
              <a:t>μ</a:t>
            </a:r>
            <a:r>
              <a:rPr lang="en-US" sz="1800" baseline="-25000" dirty="0"/>
              <a:t> r</a:t>
            </a:r>
            <a:r>
              <a:rPr lang="cs-CZ" sz="1800" dirty="0"/>
              <a:t> </a:t>
            </a:r>
            <a:r>
              <a:rPr lang="en-US" sz="1800" dirty="0"/>
              <a:t>	</a:t>
            </a:r>
            <a:r>
              <a:rPr lang="cs-CZ" sz="1800" dirty="0"/>
              <a:t>relativní permeabilita</a:t>
            </a:r>
            <a:endParaRPr lang="en-US" sz="1800" dirty="0"/>
          </a:p>
        </p:txBody>
      </p:sp>
    </p:spTree>
    <p:extLst>
      <p:ext uri="{BB962C8B-B14F-4D97-AF65-F5344CB8AC3E}">
        <p14:creationId xmlns:p14="http://schemas.microsoft.com/office/powerpoint/2010/main" val="41668849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B5C893C-FBEB-4682-8EE6-28FD9D8E7D10}"/>
              </a:ext>
            </a:extLst>
          </p:cNvPr>
          <p:cNvSpPr txBox="1"/>
          <p:nvPr/>
        </p:nvSpPr>
        <p:spPr>
          <a:xfrm>
            <a:off x="247649" y="1028343"/>
            <a:ext cx="8677275" cy="2585323"/>
          </a:xfrm>
          <a:prstGeom prst="rect">
            <a:avLst/>
          </a:prstGeom>
          <a:noFill/>
        </p:spPr>
        <p:txBody>
          <a:bodyPr wrap="square">
            <a:spAutoFit/>
          </a:bodyPr>
          <a:lstStyle/>
          <a:p>
            <a:pPr algn="just"/>
            <a:r>
              <a:rPr lang="cs-CZ" b="1" i="0" dirty="0" err="1">
                <a:solidFill>
                  <a:srgbClr val="202122"/>
                </a:solidFill>
                <a:effectLst/>
                <a:latin typeface="Arial" panose="020B0604020202020204" pitchFamily="34" charset="0"/>
              </a:rPr>
              <a:t>Čerenkovovo</a:t>
            </a:r>
            <a:r>
              <a:rPr lang="cs-CZ" b="1" i="0" dirty="0">
                <a:solidFill>
                  <a:srgbClr val="202122"/>
                </a:solidFill>
                <a:effectLst/>
                <a:latin typeface="Arial" panose="020B0604020202020204" pitchFamily="34" charset="0"/>
              </a:rPr>
              <a:t> záření</a:t>
            </a:r>
            <a:r>
              <a:rPr lang="cs-CZ" b="0" i="0" dirty="0">
                <a:solidFill>
                  <a:srgbClr val="202122"/>
                </a:solidFill>
                <a:effectLst/>
                <a:latin typeface="Arial" panose="020B0604020202020204" pitchFamily="34" charset="0"/>
              </a:rPr>
              <a:t> je </a:t>
            </a:r>
            <a:r>
              <a:rPr lang="cs-CZ" b="0" i="0" u="sng" dirty="0">
                <a:solidFill>
                  <a:srgbClr val="202122"/>
                </a:solidFill>
                <a:effectLst/>
                <a:latin typeface="Arial" panose="020B0604020202020204" pitchFamily="34" charset="0"/>
              </a:rPr>
              <a:t>elektromagnetická obdoba zvukové rázové vlny</a:t>
            </a:r>
            <a:r>
              <a:rPr lang="cs-CZ" b="0" i="0" dirty="0">
                <a:solidFill>
                  <a:srgbClr val="202122"/>
                </a:solidFill>
                <a:effectLst/>
                <a:latin typeface="Arial" panose="020B0604020202020204" pitchFamily="34" charset="0"/>
              </a:rPr>
              <a:t>. Nabitá částice, která se pohybuje v optickém prostředí rychleji, než je fázová rychlost světla pro toto prostředí, vyvolává záření, které trvá po tu dobu, kdy je částice rychlejší než světlo. </a:t>
            </a:r>
            <a:endParaRPr lang="en-US" b="0" i="0" dirty="0">
              <a:solidFill>
                <a:srgbClr val="202122"/>
              </a:solidFill>
              <a:effectLst/>
              <a:latin typeface="Arial" panose="020B0604020202020204" pitchFamily="34" charset="0"/>
            </a:endParaRPr>
          </a:p>
          <a:p>
            <a:pPr algn="just"/>
            <a:r>
              <a:rPr lang="cs-CZ" b="0" i="0" dirty="0">
                <a:solidFill>
                  <a:srgbClr val="202122"/>
                </a:solidFill>
                <a:effectLst/>
                <a:latin typeface="Arial" panose="020B0604020202020204" pitchFamily="34" charset="0"/>
              </a:rPr>
              <a:t>Typicky lze </a:t>
            </a:r>
            <a:r>
              <a:rPr lang="cs-CZ" b="0" i="0" dirty="0" err="1">
                <a:solidFill>
                  <a:srgbClr val="202122"/>
                </a:solidFill>
                <a:effectLst/>
                <a:latin typeface="Arial" panose="020B0604020202020204" pitchFamily="34" charset="0"/>
              </a:rPr>
              <a:t>Čerenkovův</a:t>
            </a:r>
            <a:r>
              <a:rPr lang="cs-CZ" b="0" i="0" dirty="0">
                <a:solidFill>
                  <a:srgbClr val="202122"/>
                </a:solidFill>
                <a:effectLst/>
                <a:latin typeface="Arial" panose="020B0604020202020204" pitchFamily="34" charset="0"/>
              </a:rPr>
              <a:t> efekt pozorovat v nádržích jaderných reaktorů, kde se uranové palivo nachází v kapalině moderující neutrony, vlivem štěpení jsou produkovány částice záření beta (vysokoenergetické elektrony), které při pohybu kapalinou emitují fotony s energií několika málo eV a voda tak získává modravý nádech.</a:t>
            </a:r>
            <a:endParaRPr lang="cs-CZ" dirty="0"/>
          </a:p>
        </p:txBody>
      </p:sp>
      <p:sp>
        <p:nvSpPr>
          <p:cNvPr id="7" name="TextovéPole 6">
            <a:extLst>
              <a:ext uri="{FF2B5EF4-FFF2-40B4-BE49-F238E27FC236}">
                <a16:creationId xmlns:a16="http://schemas.microsoft.com/office/drawing/2014/main" id="{C7730176-7369-459A-BD0C-E8C4F552F57C}"/>
              </a:ext>
            </a:extLst>
          </p:cNvPr>
          <p:cNvSpPr txBox="1"/>
          <p:nvPr/>
        </p:nvSpPr>
        <p:spPr>
          <a:xfrm>
            <a:off x="247649" y="301109"/>
            <a:ext cx="4572000" cy="461665"/>
          </a:xfrm>
          <a:prstGeom prst="rect">
            <a:avLst/>
          </a:prstGeom>
          <a:noFill/>
        </p:spPr>
        <p:txBody>
          <a:bodyPr wrap="square">
            <a:spAutoFit/>
          </a:bodyPr>
          <a:lstStyle/>
          <a:p>
            <a:r>
              <a:rPr lang="cs-CZ" sz="2400" b="1" i="0" dirty="0" err="1">
                <a:solidFill>
                  <a:srgbClr val="202122"/>
                </a:solidFill>
                <a:effectLst/>
                <a:latin typeface="Arial" panose="020B0604020202020204" pitchFamily="34" charset="0"/>
              </a:rPr>
              <a:t>Čerenkovovo</a:t>
            </a:r>
            <a:r>
              <a:rPr lang="cs-CZ" sz="2400" b="1" i="0" dirty="0">
                <a:solidFill>
                  <a:srgbClr val="202122"/>
                </a:solidFill>
                <a:effectLst/>
                <a:latin typeface="Arial" panose="020B0604020202020204" pitchFamily="34" charset="0"/>
              </a:rPr>
              <a:t> záření</a:t>
            </a:r>
            <a:r>
              <a:rPr lang="cs-CZ" sz="2400" b="0" i="0" dirty="0">
                <a:solidFill>
                  <a:srgbClr val="202122"/>
                </a:solidFill>
                <a:effectLst/>
                <a:latin typeface="Arial" panose="020B0604020202020204" pitchFamily="34" charset="0"/>
              </a:rPr>
              <a:t> </a:t>
            </a:r>
            <a:endParaRPr lang="cs-CZ" sz="2400" dirty="0"/>
          </a:p>
        </p:txBody>
      </p:sp>
      <p:pic>
        <p:nvPicPr>
          <p:cNvPr id="24578" name="Picture 2">
            <a:extLst>
              <a:ext uri="{FF2B5EF4-FFF2-40B4-BE49-F238E27FC236}">
                <a16:creationId xmlns:a16="http://schemas.microsoft.com/office/drawing/2014/main" id="{8D5D1C27-7BF6-4EB0-BA65-C316220DC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4451" y="3613666"/>
            <a:ext cx="3771900" cy="2777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5822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is Solar Cell Can Capture All Wavelengths of Solar ...">
            <a:extLst>
              <a:ext uri="{FF2B5EF4-FFF2-40B4-BE49-F238E27FC236}">
                <a16:creationId xmlns:a16="http://schemas.microsoft.com/office/drawing/2014/main" id="{C83A352B-A33A-4054-A15F-02E345A98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857" y="2202728"/>
            <a:ext cx="4793066" cy="217019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BE5F13E-CC6D-4FDA-9429-C089CBFB634B}"/>
              </a:ext>
            </a:extLst>
          </p:cNvPr>
          <p:cNvSpPr txBox="1"/>
          <p:nvPr/>
        </p:nvSpPr>
        <p:spPr>
          <a:xfrm>
            <a:off x="606264" y="2800037"/>
            <a:ext cx="1421928" cy="369332"/>
          </a:xfrm>
          <a:prstGeom prst="rect">
            <a:avLst/>
          </a:prstGeom>
          <a:noFill/>
        </p:spPr>
        <p:txBody>
          <a:bodyPr wrap="none" rtlCol="0">
            <a:spAutoFit/>
          </a:bodyPr>
          <a:lstStyle/>
          <a:p>
            <a:r>
              <a:rPr lang="cs-CZ" b="1" i="1" dirty="0"/>
              <a:t>Vlnová délka</a:t>
            </a:r>
            <a:endParaRPr lang="en-US" b="1" i="1" dirty="0"/>
          </a:p>
        </p:txBody>
      </p:sp>
      <p:sp>
        <p:nvSpPr>
          <p:cNvPr id="11" name="TextovéPole 10">
            <a:extLst>
              <a:ext uri="{FF2B5EF4-FFF2-40B4-BE49-F238E27FC236}">
                <a16:creationId xmlns:a16="http://schemas.microsoft.com/office/drawing/2014/main" id="{9025C3FE-B588-496F-A9DC-C5F5F3B89EF7}"/>
              </a:ext>
            </a:extLst>
          </p:cNvPr>
          <p:cNvSpPr txBox="1"/>
          <p:nvPr/>
        </p:nvSpPr>
        <p:spPr>
          <a:xfrm>
            <a:off x="354842" y="298817"/>
            <a:ext cx="5636383" cy="1631216"/>
          </a:xfrm>
          <a:prstGeom prst="rect">
            <a:avLst/>
          </a:prstGeom>
          <a:noFill/>
        </p:spPr>
        <p:txBody>
          <a:bodyPr wrap="square">
            <a:spAutoFit/>
          </a:bodyPr>
          <a:lstStyle/>
          <a:p>
            <a:r>
              <a:rPr lang="cs-CZ" sz="2000" b="1" dirty="0"/>
              <a:t>Vztah mezi vlnovou délkou a frekvencí</a:t>
            </a:r>
            <a:r>
              <a:rPr lang="cs-CZ" sz="2000" dirty="0"/>
              <a:t>  </a:t>
            </a:r>
          </a:p>
          <a:p>
            <a:r>
              <a:rPr lang="cs-CZ" sz="2000" dirty="0"/>
              <a:t>                  </a:t>
            </a:r>
          </a:p>
          <a:p>
            <a:r>
              <a:rPr lang="cs-CZ" sz="2000" dirty="0"/>
              <a:t>f – nezávisí na prostředí</a:t>
            </a:r>
          </a:p>
          <a:p>
            <a:r>
              <a:rPr lang="cs-CZ" sz="2000" dirty="0"/>
              <a:t>λ – se mění podle rychlosti</a:t>
            </a:r>
          </a:p>
          <a:p>
            <a:r>
              <a:rPr lang="cs-CZ" sz="2000" dirty="0"/>
              <a:t>c (v) – rychlost světla ve vakuu (v daném prostředí)</a:t>
            </a:r>
          </a:p>
        </p:txBody>
      </p:sp>
      <p:graphicFrame>
        <p:nvGraphicFramePr>
          <p:cNvPr id="13" name="Object 3">
            <a:extLst>
              <a:ext uri="{FF2B5EF4-FFF2-40B4-BE49-F238E27FC236}">
                <a16:creationId xmlns:a16="http://schemas.microsoft.com/office/drawing/2014/main" id="{EC4082BE-F8C1-471F-9353-76119B8CA0CD}"/>
              </a:ext>
            </a:extLst>
          </p:cNvPr>
          <p:cNvGraphicFramePr>
            <a:graphicFrameLocks noChangeAspect="1"/>
          </p:cNvGraphicFramePr>
          <p:nvPr/>
        </p:nvGraphicFramePr>
        <p:xfrm>
          <a:off x="6533438" y="595750"/>
          <a:ext cx="1630571" cy="909200"/>
        </p:xfrm>
        <a:graphic>
          <a:graphicData uri="http://schemas.openxmlformats.org/presentationml/2006/ole">
            <mc:AlternateContent xmlns:mc="http://schemas.openxmlformats.org/markup-compatibility/2006">
              <mc:Choice xmlns:v="urn:schemas-microsoft-com:vml" Requires="v">
                <p:oleObj name="Rovnice" r:id="rId3" imgW="749160" imgH="431640" progId="Equation.3">
                  <p:embed/>
                </p:oleObj>
              </mc:Choice>
              <mc:Fallback>
                <p:oleObj name="Rovnice" r:id="rId3" imgW="749160" imgH="431640" progId="Equation.3">
                  <p:embed/>
                  <p:pic>
                    <p:nvPicPr>
                      <p:cNvPr id="13" name="Object 3">
                        <a:extLst>
                          <a:ext uri="{FF2B5EF4-FFF2-40B4-BE49-F238E27FC236}">
                            <a16:creationId xmlns:a16="http://schemas.microsoft.com/office/drawing/2014/main" id="{EC4082BE-F8C1-471F-9353-76119B8CA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3438" y="595750"/>
                        <a:ext cx="1630571" cy="909200"/>
                      </a:xfrm>
                      <a:prstGeom prst="rect">
                        <a:avLst/>
                      </a:prstGeom>
                      <a:solidFill>
                        <a:schemeClr val="bg1"/>
                      </a:solidFill>
                      <a:ln w="6350">
                        <a:solidFill>
                          <a:srgbClr val="000000"/>
                        </a:solidFill>
                        <a:miter lim="800000"/>
                        <a:headEnd/>
                        <a:tailEnd/>
                      </a:ln>
                    </p:spPr>
                  </p:pic>
                </p:oleObj>
              </mc:Fallback>
            </mc:AlternateContent>
          </a:graphicData>
        </a:graphic>
      </p:graphicFrame>
      <p:pic>
        <p:nvPicPr>
          <p:cNvPr id="14" name="Obrázek 13">
            <a:extLst>
              <a:ext uri="{FF2B5EF4-FFF2-40B4-BE49-F238E27FC236}">
                <a16:creationId xmlns:a16="http://schemas.microsoft.com/office/drawing/2014/main" id="{37C130ED-E2FF-43B0-8FC0-A40D46DB89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804" y="4655272"/>
            <a:ext cx="4407772" cy="2109788"/>
          </a:xfrm>
          <a:prstGeom prst="rect">
            <a:avLst/>
          </a:prstGeom>
        </p:spPr>
      </p:pic>
      <p:sp>
        <p:nvSpPr>
          <p:cNvPr id="16" name="TextovéPole 15">
            <a:extLst>
              <a:ext uri="{FF2B5EF4-FFF2-40B4-BE49-F238E27FC236}">
                <a16:creationId xmlns:a16="http://schemas.microsoft.com/office/drawing/2014/main" id="{52AC349A-3E73-4E00-8805-D5BE0543A262}"/>
              </a:ext>
            </a:extLst>
          </p:cNvPr>
          <p:cNvSpPr txBox="1"/>
          <p:nvPr/>
        </p:nvSpPr>
        <p:spPr>
          <a:xfrm>
            <a:off x="354842" y="5056823"/>
            <a:ext cx="3346701" cy="1477328"/>
          </a:xfrm>
          <a:prstGeom prst="rect">
            <a:avLst/>
          </a:prstGeom>
          <a:noFill/>
        </p:spPr>
        <p:txBody>
          <a:bodyPr wrap="square">
            <a:spAutoFit/>
          </a:bodyPr>
          <a:lstStyle/>
          <a:p>
            <a:pPr algn="just"/>
            <a:r>
              <a:rPr lang="cs-CZ" sz="1800" dirty="0">
                <a:cs typeface="Times New Roman" panose="02020603050405020304" pitchFamily="18" charset="0"/>
              </a:rPr>
              <a:t>Elektromagnetické vlny  se </a:t>
            </a:r>
            <a:r>
              <a:rPr lang="cs-CZ" sz="1800" b="1" dirty="0">
                <a:cs typeface="Times New Roman" panose="02020603050405020304" pitchFamily="18" charset="0"/>
              </a:rPr>
              <a:t>odráží i lámou</a:t>
            </a:r>
            <a:r>
              <a:rPr lang="cs-CZ" sz="1800" dirty="0">
                <a:cs typeface="Times New Roman" panose="02020603050405020304" pitchFamily="18" charset="0"/>
              </a:rPr>
              <a:t>. Jednotlivé druhy elektromagnetického záření se liší vlnovou</a:t>
            </a:r>
            <a:r>
              <a:rPr lang="en-US" sz="1800" dirty="0">
                <a:cs typeface="Times New Roman" panose="02020603050405020304" pitchFamily="18" charset="0"/>
              </a:rPr>
              <a:t> </a:t>
            </a:r>
            <a:r>
              <a:rPr lang="cs-CZ" sz="1800" dirty="0">
                <a:cs typeface="Times New Roman" panose="02020603050405020304" pitchFamily="18" charset="0"/>
              </a:rPr>
              <a:t> délkou a tvoří </a:t>
            </a:r>
            <a:r>
              <a:rPr lang="cs-CZ" sz="1800" b="1" dirty="0">
                <a:cs typeface="Times New Roman" panose="02020603050405020304" pitchFamily="18" charset="0"/>
              </a:rPr>
              <a:t>spektrum</a:t>
            </a:r>
            <a:r>
              <a:rPr lang="cs-CZ" sz="1800" dirty="0">
                <a:cs typeface="Times New Roman" panose="02020603050405020304" pitchFamily="18" charset="0"/>
              </a:rPr>
              <a:t> elektromagnetického záření.</a:t>
            </a:r>
          </a:p>
        </p:txBody>
      </p:sp>
    </p:spTree>
    <p:extLst>
      <p:ext uri="{BB962C8B-B14F-4D97-AF65-F5344CB8AC3E}">
        <p14:creationId xmlns:p14="http://schemas.microsoft.com/office/powerpoint/2010/main" val="33177154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Zobrazit zdrojový obrázek">
            <a:extLst>
              <a:ext uri="{FF2B5EF4-FFF2-40B4-BE49-F238E27FC236}">
                <a16:creationId xmlns:a16="http://schemas.microsoft.com/office/drawing/2014/main" id="{486DD82A-9E4F-4077-8D71-F0D7861FE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692" y="590550"/>
            <a:ext cx="7856615" cy="5836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98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291B160-9975-4BD9-BAAF-976FF569CC3E}"/>
              </a:ext>
            </a:extLst>
          </p:cNvPr>
          <p:cNvSpPr txBox="1"/>
          <p:nvPr/>
        </p:nvSpPr>
        <p:spPr>
          <a:xfrm>
            <a:off x="161637" y="674660"/>
            <a:ext cx="8782051" cy="1323439"/>
          </a:xfrm>
          <a:prstGeom prst="rect">
            <a:avLst/>
          </a:prstGeom>
          <a:noFill/>
        </p:spPr>
        <p:txBody>
          <a:bodyPr wrap="square">
            <a:spAutoFit/>
          </a:bodyPr>
          <a:lstStyle/>
          <a:p>
            <a:pPr algn="just"/>
            <a:r>
              <a:rPr lang="cs-CZ" sz="2000" b="1" i="0" dirty="0">
                <a:solidFill>
                  <a:srgbClr val="000000"/>
                </a:solidFill>
                <a:effectLst/>
              </a:rPr>
              <a:t>Kyvadlo</a:t>
            </a:r>
            <a:r>
              <a:rPr lang="cs-CZ" sz="2000" b="0" i="0" dirty="0">
                <a:solidFill>
                  <a:srgbClr val="000000"/>
                </a:solidFill>
                <a:effectLst/>
              </a:rPr>
              <a:t> = každé zařízení v tíhovém poli Země, které vykonává kývavý pohyb (opakované pohyby sem a tam).</a:t>
            </a:r>
          </a:p>
          <a:p>
            <a:pPr algn="just"/>
            <a:br>
              <a:rPr lang="cs-CZ" sz="2000" dirty="0"/>
            </a:br>
            <a:endParaRPr lang="cs-CZ" sz="2000" dirty="0"/>
          </a:p>
        </p:txBody>
      </p:sp>
      <p:sp>
        <p:nvSpPr>
          <p:cNvPr id="7" name="TextovéPole 6">
            <a:extLst>
              <a:ext uri="{FF2B5EF4-FFF2-40B4-BE49-F238E27FC236}">
                <a16:creationId xmlns:a16="http://schemas.microsoft.com/office/drawing/2014/main" id="{1F468F44-E2A0-4EDB-942B-6DE09B573532}"/>
              </a:ext>
            </a:extLst>
          </p:cNvPr>
          <p:cNvSpPr txBox="1"/>
          <p:nvPr/>
        </p:nvSpPr>
        <p:spPr>
          <a:xfrm>
            <a:off x="175929" y="115376"/>
            <a:ext cx="4572000" cy="461665"/>
          </a:xfrm>
          <a:prstGeom prst="rect">
            <a:avLst/>
          </a:prstGeom>
          <a:noFill/>
        </p:spPr>
        <p:txBody>
          <a:bodyPr wrap="square">
            <a:spAutoFit/>
          </a:bodyPr>
          <a:lstStyle/>
          <a:p>
            <a:r>
              <a:rPr lang="cs-CZ" sz="2400" b="1" i="0" dirty="0">
                <a:solidFill>
                  <a:srgbClr val="000000"/>
                </a:solidFill>
                <a:effectLst/>
              </a:rPr>
              <a:t>Kyvadlo</a:t>
            </a:r>
            <a:endParaRPr lang="cs-CZ" sz="2400" dirty="0"/>
          </a:p>
        </p:txBody>
      </p:sp>
      <p:pic>
        <p:nvPicPr>
          <p:cNvPr id="5122" name="Picture 2">
            <a:extLst>
              <a:ext uri="{FF2B5EF4-FFF2-40B4-BE49-F238E27FC236}">
                <a16:creationId xmlns:a16="http://schemas.microsoft.com/office/drawing/2014/main" id="{430C6257-244B-4F8B-93DF-1395B59B49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9726" y="1153054"/>
            <a:ext cx="1857375" cy="244958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BD86DD54-A956-4283-A963-6BA5B5B40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497" y="5412463"/>
            <a:ext cx="1231889" cy="13345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9D8B7FBB-0B2F-419E-AB8F-95837CE4D043}"/>
              </a:ext>
            </a:extLst>
          </p:cNvPr>
          <p:cNvSpPr txBox="1"/>
          <p:nvPr/>
        </p:nvSpPr>
        <p:spPr>
          <a:xfrm>
            <a:off x="200312" y="1477401"/>
            <a:ext cx="7248525" cy="1323439"/>
          </a:xfrm>
          <a:prstGeom prst="rect">
            <a:avLst/>
          </a:prstGeom>
          <a:noFill/>
        </p:spPr>
        <p:txBody>
          <a:bodyPr wrap="square">
            <a:spAutoFit/>
          </a:bodyPr>
          <a:lstStyle/>
          <a:p>
            <a:pPr algn="just"/>
            <a:r>
              <a:rPr lang="cs-CZ" sz="2000" b="1" dirty="0"/>
              <a:t>Matematické kyvadlo</a:t>
            </a:r>
            <a:r>
              <a:rPr lang="cs-CZ" sz="2000" dirty="0"/>
              <a:t>. Kývající těleso </a:t>
            </a:r>
            <a:r>
              <a:rPr lang="cs-CZ" sz="2000" dirty="0" err="1"/>
              <a:t>těleso</a:t>
            </a:r>
            <a:r>
              <a:rPr lang="cs-CZ" sz="2000" dirty="0"/>
              <a:t> se nahrazuje hmotným bodem o hmotnosti </a:t>
            </a:r>
            <a:r>
              <a:rPr lang="cs-CZ" sz="2000" i="1" dirty="0"/>
              <a:t>m</a:t>
            </a:r>
            <a:r>
              <a:rPr lang="cs-CZ" sz="2000" dirty="0"/>
              <a:t>, který se kýve na nehmotném závěsu o konstantní délce </a:t>
            </a:r>
            <a:r>
              <a:rPr lang="cs-CZ" sz="2000" i="1" dirty="0"/>
              <a:t>l</a:t>
            </a:r>
            <a:r>
              <a:rPr lang="cs-CZ" sz="2000" dirty="0"/>
              <a:t>, úhel vychýlení α&lt;5°. Zanedbává se tření v místě závěsu a odpor vzduchu.</a:t>
            </a:r>
          </a:p>
        </p:txBody>
      </p:sp>
      <p:pic>
        <p:nvPicPr>
          <p:cNvPr id="12" name="Grafický objekt 11">
            <a:extLst>
              <a:ext uri="{FF2B5EF4-FFF2-40B4-BE49-F238E27FC236}">
                <a16:creationId xmlns:a16="http://schemas.microsoft.com/office/drawing/2014/main" id="{2A5651E1-04A1-4DD4-B683-AA1DC52857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16528" y="2757590"/>
            <a:ext cx="1204912" cy="580143"/>
          </a:xfrm>
          <a:prstGeom prst="rect">
            <a:avLst/>
          </a:prstGeom>
        </p:spPr>
      </p:pic>
      <p:pic>
        <p:nvPicPr>
          <p:cNvPr id="5128" name="Picture 8">
            <a:extLst>
              <a:ext uri="{FF2B5EF4-FFF2-40B4-BE49-F238E27FC236}">
                <a16:creationId xmlns:a16="http://schemas.microsoft.com/office/drawing/2014/main" id="{5ADC41B2-FCBB-4B8A-86CC-CC3DD3B3FD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485" y="2764020"/>
            <a:ext cx="1505236" cy="58014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D3553DE3-F31A-4A77-BB29-23DA55711A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6664" y="2724592"/>
            <a:ext cx="866774" cy="64614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87126FBB-6D39-40EA-850D-51EC5CB7D5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7787" y="2740462"/>
            <a:ext cx="1067368" cy="6906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71012C5E-2618-4A47-9719-490880DEADE0}"/>
              </a:ext>
            </a:extLst>
          </p:cNvPr>
          <p:cNvSpPr txBox="1"/>
          <p:nvPr/>
        </p:nvSpPr>
        <p:spPr>
          <a:xfrm>
            <a:off x="175929" y="3566761"/>
            <a:ext cx="7058313" cy="2246769"/>
          </a:xfrm>
          <a:prstGeom prst="rect">
            <a:avLst/>
          </a:prstGeom>
          <a:noFill/>
        </p:spPr>
        <p:txBody>
          <a:bodyPr wrap="square">
            <a:spAutoFit/>
          </a:bodyPr>
          <a:lstStyle/>
          <a:p>
            <a:pPr algn="just"/>
            <a:r>
              <a:rPr lang="cs-CZ" sz="2000" b="1" dirty="0"/>
              <a:t>Fyzikální kyvadlo</a:t>
            </a:r>
            <a:r>
              <a:rPr lang="cs-CZ" sz="2000" dirty="0"/>
              <a:t>. Kývající se těleso se nepovažuje za hmotný bod, nezanedbává se hmotnost závěsu (tyče). Pohybová energie se skládá z kinetické energie posuvného a rotačního pohybu: těleso se v tíhovém poli otáčí se kolem pevné vodorovné osy neprocházející jeho hmotným středem, uplatňuje se moment setrvačnosti kývajícího se tělesa. Potenciální energie kyvadla se mění v kinetickou energii rotačního pohybu.</a:t>
            </a:r>
          </a:p>
        </p:txBody>
      </p:sp>
      <p:pic>
        <p:nvPicPr>
          <p:cNvPr id="5134" name="Picture 14">
            <a:extLst>
              <a:ext uri="{FF2B5EF4-FFF2-40B4-BE49-F238E27FC236}">
                <a16:creationId xmlns:a16="http://schemas.microsoft.com/office/drawing/2014/main" id="{EFA82B0E-4C87-4843-8214-687F42F5AB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8238" y="5949179"/>
            <a:ext cx="1365266" cy="674409"/>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cký objekt 15">
            <a:extLst>
              <a:ext uri="{FF2B5EF4-FFF2-40B4-BE49-F238E27FC236}">
                <a16:creationId xmlns:a16="http://schemas.microsoft.com/office/drawing/2014/main" id="{00948841-A5F8-465D-8279-5085E467CBC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21471" y="5949179"/>
            <a:ext cx="1502501" cy="578741"/>
          </a:xfrm>
          <a:prstGeom prst="rect">
            <a:avLst/>
          </a:prstGeom>
        </p:spPr>
      </p:pic>
      <p:pic>
        <p:nvPicPr>
          <p:cNvPr id="5138" name="Picture 18" descr="See the source image">
            <a:extLst>
              <a:ext uri="{FF2B5EF4-FFF2-40B4-BE49-F238E27FC236}">
                <a16:creationId xmlns:a16="http://schemas.microsoft.com/office/drawing/2014/main" id="{99E1238E-BC5C-4620-AC71-10DCB2689E3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41756" y="3926982"/>
            <a:ext cx="1397830" cy="198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386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98EC2503-BF56-4F71-9565-0B554DE644E9}"/>
              </a:ext>
            </a:extLst>
          </p:cNvPr>
          <p:cNvSpPr txBox="1"/>
          <p:nvPr/>
        </p:nvSpPr>
        <p:spPr>
          <a:xfrm>
            <a:off x="161926" y="3891658"/>
            <a:ext cx="8753471" cy="707886"/>
          </a:xfrm>
          <a:prstGeom prst="rect">
            <a:avLst/>
          </a:prstGeom>
          <a:noFill/>
        </p:spPr>
        <p:txBody>
          <a:bodyPr wrap="square">
            <a:spAutoFit/>
          </a:bodyPr>
          <a:lstStyle/>
          <a:p>
            <a:r>
              <a:rPr lang="cs-CZ" sz="2000" dirty="0"/>
              <a:t>Jak se změní doba kmitu matematického kyvadla, když jeho délku zkrátíme o 20 % a hmotnost snížíme na polovinu? </a:t>
            </a:r>
          </a:p>
        </p:txBody>
      </p:sp>
      <p:sp>
        <p:nvSpPr>
          <p:cNvPr id="7" name="TextovéPole 6">
            <a:extLst>
              <a:ext uri="{FF2B5EF4-FFF2-40B4-BE49-F238E27FC236}">
                <a16:creationId xmlns:a16="http://schemas.microsoft.com/office/drawing/2014/main" id="{66C84D65-E9A4-42D0-BA85-33A853A30B21}"/>
              </a:ext>
            </a:extLst>
          </p:cNvPr>
          <p:cNvSpPr txBox="1"/>
          <p:nvPr/>
        </p:nvSpPr>
        <p:spPr>
          <a:xfrm>
            <a:off x="161926" y="3469926"/>
            <a:ext cx="1072730" cy="461665"/>
          </a:xfrm>
          <a:prstGeom prst="rect">
            <a:avLst/>
          </a:prstGeom>
          <a:noFill/>
        </p:spPr>
        <p:txBody>
          <a:bodyPr wrap="none" rtlCol="0">
            <a:spAutoFit/>
          </a:bodyPr>
          <a:lstStyle/>
          <a:p>
            <a:r>
              <a:rPr lang="cs-CZ" sz="2400" b="1" dirty="0"/>
              <a:t>Příklad</a:t>
            </a:r>
          </a:p>
        </p:txBody>
      </p:sp>
      <p:pic>
        <p:nvPicPr>
          <p:cNvPr id="10" name="Obrázek 9">
            <a:extLst>
              <a:ext uri="{FF2B5EF4-FFF2-40B4-BE49-F238E27FC236}">
                <a16:creationId xmlns:a16="http://schemas.microsoft.com/office/drawing/2014/main" id="{9FA6A01C-7BF8-476C-8B54-02CDF5B52507}"/>
              </a:ext>
            </a:extLst>
          </p:cNvPr>
          <p:cNvPicPr>
            <a:picLocks noChangeAspect="1"/>
          </p:cNvPicPr>
          <p:nvPr/>
        </p:nvPicPr>
        <p:blipFill>
          <a:blip r:embed="rId2"/>
          <a:stretch>
            <a:fillRect/>
          </a:stretch>
        </p:blipFill>
        <p:spPr>
          <a:xfrm>
            <a:off x="637276" y="4752063"/>
            <a:ext cx="1128713" cy="772676"/>
          </a:xfrm>
          <a:prstGeom prst="rect">
            <a:avLst/>
          </a:prstGeom>
        </p:spPr>
      </p:pic>
      <p:pic>
        <p:nvPicPr>
          <p:cNvPr id="12" name="Obrázek 11">
            <a:extLst>
              <a:ext uri="{FF2B5EF4-FFF2-40B4-BE49-F238E27FC236}">
                <a16:creationId xmlns:a16="http://schemas.microsoft.com/office/drawing/2014/main" id="{48DDE81D-C1E4-4F85-B300-C0B8747D09FA}"/>
              </a:ext>
            </a:extLst>
          </p:cNvPr>
          <p:cNvPicPr>
            <a:picLocks noChangeAspect="1"/>
          </p:cNvPicPr>
          <p:nvPr/>
        </p:nvPicPr>
        <p:blipFill>
          <a:blip r:embed="rId3"/>
          <a:stretch>
            <a:fillRect/>
          </a:stretch>
        </p:blipFill>
        <p:spPr>
          <a:xfrm>
            <a:off x="2525920" y="4752063"/>
            <a:ext cx="5541644" cy="1481211"/>
          </a:xfrm>
          <a:prstGeom prst="rect">
            <a:avLst/>
          </a:prstGeom>
        </p:spPr>
      </p:pic>
      <p:sp>
        <p:nvSpPr>
          <p:cNvPr id="13" name="TextovéPole 12">
            <a:extLst>
              <a:ext uri="{FF2B5EF4-FFF2-40B4-BE49-F238E27FC236}">
                <a16:creationId xmlns:a16="http://schemas.microsoft.com/office/drawing/2014/main" id="{72B10213-2A88-44F5-A846-977127350379}"/>
              </a:ext>
            </a:extLst>
          </p:cNvPr>
          <p:cNvSpPr txBox="1"/>
          <p:nvPr/>
        </p:nvSpPr>
        <p:spPr>
          <a:xfrm>
            <a:off x="242887" y="5556706"/>
            <a:ext cx="1917493" cy="1077218"/>
          </a:xfrm>
          <a:prstGeom prst="rect">
            <a:avLst/>
          </a:prstGeom>
          <a:noFill/>
        </p:spPr>
        <p:txBody>
          <a:bodyPr wrap="square" rtlCol="0">
            <a:spAutoFit/>
          </a:bodyPr>
          <a:lstStyle/>
          <a:p>
            <a:r>
              <a:rPr lang="cs-CZ" sz="1600" dirty="0"/>
              <a:t>Doba kmitu matematického kyvadla na jeho hmotnosti nezávisí</a:t>
            </a:r>
          </a:p>
        </p:txBody>
      </p:sp>
      <p:cxnSp>
        <p:nvCxnSpPr>
          <p:cNvPr id="15" name="Přímá spojnice 14">
            <a:extLst>
              <a:ext uri="{FF2B5EF4-FFF2-40B4-BE49-F238E27FC236}">
                <a16:creationId xmlns:a16="http://schemas.microsoft.com/office/drawing/2014/main" id="{7240B8B9-EDF1-452F-ACF5-039E9E587A89}"/>
              </a:ext>
            </a:extLst>
          </p:cNvPr>
          <p:cNvCxnSpPr/>
          <p:nvPr/>
        </p:nvCxnSpPr>
        <p:spPr>
          <a:xfrm>
            <a:off x="7393393" y="5705475"/>
            <a:ext cx="53140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2" descr="See the source image">
            <a:extLst>
              <a:ext uri="{FF2B5EF4-FFF2-40B4-BE49-F238E27FC236}">
                <a16:creationId xmlns:a16="http://schemas.microsoft.com/office/drawing/2014/main" id="{4244AC32-328C-4D9B-AC84-EB69917D1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6197" y="495300"/>
            <a:ext cx="24892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ee the source image">
            <a:extLst>
              <a:ext uri="{FF2B5EF4-FFF2-40B4-BE49-F238E27FC236}">
                <a16:creationId xmlns:a16="http://schemas.microsoft.com/office/drawing/2014/main" id="{F26537E0-717E-4F75-9E60-DB1F45C68E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057525" y="425915"/>
            <a:ext cx="1305050" cy="2501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See the source image">
            <a:extLst>
              <a:ext uri="{FF2B5EF4-FFF2-40B4-BE49-F238E27FC236}">
                <a16:creationId xmlns:a16="http://schemas.microsoft.com/office/drawing/2014/main" id="{38B595D5-93AA-44F6-A909-FF4A41D255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986089" y="548543"/>
            <a:ext cx="1064398" cy="1760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91C61F48-F7F7-4EA1-A91E-9E14A5ADAFE7}"/>
              </a:ext>
            </a:extLst>
          </p:cNvPr>
          <p:cNvSpPr txBox="1"/>
          <p:nvPr/>
        </p:nvSpPr>
        <p:spPr>
          <a:xfrm>
            <a:off x="495300" y="723900"/>
            <a:ext cx="1818190" cy="923330"/>
          </a:xfrm>
          <a:prstGeom prst="rect">
            <a:avLst/>
          </a:prstGeom>
          <a:noFill/>
        </p:spPr>
        <p:txBody>
          <a:bodyPr wrap="none" rtlCol="0">
            <a:spAutoFit/>
          </a:bodyPr>
          <a:lstStyle/>
          <a:p>
            <a:r>
              <a:rPr lang="cs-CZ" dirty="0"/>
              <a:t>Kyvadlové hodiny</a:t>
            </a:r>
          </a:p>
          <a:p>
            <a:endParaRPr lang="cs-CZ" dirty="0"/>
          </a:p>
          <a:p>
            <a:r>
              <a:rPr lang="cs-CZ" dirty="0"/>
              <a:t>Metronomy</a:t>
            </a:r>
          </a:p>
        </p:txBody>
      </p:sp>
    </p:spTree>
    <p:extLst>
      <p:ext uri="{BB962C8B-B14F-4D97-AF65-F5344CB8AC3E}">
        <p14:creationId xmlns:p14="http://schemas.microsoft.com/office/powerpoint/2010/main" val="3938545073"/>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7448</TotalTime>
  <Words>7078</Words>
  <Application>Microsoft Office PowerPoint</Application>
  <PresentationFormat>Předvádění na obrazovce (4:3)</PresentationFormat>
  <Paragraphs>362</Paragraphs>
  <Slides>77</Slides>
  <Notes>0</Notes>
  <HiddenSlides>0</HiddenSlides>
  <MMClips>0</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1</vt:i4>
      </vt:variant>
      <vt:variant>
        <vt:lpstr>Nadpisy snímků</vt:lpstr>
      </vt:variant>
      <vt:variant>
        <vt:i4>77</vt:i4>
      </vt:variant>
    </vt:vector>
  </HeadingPairs>
  <TitlesOfParts>
    <vt:vector size="86" baseType="lpstr">
      <vt:lpstr>-apple-system</vt:lpstr>
      <vt:lpstr>Arial</vt:lpstr>
      <vt:lpstr>Calibri</vt:lpstr>
      <vt:lpstr>Calibri Light</vt:lpstr>
      <vt:lpstr>Helvetica Neue</vt:lpstr>
      <vt:lpstr>Open Sans</vt:lpstr>
      <vt:lpstr>Segoe UI</vt:lpstr>
      <vt:lpstr>Motiv Office</vt:lpstr>
      <vt:lpstr>Rovnice</vt:lpstr>
      <vt:lpstr>Mechanické kmitání</vt:lpstr>
      <vt:lpstr>Harmonický pohyb</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Tlumené kmity</vt:lpstr>
      <vt:lpstr>Prezentace aplikace PowerPoint</vt:lpstr>
      <vt:lpstr>Prezentace aplikace PowerPoint</vt:lpstr>
      <vt:lpstr>Prezentace aplikace PowerPoint</vt:lpstr>
      <vt:lpstr>Prezentace aplikace PowerPoint</vt:lpstr>
      <vt:lpstr>Mechanické vlnění a zvuk</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Odraz vlnění na překážce </vt:lpstr>
      <vt:lpstr>Prezentace aplikace PowerPoint</vt:lpstr>
      <vt:lpstr>Ohyb (difrakce) vlnění na překážce</vt:lpstr>
      <vt:lpstr>Ohyb (difrakce) vlnění na štěrbině</vt:lpstr>
      <vt:lpstr>Ohyb (difrakce) vlnění na štěrbině</vt:lpstr>
      <vt:lpstr>Prezentace aplikace PowerPoint</vt:lpstr>
      <vt:lpstr>Prezentace aplikace PowerPoint</vt:lpstr>
      <vt:lpstr>Prezentace aplikace PowerPoint</vt:lpstr>
      <vt:lpstr>Prezentace aplikace PowerPoint</vt:lpstr>
      <vt:lpstr>Chvění pružné membrány</vt:lpstr>
      <vt:lpstr>Prezentace aplikace PowerPoint</vt:lpstr>
      <vt:lpstr>Prezentace aplikace PowerPoint</vt:lpstr>
      <vt:lpstr>Prezentace aplikace PowerPoint</vt:lpstr>
      <vt:lpstr>Prezentace aplikace PowerPoint</vt:lpstr>
      <vt:lpstr>Zvuk</vt:lpstr>
      <vt:lpstr>Prezentace aplikace PowerPoint</vt:lpstr>
      <vt:lpstr>Prezentace aplikace PowerPoint</vt:lpstr>
      <vt:lpstr>Sluch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Vznik elektromagnetického záření</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Lubomír Prokeš</dc:creator>
  <cp:lastModifiedBy>Lubomir Prokes</cp:lastModifiedBy>
  <cp:revision>403</cp:revision>
  <cp:lastPrinted>2020-12-15T10:50:48Z</cp:lastPrinted>
  <dcterms:created xsi:type="dcterms:W3CDTF">2020-11-03T14:23:10Z</dcterms:created>
  <dcterms:modified xsi:type="dcterms:W3CDTF">2022-11-22T06:53:06Z</dcterms:modified>
</cp:coreProperties>
</file>