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460" r:id="rId2"/>
    <p:sldId id="672" r:id="rId3"/>
    <p:sldId id="567" r:id="rId4"/>
    <p:sldId id="572" r:id="rId5"/>
    <p:sldId id="573" r:id="rId6"/>
    <p:sldId id="458" r:id="rId7"/>
    <p:sldId id="673" r:id="rId8"/>
    <p:sldId id="571" r:id="rId9"/>
    <p:sldId id="574" r:id="rId10"/>
    <p:sldId id="566" r:id="rId11"/>
    <p:sldId id="568" r:id="rId12"/>
    <p:sldId id="674" r:id="rId13"/>
    <p:sldId id="557" r:id="rId14"/>
    <p:sldId id="461" r:id="rId15"/>
    <p:sldId id="463" r:id="rId16"/>
    <p:sldId id="562" r:id="rId17"/>
    <p:sldId id="664" r:id="rId18"/>
    <p:sldId id="569" r:id="rId19"/>
    <p:sldId id="466" r:id="rId20"/>
    <p:sldId id="570" r:id="rId21"/>
    <p:sldId id="465" r:id="rId22"/>
    <p:sldId id="665" r:id="rId23"/>
    <p:sldId id="661" r:id="rId24"/>
    <p:sldId id="668" r:id="rId25"/>
    <p:sldId id="575" r:id="rId26"/>
    <p:sldId id="576" r:id="rId27"/>
    <p:sldId id="577" r:id="rId28"/>
    <p:sldId id="666" r:id="rId29"/>
    <p:sldId id="662" r:id="rId30"/>
    <p:sldId id="647" r:id="rId31"/>
    <p:sldId id="652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76953-0D10-49BA-9343-FB9C18A9C43E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CB08F-19AE-4AE8-9530-B7F549256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43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49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7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74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1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08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87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3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93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7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24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4EAA-2251-48A2-96BB-D75EB395CF61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8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667BC95-E2A3-4838-B98F-09CAC084DFEE}"/>
              </a:ext>
            </a:extLst>
          </p:cNvPr>
          <p:cNvSpPr txBox="1"/>
          <p:nvPr/>
        </p:nvSpPr>
        <p:spPr>
          <a:xfrm>
            <a:off x="130492" y="190441"/>
            <a:ext cx="86196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Osobní automobil jedoucí rychlostí 80 km.h</a:t>
            </a:r>
            <a:r>
              <a:rPr lang="cs-CZ" sz="2000" baseline="30000" dirty="0"/>
              <a:t>-1</a:t>
            </a:r>
            <a:r>
              <a:rPr lang="cs-CZ" sz="2000" dirty="0"/>
              <a:t> předjíždí 10 m dlouhý nákladní automobil. Nákladní automobil jede rychlostí 60 km.h</a:t>
            </a:r>
            <a:r>
              <a:rPr lang="cs-CZ" sz="2000" baseline="30000" dirty="0"/>
              <a:t>-1</a:t>
            </a:r>
            <a:r>
              <a:rPr lang="cs-CZ" sz="2000" dirty="0"/>
              <a:t>. Jakou dráhu potřebuje osobní automobil k předjetí, jestliže začíná předjíždět 20 m za a končí 20 m před nákladním automobilem? Jak dlouho bude předjíždění trvat?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9B7719-A94C-40AA-AEA4-76C197FE109F}"/>
              </a:ext>
            </a:extLst>
          </p:cNvPr>
          <p:cNvSpPr txBox="1"/>
          <p:nvPr/>
        </p:nvSpPr>
        <p:spPr>
          <a:xfrm>
            <a:off x="216217" y="1623119"/>
            <a:ext cx="4572000" cy="2957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1800" dirty="0" err="1"/>
              <a:t>v</a:t>
            </a:r>
            <a:r>
              <a:rPr lang="cs-CZ" sz="1800" baseline="-25000" dirty="0" err="1"/>
              <a:t>A</a:t>
            </a:r>
            <a:r>
              <a:rPr lang="cs-CZ" sz="1800" dirty="0"/>
              <a:t> = 80 km.h</a:t>
            </a:r>
            <a:r>
              <a:rPr lang="cs-CZ" sz="1800" baseline="30000" dirty="0"/>
              <a:t>-1 </a:t>
            </a:r>
            <a:r>
              <a:rPr lang="cs-CZ" sz="1800" dirty="0"/>
              <a:t>= 22,2 m.s</a:t>
            </a:r>
            <a:r>
              <a:rPr lang="cs-CZ" sz="1800" baseline="30000" dirty="0"/>
              <a:t>-1</a:t>
            </a:r>
            <a:endParaRPr lang="cs-CZ" sz="1800" dirty="0"/>
          </a:p>
          <a:p>
            <a:pPr algn="just">
              <a:lnSpc>
                <a:spcPct val="150000"/>
              </a:lnSpc>
            </a:pPr>
            <a:r>
              <a:rPr lang="cs-CZ" sz="1800" dirty="0" err="1"/>
              <a:t>v</a:t>
            </a:r>
            <a:r>
              <a:rPr lang="cs-CZ" sz="1800" baseline="-25000" dirty="0" err="1"/>
              <a:t>N</a:t>
            </a:r>
            <a:r>
              <a:rPr lang="cs-CZ" sz="1800" dirty="0"/>
              <a:t> = 60 km.h</a:t>
            </a:r>
            <a:r>
              <a:rPr lang="cs-CZ" sz="1800" baseline="30000" dirty="0"/>
              <a:t>-1 </a:t>
            </a:r>
            <a:r>
              <a:rPr lang="cs-CZ" sz="1800" dirty="0"/>
              <a:t>= 16,7 m.s</a:t>
            </a:r>
            <a:r>
              <a:rPr lang="cs-CZ" sz="1800" baseline="30000" dirty="0"/>
              <a:t>-1</a:t>
            </a:r>
          </a:p>
          <a:p>
            <a:pPr algn="just">
              <a:lnSpc>
                <a:spcPct val="150000"/>
              </a:lnSpc>
            </a:pPr>
            <a:r>
              <a:rPr lang="cs-CZ" sz="1800" dirty="0"/>
              <a:t>s</a:t>
            </a:r>
            <a:r>
              <a:rPr lang="cs-CZ" sz="1800" baseline="-25000" dirty="0"/>
              <a:t>0 </a:t>
            </a:r>
            <a:r>
              <a:rPr lang="cs-CZ" sz="1800" dirty="0"/>
              <a:t>= 20 + 20 + 10 m = 50 m</a:t>
            </a:r>
          </a:p>
          <a:p>
            <a:pPr algn="just">
              <a:lnSpc>
                <a:spcPct val="150000"/>
              </a:lnSpc>
            </a:pPr>
            <a:r>
              <a:rPr lang="cs-CZ" dirty="0" err="1"/>
              <a:t>s</a:t>
            </a:r>
            <a:r>
              <a:rPr lang="cs-CZ" baseline="-25000" dirty="0" err="1"/>
              <a:t>A</a:t>
            </a:r>
            <a:r>
              <a:rPr lang="cs-CZ" dirty="0"/>
              <a:t> = </a:t>
            </a:r>
            <a:r>
              <a:rPr lang="cs-CZ" sz="1800" dirty="0"/>
              <a:t>s</a:t>
            </a:r>
            <a:r>
              <a:rPr lang="cs-CZ" sz="1800" baseline="-25000" dirty="0"/>
              <a:t>0</a:t>
            </a:r>
            <a:r>
              <a:rPr lang="cs-CZ" sz="1800" dirty="0"/>
              <a:t> + </a:t>
            </a:r>
            <a:r>
              <a:rPr lang="cs-CZ" sz="1800" dirty="0" err="1"/>
              <a:t>s</a:t>
            </a:r>
            <a:r>
              <a:rPr lang="cs-CZ" sz="1800" baseline="-25000" dirty="0" err="1"/>
              <a:t>N</a:t>
            </a:r>
            <a:endParaRPr lang="cs-CZ" sz="1800" dirty="0"/>
          </a:p>
          <a:p>
            <a:pPr algn="just">
              <a:lnSpc>
                <a:spcPct val="150000"/>
              </a:lnSpc>
            </a:pPr>
            <a:r>
              <a:rPr lang="cs-CZ" sz="1800" dirty="0"/>
              <a:t>v</a:t>
            </a:r>
            <a:r>
              <a:rPr lang="cs-CZ" sz="1800" baseline="-25000" dirty="0"/>
              <a:t>A</a:t>
            </a:r>
            <a:r>
              <a:rPr lang="cs-CZ" sz="1800" dirty="0"/>
              <a:t>.t = s</a:t>
            </a:r>
            <a:r>
              <a:rPr lang="cs-CZ" sz="1800" baseline="-25000" dirty="0"/>
              <a:t>0</a:t>
            </a:r>
            <a:r>
              <a:rPr lang="cs-CZ" sz="1800" dirty="0"/>
              <a:t> + v</a:t>
            </a:r>
            <a:r>
              <a:rPr lang="cs-CZ" sz="1800" baseline="-25000" dirty="0"/>
              <a:t>N</a:t>
            </a:r>
            <a:r>
              <a:rPr lang="cs-CZ" sz="1800" dirty="0"/>
              <a:t>.t </a:t>
            </a:r>
          </a:p>
          <a:p>
            <a:pPr algn="just">
              <a:lnSpc>
                <a:spcPct val="150000"/>
              </a:lnSpc>
            </a:pPr>
            <a:r>
              <a:rPr lang="cs-CZ" sz="1800" dirty="0"/>
              <a:t>t = s</a:t>
            </a:r>
            <a:r>
              <a:rPr lang="cs-CZ" sz="1800" baseline="-25000" dirty="0"/>
              <a:t>0</a:t>
            </a:r>
            <a:r>
              <a:rPr lang="cs-CZ" sz="1800" dirty="0"/>
              <a:t>/(</a:t>
            </a:r>
            <a:r>
              <a:rPr lang="cs-CZ" sz="1800" dirty="0" err="1"/>
              <a:t>v</a:t>
            </a:r>
            <a:r>
              <a:rPr lang="cs-CZ" sz="1800" baseline="-25000" dirty="0" err="1"/>
              <a:t>A</a:t>
            </a:r>
            <a:r>
              <a:rPr lang="cs-CZ" sz="1800" dirty="0"/>
              <a:t> - </a:t>
            </a:r>
            <a:r>
              <a:rPr lang="cs-CZ" sz="1800" dirty="0" err="1"/>
              <a:t>v</a:t>
            </a:r>
            <a:r>
              <a:rPr lang="cs-CZ" sz="1800" baseline="-25000" dirty="0" err="1"/>
              <a:t>N</a:t>
            </a:r>
            <a:r>
              <a:rPr lang="cs-CZ" sz="1800" dirty="0"/>
              <a:t>) = 50/(22,2-16,7) = </a:t>
            </a:r>
            <a:r>
              <a:rPr lang="cs-CZ" sz="1800" u="sng" dirty="0"/>
              <a:t>9</a:t>
            </a:r>
            <a:r>
              <a:rPr lang="en-US" sz="1800" u="sng" dirty="0"/>
              <a:t> s</a:t>
            </a:r>
            <a:endParaRPr lang="cs-CZ" sz="1800" u="sng" dirty="0"/>
          </a:p>
          <a:p>
            <a:pPr algn="just">
              <a:lnSpc>
                <a:spcPct val="150000"/>
              </a:lnSpc>
            </a:pPr>
            <a:r>
              <a:rPr lang="cs-CZ" sz="1800" dirty="0" err="1"/>
              <a:t>s</a:t>
            </a:r>
            <a:r>
              <a:rPr lang="cs-CZ" sz="1800" baseline="-25000" dirty="0" err="1"/>
              <a:t>A</a:t>
            </a:r>
            <a:r>
              <a:rPr lang="cs-CZ" sz="1800" dirty="0"/>
              <a:t> = v</a:t>
            </a:r>
            <a:r>
              <a:rPr lang="cs-CZ" sz="1800" baseline="-25000" dirty="0"/>
              <a:t>A</a:t>
            </a:r>
            <a:r>
              <a:rPr lang="cs-CZ" sz="1800" dirty="0"/>
              <a:t>.t = </a:t>
            </a:r>
            <a:r>
              <a:rPr lang="cs-CZ" dirty="0"/>
              <a:t>22,2</a:t>
            </a:r>
            <a:r>
              <a:rPr lang="cs-CZ" sz="1800" dirty="0"/>
              <a:t>. </a:t>
            </a:r>
            <a:r>
              <a:rPr lang="cs-CZ" dirty="0"/>
              <a:t>9</a:t>
            </a:r>
            <a:r>
              <a:rPr lang="cs-CZ" sz="1800" dirty="0"/>
              <a:t> = </a:t>
            </a:r>
            <a:r>
              <a:rPr lang="cs-CZ" sz="1800" u="sng" dirty="0"/>
              <a:t>202 m</a:t>
            </a:r>
          </a:p>
        </p:txBody>
      </p:sp>
    </p:spTree>
    <p:extLst>
      <p:ext uri="{BB962C8B-B14F-4D97-AF65-F5344CB8AC3E}">
        <p14:creationId xmlns:p14="http://schemas.microsoft.com/office/powerpoint/2010/main" val="4186884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557643F5-73AE-4205-9D0C-395F742B0909}"/>
              </a:ext>
            </a:extLst>
          </p:cNvPr>
          <p:cNvSpPr txBox="1"/>
          <p:nvPr/>
        </p:nvSpPr>
        <p:spPr>
          <a:xfrm>
            <a:off x="228601" y="1667406"/>
            <a:ext cx="86582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Řemenice elektromotoru má poloměr 3 cm a pohání řemenovým pohonem kolo o poloměru 15 cm. Jaká je frekvence otáčení kola, je-li frekvence otáček elektromotoru 50 s</a:t>
            </a:r>
            <a:r>
              <a:rPr lang="cs-CZ" sz="2000" baseline="30000" dirty="0"/>
              <a:t>-1</a:t>
            </a:r>
            <a:r>
              <a:rPr lang="cs-CZ" sz="2000" dirty="0"/>
              <a:t>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3E51058-F1FA-408C-8DBB-27B660A1F562}"/>
              </a:ext>
            </a:extLst>
          </p:cNvPr>
          <p:cNvSpPr txBox="1"/>
          <p:nvPr/>
        </p:nvSpPr>
        <p:spPr>
          <a:xfrm>
            <a:off x="276227" y="428625"/>
            <a:ext cx="8610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Jak</a:t>
            </a:r>
            <a:r>
              <a:rPr lang="cs-CZ" sz="2000" dirty="0"/>
              <a:t>á</a:t>
            </a:r>
            <a:r>
              <a:rPr lang="en-US" sz="2000" dirty="0"/>
              <a:t> je </a:t>
            </a:r>
            <a:r>
              <a:rPr lang="cs-CZ" sz="2000" dirty="0"/>
              <a:t>ú</a:t>
            </a:r>
            <a:r>
              <a:rPr lang="en-US" sz="2000" dirty="0" err="1"/>
              <a:t>hlov</a:t>
            </a:r>
            <a:r>
              <a:rPr lang="cs-CZ" sz="2000" dirty="0"/>
              <a:t>á rychlost hodinové, minutové a sekundové ručičky na hodinách? 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9525755-B6C6-40F3-9DA8-B0336C16A08A}"/>
              </a:ext>
            </a:extLst>
          </p:cNvPr>
          <p:cNvSpPr txBox="1"/>
          <p:nvPr/>
        </p:nvSpPr>
        <p:spPr>
          <a:xfrm>
            <a:off x="276227" y="87873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 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, 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/30 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, 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 /1800 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r>
              <a:rPr lang="cs-CZ" sz="2000" dirty="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B65E9AC-2129-4C16-8360-7C1396123738}"/>
              </a:ext>
            </a:extLst>
          </p:cNvPr>
          <p:cNvSpPr txBox="1"/>
          <p:nvPr/>
        </p:nvSpPr>
        <p:spPr>
          <a:xfrm>
            <a:off x="228601" y="267151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10 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4F50BBC-B468-4F79-BF72-E550815369E0}"/>
              </a:ext>
            </a:extLst>
          </p:cNvPr>
          <p:cNvSpPr txBox="1"/>
          <p:nvPr/>
        </p:nvSpPr>
        <p:spPr>
          <a:xfrm>
            <a:off x="228601" y="3521740"/>
            <a:ext cx="8715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Na </a:t>
            </a:r>
            <a:r>
              <a:rPr lang="en-US" sz="2000" dirty="0" err="1"/>
              <a:t>cest</a:t>
            </a:r>
            <a:r>
              <a:rPr lang="cs-CZ" sz="2000" dirty="0"/>
              <a:t>ě 3996 m dlouhé učiní přední kolo o 400 otáček více než zadní, neboť jeho obvod je o 1 m menší. Jaký  je obvod předního kola?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27044DD-7718-4B57-830F-0419587C5D46}"/>
              </a:ext>
            </a:extLst>
          </p:cNvPr>
          <p:cNvSpPr txBox="1"/>
          <p:nvPr/>
        </p:nvSpPr>
        <p:spPr>
          <a:xfrm>
            <a:off x="276227" y="431040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2,7 m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8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3BC02-8905-4E81-B330-0400A156E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1699"/>
          </a:xfrm>
        </p:spPr>
        <p:txBody>
          <a:bodyPr/>
          <a:lstStyle/>
          <a:p>
            <a:pPr algn="ctr"/>
            <a:r>
              <a:rPr lang="cs-CZ" dirty="0"/>
              <a:t>Skládání pohybů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7D42D65-E335-4766-AC33-4FB2F81DD59E}"/>
              </a:ext>
            </a:extLst>
          </p:cNvPr>
          <p:cNvSpPr txBox="1"/>
          <p:nvPr/>
        </p:nvSpPr>
        <p:spPr>
          <a:xfrm>
            <a:off x="241090" y="1657999"/>
            <a:ext cx="86618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Motorová loďka plující po řece urazila vzdálenost 150 m při plavbě po proudu za 15 s, při plavbě proti proudu za dobu 25 s. Určete rychlost loďky vzhledem k vodě a rychlost proudu v řece. Předpokládejte, že rychlosti jsou konstantní.</a:t>
            </a:r>
          </a:p>
          <a:p>
            <a:endParaRPr lang="cs-CZ" sz="2000" dirty="0"/>
          </a:p>
          <a:p>
            <a:r>
              <a:rPr lang="cs-CZ" sz="2000" b="0" i="0" dirty="0">
                <a:effectLst/>
              </a:rPr>
              <a:t>v = s/t</a:t>
            </a:r>
            <a:br>
              <a:rPr lang="cs-CZ" sz="2000" dirty="0"/>
            </a:br>
            <a:endParaRPr lang="cs-CZ" sz="2000" dirty="0"/>
          </a:p>
          <a:p>
            <a:r>
              <a:rPr lang="cs-CZ" sz="2000" b="0" i="1" dirty="0">
                <a:effectLst/>
              </a:rPr>
              <a:t>loďka pluje po proudu </a:t>
            </a:r>
          </a:p>
          <a:p>
            <a:r>
              <a:rPr lang="cs-CZ" sz="2000" b="0" i="0" dirty="0">
                <a:effectLst/>
              </a:rPr>
              <a:t>t = 15 s, v=rychlost loďky + rychlost proudu</a:t>
            </a:r>
          </a:p>
          <a:p>
            <a:endParaRPr lang="cs-CZ" sz="2000" b="0" i="0" dirty="0">
              <a:effectLst/>
            </a:endParaRPr>
          </a:p>
          <a:p>
            <a:r>
              <a:rPr lang="cs-CZ" sz="2000" b="0" i="1" dirty="0">
                <a:effectLst/>
              </a:rPr>
              <a:t>loďka pluje proti proudu</a:t>
            </a:r>
            <a:br>
              <a:rPr lang="cs-CZ" sz="2000" dirty="0"/>
            </a:br>
            <a:r>
              <a:rPr lang="cs-CZ" sz="2000" b="0" i="0" dirty="0">
                <a:effectLst/>
              </a:rPr>
              <a:t>t = 25 s, v=rychlost loďky - rychlost proudu</a:t>
            </a:r>
            <a:br>
              <a:rPr lang="cs-CZ" sz="2000" dirty="0"/>
            </a:br>
            <a:endParaRPr lang="cs-CZ" sz="2000" dirty="0"/>
          </a:p>
          <a:p>
            <a:r>
              <a:rPr lang="cs-CZ" sz="2000" b="0" i="0" dirty="0">
                <a:effectLst/>
              </a:rPr>
              <a:t>z toho dvě rovnice o dvou neznámých.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46166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59922E51-8CAA-447A-8C65-8D03DBFDC356}"/>
              </a:ext>
            </a:extLst>
          </p:cNvPr>
          <p:cNvSpPr txBox="1"/>
          <p:nvPr/>
        </p:nvSpPr>
        <p:spPr>
          <a:xfrm>
            <a:off x="133349" y="313729"/>
            <a:ext cx="88773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Plavec uplaval na řece vzdálenost 540 m po proudu a proti proudu za 15 minut. Jaká je rychlost proudu, je-li vlastní rychlost plavce 75 m/min?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0497C61-8970-4BD9-9778-23204575F4D3}"/>
              </a:ext>
            </a:extLst>
          </p:cNvPr>
          <p:cNvSpPr txBox="1"/>
          <p:nvPr/>
        </p:nvSpPr>
        <p:spPr>
          <a:xfrm>
            <a:off x="133349" y="1069795"/>
            <a:ext cx="12287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15 m/min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E57A022-9FB1-47C6-94D0-AFF5B6F5D928}"/>
              </a:ext>
            </a:extLst>
          </p:cNvPr>
          <p:cNvSpPr txBox="1"/>
          <p:nvPr/>
        </p:nvSpPr>
        <p:spPr>
          <a:xfrm>
            <a:off x="133349" y="1683031"/>
            <a:ext cx="8810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Dr</a:t>
            </a:r>
            <a:r>
              <a:rPr lang="cs-CZ" sz="2000" dirty="0" err="1"/>
              <a:t>áhu</a:t>
            </a:r>
            <a:r>
              <a:rPr lang="cs-CZ" sz="2000" dirty="0"/>
              <a:t> 13 km ujede parník tam a zpět za 3 h 36 min. Jaká je průměrná rychlost parníku, je-li rychlost proudu 4 km/h?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AAD1E7-54C6-4C8C-8FBC-4857C214E0CE}"/>
              </a:ext>
            </a:extLst>
          </p:cNvPr>
          <p:cNvSpPr txBox="1"/>
          <p:nvPr/>
        </p:nvSpPr>
        <p:spPr>
          <a:xfrm>
            <a:off x="133349" y="241085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9 km/h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D9DA4C3-ACE3-4D7A-AF95-5D80C1A2D629}"/>
              </a:ext>
            </a:extLst>
          </p:cNvPr>
          <p:cNvSpPr txBox="1"/>
          <p:nvPr/>
        </p:nvSpPr>
        <p:spPr>
          <a:xfrm>
            <a:off x="133349" y="3052333"/>
            <a:ext cx="88773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Plave-li plavec po proudu, uplave vzdálenost 480 m za dobu o 2,5 min. kratší, než plave-li proti proudu, protože jeho rychlost po proudu je o 32 m/min větší než rychlost proti proudu. Jakou rychlostí plave po proudu?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7293262-8AE3-4B75-AA54-72D672AAC866}"/>
              </a:ext>
            </a:extLst>
          </p:cNvPr>
          <p:cNvSpPr txBox="1"/>
          <p:nvPr/>
        </p:nvSpPr>
        <p:spPr>
          <a:xfrm>
            <a:off x="176211" y="412469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96 m/min </a:t>
            </a:r>
          </a:p>
        </p:txBody>
      </p:sp>
    </p:spTree>
    <p:extLst>
      <p:ext uri="{BB962C8B-B14F-4D97-AF65-F5344CB8AC3E}">
        <p14:creationId xmlns:p14="http://schemas.microsoft.com/office/powerpoint/2010/main" val="253493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797FA59-1EBE-405F-AC77-4A58113DBF1D}"/>
              </a:ext>
            </a:extLst>
          </p:cNvPr>
          <p:cNvSpPr txBox="1"/>
          <p:nvPr/>
        </p:nvSpPr>
        <p:spPr>
          <a:xfrm>
            <a:off x="200025" y="178598"/>
            <a:ext cx="8743950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Loďka pluje po hladině řeky od jednoho břehu k druhému, přičemž její příď směřuje kolmo k proudu. Voda v řece teče rychlostí o velikosti 2,2 m.s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rychlost loďky vzhledem k vodě má velikost 4,6 m.s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Vypočtěte velikost rychlosti loďky vzhledem k břehům řeky a určete úhel, který tyto rychlost svírá se směrem proudu.</a:t>
            </a:r>
          </a:p>
          <a:p>
            <a:pPr algn="just"/>
            <a:endParaRPr lang="cs-CZ" sz="800" dirty="0">
              <a:solidFill>
                <a:srgbClr val="000000"/>
              </a:solidFill>
            </a:endParaRP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v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2,2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m · 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v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4,6 m · 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v = ?</a:t>
            </a:r>
          </a:p>
          <a:p>
            <a:pPr algn="l"/>
            <a:r>
              <a:rPr lang="el-GR" sz="2000" b="0" i="0" dirty="0">
                <a:solidFill>
                  <a:srgbClr val="000000"/>
                </a:solidFill>
                <a:effectLst/>
              </a:rPr>
              <a:t>α = ? </a:t>
            </a:r>
          </a:p>
          <a:p>
            <a:pPr algn="just"/>
            <a:endParaRPr lang="cs-CZ" sz="2000" dirty="0"/>
          </a:p>
        </p:txBody>
      </p:sp>
      <p:pic>
        <p:nvPicPr>
          <p:cNvPr id="283650" name="Picture 2">
            <a:extLst>
              <a:ext uri="{FF2B5EF4-FFF2-40B4-BE49-F238E27FC236}">
                <a16:creationId xmlns:a16="http://schemas.microsoft.com/office/drawing/2014/main" id="{85BD9062-9B96-488D-ABFD-E0641C179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55" y="1607524"/>
            <a:ext cx="1551064" cy="1729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91C24EF-1574-4298-9BD2-03BEC68C3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9653" y="1946801"/>
            <a:ext cx="1819275" cy="10763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A2D76F3-8DB3-4FC6-A682-E9CF5C1AE8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0387" y="1834151"/>
            <a:ext cx="1209675" cy="127635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205BA1C-ED08-4B44-BED3-94B606B274BE}"/>
              </a:ext>
            </a:extLst>
          </p:cNvPr>
          <p:cNvSpPr txBox="1"/>
          <p:nvPr/>
        </p:nvSpPr>
        <p:spPr>
          <a:xfrm>
            <a:off x="114299" y="3337128"/>
            <a:ext cx="86296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Motorový člun plující po řece urazil vzdálenost 120 m při plavbě po proudu za 14 s, při plavně proti proudu za 24 s. Určete rychlost člunu vzhledem k vodě a rychlost proudu v řece (předpokládejte, že rychlosti jsou konstantní). 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800" dirty="0">
              <a:solidFill>
                <a:srgbClr val="FF0000"/>
              </a:solidFill>
            </a:endParaRPr>
          </a:p>
          <a:p>
            <a:pPr algn="just"/>
            <a:r>
              <a:rPr lang="cs-CZ" sz="2000" dirty="0"/>
              <a:t>s = 120 m</a:t>
            </a:r>
          </a:p>
          <a:p>
            <a:pPr algn="just"/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14 s</a:t>
            </a:r>
          </a:p>
          <a:p>
            <a:pPr algn="just"/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24 s</a:t>
            </a:r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= ?</a:t>
            </a:r>
            <a:endParaRPr lang="cs-CZ" sz="2000" u="sng" baseline="30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=?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8E8796A-BB16-49F2-97C2-5A700D5DC3D8}"/>
              </a:ext>
            </a:extLst>
          </p:cNvPr>
          <p:cNvSpPr txBox="1"/>
          <p:nvPr/>
        </p:nvSpPr>
        <p:spPr>
          <a:xfrm>
            <a:off x="2190359" y="4489783"/>
            <a:ext cx="373858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+ </a:t>
            </a:r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s/t</a:t>
            </a:r>
            <a:r>
              <a:rPr lang="cs-CZ" sz="2000" baseline="-25000" dirty="0"/>
              <a:t>1</a:t>
            </a:r>
            <a:r>
              <a:rPr lang="cs-CZ" sz="2000" dirty="0"/>
              <a:t> = 120/14 = 8,57 m.s</a:t>
            </a:r>
            <a:r>
              <a:rPr lang="cs-CZ" sz="2000" baseline="30000" dirty="0"/>
              <a:t>-1</a:t>
            </a:r>
            <a:r>
              <a:rPr lang="cs-CZ" sz="2000" baseline="-25000" dirty="0"/>
              <a:t> </a:t>
            </a:r>
            <a:endParaRPr lang="cs-CZ" sz="2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- </a:t>
            </a:r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s/t</a:t>
            </a:r>
            <a:r>
              <a:rPr lang="cs-CZ" sz="2000" baseline="-25000" dirty="0"/>
              <a:t>2</a:t>
            </a:r>
            <a:r>
              <a:rPr lang="cs-CZ" sz="2000" dirty="0"/>
              <a:t> = 120/24 = 5 m.s</a:t>
            </a:r>
            <a:r>
              <a:rPr lang="cs-CZ" sz="2000" baseline="30000" dirty="0"/>
              <a:t>-1</a:t>
            </a:r>
            <a:endParaRPr lang="cs-CZ" sz="2000" dirty="0"/>
          </a:p>
          <a:p>
            <a:pPr algn="just"/>
            <a:endParaRPr lang="cs-CZ" sz="8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8,6 - </a:t>
            </a:r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endParaRPr lang="cs-CZ" sz="2000" baseline="30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= 5 + </a:t>
            </a:r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5 + 8,57 - </a:t>
            </a:r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endParaRPr lang="cs-CZ" sz="2000" dirty="0"/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= (5 + 8,6)/2 = </a:t>
            </a:r>
            <a:r>
              <a:rPr lang="cs-CZ" sz="2000" u="sng" dirty="0"/>
              <a:t>6,8 m.s</a:t>
            </a:r>
            <a:r>
              <a:rPr lang="cs-CZ" sz="2000" u="sng" baseline="30000" dirty="0"/>
              <a:t>-1</a:t>
            </a:r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8,6 - </a:t>
            </a:r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baseline="-25000" dirty="0"/>
              <a:t> </a:t>
            </a:r>
            <a:r>
              <a:rPr lang="cs-CZ" sz="2000" dirty="0"/>
              <a:t>= 8,6 - 6,8 = </a:t>
            </a:r>
            <a:r>
              <a:rPr lang="cs-CZ" sz="2000" u="sng" dirty="0"/>
              <a:t>1,8 m.s</a:t>
            </a:r>
            <a:r>
              <a:rPr lang="cs-CZ" sz="2000" u="sng" baseline="30000" dirty="0"/>
              <a:t>-1</a:t>
            </a:r>
            <a:endParaRPr lang="cs-CZ" sz="2000" u="sng" dirty="0"/>
          </a:p>
        </p:txBody>
      </p:sp>
    </p:spTree>
    <p:extLst>
      <p:ext uri="{BB962C8B-B14F-4D97-AF65-F5344CB8AC3E}">
        <p14:creationId xmlns:p14="http://schemas.microsoft.com/office/powerpoint/2010/main" val="3720968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C6F8F56-FE84-49D5-A7FE-99909283F26E}"/>
              </a:ext>
            </a:extLst>
          </p:cNvPr>
          <p:cNvSpPr txBox="1"/>
          <p:nvPr/>
        </p:nvSpPr>
        <p:spPr>
          <a:xfrm>
            <a:off x="138112" y="216068"/>
            <a:ext cx="8791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Rychlost zvuku v klidném vzduchu má velikost 340 m.s</a:t>
            </a:r>
            <a:r>
              <a:rPr lang="cs-CZ" sz="2000" baseline="30000" dirty="0"/>
              <a:t>-1</a:t>
            </a:r>
            <a:r>
              <a:rPr lang="cs-CZ" sz="2000" dirty="0"/>
              <a:t>. Vítr vane rychlostí o velikosti 72 </a:t>
            </a:r>
            <a:r>
              <a:rPr lang="en-US" sz="2000"/>
              <a:t>k</a:t>
            </a:r>
            <a:r>
              <a:rPr lang="cs-CZ" sz="2000"/>
              <a:t>m</a:t>
            </a:r>
            <a:r>
              <a:rPr lang="cs-CZ" sz="2000" dirty="0"/>
              <a:t>.h</a:t>
            </a:r>
            <a:r>
              <a:rPr lang="cs-CZ" sz="2000" baseline="30000" dirty="0"/>
              <a:t>-1</a:t>
            </a:r>
            <a:r>
              <a:rPr lang="cs-CZ" sz="2000" dirty="0"/>
              <a:t>. Vypočítejte, za jakou dobu dorazí zvuk do vzdálenosti 400 m proti větru a po větru.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B9964C9-B42F-4EDE-90CF-3E89FAC0947C}"/>
              </a:ext>
            </a:extLst>
          </p:cNvPr>
          <p:cNvSpPr txBox="1"/>
          <p:nvPr/>
        </p:nvSpPr>
        <p:spPr>
          <a:xfrm>
            <a:off x="116681" y="2039935"/>
            <a:ext cx="8715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Voda v řece proudí rychlostí o velikosti 0,3 m.s</a:t>
            </a:r>
            <a:r>
              <a:rPr lang="cs-CZ" sz="2000" baseline="30000" dirty="0"/>
              <a:t>-1</a:t>
            </a:r>
            <a:r>
              <a:rPr lang="cs-CZ" sz="2000" dirty="0"/>
              <a:t>. Rychlost plavce vzhledem ke klidné vodě má velikost 0,5 m.s</a:t>
            </a:r>
            <a:r>
              <a:rPr lang="cs-CZ" sz="2000" baseline="30000" dirty="0"/>
              <a:t>-1</a:t>
            </a:r>
            <a:r>
              <a:rPr lang="cs-CZ" sz="2000" dirty="0"/>
              <a:t>. Plavec plave ke druhému břehu tak, že jeho rychlost je kolmá ke směru proudu. Řeka je široká 40 m. Vypočítejte velikost a směr rychlosti plavce vzhledem ke břehu, dobu za kterou plavec přeplave řeku a vzdálenost o kterou proud řeky plavce snese.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83C2272-A7B5-4E68-A549-26FF4E5B6073}"/>
              </a:ext>
            </a:extLst>
          </p:cNvPr>
          <p:cNvSpPr txBox="1"/>
          <p:nvPr/>
        </p:nvSpPr>
        <p:spPr>
          <a:xfrm flipH="1">
            <a:off x="138112" y="4633877"/>
            <a:ext cx="86725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Vlak jede rychlostí 12 m.s</a:t>
            </a:r>
            <a:r>
              <a:rPr lang="cs-CZ" sz="2000" baseline="30000" dirty="0"/>
              <a:t>-1</a:t>
            </a:r>
            <a:r>
              <a:rPr lang="cs-CZ" sz="2000" dirty="0"/>
              <a:t> po vodorovné trati. Kapky deště padají svisle rychlostí 9 m.s</a:t>
            </a:r>
            <a:r>
              <a:rPr lang="cs-CZ" sz="2000" baseline="30000" dirty="0"/>
              <a:t>-1</a:t>
            </a:r>
            <a:r>
              <a:rPr lang="cs-CZ" sz="2000" dirty="0"/>
              <a:t>. Jak velká je rychlost kapek vzhledem k oknům vlaku? Jaký úhel svírají stopy dešťových kapek na okně vlaku se svislým směrem?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CAE339-7A07-458E-A2FA-84BAA3855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0" y="5649540"/>
            <a:ext cx="2324100" cy="105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03F360E4-ABDA-46A0-A36B-B619A7A26D3C}"/>
              </a:ext>
            </a:extLst>
          </p:cNvPr>
          <p:cNvSpPr txBox="1"/>
          <p:nvPr/>
        </p:nvSpPr>
        <p:spPr>
          <a:xfrm>
            <a:off x="138112" y="577558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53°8'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A8F3EA7-0F74-4EBB-A2DC-B8DD2E17E7CF}"/>
              </a:ext>
            </a:extLst>
          </p:cNvPr>
          <p:cNvSpPr txBox="1"/>
          <p:nvPr/>
        </p:nvSpPr>
        <p:spPr>
          <a:xfrm>
            <a:off x="116681" y="369735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0,58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59°, 80 s, 14 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4CF466A-2E62-491B-8B75-F92546B830BF}"/>
              </a:ext>
            </a:extLst>
          </p:cNvPr>
          <p:cNvSpPr txBox="1"/>
          <p:nvPr/>
        </p:nvSpPr>
        <p:spPr>
          <a:xfrm>
            <a:off x="223837" y="125793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</a:t>
            </a:r>
            <a:r>
              <a:rPr lang="cs-CZ" sz="2000" dirty="0">
                <a:solidFill>
                  <a:srgbClr val="FF0000"/>
                </a:solidFill>
              </a:rPr>
              <a:t>,25 s, 1,1 s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5758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488BD9C-BDA7-415D-AE74-32FA50F26B79}"/>
              </a:ext>
            </a:extLst>
          </p:cNvPr>
          <p:cNvSpPr txBox="1"/>
          <p:nvPr/>
        </p:nvSpPr>
        <p:spPr>
          <a:xfrm>
            <a:off x="278607" y="395585"/>
            <a:ext cx="87439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Ze stanice vyjedou současně dva vlaky na přímých tratích, svírajících úhel 156°30‘.  Rychlost prvního vlaku je 13 m.s</a:t>
            </a:r>
            <a:r>
              <a:rPr lang="cs-CZ" sz="2000" baseline="30000" dirty="0"/>
              <a:t>-1</a:t>
            </a:r>
            <a:r>
              <a:rPr lang="cs-CZ" sz="2000" dirty="0"/>
              <a:t>, rychlost druhého vlaku je 14,5 m.s</a:t>
            </a:r>
            <a:r>
              <a:rPr lang="cs-CZ" sz="2000" baseline="30000" dirty="0"/>
              <a:t>-1</a:t>
            </a:r>
            <a:r>
              <a:rPr lang="cs-CZ" sz="2000" dirty="0"/>
              <a:t>. Jak jsou vlaky od sebe vzdálené v čase 5,5 min.?   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5F2B883-9648-4F75-8C6A-BE375AFA1052}"/>
              </a:ext>
            </a:extLst>
          </p:cNvPr>
          <p:cNvSpPr txBox="1"/>
          <p:nvPr/>
        </p:nvSpPr>
        <p:spPr>
          <a:xfrm>
            <a:off x="200025" y="3450274"/>
            <a:ext cx="859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Plavec</a:t>
            </a:r>
            <a:r>
              <a:rPr lang="en-US" sz="2000" dirty="0"/>
              <a:t> </a:t>
            </a:r>
            <a:r>
              <a:rPr lang="en-US" sz="2000" dirty="0" err="1"/>
              <a:t>plave</a:t>
            </a:r>
            <a:r>
              <a:rPr lang="en-US" sz="2000" dirty="0"/>
              <a:t> r</a:t>
            </a:r>
            <a:r>
              <a:rPr lang="cs-CZ" sz="2000" dirty="0"/>
              <a:t>y</a:t>
            </a:r>
            <a:r>
              <a:rPr lang="en-US" sz="2000" dirty="0" err="1"/>
              <a:t>chlost</a:t>
            </a:r>
            <a:r>
              <a:rPr lang="cs-CZ" sz="2000" dirty="0"/>
              <a:t>í</a:t>
            </a:r>
            <a:r>
              <a:rPr lang="en-US" sz="2000" dirty="0"/>
              <a:t> </a:t>
            </a:r>
            <a:r>
              <a:rPr lang="cs-CZ" sz="2000" dirty="0"/>
              <a:t>0,5 m.s</a:t>
            </a:r>
            <a:r>
              <a:rPr lang="cs-CZ" sz="2000" baseline="30000" dirty="0"/>
              <a:t>-1</a:t>
            </a:r>
            <a:r>
              <a:rPr lang="cs-CZ" sz="2000" dirty="0"/>
              <a:t> napříč řekou. Proud řeky má rychlost 2 m.s</a:t>
            </a:r>
            <a:r>
              <a:rPr lang="cs-CZ" sz="2000" baseline="30000" dirty="0"/>
              <a:t>-1</a:t>
            </a:r>
            <a:r>
              <a:rPr lang="cs-CZ" sz="2000" dirty="0"/>
              <a:t>. O jaký úhel se plavec odchýlí od původního směru?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700AA66-C36B-4CAE-9B37-C06A116A50C8}"/>
              </a:ext>
            </a:extLst>
          </p:cNvPr>
          <p:cNvSpPr txBox="1"/>
          <p:nvPr/>
        </p:nvSpPr>
        <p:spPr>
          <a:xfrm>
            <a:off x="278607" y="2043650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Na parník plující rychlostí 14 km.h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naráží proud rychlostí 0,2 m.s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pod úhlem 60° na osu lodi.  Jaká je výsledná rychlost parníku </a:t>
            </a:r>
            <a:r>
              <a:rPr lang="en-US" sz="2000" dirty="0">
                <a:solidFill>
                  <a:srgbClr val="000000"/>
                </a:solidFill>
              </a:rPr>
              <a:t>(v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m.s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r>
              <a:rPr lang="en-US" sz="2000" dirty="0">
                <a:solidFill>
                  <a:srgbClr val="000000"/>
                </a:solidFill>
              </a:rPr>
              <a:t>)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a jak se odchyluje od kursu?</a:t>
            </a:r>
            <a:endParaRPr lang="en-US" sz="2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6F6CA37-EB1D-4BC7-8F8F-6E929D9398AF}"/>
              </a:ext>
            </a:extLst>
          </p:cNvPr>
          <p:cNvSpPr txBox="1"/>
          <p:nvPr/>
        </p:nvSpPr>
        <p:spPr>
          <a:xfrm>
            <a:off x="278607" y="142753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[8883 m</a:t>
            </a:r>
            <a:r>
              <a:rPr lang="cs-CZ" sz="2000" dirty="0">
                <a:solidFill>
                  <a:srgbClr val="FF0000"/>
                </a:solidFill>
              </a:rPr>
              <a:t>, 1</a:t>
            </a:r>
            <a:r>
              <a:rPr lang="en-US" sz="2000" dirty="0">
                <a:solidFill>
                  <a:srgbClr val="FF0000"/>
                </a:solidFill>
              </a:rPr>
              <a:t>292 m]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F2029F9-9739-4409-A8DB-B3FA498C61DD}"/>
              </a:ext>
            </a:extLst>
          </p:cNvPr>
          <p:cNvSpPr txBox="1"/>
          <p:nvPr/>
        </p:nvSpPr>
        <p:spPr>
          <a:xfrm>
            <a:off x="278607" y="280071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[2,99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, 2</a:t>
            </a:r>
            <a:r>
              <a:rPr lang="cs-CZ" sz="2000" dirty="0">
                <a:solidFill>
                  <a:srgbClr val="FF0000"/>
                </a:solidFill>
              </a:rPr>
              <a:t>°32'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DC3FA78-F88D-4975-8D50-0F49007C4D79}"/>
              </a:ext>
            </a:extLst>
          </p:cNvPr>
          <p:cNvSpPr txBox="1"/>
          <p:nvPr/>
        </p:nvSpPr>
        <p:spPr>
          <a:xfrm>
            <a:off x="278607" y="420755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75°58'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BF85E02-8020-49D7-8652-E95A40C03F2E}"/>
              </a:ext>
            </a:extLst>
          </p:cNvPr>
          <p:cNvSpPr txBox="1"/>
          <p:nvPr/>
        </p:nvSpPr>
        <p:spPr>
          <a:xfrm>
            <a:off x="219077" y="4856898"/>
            <a:ext cx="8715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Loďka, jejíž rychlost vzhledem k vodě je 6,5 m.s</a:t>
            </a:r>
            <a:r>
              <a:rPr lang="cs-CZ" sz="2000" baseline="30000" dirty="0"/>
              <a:t>-1</a:t>
            </a:r>
            <a:r>
              <a:rPr lang="cs-CZ" sz="2000" dirty="0"/>
              <a:t>, pluje v řece tekoucí rychlostí 2,5 m.s</a:t>
            </a:r>
            <a:r>
              <a:rPr lang="cs-CZ" sz="2000" baseline="30000" dirty="0"/>
              <a:t>-1</a:t>
            </a:r>
            <a:r>
              <a:rPr lang="cs-CZ" sz="2000" dirty="0"/>
              <a:t>. Pod jakým úhlem vzhledem k proudu musí loďka plout, aby se pohybovala kolmo k břehům řeky? Jakou rychlostí se přibližuje ke břehu?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4C91F18-B6AF-4B86-826E-BA1ED7AC4AD7}"/>
              </a:ext>
            </a:extLst>
          </p:cNvPr>
          <p:cNvSpPr txBox="1"/>
          <p:nvPr/>
        </p:nvSpPr>
        <p:spPr>
          <a:xfrm>
            <a:off x="278607" y="593397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67°, 6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9762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643C93C-2C09-449D-AB63-1587D40232BB}"/>
              </a:ext>
            </a:extLst>
          </p:cNvPr>
          <p:cNvSpPr txBox="1"/>
          <p:nvPr/>
        </p:nvSpPr>
        <p:spPr>
          <a:xfrm>
            <a:off x="143038" y="300930"/>
            <a:ext cx="8896187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Volně padající kámen má v jednom bodě své dráhy okamžitou rychlost 5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a v jiném, níže položeném bodě, má rychlost 8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Za jaký čas doletí kámen z prvního bodu do druhého a jak daleko jsou oba dva body od sebe vzdálené?</a:t>
            </a:r>
          </a:p>
          <a:p>
            <a:pPr algn="just"/>
            <a:endParaRPr lang="cs-CZ" sz="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5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8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</a:p>
          <a:p>
            <a:pPr algn="just"/>
            <a:r>
              <a:rPr lang="cs-CZ" sz="2000" dirty="0"/>
              <a:t>t = ?</a:t>
            </a:r>
          </a:p>
          <a:p>
            <a:pPr algn="just"/>
            <a:r>
              <a:rPr lang="cs-CZ" sz="2000" dirty="0"/>
              <a:t>s = ?</a:t>
            </a:r>
          </a:p>
          <a:p>
            <a:pPr algn="just"/>
            <a:r>
              <a:rPr lang="cs-CZ" sz="2000" dirty="0"/>
              <a:t>g = 9,81 m.s</a:t>
            </a:r>
            <a:r>
              <a:rPr lang="cs-CZ" sz="2000" baseline="30000" dirty="0"/>
              <a:t>-2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g.t</a:t>
            </a:r>
            <a:r>
              <a:rPr lang="cs-CZ" sz="2000" baseline="-25000" dirty="0"/>
              <a:t>1</a:t>
            </a:r>
          </a:p>
          <a:p>
            <a:pPr algn="just"/>
            <a:r>
              <a:rPr lang="cs-CZ" sz="2000" dirty="0"/>
              <a:t>v</a:t>
            </a:r>
            <a:r>
              <a:rPr lang="cs-CZ" sz="2000" baseline="-25000" dirty="0"/>
              <a:t>2</a:t>
            </a:r>
            <a:r>
              <a:rPr lang="cs-CZ" sz="2000" dirty="0"/>
              <a:t> = g.t</a:t>
            </a:r>
            <a:r>
              <a:rPr lang="cs-CZ" sz="2000" baseline="-25000" dirty="0"/>
              <a:t>2</a:t>
            </a:r>
          </a:p>
          <a:p>
            <a:pPr algn="just"/>
            <a:r>
              <a:rPr lang="cs-CZ" sz="2000" dirty="0"/>
              <a:t>t = t</a:t>
            </a:r>
            <a:r>
              <a:rPr lang="cs-CZ" sz="2000" baseline="-25000" dirty="0"/>
              <a:t>2</a:t>
            </a:r>
            <a:r>
              <a:rPr lang="cs-CZ" sz="2000" dirty="0"/>
              <a:t> – t</a:t>
            </a:r>
            <a:r>
              <a:rPr lang="cs-CZ" sz="2000" baseline="-25000" dirty="0"/>
              <a:t>1</a:t>
            </a:r>
            <a:r>
              <a:rPr lang="cs-CZ" sz="2000" dirty="0"/>
              <a:t> = (</a:t>
            </a:r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-v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)/g = (8-5)/9,81 = </a:t>
            </a:r>
            <a:r>
              <a:rPr lang="cs-CZ" sz="2000" u="sng" dirty="0">
                <a:solidFill>
                  <a:srgbClr val="000000"/>
                </a:solidFill>
              </a:rPr>
              <a:t>0,3 s</a:t>
            </a:r>
            <a:endParaRPr lang="cs-CZ" sz="2000" u="sng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248686-BCED-40FA-ABEF-6FB987940979}"/>
              </a:ext>
            </a:extLst>
          </p:cNvPr>
          <p:cNvSpPr txBox="1"/>
          <p:nvPr/>
        </p:nvSpPr>
        <p:spPr>
          <a:xfrm>
            <a:off x="3548062" y="1347380"/>
            <a:ext cx="434330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½.g.t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½.g.t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s = s</a:t>
            </a:r>
            <a:r>
              <a:rPr lang="cs-CZ" sz="2000" baseline="-25000" dirty="0"/>
              <a:t>2</a:t>
            </a:r>
            <a:r>
              <a:rPr lang="cs-CZ" sz="2000" dirty="0"/>
              <a:t> - s</a:t>
            </a:r>
            <a:r>
              <a:rPr lang="cs-CZ" sz="2000" baseline="-25000" dirty="0"/>
              <a:t>1</a:t>
            </a:r>
            <a:r>
              <a:rPr lang="cs-CZ" sz="2000" dirty="0"/>
              <a:t> = g.(t</a:t>
            </a:r>
            <a:r>
              <a:rPr lang="cs-CZ" sz="2000" baseline="-25000" dirty="0"/>
              <a:t>2</a:t>
            </a:r>
            <a:r>
              <a:rPr lang="cs-CZ" sz="2000" baseline="30000" dirty="0"/>
              <a:t>2 </a:t>
            </a:r>
            <a:r>
              <a:rPr lang="cs-CZ" sz="2000" dirty="0"/>
              <a:t>– 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)/2</a:t>
            </a:r>
          </a:p>
          <a:p>
            <a:r>
              <a:rPr lang="cs-CZ" sz="2000" dirty="0"/>
              <a:t>s = g.((v</a:t>
            </a:r>
            <a:r>
              <a:rPr lang="cs-CZ" sz="2000" baseline="-25000" dirty="0"/>
              <a:t>2</a:t>
            </a:r>
            <a:r>
              <a:rPr lang="cs-CZ" sz="2000" dirty="0"/>
              <a:t>/g)</a:t>
            </a:r>
            <a:r>
              <a:rPr lang="cs-CZ" sz="2000" baseline="30000" dirty="0"/>
              <a:t>2 </a:t>
            </a:r>
            <a:r>
              <a:rPr lang="cs-CZ" sz="2000" dirty="0"/>
              <a:t>– ((v</a:t>
            </a:r>
            <a:r>
              <a:rPr lang="cs-CZ" sz="2000" baseline="-25000" dirty="0"/>
              <a:t>1</a:t>
            </a:r>
            <a:r>
              <a:rPr lang="cs-CZ" sz="2000" dirty="0"/>
              <a:t>/g)</a:t>
            </a:r>
            <a:r>
              <a:rPr lang="cs-CZ" sz="2000" baseline="30000" dirty="0"/>
              <a:t>2</a:t>
            </a:r>
            <a:r>
              <a:rPr lang="cs-CZ" sz="2000" dirty="0"/>
              <a:t>)/2 = (v</a:t>
            </a:r>
            <a:r>
              <a:rPr lang="cs-CZ" sz="2000" baseline="-25000" dirty="0"/>
              <a:t>2</a:t>
            </a:r>
            <a:r>
              <a:rPr lang="cs-CZ" sz="2000" baseline="30000" dirty="0"/>
              <a:t>2 </a:t>
            </a:r>
            <a:r>
              <a:rPr lang="cs-CZ" sz="2000" dirty="0"/>
              <a:t>– v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)/2.g</a:t>
            </a:r>
          </a:p>
          <a:p>
            <a:r>
              <a:rPr lang="cs-CZ" sz="2000" dirty="0"/>
              <a:t>s = (8</a:t>
            </a:r>
            <a:r>
              <a:rPr lang="cs-CZ" sz="2000" baseline="30000" dirty="0"/>
              <a:t>2 </a:t>
            </a:r>
            <a:r>
              <a:rPr lang="cs-CZ" sz="2000" dirty="0"/>
              <a:t>– 5</a:t>
            </a:r>
            <a:r>
              <a:rPr lang="cs-CZ" sz="2000" baseline="30000" dirty="0"/>
              <a:t>2</a:t>
            </a:r>
            <a:r>
              <a:rPr lang="cs-CZ" sz="2000" dirty="0"/>
              <a:t>)/2.9,81 = </a:t>
            </a:r>
            <a:r>
              <a:rPr lang="cs-CZ" sz="2000" u="sng" dirty="0"/>
              <a:t>2 m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A5696D3-EC39-4F6A-89D3-3CA95AAE141F}"/>
              </a:ext>
            </a:extLst>
          </p:cNvPr>
          <p:cNvSpPr txBox="1"/>
          <p:nvPr/>
        </p:nvSpPr>
        <p:spPr>
          <a:xfrm>
            <a:off x="143038" y="4255882"/>
            <a:ext cx="87437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</a:t>
            </a:r>
            <a:r>
              <a:rPr lang="cs-CZ" sz="2000" dirty="0"/>
              <a:t>á</a:t>
            </a:r>
            <a:r>
              <a:rPr lang="en-US" sz="2000" dirty="0"/>
              <a:t>men je </a:t>
            </a:r>
            <a:r>
              <a:rPr lang="cs-CZ" sz="2000" dirty="0"/>
              <a:t>vržen svisle dolů do propasti o hloubce 90 m </a:t>
            </a:r>
            <a:r>
              <a:rPr lang="cs-CZ" sz="2000" b="0" i="0" dirty="0">
                <a:effectLst/>
              </a:rPr>
              <a:t>počáteční rychlostí 15 m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s</a:t>
            </a:r>
            <a:r>
              <a:rPr lang="cs-CZ" sz="2000" b="0" i="0" baseline="30000" dirty="0">
                <a:effectLst/>
              </a:rPr>
              <a:t>-1</a:t>
            </a:r>
            <a:r>
              <a:rPr lang="cs-CZ" sz="2000" b="0" i="0" dirty="0">
                <a:effectLst/>
              </a:rPr>
              <a:t>. Za jakou dobu a jakou rychlostí dopadne? (g = 10 m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s</a:t>
            </a:r>
            <a:r>
              <a:rPr lang="cs-CZ" sz="2000" b="0" i="0" baseline="30000" dirty="0">
                <a:effectLst/>
              </a:rPr>
              <a:t>-2</a:t>
            </a:r>
            <a:r>
              <a:rPr lang="cs-CZ" sz="2000" b="0" i="0" dirty="0">
                <a:effectLst/>
              </a:rPr>
              <a:t>)</a:t>
            </a:r>
            <a:endParaRPr lang="en-US" sz="2000" dirty="0"/>
          </a:p>
          <a:p>
            <a:pPr algn="just"/>
            <a:endParaRPr lang="en-US" sz="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en-US" sz="2000" dirty="0">
                <a:solidFill>
                  <a:srgbClr val="000000"/>
                </a:solidFill>
              </a:rPr>
              <a:t>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5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h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90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m</a:t>
            </a:r>
            <a:endParaRPr lang="cs-CZ" sz="2000" b="0" i="0" baseline="30000" dirty="0">
              <a:solidFill>
                <a:srgbClr val="000000"/>
              </a:solidFill>
              <a:effectLst/>
            </a:endParaRPr>
          </a:p>
          <a:p>
            <a:r>
              <a:rPr lang="cs-CZ" sz="2000" b="0" i="0" dirty="0">
                <a:effectLst/>
              </a:rPr>
              <a:t>g = 10 m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s</a:t>
            </a:r>
            <a:r>
              <a:rPr lang="cs-CZ" sz="2000" b="0" i="0" baseline="30000" dirty="0">
                <a:effectLst/>
              </a:rPr>
              <a:t>-2</a:t>
            </a:r>
            <a:endParaRPr lang="cs-CZ" sz="2000" dirty="0"/>
          </a:p>
        </p:txBody>
      </p:sp>
      <p:pic>
        <p:nvPicPr>
          <p:cNvPr id="9218" name="Picture 2" descr="$h=h_0-v_0t-\frac12gt^2$">
            <a:extLst>
              <a:ext uri="{FF2B5EF4-FFF2-40B4-BE49-F238E27FC236}">
                <a16:creationId xmlns:a16="http://schemas.microsoft.com/office/drawing/2014/main" id="{57ACB2BD-C621-4D2E-86D8-48370F0D3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82" y="6101154"/>
            <a:ext cx="1953818" cy="47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$0=90-15t-5t^2$">
            <a:extLst>
              <a:ext uri="{FF2B5EF4-FFF2-40B4-BE49-F238E27FC236}">
                <a16:creationId xmlns:a16="http://schemas.microsoft.com/office/drawing/2014/main" id="{85B982BB-C84C-43E6-9FDE-B020BF55E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833" y="5071476"/>
            <a:ext cx="1719417" cy="2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$t^2+3t-18=0$">
            <a:extLst>
              <a:ext uri="{FF2B5EF4-FFF2-40B4-BE49-F238E27FC236}">
                <a16:creationId xmlns:a16="http://schemas.microsoft.com/office/drawing/2014/main" id="{AFBC5EBA-07C1-4CFB-9413-3CE9DE096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27" y="5452797"/>
            <a:ext cx="1426627" cy="20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$(t+6)(t-3)=0$">
            <a:extLst>
              <a:ext uri="{FF2B5EF4-FFF2-40B4-BE49-F238E27FC236}">
                <a16:creationId xmlns:a16="http://schemas.microsoft.com/office/drawing/2014/main" id="{2B5448A9-6742-463C-AE19-E31216A84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517" y="5862287"/>
            <a:ext cx="1548337" cy="22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$t=3$">
            <a:extLst>
              <a:ext uri="{FF2B5EF4-FFF2-40B4-BE49-F238E27FC236}">
                <a16:creationId xmlns:a16="http://schemas.microsoft.com/office/drawing/2014/main" id="{2DF256E8-BA97-473E-B520-C94DDCEEF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27" y="6241064"/>
            <a:ext cx="453835" cy="15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0392A96D-80D7-471C-861F-4D56D121DE81}"/>
              </a:ext>
            </a:extLst>
          </p:cNvPr>
          <p:cNvSpPr txBox="1"/>
          <p:nvPr/>
        </p:nvSpPr>
        <p:spPr>
          <a:xfrm>
            <a:off x="3999593" y="6265617"/>
            <a:ext cx="246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en-US" dirty="0"/>
              <a:t>o</a:t>
            </a:r>
            <a:r>
              <a:rPr lang="cs-CZ" dirty="0"/>
              <a:t>ř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cs-CZ" dirty="0"/>
              <a:t>t = </a:t>
            </a:r>
            <a:r>
              <a:rPr lang="en-US" dirty="0"/>
              <a:t>-6</a:t>
            </a:r>
            <a:r>
              <a:rPr lang="cs-CZ" dirty="0"/>
              <a:t> nemá smysl</a:t>
            </a:r>
            <a:r>
              <a:rPr lang="en-US" dirty="0"/>
              <a:t> </a:t>
            </a:r>
            <a:endParaRPr lang="cs-CZ" dirty="0"/>
          </a:p>
        </p:txBody>
      </p:sp>
      <p:pic>
        <p:nvPicPr>
          <p:cNvPr id="9228" name="Picture 12" descr="$v=v_0+gt$">
            <a:extLst>
              <a:ext uri="{FF2B5EF4-FFF2-40B4-BE49-F238E27FC236}">
                <a16:creationId xmlns:a16="http://schemas.microsoft.com/office/drawing/2014/main" id="{0625AD04-052B-42F0-B407-823D8DA2C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88" y="5071475"/>
            <a:ext cx="1185862" cy="21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$v=15+3\cdot10=45$">
            <a:extLst>
              <a:ext uri="{FF2B5EF4-FFF2-40B4-BE49-F238E27FC236}">
                <a16:creationId xmlns:a16="http://schemas.microsoft.com/office/drawing/2014/main" id="{54C9E81E-8FA2-44C8-854E-6F95A5801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88" y="5469646"/>
            <a:ext cx="2034951" cy="196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6E6206F5-B3FD-441F-94E4-51947BA7BFBE}"/>
              </a:ext>
            </a:extLst>
          </p:cNvPr>
          <p:cNvSpPr txBox="1"/>
          <p:nvPr/>
        </p:nvSpPr>
        <p:spPr>
          <a:xfrm>
            <a:off x="7421339" y="5369272"/>
            <a:ext cx="770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m.s</a:t>
            </a:r>
            <a:r>
              <a:rPr lang="cs-CZ" sz="2000" baseline="30000" dirty="0"/>
              <a:t>-1</a:t>
            </a:r>
          </a:p>
        </p:txBody>
      </p: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83A6CEEB-5907-4D2F-9C39-E4343983062F}"/>
              </a:ext>
            </a:extLst>
          </p:cNvPr>
          <p:cNvCxnSpPr>
            <a:cxnSpLocks/>
          </p:cNvCxnSpPr>
          <p:nvPr/>
        </p:nvCxnSpPr>
        <p:spPr>
          <a:xfrm>
            <a:off x="7210365" y="5726710"/>
            <a:ext cx="681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76A182B3-6961-46BC-B1BA-761AC1EFFFBA}"/>
              </a:ext>
            </a:extLst>
          </p:cNvPr>
          <p:cNvCxnSpPr>
            <a:cxnSpLocks/>
          </p:cNvCxnSpPr>
          <p:nvPr/>
        </p:nvCxnSpPr>
        <p:spPr>
          <a:xfrm>
            <a:off x="3370628" y="6456470"/>
            <a:ext cx="3427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F8E053A-4EEE-47C1-8784-BB2BC34E9286}"/>
              </a:ext>
            </a:extLst>
          </p:cNvPr>
          <p:cNvSpPr txBox="1"/>
          <p:nvPr/>
        </p:nvSpPr>
        <p:spPr>
          <a:xfrm>
            <a:off x="3502674" y="6116648"/>
            <a:ext cx="28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3201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3821C5E9-37DF-4547-ADE7-43815E862538}"/>
              </a:ext>
            </a:extLst>
          </p:cNvPr>
          <p:cNvSpPr txBox="1"/>
          <p:nvPr/>
        </p:nvSpPr>
        <p:spPr>
          <a:xfrm>
            <a:off x="161925" y="4117211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Kulička byla vržena svisle vzhůru počáteční rychlostí 30 m.s</a:t>
            </a:r>
            <a:r>
              <a:rPr lang="cs-CZ" sz="2000" baseline="30000" dirty="0"/>
              <a:t>-1</a:t>
            </a:r>
            <a:r>
              <a:rPr lang="cs-CZ" sz="2000" dirty="0"/>
              <a:t>. Ve kterém čase byla ve výšce 40 m?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7E6A8E-2B4E-4501-8AB4-9E0006204156}"/>
              </a:ext>
            </a:extLst>
          </p:cNvPr>
          <p:cNvSpPr txBox="1"/>
          <p:nvPr/>
        </p:nvSpPr>
        <p:spPr>
          <a:xfrm>
            <a:off x="190499" y="449757"/>
            <a:ext cx="49244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Jak v</a:t>
            </a:r>
            <a:r>
              <a:rPr lang="cs-CZ" sz="2000" dirty="0"/>
              <a:t>y</a:t>
            </a:r>
            <a:r>
              <a:rPr lang="en-US" sz="2000" dirty="0" err="1"/>
              <a:t>soko</a:t>
            </a:r>
            <a:r>
              <a:rPr lang="en-US" sz="2000" dirty="0"/>
              <a:t> </a:t>
            </a:r>
            <a:r>
              <a:rPr lang="en-US" sz="2000" dirty="0" err="1"/>
              <a:t>mus</a:t>
            </a:r>
            <a:r>
              <a:rPr lang="cs-CZ" sz="2000" dirty="0"/>
              <a:t>í</a:t>
            </a:r>
            <a:r>
              <a:rPr lang="en-US" sz="2000" dirty="0"/>
              <a:t>me </a:t>
            </a:r>
            <a:r>
              <a:rPr lang="cs-CZ" sz="2000" dirty="0"/>
              <a:t>z</a:t>
            </a:r>
            <a:r>
              <a:rPr lang="en-US" sz="2000" dirty="0" err="1"/>
              <a:t>vednout</a:t>
            </a:r>
            <a:r>
              <a:rPr lang="en-US" sz="2000" dirty="0"/>
              <a:t> </a:t>
            </a:r>
            <a:r>
              <a:rPr lang="en-US" sz="2000" dirty="0" err="1"/>
              <a:t>kladivo</a:t>
            </a:r>
            <a:r>
              <a:rPr lang="en-US" sz="2000" dirty="0"/>
              <a:t> </a:t>
            </a:r>
            <a:r>
              <a:rPr lang="en-US" sz="2000" dirty="0" err="1"/>
              <a:t>parn</a:t>
            </a:r>
            <a:r>
              <a:rPr lang="cs-CZ" sz="2000" dirty="0"/>
              <a:t>í</a:t>
            </a:r>
            <a:r>
              <a:rPr lang="en-US" sz="2000" dirty="0"/>
              <a:t>ho </a:t>
            </a:r>
            <a:r>
              <a:rPr lang="en-US" sz="2000" dirty="0" err="1"/>
              <a:t>bucharu</a:t>
            </a:r>
            <a:r>
              <a:rPr lang="cs-CZ" sz="2000" dirty="0"/>
              <a:t>, aby při volném pádu získalo rychlost 5,5 m.s</a:t>
            </a:r>
            <a:r>
              <a:rPr lang="cs-CZ" sz="2000" baseline="30000" dirty="0"/>
              <a:t>-1</a:t>
            </a:r>
            <a:r>
              <a:rPr lang="cs-CZ" sz="2000" dirty="0"/>
              <a:t>? </a:t>
            </a:r>
            <a:r>
              <a:rPr lang="en-US" sz="2000" dirty="0"/>
              <a:t> </a:t>
            </a:r>
            <a:r>
              <a:rPr lang="cs-CZ" sz="2000" dirty="0"/>
              <a:t>Kolik úderů vykoná buchar za 1 minutu, jestliže zvedání kladiva trvá třikrát déle než jeho pád?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4CF4031-243F-4757-B999-FFD22949A89C}"/>
              </a:ext>
            </a:extLst>
          </p:cNvPr>
          <p:cNvSpPr txBox="1"/>
          <p:nvPr/>
        </p:nvSpPr>
        <p:spPr>
          <a:xfrm>
            <a:off x="152399" y="2851860"/>
            <a:ext cx="87820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Jak dlouho padá kámen volným pádem do propasti o hloubce 80 m? Jak velkou rychlostí dopadne na dno propasti?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A9A2D07-D19C-489B-AE71-9534B09991F9}"/>
              </a:ext>
            </a:extLst>
          </p:cNvPr>
          <p:cNvSpPr txBox="1"/>
          <p:nvPr/>
        </p:nvSpPr>
        <p:spPr>
          <a:xfrm>
            <a:off x="161925" y="5556856"/>
            <a:ext cx="88201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Míč padá volným pádem z výšky 20 metrů. Jak velkou rychlostí dopadne na zem? (g = 10 m · 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</a:t>
            </a:r>
            <a:endParaRPr lang="en-US" sz="20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AF1DD155-0E4B-4FE1-A408-A5AB58980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7301" y="272743"/>
            <a:ext cx="3523348" cy="2451407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F139BD7A-2963-4D3F-A507-C8EE6E9101DE}"/>
              </a:ext>
            </a:extLst>
          </p:cNvPr>
          <p:cNvSpPr txBox="1"/>
          <p:nvPr/>
        </p:nvSpPr>
        <p:spPr>
          <a:xfrm>
            <a:off x="247649" y="220868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[1,54 m, 26 min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0CD6FB5-BD68-4A4D-8268-393FACAF11D8}"/>
              </a:ext>
            </a:extLst>
          </p:cNvPr>
          <p:cNvSpPr txBox="1"/>
          <p:nvPr/>
        </p:nvSpPr>
        <p:spPr>
          <a:xfrm>
            <a:off x="247649" y="6324005"/>
            <a:ext cx="464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20 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.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s</a:t>
            </a:r>
            <a:r>
              <a:rPr lang="cs-CZ" sz="2000" b="0" i="0" baseline="30000" dirty="0">
                <a:solidFill>
                  <a:srgbClr val="FF0000"/>
                </a:solidFill>
                <a:effectLst/>
              </a:rPr>
              <a:t>-1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69DB4D6-734B-42CE-88FD-D5D100819854}"/>
              </a:ext>
            </a:extLst>
          </p:cNvPr>
          <p:cNvSpPr txBox="1"/>
          <p:nvPr/>
        </p:nvSpPr>
        <p:spPr>
          <a:xfrm>
            <a:off x="190499" y="4854728"/>
            <a:ext cx="464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 s a 4 s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D9E21AC-7637-42E8-8890-7E0E5DDCA464}"/>
              </a:ext>
            </a:extLst>
          </p:cNvPr>
          <p:cNvSpPr txBox="1"/>
          <p:nvPr/>
        </p:nvSpPr>
        <p:spPr>
          <a:xfrm>
            <a:off x="247649" y="358782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FF0000"/>
                </a:solidFill>
                <a:effectLst/>
              </a:rPr>
              <a:t>[4 s, 40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251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942D5D3-1E5D-4647-BBD8-A7FDA6CC24A6}"/>
              </a:ext>
            </a:extLst>
          </p:cNvPr>
          <p:cNvSpPr txBox="1"/>
          <p:nvPr/>
        </p:nvSpPr>
        <p:spPr>
          <a:xfrm>
            <a:off x="219075" y="409694"/>
            <a:ext cx="86296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Kulička kutálející se po desce stolu vysokého 100 cm rychlostí 100 cm.s</a:t>
            </a:r>
            <a:r>
              <a:rPr lang="cs-CZ" sz="2000" baseline="30000" dirty="0"/>
              <a:t>-1</a:t>
            </a:r>
            <a:r>
              <a:rPr lang="cs-CZ" sz="2000" dirty="0"/>
              <a:t> přejde přes hranu stolu. V jaké vzdálenosti od okraje stolu dopadne kulička na zem? Jaká bude její celková dopadová rychlost? 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h = 100 cm = 1 m</a:t>
            </a:r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x</a:t>
            </a:r>
            <a:r>
              <a:rPr lang="cs-CZ" sz="2000" dirty="0"/>
              <a:t> = 100 cm.s</a:t>
            </a:r>
            <a:r>
              <a:rPr lang="cs-CZ" sz="2000" baseline="30000" dirty="0"/>
              <a:t>-1</a:t>
            </a:r>
            <a:r>
              <a:rPr lang="cs-CZ" sz="2000" dirty="0"/>
              <a:t> = 1 m.s</a:t>
            </a:r>
            <a:r>
              <a:rPr lang="cs-CZ" sz="2000" baseline="30000" dirty="0"/>
              <a:t>-1</a:t>
            </a:r>
            <a:r>
              <a:rPr lang="cs-CZ" sz="2000" dirty="0"/>
              <a:t> </a:t>
            </a:r>
          </a:p>
          <a:p>
            <a:pPr algn="just"/>
            <a:r>
              <a:rPr lang="cs-CZ" sz="2000" dirty="0"/>
              <a:t>x = ?</a:t>
            </a:r>
          </a:p>
          <a:p>
            <a:pPr algn="just"/>
            <a:r>
              <a:rPr lang="cs-CZ" sz="2000" dirty="0"/>
              <a:t>g = 9,81 m.s</a:t>
            </a:r>
            <a:r>
              <a:rPr lang="cs-CZ" sz="2000" baseline="30000" dirty="0"/>
              <a:t>-2</a:t>
            </a:r>
          </a:p>
          <a:p>
            <a:pPr algn="just"/>
            <a:endParaRPr lang="cs-CZ" sz="800" dirty="0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1067C6E4-6036-4FAD-BB15-82CFCCB18F23}"/>
              </a:ext>
            </a:extLst>
          </p:cNvPr>
          <p:cNvCxnSpPr>
            <a:cxnSpLocks/>
          </p:cNvCxnSpPr>
          <p:nvPr/>
        </p:nvCxnSpPr>
        <p:spPr>
          <a:xfrm>
            <a:off x="4357688" y="1752720"/>
            <a:ext cx="54110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05CFC9B-EDAE-4FC2-8013-EAC661BE39E8}"/>
              </a:ext>
            </a:extLst>
          </p:cNvPr>
          <p:cNvCxnSpPr>
            <a:cxnSpLocks/>
          </p:cNvCxnSpPr>
          <p:nvPr/>
        </p:nvCxnSpPr>
        <p:spPr>
          <a:xfrm>
            <a:off x="5253038" y="1752720"/>
            <a:ext cx="10262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2ABA3E67-8642-4C21-BE77-2797273F6500}"/>
              </a:ext>
            </a:extLst>
          </p:cNvPr>
          <p:cNvCxnSpPr>
            <a:cxnSpLocks/>
          </p:cNvCxnSpPr>
          <p:nvPr/>
        </p:nvCxnSpPr>
        <p:spPr>
          <a:xfrm>
            <a:off x="4386263" y="2667120"/>
            <a:ext cx="84897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A2029D3-F56E-4422-964B-F73A9738CA3E}"/>
              </a:ext>
            </a:extLst>
          </p:cNvPr>
          <p:cNvCxnSpPr>
            <a:cxnSpLocks/>
          </p:cNvCxnSpPr>
          <p:nvPr/>
        </p:nvCxnSpPr>
        <p:spPr>
          <a:xfrm>
            <a:off x="5586413" y="2667120"/>
            <a:ext cx="99824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43318556-E6E2-4589-AB25-C3E4407665A4}"/>
              </a:ext>
            </a:extLst>
          </p:cNvPr>
          <p:cNvSpPr txBox="1"/>
          <p:nvPr/>
        </p:nvSpPr>
        <p:spPr>
          <a:xfrm>
            <a:off x="3802428" y="1656189"/>
            <a:ext cx="44066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t = √2.h/g = √2. 1/9,81 = 0,452 s</a:t>
            </a:r>
          </a:p>
          <a:p>
            <a:pPr algn="just"/>
            <a:r>
              <a:rPr lang="cs-CZ" sz="2000" dirty="0"/>
              <a:t>x = v</a:t>
            </a:r>
            <a:r>
              <a:rPr lang="cs-CZ" sz="2000" baseline="-25000" dirty="0"/>
              <a:t>x</a:t>
            </a:r>
            <a:r>
              <a:rPr lang="cs-CZ" sz="2000" dirty="0"/>
              <a:t>.t = 1. 0.452 = </a:t>
            </a:r>
            <a:r>
              <a:rPr lang="cs-CZ" sz="2000" u="sng" dirty="0"/>
              <a:t>0,452 m</a:t>
            </a:r>
          </a:p>
          <a:p>
            <a:pPr algn="just"/>
            <a:r>
              <a:rPr lang="cs-CZ" sz="2000" dirty="0"/>
              <a:t>v</a:t>
            </a:r>
            <a:r>
              <a:rPr lang="cs-CZ" sz="2000" baseline="-25000" dirty="0"/>
              <a:t>y</a:t>
            </a:r>
            <a:r>
              <a:rPr lang="cs-CZ" sz="2000" dirty="0"/>
              <a:t> = g.t = 9,81. 0.452 = 4,46 m.s</a:t>
            </a:r>
            <a:r>
              <a:rPr lang="cs-CZ" sz="2000" baseline="30000" dirty="0"/>
              <a:t>-1</a:t>
            </a:r>
            <a:r>
              <a:rPr lang="cs-CZ" sz="2000" dirty="0"/>
              <a:t> </a:t>
            </a:r>
          </a:p>
          <a:p>
            <a:pPr algn="just"/>
            <a:r>
              <a:rPr lang="cs-CZ" sz="2000" dirty="0"/>
              <a:t>v = √v</a:t>
            </a:r>
            <a:r>
              <a:rPr lang="cs-CZ" sz="2000" baseline="-25000" dirty="0"/>
              <a:t>x</a:t>
            </a:r>
            <a:r>
              <a:rPr lang="cs-CZ" sz="2000" baseline="30000" dirty="0"/>
              <a:t>2</a:t>
            </a:r>
            <a:r>
              <a:rPr lang="cs-CZ" sz="2000" dirty="0"/>
              <a:t> + v</a:t>
            </a:r>
            <a:r>
              <a:rPr lang="cs-CZ" sz="2000" baseline="-25000" dirty="0"/>
              <a:t>x</a:t>
            </a:r>
            <a:r>
              <a:rPr lang="cs-CZ" sz="2000" baseline="30000" dirty="0"/>
              <a:t>2</a:t>
            </a:r>
            <a:r>
              <a:rPr lang="cs-CZ" sz="2000" dirty="0"/>
              <a:t>  = √1</a:t>
            </a:r>
            <a:r>
              <a:rPr lang="cs-CZ" sz="2000" baseline="30000" dirty="0"/>
              <a:t>2</a:t>
            </a:r>
            <a:r>
              <a:rPr lang="cs-CZ" sz="2000" dirty="0"/>
              <a:t> + 4,46</a:t>
            </a:r>
            <a:r>
              <a:rPr lang="cs-CZ" sz="2000" baseline="30000" dirty="0"/>
              <a:t>2</a:t>
            </a:r>
            <a:r>
              <a:rPr lang="cs-CZ" sz="2000" dirty="0"/>
              <a:t> = </a:t>
            </a:r>
            <a:r>
              <a:rPr lang="cs-CZ" sz="2000" u="sng" dirty="0"/>
              <a:t>4.57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endParaRPr lang="cs-CZ" sz="2000" u="sng" baseline="30000" dirty="0"/>
          </a:p>
          <a:p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6956E2D-1581-4065-B32C-134A940C6BD3}"/>
              </a:ext>
            </a:extLst>
          </p:cNvPr>
          <p:cNvSpPr txBox="1"/>
          <p:nvPr/>
        </p:nvSpPr>
        <p:spPr>
          <a:xfrm>
            <a:off x="219075" y="3502048"/>
            <a:ext cx="8629650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Dopravníkový pás na uhlí se pohybuje ve vodorovném směru rychlostí 2 m·s</a:t>
            </a:r>
            <a:r>
              <a:rPr lang="cs-CZ" sz="2000" baseline="30000" dirty="0">
                <a:effectLst/>
                <a:ea typeface="Times New Roman" panose="02020603050405020304" pitchFamily="18" charset="0"/>
              </a:rPr>
              <a:t>-1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. Jak daleko padá uhlí od konce pásu, který je ve výšce 180 cm nad zemí?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800" dirty="0">
              <a:ea typeface="Times New Roman" panose="02020603050405020304" pitchFamily="18" charset="0"/>
            </a:endParaRPr>
          </a:p>
          <a:p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en-US" sz="2000" baseline="-25000" dirty="0"/>
              <a:t> </a:t>
            </a:r>
            <a:r>
              <a:rPr lang="en-US" sz="2000" dirty="0"/>
              <a:t>=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2 m·s</a:t>
            </a:r>
            <a:r>
              <a:rPr lang="cs-CZ" sz="2000" baseline="30000" dirty="0">
                <a:effectLst/>
                <a:ea typeface="Times New Roman" panose="02020603050405020304" pitchFamily="18" charset="0"/>
              </a:rPr>
              <a:t>-1</a:t>
            </a:r>
            <a:endParaRPr lang="en-US" sz="2000" dirty="0"/>
          </a:p>
          <a:p>
            <a:r>
              <a:rPr lang="en-US" sz="2000" dirty="0"/>
              <a:t>h</a:t>
            </a:r>
            <a:r>
              <a:rPr lang="cs-CZ" sz="2000" dirty="0"/>
              <a:t> = </a:t>
            </a:r>
            <a:r>
              <a:rPr lang="en-US" sz="2000" dirty="0"/>
              <a:t>180 cm = 1,8 m</a:t>
            </a:r>
            <a:endParaRPr lang="cs-CZ" sz="2000" dirty="0"/>
          </a:p>
          <a:p>
            <a:r>
              <a:rPr lang="en-US" sz="2000" dirty="0"/>
              <a:t>s = ?</a:t>
            </a:r>
          </a:p>
          <a:p>
            <a:endParaRPr lang="en-US" sz="800" dirty="0"/>
          </a:p>
          <a:p>
            <a:endParaRPr lang="cs-CZ" sz="2000" u="sng" dirty="0">
              <a:solidFill>
                <a:srgbClr val="FF0000"/>
              </a:solidFill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3B3C29BF-D93E-4528-B767-962ED1B3CA54}"/>
              </a:ext>
            </a:extLst>
          </p:cNvPr>
          <p:cNvCxnSpPr/>
          <p:nvPr/>
        </p:nvCxnSpPr>
        <p:spPr>
          <a:xfrm>
            <a:off x="4341505" y="5301796"/>
            <a:ext cx="5524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61AE481-E5D2-4DA5-A85C-A63A798C004D}"/>
              </a:ext>
            </a:extLst>
          </p:cNvPr>
          <p:cNvCxnSpPr/>
          <p:nvPr/>
        </p:nvCxnSpPr>
        <p:spPr>
          <a:xfrm>
            <a:off x="4627255" y="5578021"/>
            <a:ext cx="5524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D1D9A33-60FB-4137-AB7A-2C1F4340E1FF}"/>
              </a:ext>
            </a:extLst>
          </p:cNvPr>
          <p:cNvCxnSpPr>
            <a:cxnSpLocks/>
          </p:cNvCxnSpPr>
          <p:nvPr/>
        </p:nvCxnSpPr>
        <p:spPr>
          <a:xfrm>
            <a:off x="5827405" y="5578021"/>
            <a:ext cx="10382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03CC22-69EA-41E6-A210-C40FCD9BD46E}"/>
              </a:ext>
            </a:extLst>
          </p:cNvPr>
          <p:cNvSpPr txBox="1"/>
          <p:nvPr/>
        </p:nvSpPr>
        <p:spPr>
          <a:xfrm>
            <a:off x="3802428" y="4578466"/>
            <a:ext cx="40499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cs-CZ" sz="2000" dirty="0"/>
              <a:t> = v</a:t>
            </a:r>
            <a:r>
              <a:rPr lang="cs-CZ" sz="2000" baseline="-25000" dirty="0"/>
              <a:t>0</a:t>
            </a:r>
            <a:r>
              <a:rPr lang="cs-CZ" sz="2000" dirty="0"/>
              <a:t>.t</a:t>
            </a:r>
          </a:p>
          <a:p>
            <a:r>
              <a:rPr lang="cs-CZ" sz="2000" dirty="0"/>
              <a:t>y = </a:t>
            </a:r>
            <a:r>
              <a:rPr lang="en-US" sz="2000" dirty="0"/>
              <a:t>h</a:t>
            </a:r>
            <a:r>
              <a:rPr lang="cs-CZ" sz="2000" dirty="0"/>
              <a:t> – ½.g.t</a:t>
            </a:r>
            <a:r>
              <a:rPr lang="cs-CZ" sz="2000" baseline="30000" dirty="0"/>
              <a:t>2 </a:t>
            </a:r>
            <a:r>
              <a:rPr lang="cs-CZ" sz="2000" dirty="0"/>
              <a:t>= 0</a:t>
            </a:r>
          </a:p>
          <a:p>
            <a:r>
              <a:rPr lang="cs-CZ" sz="2000" dirty="0"/>
              <a:t>t = √2.h/g</a:t>
            </a:r>
          </a:p>
          <a:p>
            <a:r>
              <a:rPr lang="cs-CZ" sz="2000" dirty="0"/>
              <a:t>s =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. √2.h/g = </a:t>
            </a:r>
            <a:r>
              <a:rPr lang="en-US" sz="2000" dirty="0"/>
              <a:t>2</a:t>
            </a:r>
            <a:r>
              <a:rPr lang="cs-CZ" sz="2000" dirty="0"/>
              <a:t>. √2.</a:t>
            </a:r>
            <a:r>
              <a:rPr lang="en-US" sz="2000" dirty="0"/>
              <a:t>1,8</a:t>
            </a:r>
            <a:r>
              <a:rPr lang="cs-CZ" sz="2000" dirty="0"/>
              <a:t>/</a:t>
            </a:r>
            <a:r>
              <a:rPr lang="en-US" sz="2000" dirty="0"/>
              <a:t>9,81</a:t>
            </a:r>
            <a:r>
              <a:rPr lang="cs-CZ" sz="2000" dirty="0"/>
              <a:t> = </a:t>
            </a:r>
            <a:r>
              <a:rPr lang="en-US" sz="2000" u="sng" dirty="0"/>
              <a:t>1</a:t>
            </a:r>
            <a:r>
              <a:rPr lang="cs-CZ" sz="2000" u="sng" dirty="0"/>
              <a:t>,</a:t>
            </a:r>
            <a:r>
              <a:rPr lang="en-US" sz="2000" u="sng" dirty="0"/>
              <a:t>2</a:t>
            </a:r>
            <a:r>
              <a:rPr lang="cs-CZ" sz="2000" u="sng" dirty="0"/>
              <a:t> 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63321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814A2B0-67F1-4B0A-A229-8715190409B6}"/>
              </a:ext>
            </a:extLst>
          </p:cNvPr>
          <p:cNvSpPr txBox="1"/>
          <p:nvPr/>
        </p:nvSpPr>
        <p:spPr>
          <a:xfrm>
            <a:off x="266699" y="323850"/>
            <a:ext cx="8715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 vrcholu rozhledny o výšce 30 m je vržen oštěp vodorovným směrem rychlostí 20 m.s</a:t>
            </a:r>
            <a:r>
              <a:rPr lang="cs-CZ" sz="2000" baseline="30000" dirty="0"/>
              <a:t>-1</a:t>
            </a:r>
            <a:r>
              <a:rPr lang="cs-CZ" sz="2000" dirty="0"/>
              <a:t>. Jak daleko od paty rozhledny na vodorovnou rovinu oštěp dopadne?  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9DF59E2-5AB5-4827-BD65-96E333067B33}"/>
              </a:ext>
            </a:extLst>
          </p:cNvPr>
          <p:cNvSpPr txBox="1"/>
          <p:nvPr/>
        </p:nvSpPr>
        <p:spPr>
          <a:xfrm flipH="1">
            <a:off x="214312" y="1828800"/>
            <a:ext cx="8715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Z vrcholu věže vysoké 80 m byla vodorovným směrem vystřelena ze samopalu střela, která dopadla na zem (na horizontální rovinu)  ve vzdálenosti 2 820 m od paty věže. Odpor vzduchu zanedbejte, g = 10 m.s</a:t>
            </a:r>
            <a:r>
              <a:rPr lang="cs-CZ" sz="2000" baseline="30000" dirty="0"/>
              <a:t>-2</a:t>
            </a:r>
            <a:r>
              <a:rPr lang="cs-CZ" sz="2000" dirty="0"/>
              <a:t>.  Jak velkou rychlostí byla střela vystřelena?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0AF071F-B2D9-4DB9-A708-FFF54D442E84}"/>
              </a:ext>
            </a:extLst>
          </p:cNvPr>
          <p:cNvSpPr txBox="1"/>
          <p:nvPr/>
        </p:nvSpPr>
        <p:spPr>
          <a:xfrm>
            <a:off x="214311" y="3949303"/>
            <a:ext cx="8715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svisl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en-US" sz="2000" dirty="0" err="1"/>
              <a:t>st</a:t>
            </a:r>
            <a:r>
              <a:rPr lang="cs-CZ" sz="2000" dirty="0" err="1"/>
              <a:t>ěně</a:t>
            </a:r>
            <a:r>
              <a:rPr lang="cs-CZ" sz="2000" dirty="0"/>
              <a:t> 120 cm nad vodorovnou rovinou je trubice, z níž vytéká vodorovným směrem pramínek vody a dopadá na vodorovnou podlahu ve vzdálenosti 50 cm od stěny . Jakou rychlostí vytéká voda z trubice? Odpor prostředí zanedbejte.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6A792BA-4223-447C-936A-88CA5167AB92}"/>
              </a:ext>
            </a:extLst>
          </p:cNvPr>
          <p:cNvSpPr txBox="1"/>
          <p:nvPr/>
        </p:nvSpPr>
        <p:spPr>
          <a:xfrm>
            <a:off x="266699" y="104715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49,5 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9556374-B4C4-4742-B74E-1C4471177CE1}"/>
              </a:ext>
            </a:extLst>
          </p:cNvPr>
          <p:cNvSpPr txBox="1"/>
          <p:nvPr/>
        </p:nvSpPr>
        <p:spPr>
          <a:xfrm>
            <a:off x="395288" y="3164443"/>
            <a:ext cx="46386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705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CA781CF-4132-41F8-A911-86360EC9138B}"/>
              </a:ext>
            </a:extLst>
          </p:cNvPr>
          <p:cNvSpPr txBox="1"/>
          <p:nvPr/>
        </p:nvSpPr>
        <p:spPr>
          <a:xfrm>
            <a:off x="428625" y="52881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17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8A43-8740-423D-BE3D-13DBA037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0451"/>
            <a:ext cx="681990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Rovnoměrně zrychlený přímočarý pohyb</a:t>
            </a:r>
          </a:p>
        </p:txBody>
      </p:sp>
    </p:spTree>
    <p:extLst>
      <p:ext uri="{BB962C8B-B14F-4D97-AF65-F5344CB8AC3E}">
        <p14:creationId xmlns:p14="http://schemas.microsoft.com/office/powerpoint/2010/main" val="3858635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3CB09FE-532B-4939-ADA7-BAB256146EE7}"/>
              </a:ext>
            </a:extLst>
          </p:cNvPr>
          <p:cNvSpPr txBox="1"/>
          <p:nvPr/>
        </p:nvSpPr>
        <p:spPr>
          <a:xfrm>
            <a:off x="190500" y="555526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Jak vysoko a jak daleko by doletěla střela odpálená rychlostí 500 m.s</a:t>
            </a:r>
            <a:r>
              <a:rPr lang="cs-CZ" sz="2000" baseline="30000" dirty="0"/>
              <a:t>-1</a:t>
            </a:r>
            <a:r>
              <a:rPr lang="cs-CZ" sz="2000" dirty="0"/>
              <a:t> pod elevačním úhlem 50°? Odpor vzduchu zanedbejte. </a:t>
            </a:r>
            <a:r>
              <a:rPr lang="en-US" sz="2000" dirty="0"/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EE1EDE3-8836-436B-82F8-9912D0C86A2D}"/>
              </a:ext>
            </a:extLst>
          </p:cNvPr>
          <p:cNvSpPr txBox="1"/>
          <p:nvPr/>
        </p:nvSpPr>
        <p:spPr>
          <a:xfrm>
            <a:off x="333375" y="1420852"/>
            <a:ext cx="63274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x = v</a:t>
            </a:r>
            <a:r>
              <a:rPr lang="cs-CZ" sz="2000" baseline="-25000" dirty="0"/>
              <a:t>0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).t</a:t>
            </a:r>
          </a:p>
          <a:p>
            <a:r>
              <a:rPr lang="cs-CZ" sz="2000" dirty="0"/>
              <a:t>y = v</a:t>
            </a:r>
            <a:r>
              <a:rPr lang="cs-CZ" sz="2000" baseline="-25000" dirty="0"/>
              <a:t>0</a:t>
            </a:r>
            <a:r>
              <a:rPr lang="cs-CZ" sz="2000" dirty="0"/>
              <a:t>. sin(</a:t>
            </a:r>
            <a:r>
              <a:rPr lang="el-GR" sz="2000" dirty="0"/>
              <a:t>α</a:t>
            </a:r>
            <a:r>
              <a:rPr lang="cs-CZ" sz="2000" dirty="0"/>
              <a:t>).t - ½.g.t</a:t>
            </a:r>
            <a:r>
              <a:rPr lang="cs-CZ" sz="2000" baseline="30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t = x/(v</a:t>
            </a:r>
            <a:r>
              <a:rPr lang="cs-CZ" sz="2000" baseline="-25000" dirty="0"/>
              <a:t>0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)) </a:t>
            </a:r>
          </a:p>
          <a:p>
            <a:r>
              <a:rPr lang="cs-CZ" sz="2000" dirty="0"/>
              <a:t>y = x.tg(</a:t>
            </a:r>
            <a:r>
              <a:rPr lang="el-GR" sz="2000" dirty="0"/>
              <a:t>α</a:t>
            </a:r>
            <a:r>
              <a:rPr lang="cs-CZ" sz="2000" dirty="0"/>
              <a:t>) – g/(2.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).x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(x -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 sin(2</a:t>
            </a:r>
            <a:r>
              <a:rPr lang="el-GR" sz="2000" dirty="0"/>
              <a:t>α</a:t>
            </a:r>
            <a:r>
              <a:rPr lang="cs-CZ" sz="2000" dirty="0"/>
              <a:t>)/2.g )</a:t>
            </a:r>
            <a:r>
              <a:rPr lang="cs-CZ" sz="2000" baseline="30000" dirty="0"/>
              <a:t>2</a:t>
            </a:r>
            <a:r>
              <a:rPr lang="cs-CZ" sz="2000" dirty="0"/>
              <a:t> = 2.v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/g . cos(y -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 sin(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/2.g )</a:t>
            </a:r>
            <a:r>
              <a:rPr lang="cs-CZ" sz="2000" baseline="30000" dirty="0"/>
              <a:t>2</a:t>
            </a:r>
          </a:p>
          <a:p>
            <a:endParaRPr lang="en-US" sz="800" dirty="0"/>
          </a:p>
          <a:p>
            <a:r>
              <a:rPr lang="cs-CZ" sz="2000" dirty="0"/>
              <a:t>Vrchol paraboly je </a:t>
            </a:r>
            <a:r>
              <a:rPr lang="en-US" sz="2000" dirty="0"/>
              <a:t>[</a:t>
            </a:r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/2.g . </a:t>
            </a:r>
            <a:r>
              <a:rPr lang="en-US" sz="2000" dirty="0"/>
              <a:t>sin</a:t>
            </a:r>
            <a:r>
              <a:rPr lang="cs-CZ" sz="2000" dirty="0"/>
              <a:t>(</a:t>
            </a:r>
            <a:r>
              <a:rPr lang="en-US" sz="2000" dirty="0"/>
              <a:t>2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, -</a:t>
            </a:r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/2.g . </a:t>
            </a:r>
            <a:r>
              <a:rPr lang="en-US" sz="2000" dirty="0"/>
              <a:t>cos</a:t>
            </a:r>
            <a:r>
              <a:rPr lang="cs-CZ" sz="2000" dirty="0"/>
              <a:t>(</a:t>
            </a:r>
            <a:r>
              <a:rPr lang="en-US" sz="2000" dirty="0"/>
              <a:t>2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]</a:t>
            </a:r>
            <a:endParaRPr lang="cs-CZ" sz="2000" dirty="0"/>
          </a:p>
          <a:p>
            <a:r>
              <a:rPr lang="cs-CZ" sz="2000" dirty="0"/>
              <a:t>h =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 sin(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/2.g = </a:t>
            </a:r>
            <a:r>
              <a:rPr lang="cs-CZ" sz="2000" u="sng" dirty="0"/>
              <a:t>7 477 m</a:t>
            </a:r>
          </a:p>
          <a:p>
            <a:r>
              <a:rPr lang="cs-CZ" sz="2000" dirty="0"/>
              <a:t>d = sin(</a:t>
            </a:r>
            <a:r>
              <a:rPr lang="el-GR" sz="2000" dirty="0"/>
              <a:t>α</a:t>
            </a:r>
            <a:r>
              <a:rPr lang="cs-CZ" sz="2000" dirty="0"/>
              <a:t>)/cos(</a:t>
            </a:r>
            <a:r>
              <a:rPr lang="el-GR" sz="2000" dirty="0"/>
              <a:t>α</a:t>
            </a:r>
            <a:r>
              <a:rPr lang="cs-CZ" sz="2000" dirty="0"/>
              <a:t>). 2.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/g =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.sin(2</a:t>
            </a:r>
            <a:r>
              <a:rPr lang="el-GR" sz="2000" dirty="0"/>
              <a:t>α</a:t>
            </a:r>
            <a:r>
              <a:rPr lang="cs-CZ" sz="2000" dirty="0"/>
              <a:t>)/g = </a:t>
            </a:r>
            <a:r>
              <a:rPr lang="cs-CZ" sz="2000" u="sng" dirty="0"/>
              <a:t>25 100 m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5B5B1E5-691F-4EC2-8BA2-CAADBD96737D}"/>
              </a:ext>
            </a:extLst>
          </p:cNvPr>
          <p:cNvSpPr txBox="1"/>
          <p:nvPr/>
        </p:nvSpPr>
        <p:spPr>
          <a:xfrm>
            <a:off x="190500" y="4867275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Granát zasáhl cíl vzdálený 250 m, ležící ve stejné horizontální rovině jako granátomet. Elevační úhel hlavně granátometu je 45°. Odpor vzduchu zanedbejte. Hodnota g = 10 m.s</a:t>
            </a:r>
            <a:r>
              <a:rPr lang="cs-CZ" sz="2000" baseline="30000" dirty="0"/>
              <a:t>-2</a:t>
            </a:r>
            <a:r>
              <a:rPr lang="cs-CZ" sz="2000" dirty="0"/>
              <a:t>. Určete počáteční rychlost granátu a nejvyšší polohu granátu nad zemí.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5CFA8D-C14B-4624-B903-39F73C1EEB6A}"/>
              </a:ext>
            </a:extLst>
          </p:cNvPr>
          <p:cNvSpPr txBox="1"/>
          <p:nvPr/>
        </p:nvSpPr>
        <p:spPr>
          <a:xfrm>
            <a:off x="333375" y="61971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[50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, 62,5 m]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867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2E9B752-732A-48AF-B517-7D253075DDD4}"/>
              </a:ext>
            </a:extLst>
          </p:cNvPr>
          <p:cNvSpPr txBox="1"/>
          <p:nvPr/>
        </p:nvSpPr>
        <p:spPr>
          <a:xfrm flipH="1">
            <a:off x="228599" y="2101468"/>
            <a:ext cx="8686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Střela vržená počáteční rychlostí 500 m.s</a:t>
            </a:r>
            <a:r>
              <a:rPr lang="cs-CZ" sz="2000" baseline="30000" dirty="0"/>
              <a:t>-1</a:t>
            </a:r>
            <a:r>
              <a:rPr lang="cs-CZ" sz="2000" dirty="0"/>
              <a:t> pod elevačním úhlem o velikosti 30° zasáhla cíl, který byl o 300 m výše než palebné postavení. Určete vzdálenost cíle od palebného postavení.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61DB85-7E30-4874-84F5-267F6E614529}"/>
              </a:ext>
            </a:extLst>
          </p:cNvPr>
          <p:cNvSpPr txBox="1"/>
          <p:nvPr/>
        </p:nvSpPr>
        <p:spPr>
          <a:xfrm>
            <a:off x="228599" y="5395392"/>
            <a:ext cx="8591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Pod jakým elevačním úhlem a jakou rychlostí bylo vrženo těleso, které dosáhlo výšky 25,4 m a dálky 987,2 m?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0F7EB7-E8EA-40B9-8756-E1C0D20E9E45}"/>
              </a:ext>
            </a:extLst>
          </p:cNvPr>
          <p:cNvSpPr txBox="1"/>
          <p:nvPr/>
        </p:nvSpPr>
        <p:spPr>
          <a:xfrm>
            <a:off x="280988" y="386953"/>
            <a:ext cx="8582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Stříkačka, která vytlačí vodu svisle vzhůru do výše 15 m, stojí ve vzdálenosti 11 m před domem 8 m vysokým. V jakém úhlu je nutné stříkat, má-li vodní proud dosáhnout vrcholu domu? 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2B48285-6CBB-41AB-9676-7FDE81012DF9}"/>
              </a:ext>
            </a:extLst>
          </p:cNvPr>
          <p:cNvSpPr txBox="1"/>
          <p:nvPr/>
        </p:nvSpPr>
        <p:spPr>
          <a:xfrm>
            <a:off x="228599" y="3944998"/>
            <a:ext cx="8582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 vysoko a jak daleko doletí střela odpálená rychlostí 375 m.s</a:t>
            </a:r>
            <a:r>
              <a:rPr lang="cs-CZ" sz="2000" baseline="30000" dirty="0"/>
              <a:t>-1</a:t>
            </a:r>
            <a:r>
              <a:rPr lang="cs-CZ" sz="2000" dirty="0"/>
              <a:t> pod elevačním úhlem 50°? Odpor vzduchu zanedbejte.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E249F64-45D5-47F7-8EB9-957FDA7B361E}"/>
              </a:ext>
            </a:extLst>
          </p:cNvPr>
          <p:cNvSpPr txBox="1"/>
          <p:nvPr/>
        </p:nvSpPr>
        <p:spPr>
          <a:xfrm>
            <a:off x="381000" y="146260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[49</a:t>
            </a:r>
            <a:r>
              <a:rPr lang="cs-CZ" sz="2000" dirty="0">
                <a:solidFill>
                  <a:srgbClr val="FF0000"/>
                </a:solidFill>
              </a:rPr>
              <a:t>°07‘ nebo 76°54‘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8978D78-54E2-4CDA-9DAC-8C84DA585488}"/>
              </a:ext>
            </a:extLst>
          </p:cNvPr>
          <p:cNvSpPr txBox="1"/>
          <p:nvPr/>
        </p:nvSpPr>
        <p:spPr>
          <a:xfrm>
            <a:off x="276225" y="3184985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533,3 m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nebo</a:t>
            </a:r>
            <a:r>
              <a:rPr lang="en-US" sz="2000" dirty="0">
                <a:solidFill>
                  <a:srgbClr val="FF0000"/>
                </a:solidFill>
              </a:rPr>
              <a:t> 21 117,3 m]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432D413-3B6D-424E-AD71-9A1B48FDB7A8}"/>
              </a:ext>
            </a:extLst>
          </p:cNvPr>
          <p:cNvSpPr txBox="1"/>
          <p:nvPr/>
        </p:nvSpPr>
        <p:spPr>
          <a:xfrm>
            <a:off x="126206" y="4677092"/>
            <a:ext cx="46339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. 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[4 206m, 14 117 m]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1FA0226-B192-4BC0-A0EC-3C84AE28AA46}"/>
              </a:ext>
            </a:extLst>
          </p:cNvPr>
          <p:cNvSpPr txBox="1"/>
          <p:nvPr/>
        </p:nvSpPr>
        <p:spPr>
          <a:xfrm>
            <a:off x="311944" y="6134398"/>
            <a:ext cx="47101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[5</a:t>
            </a:r>
            <a:r>
              <a:rPr lang="cs-CZ" sz="2000" dirty="0">
                <a:solidFill>
                  <a:srgbClr val="FF0000"/>
                </a:solidFill>
              </a:rPr>
              <a:t>°53‘, 218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8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855E6-C0D2-49BD-8E1C-F72D5507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2250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latin typeface="+mn-lt"/>
              </a:rPr>
              <a:t>Dynamika</a:t>
            </a:r>
            <a:endParaRPr lang="cs-CZ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2770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9C61937-5231-4036-AB0E-661F4D96DB36}"/>
              </a:ext>
            </a:extLst>
          </p:cNvPr>
          <p:cNvSpPr txBox="1"/>
          <p:nvPr/>
        </p:nvSpPr>
        <p:spPr>
          <a:xfrm>
            <a:off x="271462" y="228600"/>
            <a:ext cx="86010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Letadlo hmotnosti 15 t startovalo se zrychlením 0,5 m.s</a:t>
            </a:r>
            <a:r>
              <a:rPr lang="cs-CZ" sz="2000" baseline="30000" dirty="0"/>
              <a:t>-2</a:t>
            </a:r>
            <a:r>
              <a:rPr lang="cs-CZ" sz="2000" dirty="0"/>
              <a:t>. Jaká je tažné síla vrtulí? Tření a odpor vzduchu zanedbejte.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m = 15 t = 15 000 kg</a:t>
            </a:r>
          </a:p>
          <a:p>
            <a:pPr algn="just"/>
            <a:r>
              <a:rPr lang="cs-CZ" sz="2000" dirty="0"/>
              <a:t>a = 0,5 m.s</a:t>
            </a:r>
            <a:r>
              <a:rPr lang="cs-CZ" sz="2000" baseline="30000" dirty="0"/>
              <a:t>-2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F = </a:t>
            </a:r>
            <a:r>
              <a:rPr lang="cs-CZ" sz="2000" dirty="0" err="1"/>
              <a:t>m.a</a:t>
            </a:r>
            <a:r>
              <a:rPr lang="cs-CZ" sz="2000" dirty="0"/>
              <a:t> = 15000.0,5 = </a:t>
            </a:r>
            <a:r>
              <a:rPr lang="cs-CZ" sz="2000" u="sng" dirty="0"/>
              <a:t>7500 N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Vlak je tažen silou 80000 N (kromě síly na překonání odporu proti pohybu) a tato síla mu uděluje zrychlení 0,1 m.s</a:t>
            </a:r>
            <a:r>
              <a:rPr lang="cs-CZ" sz="2000" baseline="30000" dirty="0"/>
              <a:t>-2</a:t>
            </a:r>
            <a:r>
              <a:rPr lang="cs-CZ" sz="2000" dirty="0"/>
              <a:t>. Jaké zrychlení bude udílet lokomotiva vlaku jehož hmotnost je dvojnásobná vyvine-li sílu 120000 N (kromě síly na překonání odporu proti pohybu)?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0,075 m.s</a:t>
            </a:r>
            <a:r>
              <a:rPr lang="cs-CZ" sz="2000" baseline="30000" dirty="0">
                <a:solidFill>
                  <a:srgbClr val="FF0000"/>
                </a:solidFill>
              </a:rPr>
              <a:t>-2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Vypočítejte sílu, která vozíku o hmotnosti 400 g udílí zrychlení 12 cm.s</a:t>
            </a:r>
            <a:r>
              <a:rPr lang="cs-CZ" sz="2000" baseline="30000" dirty="0"/>
              <a:t>-2</a:t>
            </a:r>
            <a:r>
              <a:rPr lang="cs-CZ" sz="2000" dirty="0"/>
              <a:t>.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0,048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Jak velká síla působí na střelu o hmotnosti 20 g, která proletěla hlavní za 0,01 s a nabyla rychlosti 800 m.s</a:t>
            </a:r>
            <a:r>
              <a:rPr lang="cs-CZ" sz="2000" baseline="30000" dirty="0"/>
              <a:t>-1</a:t>
            </a:r>
            <a:r>
              <a:rPr lang="cs-CZ" sz="2000" dirty="0"/>
              <a:t>? Jak velké rychlosti nabyla při zpětném rázu puška, která vážila 5 kg?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1600 N, 3,2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435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5F5B609-EB71-4611-B9B8-1B0FE08E82A5}"/>
              </a:ext>
            </a:extLst>
          </p:cNvPr>
          <p:cNvSpPr txBox="1"/>
          <p:nvPr/>
        </p:nvSpPr>
        <p:spPr>
          <a:xfrm>
            <a:off x="285750" y="339715"/>
            <a:ext cx="85725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Těleso se začalo pohybovat působením stálé síly 150 N. Jaká je jeho hmotnost, jestliže </a:t>
            </a:r>
            <a:r>
              <a:rPr lang="pl-PL" sz="2000" b="0" i="0" u="none" strike="noStrike" baseline="0" dirty="0"/>
              <a:t>za dobu 20 s dosáhne rychlosti 90 km.h</a:t>
            </a:r>
            <a:r>
              <a:rPr lang="pl-PL" sz="2000" b="0" i="0" u="none" strike="noStrike" baseline="30000" dirty="0"/>
              <a:t>-1</a:t>
            </a:r>
            <a:r>
              <a:rPr lang="pl-PL" sz="2000" b="0" i="0" u="none" strike="noStrike" baseline="0" dirty="0"/>
              <a:t>?</a:t>
            </a:r>
          </a:p>
          <a:p>
            <a:pPr algn="just"/>
            <a:r>
              <a:rPr lang="cs-CZ" sz="2000" b="0" i="0" u="none" strike="noStrike" baseline="0" dirty="0">
                <a:solidFill>
                  <a:srgbClr val="FF0000"/>
                </a:solidFill>
              </a:rPr>
              <a:t>[120 kg]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0" i="0" u="none" strike="noStrike" baseline="0" dirty="0"/>
              <a:t>Náboj o hmotnosti 2 kg vylétá z děla ve vodorovném směru rychlostí 1000 m.s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. Určete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sílu tlaku plynů v hlavni, jestliže délka hlavně je 3,5 m.</a:t>
            </a:r>
          </a:p>
          <a:p>
            <a:pPr algn="just"/>
            <a:r>
              <a:rPr lang="cs-CZ" sz="2000" b="0" i="0" u="none" strike="noStrike" baseline="0" dirty="0">
                <a:solidFill>
                  <a:srgbClr val="FF0000"/>
                </a:solidFill>
              </a:rPr>
              <a:t>[285,7 </a:t>
            </a:r>
            <a:r>
              <a:rPr lang="cs-CZ" sz="2000" b="0" i="0" u="none" strike="noStrike" baseline="0" dirty="0" err="1">
                <a:solidFill>
                  <a:srgbClr val="FF0000"/>
                </a:solidFill>
              </a:rPr>
              <a:t>kN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247E813-892E-443F-ADAE-060C0EF0D3E3}"/>
              </a:ext>
            </a:extLst>
          </p:cNvPr>
          <p:cNvSpPr txBox="1"/>
          <p:nvPr/>
        </p:nvSpPr>
        <p:spPr>
          <a:xfrm>
            <a:off x="285750" y="2767280"/>
            <a:ext cx="85724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Na vodorovné silnici délky 225 m rychlost automobilu o hmotnosti 9340 kg vzrostla z 10 na 15 m.s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. Určete sílu </a:t>
            </a:r>
            <a:r>
              <a:rPr lang="cs-CZ" sz="2000" b="0" i="1" u="none" strike="noStrike" baseline="0" dirty="0"/>
              <a:t>F </a:t>
            </a:r>
            <a:r>
              <a:rPr lang="cs-CZ" sz="2000" b="0" i="0" u="none" strike="noStrike" baseline="0" dirty="0"/>
              <a:t>odporu pohybu, jestliže tažná síla je 15700 N.</a:t>
            </a:r>
          </a:p>
          <a:p>
            <a:pPr algn="just"/>
            <a:r>
              <a:rPr lang="cs-CZ" sz="2000" b="0" i="0" u="none" strike="noStrike" baseline="0" dirty="0">
                <a:solidFill>
                  <a:srgbClr val="FF0000"/>
                </a:solidFill>
              </a:rPr>
              <a:t>[13106 N]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50CA2D3-4A03-44BC-96CB-B67E889EEA27}"/>
              </a:ext>
            </a:extLst>
          </p:cNvPr>
          <p:cNvSpPr txBox="1"/>
          <p:nvPr/>
        </p:nvSpPr>
        <p:spPr>
          <a:xfrm>
            <a:off x="285750" y="4423886"/>
            <a:ext cx="85724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Výsadkář klesá s padákem k zemi rovnoměrným přímočarým pohybem. Jeho hmotnost je 75 kg, hmotnost padáku je 24 kg. Jak velká je síla odporu vzduchu při tomto pohybu?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971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428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E9DC838-5D89-420A-A81B-CE3FA7749B22}"/>
              </a:ext>
            </a:extLst>
          </p:cNvPr>
          <p:cNvSpPr txBox="1"/>
          <p:nvPr/>
        </p:nvSpPr>
        <p:spPr>
          <a:xfrm>
            <a:off x="204787" y="257086"/>
            <a:ext cx="8601075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Určete tažnou sílu motoru auta, které se rozjede z klidu za čas 5 s na rychlost 60 km.h</a:t>
            </a:r>
            <a:r>
              <a:rPr lang="cs-CZ" sz="2000" baseline="30000" dirty="0"/>
              <a:t>-1</a:t>
            </a:r>
            <a:r>
              <a:rPr lang="cs-CZ" sz="2000" dirty="0"/>
              <a:t>. Hmotnost auta je m = 1200 kg a odpor proti jízdě je 0,01 tíhové síly. 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b="0" i="0" u="none" strike="noStrike" baseline="0" dirty="0">
                <a:solidFill>
                  <a:srgbClr val="000000"/>
                </a:solidFill>
              </a:rPr>
              <a:t>= pohyb rovnoměrné zrychlený z klidu </a:t>
            </a:r>
          </a:p>
          <a:p>
            <a:pPr algn="just"/>
            <a:r>
              <a:rPr lang="cs-CZ" sz="2000" dirty="0"/>
              <a:t>m = 1200 kg</a:t>
            </a:r>
          </a:p>
          <a:p>
            <a:pPr algn="just"/>
            <a:r>
              <a:rPr lang="cs-CZ" sz="2000" dirty="0"/>
              <a:t>t = 5 s </a:t>
            </a:r>
          </a:p>
          <a:p>
            <a:pPr algn="just"/>
            <a:r>
              <a:rPr lang="cs-CZ" sz="2000" dirty="0"/>
              <a:t>v = 60 km.h</a:t>
            </a:r>
            <a:r>
              <a:rPr lang="cs-CZ" sz="2000" baseline="30000" dirty="0"/>
              <a:t>-1</a:t>
            </a:r>
            <a:r>
              <a:rPr lang="cs-CZ" sz="2000" dirty="0"/>
              <a:t> = 16,7 m.s</a:t>
            </a:r>
            <a:r>
              <a:rPr lang="cs-CZ" sz="2000" baseline="30000" dirty="0"/>
              <a:t>-1</a:t>
            </a:r>
            <a:r>
              <a:rPr lang="cs-CZ" sz="2000" dirty="0"/>
              <a:t> </a:t>
            </a:r>
          </a:p>
          <a:p>
            <a:pPr algn="just"/>
            <a:r>
              <a:rPr lang="cs-CZ" sz="2000" dirty="0" err="1"/>
              <a:t>F</a:t>
            </a:r>
            <a:r>
              <a:rPr lang="cs-CZ" sz="2000" baseline="-25000" dirty="0" err="1"/>
              <a:t>o</a:t>
            </a:r>
            <a:r>
              <a:rPr lang="cs-CZ" sz="2000" dirty="0"/>
              <a:t> = 0,01.m.g = 0,01.1200.9,81 = 117,72 N</a:t>
            </a:r>
          </a:p>
          <a:p>
            <a:pPr algn="just"/>
            <a:r>
              <a:rPr lang="cs-CZ" sz="2000" dirty="0"/>
              <a:t>F</a:t>
            </a:r>
            <a:r>
              <a:rPr lang="cs-CZ" sz="2000" baseline="-25000" dirty="0"/>
              <a:t>t</a:t>
            </a:r>
            <a:r>
              <a:rPr lang="cs-CZ" sz="2000" dirty="0"/>
              <a:t> = ?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a = v/t = 16,67/5 = 3,334 m.s</a:t>
            </a:r>
            <a:r>
              <a:rPr lang="cs-CZ" sz="2000" baseline="30000" dirty="0"/>
              <a:t>-2 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F = F</a:t>
            </a:r>
            <a:r>
              <a:rPr lang="cs-CZ" sz="2000" baseline="-25000" dirty="0"/>
              <a:t>t</a:t>
            </a:r>
            <a:r>
              <a:rPr lang="cs-CZ" sz="2000" dirty="0"/>
              <a:t> – </a:t>
            </a:r>
            <a:r>
              <a:rPr lang="cs-CZ" sz="2000" dirty="0" err="1"/>
              <a:t>F</a:t>
            </a:r>
            <a:r>
              <a:rPr lang="cs-CZ" sz="2000" baseline="-25000" dirty="0" err="1"/>
              <a:t>o</a:t>
            </a:r>
            <a:r>
              <a:rPr lang="cs-CZ" sz="2000" dirty="0"/>
              <a:t> = </a:t>
            </a:r>
            <a:r>
              <a:rPr lang="cs-CZ" sz="2000" dirty="0" err="1"/>
              <a:t>m.a</a:t>
            </a:r>
            <a:r>
              <a:rPr lang="cs-CZ" sz="2000" dirty="0"/>
              <a:t>    odtud  F</a:t>
            </a:r>
            <a:r>
              <a:rPr lang="cs-CZ" sz="2000" baseline="-25000" dirty="0"/>
              <a:t>t</a:t>
            </a:r>
            <a:r>
              <a:rPr lang="cs-CZ" sz="2000" dirty="0"/>
              <a:t> = </a:t>
            </a:r>
            <a:r>
              <a:rPr lang="cs-CZ" sz="2000" dirty="0" err="1"/>
              <a:t>m.a</a:t>
            </a:r>
            <a:r>
              <a:rPr lang="cs-CZ" sz="2000" dirty="0"/>
              <a:t> + </a:t>
            </a:r>
            <a:r>
              <a:rPr lang="cs-CZ" sz="2000" dirty="0" err="1"/>
              <a:t>F</a:t>
            </a:r>
            <a:r>
              <a:rPr lang="cs-CZ" sz="2000" baseline="-25000" dirty="0" err="1"/>
              <a:t>o</a:t>
            </a:r>
            <a:r>
              <a:rPr lang="cs-CZ" sz="2000" dirty="0"/>
              <a:t> = 1200.3,34 + 117,72 = </a:t>
            </a:r>
            <a:r>
              <a:rPr lang="cs-CZ" sz="2000" u="sng" dirty="0"/>
              <a:t>4126 N</a:t>
            </a:r>
          </a:p>
          <a:p>
            <a:pPr algn="just"/>
            <a:endParaRPr lang="cs-CZ" sz="20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CA05254-84ED-4D3C-8B7F-7171FF9A8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7127" y="1213653"/>
            <a:ext cx="2680440" cy="158669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7F65193-024F-46C2-A781-10F0CFB34885}"/>
              </a:ext>
            </a:extLst>
          </p:cNvPr>
          <p:cNvSpPr txBox="1"/>
          <p:nvPr/>
        </p:nvSpPr>
        <p:spPr>
          <a:xfrm>
            <a:off x="271462" y="4345365"/>
            <a:ext cx="860107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Maxim</a:t>
            </a:r>
            <a:r>
              <a:rPr lang="cs-CZ" sz="2000" dirty="0"/>
              <a:t>á</a:t>
            </a:r>
            <a:r>
              <a:rPr lang="en-US" sz="2000" dirty="0"/>
              <a:t>ln</a:t>
            </a:r>
            <a:r>
              <a:rPr lang="cs-CZ" sz="2000" dirty="0"/>
              <a:t>í</a:t>
            </a:r>
            <a:r>
              <a:rPr lang="en-US" sz="2000" dirty="0"/>
              <a:t> </a:t>
            </a:r>
            <a:r>
              <a:rPr lang="cs-CZ" sz="2000" dirty="0"/>
              <a:t>z</a:t>
            </a:r>
            <a:r>
              <a:rPr lang="en-US" sz="2000" dirty="0"/>
              <a:t>at</a:t>
            </a:r>
            <a:r>
              <a:rPr lang="cs-CZ" sz="2000" dirty="0" err="1"/>
              <a:t>íž</a:t>
            </a:r>
            <a:r>
              <a:rPr lang="en-US" sz="2000" dirty="0" err="1"/>
              <a:t>en</a:t>
            </a:r>
            <a:r>
              <a:rPr lang="cs-CZ" sz="2000" dirty="0"/>
              <a:t>í, které snese ocelové lano, je 5 </a:t>
            </a:r>
            <a:r>
              <a:rPr lang="cs-CZ" sz="2000" dirty="0" err="1"/>
              <a:t>kN</a:t>
            </a:r>
            <a:r>
              <a:rPr lang="cs-CZ" sz="2000" dirty="0"/>
              <a:t>. S jak velkým maximálním zrychlením můžeme tímto lanem zvedat tělesa o hmotnosti 0,3 t?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[6,7 m.s</a:t>
            </a:r>
            <a:r>
              <a:rPr lang="en-US" sz="2000" baseline="30000" dirty="0">
                <a:solidFill>
                  <a:srgbClr val="FF0000"/>
                </a:solidFill>
              </a:rPr>
              <a:t>-2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Autobus o </a:t>
            </a:r>
            <a:r>
              <a:rPr lang="en-US" sz="2000" dirty="0" err="1"/>
              <a:t>hmotnosti</a:t>
            </a:r>
            <a:r>
              <a:rPr lang="en-US" sz="2000" dirty="0"/>
              <a:t> 3,5 t  </a:t>
            </a:r>
            <a:r>
              <a:rPr lang="en-US" sz="2000" dirty="0" err="1"/>
              <a:t>jede</a:t>
            </a:r>
            <a:r>
              <a:rPr lang="en-US" sz="2000" dirty="0"/>
              <a:t> po </a:t>
            </a:r>
            <a:r>
              <a:rPr lang="en-US" sz="2000" dirty="0" err="1"/>
              <a:t>vodorovn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en-US" sz="2000" dirty="0" err="1"/>
              <a:t>cest</a:t>
            </a:r>
            <a:r>
              <a:rPr lang="cs-CZ" sz="2000" dirty="0"/>
              <a:t>ě rychlostí 90 km.h</a:t>
            </a:r>
            <a:r>
              <a:rPr lang="cs-CZ" sz="2000" baseline="30000" dirty="0"/>
              <a:t>-1</a:t>
            </a:r>
            <a:r>
              <a:rPr lang="cs-CZ" sz="2000" dirty="0"/>
              <a:t>. Jaká stálá brzdící síla je potřebná, aby autobus zastavil na vzdálenost 100 m? </a:t>
            </a:r>
            <a:r>
              <a:rPr lang="en-US" sz="2000" dirty="0"/>
              <a:t> 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11 </a:t>
            </a:r>
            <a:r>
              <a:rPr lang="cs-CZ" sz="2000" dirty="0" err="1">
                <a:solidFill>
                  <a:srgbClr val="FF0000"/>
                </a:solidFill>
              </a:rPr>
              <a:t>kN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88124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657739E-56DE-4759-A137-ED994CFD3324}"/>
              </a:ext>
            </a:extLst>
          </p:cNvPr>
          <p:cNvSpPr txBox="1"/>
          <p:nvPr/>
        </p:nvSpPr>
        <p:spPr>
          <a:xfrm>
            <a:off x="157162" y="395585"/>
            <a:ext cx="882967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</a:rPr>
              <a:t>Automobil, jehož hmotnost je 1500 kg, se blíží ke křižovatce rychlostí 45 km.h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-1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. Na jaké dráze zastaví pomocí brzdné síly </a:t>
            </a:r>
            <a:r>
              <a:rPr lang="cs-CZ" sz="2000" b="0" i="1" u="none" strike="noStrike" baseline="0" dirty="0">
                <a:solidFill>
                  <a:srgbClr val="000000"/>
                </a:solidFill>
              </a:rPr>
              <a:t>F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= 10 </a:t>
            </a:r>
            <a:r>
              <a:rPr lang="cs-CZ" sz="2000" b="0" i="0" u="none" strike="noStrike" baseline="0" dirty="0" err="1">
                <a:solidFill>
                  <a:srgbClr val="000000"/>
                </a:solidFill>
              </a:rPr>
              <a:t>kN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? </a:t>
            </a:r>
          </a:p>
          <a:p>
            <a:endParaRPr lang="cs-CZ" sz="800" dirty="0"/>
          </a:p>
          <a:p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= 1500 kg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/>
              <a:t>0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45 km.h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-1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= 12,5 m.s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-1</a:t>
            </a:r>
          </a:p>
          <a:p>
            <a:r>
              <a:rPr lang="cs-CZ" sz="2000" b="0" u="none" strike="noStrike" baseline="0" dirty="0" err="1">
                <a:solidFill>
                  <a:srgbClr val="000000"/>
                </a:solidFill>
              </a:rPr>
              <a:t>F</a:t>
            </a:r>
            <a:r>
              <a:rPr lang="cs-CZ" sz="2000" b="0" u="none" strike="noStrike" baseline="-25000" dirty="0" err="1">
                <a:solidFill>
                  <a:srgbClr val="000000"/>
                </a:solidFill>
              </a:rPr>
              <a:t>b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= 10 000 N</a:t>
            </a:r>
            <a:endParaRPr lang="cs-CZ" sz="2000" dirty="0"/>
          </a:p>
          <a:p>
            <a:r>
              <a:rPr lang="cs-CZ" sz="2000" dirty="0"/>
              <a:t>s = ?</a:t>
            </a:r>
          </a:p>
          <a:p>
            <a:endParaRPr lang="cs-CZ" sz="800" dirty="0"/>
          </a:p>
          <a:p>
            <a:r>
              <a:rPr lang="cs-CZ" sz="2000" dirty="0"/>
              <a:t>a = F/m =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10000</a:t>
            </a:r>
            <a:r>
              <a:rPr lang="cs-CZ" sz="2000" dirty="0">
                <a:solidFill>
                  <a:srgbClr val="000000"/>
                </a:solidFill>
              </a:rPr>
              <a:t>/1500 = 6,67 m.s</a:t>
            </a:r>
            <a:r>
              <a:rPr lang="cs-CZ" sz="2000" baseline="30000" dirty="0">
                <a:solidFill>
                  <a:srgbClr val="000000"/>
                </a:solidFill>
              </a:rPr>
              <a:t>-2</a:t>
            </a:r>
          </a:p>
          <a:p>
            <a:endParaRPr lang="cs-CZ" sz="800" dirty="0"/>
          </a:p>
          <a:p>
            <a:r>
              <a:rPr lang="cs-CZ" sz="2000" dirty="0"/>
              <a:t>v = v</a:t>
            </a:r>
            <a:r>
              <a:rPr lang="cs-CZ" sz="2000" baseline="-25000" dirty="0"/>
              <a:t>0</a:t>
            </a:r>
            <a:r>
              <a:rPr lang="cs-CZ" sz="2000" dirty="0"/>
              <a:t> – a.t = 0</a:t>
            </a:r>
          </a:p>
          <a:p>
            <a:r>
              <a:rPr lang="cs-CZ" sz="2000" dirty="0"/>
              <a:t>t = v</a:t>
            </a:r>
            <a:r>
              <a:rPr lang="cs-CZ" sz="2000" baseline="-25000" dirty="0"/>
              <a:t>0</a:t>
            </a:r>
            <a:r>
              <a:rPr lang="cs-CZ" sz="2000" dirty="0"/>
              <a:t>/a</a:t>
            </a:r>
          </a:p>
          <a:p>
            <a:r>
              <a:rPr lang="cs-CZ" sz="2000" dirty="0"/>
              <a:t>s = v</a:t>
            </a:r>
            <a:r>
              <a:rPr lang="cs-CZ" sz="2000" baseline="-25000" dirty="0"/>
              <a:t>0</a:t>
            </a:r>
            <a:r>
              <a:rPr lang="cs-CZ" sz="2000" dirty="0"/>
              <a:t> – ½.a.t</a:t>
            </a:r>
            <a:r>
              <a:rPr lang="cs-CZ" sz="2000" baseline="30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0</a:t>
            </a:r>
            <a:r>
              <a:rPr lang="cs-CZ" sz="2000" dirty="0"/>
              <a:t> – ½.a.v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 /a</a:t>
            </a:r>
            <a:r>
              <a:rPr lang="cs-CZ" sz="2000" baseline="30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0</a:t>
            </a:r>
            <a:r>
              <a:rPr lang="cs-CZ" sz="2000" baseline="30000" dirty="0"/>
              <a:t>2 </a:t>
            </a:r>
            <a:r>
              <a:rPr lang="cs-CZ" sz="2000" dirty="0"/>
              <a:t>/</a:t>
            </a:r>
            <a:r>
              <a:rPr lang="en-US" sz="2000" dirty="0"/>
              <a:t>2.</a:t>
            </a:r>
            <a:r>
              <a:rPr lang="cs-CZ" sz="2000" dirty="0"/>
              <a:t>a </a:t>
            </a:r>
            <a:r>
              <a:rPr lang="en-US" sz="2000" dirty="0"/>
              <a:t>= 12,5</a:t>
            </a:r>
            <a:r>
              <a:rPr lang="en-US" sz="2000" baseline="30000" dirty="0"/>
              <a:t>2</a:t>
            </a:r>
            <a:r>
              <a:rPr lang="en-US" sz="2000" dirty="0"/>
              <a:t>/2.6,67 = </a:t>
            </a:r>
            <a:r>
              <a:rPr lang="en-US" sz="2000" u="sng" dirty="0"/>
              <a:t>11,7 m</a:t>
            </a:r>
            <a:endParaRPr lang="cs-CZ" sz="2000" u="sng" dirty="0"/>
          </a:p>
        </p:txBody>
      </p:sp>
      <p:graphicFrame>
        <p:nvGraphicFramePr>
          <p:cNvPr id="2" name="Object 10">
            <a:extLst>
              <a:ext uri="{FF2B5EF4-FFF2-40B4-BE49-F238E27FC236}">
                <a16:creationId xmlns:a16="http://schemas.microsoft.com/office/drawing/2014/main" id="{4F696FC7-276A-4D77-BAE7-1484E0C730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17321" y="1263548"/>
          <a:ext cx="3245643" cy="834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1778000" imgH="457200" progId="Equation.DSMT4">
                  <p:embed/>
                </p:oleObj>
              </mc:Choice>
              <mc:Fallback>
                <p:oleObj name="Equation" r:id="rId3" imgW="1778000" imgH="457200" progId="Equation.DSMT4">
                  <p:embed/>
                  <p:pic>
                    <p:nvPicPr>
                      <p:cNvPr id="2" name="Object 10">
                        <a:extLst>
                          <a:ext uri="{FF2B5EF4-FFF2-40B4-BE49-F238E27FC236}">
                            <a16:creationId xmlns:a16="http://schemas.microsoft.com/office/drawing/2014/main" id="{4F696FC7-276A-4D77-BAE7-1484E0C730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7321" y="1263548"/>
                        <a:ext cx="3245643" cy="834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75FEF2D9-E36A-4BC6-BA31-5FBB2E82EA0E}"/>
              </a:ext>
            </a:extLst>
          </p:cNvPr>
          <p:cNvSpPr txBox="1"/>
          <p:nvPr/>
        </p:nvSpPr>
        <p:spPr>
          <a:xfrm>
            <a:off x="180974" y="4345856"/>
            <a:ext cx="87820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Fotbalový míč o hmotnosti 600 g byl odkopnut rychlostí 10 m.s</a:t>
            </a:r>
            <a:r>
              <a:rPr lang="cs-CZ" sz="2000" baseline="30000" dirty="0"/>
              <a:t>-1</a:t>
            </a:r>
            <a:r>
              <a:rPr lang="cs-CZ" sz="2000" dirty="0"/>
              <a:t>. Určete sílu nárazu, který trval 0,05 s.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120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611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FB7042C-0095-410B-AD4A-65A2E9C920B3}"/>
              </a:ext>
            </a:extLst>
          </p:cNvPr>
          <p:cNvSpPr txBox="1"/>
          <p:nvPr/>
        </p:nvSpPr>
        <p:spPr>
          <a:xfrm>
            <a:off x="181517" y="394811"/>
            <a:ext cx="871483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>
                <a:solidFill>
                  <a:srgbClr val="000000"/>
                </a:solidFill>
              </a:rPr>
              <a:t>Na vozík o hmotnosti 25 kg, který je v klidu, hodíme cihlu o hmotnosti 0,6 kg. Cihla dopadne rychlostí 10 m.s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-1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pod úhlem 30°. Určete společnou rychlost vozíku s cihlou. Odpory neuvažujte. </a:t>
            </a:r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DD4629D-C9B9-4185-8E9A-10C8D894B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933" y="1622941"/>
            <a:ext cx="4027990" cy="2355448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B24D29AE-ECC3-47CF-AD3B-167431FD1B60}"/>
              </a:ext>
            </a:extLst>
          </p:cNvPr>
          <p:cNvSpPr txBox="1"/>
          <p:nvPr/>
        </p:nvSpPr>
        <p:spPr>
          <a:xfrm>
            <a:off x="181517" y="1520309"/>
            <a:ext cx="457200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="0" i="0" u="none" strike="noStrike" baseline="-25000" dirty="0">
                <a:solidFill>
                  <a:srgbClr val="000000"/>
                </a:solidFill>
              </a:rPr>
              <a:t>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= 0,6 kg</a:t>
            </a:r>
            <a:endParaRPr lang="cs-CZ" sz="2000" b="0" u="none" strike="noStrike" baseline="0" dirty="0">
              <a:solidFill>
                <a:srgbClr val="000000"/>
              </a:solidFill>
            </a:endParaRPr>
          </a:p>
          <a:p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="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= 25 kg</a:t>
            </a:r>
          </a:p>
          <a:p>
            <a:r>
              <a:rPr lang="cs-CZ" sz="2000" b="0" u="none" strike="noStrike" baseline="0" dirty="0">
                <a:solidFill>
                  <a:srgbClr val="000000"/>
                </a:solidFill>
              </a:rPr>
              <a:t>v</a:t>
            </a:r>
            <a:r>
              <a:rPr lang="cs-CZ" sz="2000" b="0" i="0" u="none" strike="noStrike" baseline="-25000" dirty="0">
                <a:solidFill>
                  <a:srgbClr val="000000"/>
                </a:solidFill>
              </a:rPr>
              <a:t>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= 10 m.s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-1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el-GR" sz="2000" dirty="0">
                <a:solidFill>
                  <a:srgbClr val="000000"/>
                </a:solidFill>
              </a:rPr>
              <a:t>α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30°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b="0" u="none" strike="noStrike" baseline="0" dirty="0">
                <a:solidFill>
                  <a:srgbClr val="000000"/>
                </a:solidFill>
              </a:rPr>
              <a:t>v</a:t>
            </a:r>
            <a:r>
              <a:rPr lang="cs-CZ" sz="2000" b="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= 0 m.s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-1</a:t>
            </a:r>
            <a:endParaRPr lang="cs-CZ" sz="2000" b="0" u="none" strike="noStrike" baseline="0" dirty="0">
              <a:solidFill>
                <a:srgbClr val="000000"/>
              </a:solidFill>
            </a:endParaRPr>
          </a:p>
          <a:p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="0" i="0" u="none" strike="noStrike" baseline="-25000" dirty="0">
                <a:solidFill>
                  <a:srgbClr val="000000"/>
                </a:solidFill>
              </a:rPr>
              <a:t>3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= 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+ 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="0" i="0" u="none" strike="noStrike" baseline="-25000" dirty="0">
                <a:solidFill>
                  <a:srgbClr val="000000"/>
                </a:solidFill>
              </a:rPr>
              <a:t>2 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= 25,6 kg</a:t>
            </a:r>
          </a:p>
          <a:p>
            <a:r>
              <a:rPr lang="cs-CZ" sz="2000" b="0" u="none" strike="noStrike" baseline="0" dirty="0">
                <a:solidFill>
                  <a:srgbClr val="000000"/>
                </a:solidFill>
              </a:rPr>
              <a:t>v</a:t>
            </a:r>
            <a:r>
              <a:rPr lang="cs-CZ" sz="2000" b="0" i="0" u="none" strike="noStrike" baseline="-25000" dirty="0">
                <a:solidFill>
                  <a:srgbClr val="000000"/>
                </a:solidFill>
              </a:rPr>
              <a:t>3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= ?</a:t>
            </a:r>
          </a:p>
          <a:p>
            <a:endParaRPr lang="cs-CZ" sz="800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</a:rPr>
              <a:t>p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= m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.v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= 0,6.10.cos(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30°</a:t>
            </a:r>
            <a:r>
              <a:rPr lang="cs-CZ" sz="2000" dirty="0">
                <a:solidFill>
                  <a:srgbClr val="000000"/>
                </a:solidFill>
              </a:rPr>
              <a:t>) = 5,2 </a:t>
            </a:r>
            <a:r>
              <a:rPr lang="cs-CZ" sz="2000" dirty="0" err="1">
                <a:solidFill>
                  <a:srgbClr val="000000"/>
                </a:solidFill>
              </a:rPr>
              <a:t>m.s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</a:rPr>
              <a:t>p</a:t>
            </a:r>
            <a:r>
              <a:rPr lang="cs-CZ" sz="2000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 = m</a:t>
            </a:r>
            <a:r>
              <a:rPr lang="cs-CZ" sz="2000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.v</a:t>
            </a:r>
            <a:r>
              <a:rPr lang="cs-CZ" sz="2000" baseline="-25000" dirty="0">
                <a:solidFill>
                  <a:srgbClr val="000000"/>
                </a:solidFill>
              </a:rPr>
              <a:t>2 </a:t>
            </a:r>
            <a:r>
              <a:rPr lang="cs-CZ" sz="2000" dirty="0">
                <a:solidFill>
                  <a:srgbClr val="000000"/>
                </a:solidFill>
              </a:rPr>
              <a:t>=  0</a:t>
            </a:r>
          </a:p>
          <a:p>
            <a:r>
              <a:rPr lang="cs-CZ" sz="2000" dirty="0">
                <a:solidFill>
                  <a:srgbClr val="000000"/>
                </a:solidFill>
              </a:rPr>
              <a:t>p</a:t>
            </a:r>
            <a:r>
              <a:rPr lang="cs-CZ" sz="2000" baseline="-25000" dirty="0">
                <a:solidFill>
                  <a:srgbClr val="000000"/>
                </a:solidFill>
              </a:rPr>
              <a:t>3</a:t>
            </a:r>
            <a:r>
              <a:rPr lang="cs-CZ" sz="2000" dirty="0">
                <a:solidFill>
                  <a:srgbClr val="000000"/>
                </a:solidFill>
              </a:rPr>
              <a:t> = p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+ p</a:t>
            </a:r>
            <a:r>
              <a:rPr lang="cs-CZ" sz="2000" baseline="-25000" dirty="0">
                <a:solidFill>
                  <a:srgbClr val="000000"/>
                </a:solidFill>
              </a:rPr>
              <a:t>2</a:t>
            </a:r>
          </a:p>
          <a:p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+ 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="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).v</a:t>
            </a:r>
            <a:r>
              <a:rPr lang="cs-CZ" sz="2000" baseline="-25000" dirty="0">
                <a:solidFill>
                  <a:srgbClr val="000000"/>
                </a:solidFill>
              </a:rPr>
              <a:t>3</a:t>
            </a:r>
            <a:r>
              <a:rPr lang="cs-CZ" sz="2000" dirty="0">
                <a:solidFill>
                  <a:srgbClr val="000000"/>
                </a:solidFill>
              </a:rPr>
              <a:t> = m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.v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+ 0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3</a:t>
            </a:r>
            <a:r>
              <a:rPr lang="cs-CZ" sz="2000" dirty="0">
                <a:solidFill>
                  <a:srgbClr val="000000"/>
                </a:solidFill>
              </a:rPr>
              <a:t> = m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.v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/(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+ </a:t>
            </a:r>
            <a:r>
              <a:rPr lang="cs-CZ" sz="2000" b="0" u="none" strike="noStrike" baseline="0" dirty="0">
                <a:solidFill>
                  <a:srgbClr val="000000"/>
                </a:solidFill>
              </a:rPr>
              <a:t>m</a:t>
            </a:r>
            <a:r>
              <a:rPr lang="cs-CZ" sz="2000" b="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) = 5,2/25,6 = </a:t>
            </a:r>
            <a:r>
              <a:rPr lang="cs-CZ" sz="2000" u="sng" dirty="0">
                <a:solidFill>
                  <a:srgbClr val="000000"/>
                </a:solidFill>
              </a:rPr>
              <a:t>0,2 m.s</a:t>
            </a:r>
            <a:r>
              <a:rPr lang="cs-CZ" sz="2000" u="sng" baseline="30000" dirty="0">
                <a:solidFill>
                  <a:srgbClr val="000000"/>
                </a:solidFill>
              </a:rPr>
              <a:t>-1</a:t>
            </a:r>
            <a:r>
              <a:rPr lang="cs-CZ" sz="2000" u="sng" dirty="0">
                <a:solidFill>
                  <a:srgbClr val="000000"/>
                </a:solidFill>
              </a:rPr>
              <a:t> </a:t>
            </a:r>
            <a:endParaRPr lang="cs-CZ" sz="2000" u="sng" dirty="0"/>
          </a:p>
        </p:txBody>
      </p:sp>
    </p:spTree>
    <p:extLst>
      <p:ext uri="{BB962C8B-B14F-4D97-AF65-F5344CB8AC3E}">
        <p14:creationId xmlns:p14="http://schemas.microsoft.com/office/powerpoint/2010/main" val="1036942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75900E7-8818-480F-A50E-3B9F99FDEAEA}"/>
              </a:ext>
            </a:extLst>
          </p:cNvPr>
          <p:cNvSpPr txBox="1"/>
          <p:nvPr/>
        </p:nvSpPr>
        <p:spPr>
          <a:xfrm>
            <a:off x="190500" y="294412"/>
            <a:ext cx="86582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/>
              <a:t>Na vozík o hmotnosti 100 kg, který se pohybuje rovnoměrným pohybem rychlostí 2 m.s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,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vyskočil člověk o hmotnosti 60 kg. Jaká byla rychlost </a:t>
            </a:r>
            <a:r>
              <a:rPr lang="cs-CZ" sz="2000" b="0" i="1" u="none" strike="noStrike" baseline="0" dirty="0"/>
              <a:t>v </a:t>
            </a:r>
            <a:r>
              <a:rPr lang="cs-CZ" sz="2000" b="0" i="0" u="none" strike="noStrike" baseline="0" dirty="0"/>
              <a:t>vozíku i s člověkem?</a:t>
            </a:r>
          </a:p>
          <a:p>
            <a:pPr algn="l"/>
            <a:r>
              <a:rPr lang="cs-CZ" sz="2000" b="0" i="0" u="none" strike="noStrike" baseline="0" dirty="0">
                <a:solidFill>
                  <a:srgbClr val="FF0000"/>
                </a:solidFill>
              </a:rPr>
              <a:t>[</a:t>
            </a:r>
            <a:r>
              <a:rPr lang="cs-CZ" sz="2000" b="0" i="1" u="none" strike="noStrike" baseline="0" dirty="0">
                <a:solidFill>
                  <a:srgbClr val="FF0000"/>
                </a:solidFill>
              </a:rPr>
              <a:t>v 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= 1,25 m.s</a:t>
            </a:r>
            <a:r>
              <a:rPr lang="cs-CZ" sz="2000" b="0" i="0" u="none" strike="noStrike" baseline="30000" dirty="0">
                <a:solidFill>
                  <a:srgbClr val="FF0000"/>
                </a:solidFill>
              </a:rPr>
              <a:t>-1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03E33D-915A-4693-B0B9-4822C5309CA8}"/>
              </a:ext>
            </a:extLst>
          </p:cNvPr>
          <p:cNvSpPr txBox="1"/>
          <p:nvPr/>
        </p:nvSpPr>
        <p:spPr>
          <a:xfrm>
            <a:off x="190500" y="1581150"/>
            <a:ext cx="86582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Střela o hmotnosti 0,01 kg proletěla hlavní pušky a nabyla rychlosti o velikosti 600 m.s</a:t>
            </a:r>
            <a:r>
              <a:rPr lang="cs-CZ" sz="2000" baseline="30000" dirty="0"/>
              <a:t>-1</a:t>
            </a:r>
            <a:r>
              <a:rPr lang="cs-CZ" sz="2000" dirty="0"/>
              <a:t>. Před výstřelem byla puška se střelou v klidu. Jak velkou rychlostí se po výstřelu bude pohybovat puška o hmotnosti 6 kg, není-li upevněna?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[1 </a:t>
            </a:r>
            <a:r>
              <a:rPr lang="cs-CZ" sz="2000" dirty="0">
                <a:solidFill>
                  <a:srgbClr val="FF0000"/>
                </a:solidFill>
              </a:rPr>
              <a:t>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8B1862B-B610-43F6-88E8-B58D8C741A17}"/>
              </a:ext>
            </a:extLst>
          </p:cNvPr>
          <p:cNvSpPr txBox="1"/>
          <p:nvPr/>
        </p:nvSpPr>
        <p:spPr>
          <a:xfrm>
            <a:off x="190500" y="3175664"/>
            <a:ext cx="865822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Z děla o hmotnosti 500 kg byl vystřelen projektil o hmotnosti 2 kg rychlostí 600 m.s</a:t>
            </a:r>
            <a:r>
              <a:rPr lang="cs-CZ" sz="2000" baseline="30000" dirty="0"/>
              <a:t>-1</a:t>
            </a:r>
            <a:r>
              <a:rPr lang="cs-CZ" sz="2000" dirty="0"/>
              <a:t>. Jaká je rychlost děla při zpětném rázu?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2,4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Raketa o počáteční hmotnosti 60 g vystřelí 10 g plynu v jednom směru a tím nabude rychlosti 30 m.s</a:t>
            </a:r>
            <a:r>
              <a:rPr lang="cs-CZ" sz="2000" baseline="30000" dirty="0"/>
              <a:t>-1</a:t>
            </a:r>
            <a:r>
              <a:rPr lang="cs-CZ" sz="2000" dirty="0"/>
              <a:t> ve směru opačném. Jaká je rychlost vystřelené hmoty?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150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4737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DC85C63-C682-40D6-8983-6CDF65589FF8}"/>
              </a:ext>
            </a:extLst>
          </p:cNvPr>
          <p:cNvSpPr txBox="1"/>
          <p:nvPr/>
        </p:nvSpPr>
        <p:spPr>
          <a:xfrm>
            <a:off x="304800" y="457200"/>
            <a:ext cx="86010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Jaká je tíha a hmotnost žulového kvádru, který vlečeme po zemi vodorovně silou 90 </a:t>
            </a:r>
            <a:r>
              <a:rPr lang="cs-CZ" sz="2000" dirty="0" err="1"/>
              <a:t>kp</a:t>
            </a:r>
            <a:r>
              <a:rPr lang="cs-CZ" sz="2000" dirty="0"/>
              <a:t>, je-li součinitel smykového tření 0,3.</a:t>
            </a:r>
          </a:p>
          <a:p>
            <a:endParaRPr lang="cs-CZ" sz="800" dirty="0"/>
          </a:p>
          <a:p>
            <a:r>
              <a:rPr lang="cs-CZ" sz="2000" dirty="0"/>
              <a:t>F = 883 N</a:t>
            </a:r>
          </a:p>
          <a:p>
            <a:r>
              <a:rPr lang="cs-CZ" sz="2000" dirty="0"/>
              <a:t>µ = 0.3 </a:t>
            </a:r>
          </a:p>
          <a:p>
            <a:r>
              <a:rPr lang="cs-CZ" sz="2000" dirty="0"/>
              <a:t>m = ?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6269830-8E35-463D-BA98-DFD7436DDCCF}"/>
              </a:ext>
            </a:extLst>
          </p:cNvPr>
          <p:cNvSpPr txBox="1"/>
          <p:nvPr/>
        </p:nvSpPr>
        <p:spPr>
          <a:xfrm>
            <a:off x="2371725" y="1352550"/>
            <a:ext cx="3322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F</a:t>
            </a:r>
            <a:r>
              <a:rPr lang="cs-CZ" sz="2000" baseline="-25000" dirty="0"/>
              <a:t>N</a:t>
            </a:r>
            <a:r>
              <a:rPr lang="cs-CZ" sz="2000" dirty="0"/>
              <a:t> = F/µ = 0,3.883 = </a:t>
            </a:r>
            <a:r>
              <a:rPr lang="cs-CZ" sz="2000" u="sng" dirty="0"/>
              <a:t>2943 N</a:t>
            </a:r>
            <a:r>
              <a:rPr lang="cs-CZ" sz="2000" dirty="0"/>
              <a:t> </a:t>
            </a:r>
          </a:p>
          <a:p>
            <a:r>
              <a:rPr lang="cs-CZ" sz="2000" dirty="0"/>
              <a:t>m = F</a:t>
            </a:r>
            <a:r>
              <a:rPr lang="cs-CZ" sz="2000" baseline="-25000" dirty="0"/>
              <a:t>N</a:t>
            </a:r>
            <a:r>
              <a:rPr lang="cs-CZ" sz="2000" dirty="0"/>
              <a:t>/g = 2943/9,81 = </a:t>
            </a:r>
            <a:r>
              <a:rPr lang="cs-CZ" sz="2000" u="sng" dirty="0"/>
              <a:t>300 kg</a:t>
            </a:r>
            <a:endParaRPr lang="cs-CZ" sz="2000" u="sng" baseline="-25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AF96709-C29F-4F55-A55C-16F3326FA736}"/>
              </a:ext>
            </a:extLst>
          </p:cNvPr>
          <p:cNvSpPr txBox="1"/>
          <p:nvPr/>
        </p:nvSpPr>
        <p:spPr>
          <a:xfrm>
            <a:off x="195263" y="5505450"/>
            <a:ext cx="8667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Kolik váží kmen, který vlečeme vodorovně traktorem po zemi silou 8535 N, je-li součinitel smykového tření 0,6?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1450 kg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BBC2091-D153-4A96-845D-8D148515653B}"/>
              </a:ext>
            </a:extLst>
          </p:cNvPr>
          <p:cNvSpPr txBox="1"/>
          <p:nvPr/>
        </p:nvSpPr>
        <p:spPr>
          <a:xfrm>
            <a:off x="152401" y="2507069"/>
            <a:ext cx="875347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Kvádr o hmotnosti 10 kg je umístěn na vodorovné podložce. Začne se pohybovat působením síly o velikosti 40 N. Určete koeficient klidového tření </a:t>
            </a:r>
            <a:r>
              <a:rPr lang="cs-CZ" sz="2000" b="0" i="1" u="none" strike="noStrike" baseline="0" dirty="0"/>
              <a:t>f</a:t>
            </a:r>
            <a:r>
              <a:rPr lang="cs-CZ" sz="2000" b="0" i="0" u="none" strike="noStrike" baseline="-25000" dirty="0"/>
              <a:t>0</a:t>
            </a:r>
            <a:r>
              <a:rPr lang="cs-CZ" sz="2000" b="0" i="0" u="none" strike="noStrike" baseline="0" dirty="0"/>
              <a:t>, jestliže </a:t>
            </a:r>
            <a:r>
              <a:rPr lang="cs-CZ" sz="2000" b="0" i="1" u="none" strike="noStrike" baseline="0" dirty="0"/>
              <a:t>g </a:t>
            </a:r>
            <a:r>
              <a:rPr lang="cs-CZ" sz="2000" b="0" i="0" u="none" strike="noStrike" baseline="0" dirty="0"/>
              <a:t>= 9,81 m.s</a:t>
            </a:r>
            <a:r>
              <a:rPr lang="cs-CZ" sz="2000" b="0" i="0" u="none" strike="noStrike" baseline="30000" dirty="0"/>
              <a:t>-2</a:t>
            </a:r>
            <a:r>
              <a:rPr lang="cs-CZ" sz="2000" b="0" i="0" u="none" strike="noStrike" baseline="0" dirty="0"/>
              <a:t>.</a:t>
            </a:r>
          </a:p>
          <a:p>
            <a:pPr algn="just"/>
            <a:r>
              <a:rPr lang="cs-CZ" sz="2000" b="0" i="0" u="none" strike="noStrike" baseline="0" dirty="0">
                <a:solidFill>
                  <a:srgbClr val="FF0000"/>
                </a:solidFill>
              </a:rPr>
              <a:t>[</a:t>
            </a:r>
            <a:r>
              <a:rPr lang="cs-CZ" sz="2000" b="0" i="1" u="none" strike="noStrike" baseline="0" dirty="0">
                <a:solidFill>
                  <a:srgbClr val="FF0000"/>
                </a:solidFill>
              </a:rPr>
              <a:t>f</a:t>
            </a:r>
            <a:r>
              <a:rPr lang="cs-CZ" sz="2000" b="0" i="0" u="none" strike="noStrike" baseline="-25000" dirty="0">
                <a:solidFill>
                  <a:srgbClr val="FF0000"/>
                </a:solidFill>
              </a:rPr>
              <a:t>0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 = 0,41]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26C0C87-AFB0-4D21-9197-8B820FBB2FF1}"/>
              </a:ext>
            </a:extLst>
          </p:cNvPr>
          <p:cNvSpPr txBox="1"/>
          <p:nvPr/>
        </p:nvSpPr>
        <p:spPr>
          <a:xfrm>
            <a:off x="152401" y="4032006"/>
            <a:ext cx="861536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Deska o hmotnosti 10 kg leží na rovin. Jakou vodorovnou silou </a:t>
            </a:r>
            <a:r>
              <a:rPr lang="cs-CZ" sz="2000" b="0" i="1" u="none" strike="noStrike" baseline="0" dirty="0"/>
              <a:t>F </a:t>
            </a:r>
            <a:r>
              <a:rPr lang="cs-CZ" sz="2000" b="0" i="0" u="none" strike="noStrike" baseline="0" dirty="0"/>
              <a:t>musíme působit na desku, aby se na ní se nacházející těleso hmotnosti 1 kg začalo pohybovat? Koeficient smykového </a:t>
            </a:r>
            <a:r>
              <a:rPr lang="pl-PL" sz="2000" b="0" i="0" u="none" strike="noStrike" baseline="0" dirty="0"/>
              <a:t>tření mezi deskou a tělesem je 0,1.</a:t>
            </a:r>
          </a:p>
          <a:p>
            <a:pPr algn="just"/>
            <a:r>
              <a:rPr lang="cs-CZ" sz="2000" b="0" i="0" u="none" strike="noStrike" baseline="0" dirty="0">
                <a:solidFill>
                  <a:srgbClr val="FF0000"/>
                </a:solidFill>
              </a:rPr>
              <a:t>[</a:t>
            </a:r>
            <a:r>
              <a:rPr lang="cs-CZ" sz="2000" b="0" i="1" u="none" strike="noStrike" baseline="0" dirty="0">
                <a:solidFill>
                  <a:srgbClr val="FF0000"/>
                </a:solidFill>
              </a:rPr>
              <a:t>F </a:t>
            </a:r>
            <a:r>
              <a:rPr lang="en-US" sz="2000" b="0" i="0" u="none" strike="noStrike" baseline="0" dirty="0">
                <a:solidFill>
                  <a:srgbClr val="FF0000"/>
                </a:solidFill>
              </a:rPr>
              <a:t>= 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11 N]</a:t>
            </a:r>
          </a:p>
        </p:txBody>
      </p:sp>
    </p:spTree>
    <p:extLst>
      <p:ext uri="{BB962C8B-B14F-4D97-AF65-F5344CB8AC3E}">
        <p14:creationId xmlns:p14="http://schemas.microsoft.com/office/powerpoint/2010/main" val="25233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578D7A2-EB00-42D4-B318-A11CA5E22570}"/>
              </a:ext>
            </a:extLst>
          </p:cNvPr>
          <p:cNvSpPr txBox="1"/>
          <p:nvPr/>
        </p:nvSpPr>
        <p:spPr>
          <a:xfrm>
            <a:off x="261937" y="549809"/>
            <a:ext cx="875347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Zdeněk sjel na saních za 10 s svah dlouhý 40 m a pak ještě pokračoval po zasněžené vodorovné louce 20 m až do úplného zastavení. Určete velikost zrychlení na svahu, velikost rychlosti na konci svahu, celkovou dobu pohybu a průměrnou rychlost po celé trajektorii.</a:t>
            </a:r>
          </a:p>
          <a:p>
            <a:endParaRPr lang="cs-CZ" sz="800" dirty="0"/>
          </a:p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40 m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10 s</a:t>
            </a:r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20 m</a:t>
            </a:r>
          </a:p>
          <a:p>
            <a:r>
              <a:rPr lang="cs-CZ" sz="2000" dirty="0"/>
              <a:t>a</a:t>
            </a:r>
            <a:r>
              <a:rPr lang="cs-CZ" sz="2000" baseline="-25000" dirty="0"/>
              <a:t>1</a:t>
            </a:r>
            <a:r>
              <a:rPr lang="cs-CZ" sz="2000" dirty="0"/>
              <a:t> = ?</a:t>
            </a:r>
          </a:p>
          <a:p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?</a:t>
            </a:r>
          </a:p>
          <a:p>
            <a:r>
              <a:rPr lang="cs-CZ" sz="2000" dirty="0"/>
              <a:t>t = ?</a:t>
            </a:r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p</a:t>
            </a:r>
            <a:r>
              <a:rPr lang="cs-CZ" sz="2000" dirty="0"/>
              <a:t> = 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4271E1-69B0-4A5A-BB0A-DB281E6168FA}"/>
              </a:ext>
            </a:extLst>
          </p:cNvPr>
          <p:cNvSpPr txBox="1"/>
          <p:nvPr/>
        </p:nvSpPr>
        <p:spPr>
          <a:xfrm>
            <a:off x="2114551" y="2027137"/>
            <a:ext cx="630555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½.a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 odtud  a</a:t>
            </a:r>
            <a:r>
              <a:rPr lang="cs-CZ" sz="2000" baseline="-25000" dirty="0"/>
              <a:t>1</a:t>
            </a:r>
            <a:r>
              <a:rPr lang="cs-CZ" sz="2000" dirty="0"/>
              <a:t> = 2.s</a:t>
            </a:r>
            <a:r>
              <a:rPr lang="cs-CZ" sz="2000" baseline="-25000" dirty="0"/>
              <a:t>1</a:t>
            </a:r>
            <a:r>
              <a:rPr lang="cs-CZ" sz="2000" dirty="0"/>
              <a:t>/t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2.40/10</a:t>
            </a:r>
            <a:r>
              <a:rPr lang="cs-CZ" sz="2000" baseline="30000" dirty="0"/>
              <a:t>2</a:t>
            </a:r>
            <a:r>
              <a:rPr lang="cs-CZ" sz="2000" dirty="0"/>
              <a:t> = </a:t>
            </a:r>
            <a:r>
              <a:rPr lang="cs-CZ" sz="2000" u="sng" dirty="0"/>
              <a:t>0,8 m.s</a:t>
            </a:r>
            <a:r>
              <a:rPr lang="cs-CZ" sz="2000" u="sng" baseline="30000" dirty="0"/>
              <a:t>-2</a:t>
            </a:r>
            <a:r>
              <a:rPr lang="cs-CZ" sz="2000" u="sng" dirty="0"/>
              <a:t> </a:t>
            </a:r>
          </a:p>
          <a:p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a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1</a:t>
            </a:r>
            <a:r>
              <a:rPr lang="cs-CZ" sz="2000" dirty="0"/>
              <a:t> = 2.s</a:t>
            </a:r>
            <a:r>
              <a:rPr lang="cs-CZ" sz="2000" baseline="-25000" dirty="0"/>
              <a:t>1</a:t>
            </a:r>
            <a:r>
              <a:rPr lang="cs-CZ" sz="2000" dirty="0"/>
              <a:t>/t</a:t>
            </a:r>
            <a:r>
              <a:rPr lang="cs-CZ" sz="2000" baseline="-25000" dirty="0"/>
              <a:t>1</a:t>
            </a:r>
            <a:r>
              <a:rPr lang="cs-CZ" sz="2000" dirty="0"/>
              <a:t> = 2.40/10 = </a:t>
            </a:r>
            <a:r>
              <a:rPr lang="cs-CZ" sz="2000" u="sng" dirty="0"/>
              <a:t>8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</a:p>
          <a:p>
            <a:endParaRPr lang="cs-CZ" sz="800" u="sng" dirty="0"/>
          </a:p>
          <a:p>
            <a:r>
              <a:rPr lang="cs-CZ" sz="2000" dirty="0"/>
              <a:t>v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 – a</a:t>
            </a:r>
            <a:r>
              <a:rPr lang="cs-CZ" sz="2000" baseline="-25000" dirty="0"/>
              <a:t>2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dirty="0"/>
              <a:t> = 0  odtud  t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/a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dirty="0"/>
              <a:t> - ½.a</a:t>
            </a:r>
            <a:r>
              <a:rPr lang="cs-CZ" sz="2000" baseline="-25000" dirty="0"/>
              <a:t>2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 odtud a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/2.s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/a</a:t>
            </a:r>
            <a:r>
              <a:rPr lang="cs-CZ" sz="2000" baseline="-25000" dirty="0"/>
              <a:t>2</a:t>
            </a:r>
            <a:r>
              <a:rPr lang="cs-CZ" sz="2000" dirty="0"/>
              <a:t> = 2.s</a:t>
            </a:r>
            <a:r>
              <a:rPr lang="cs-CZ" sz="2000" baseline="-25000" dirty="0"/>
              <a:t>2</a:t>
            </a:r>
            <a:r>
              <a:rPr lang="cs-CZ" sz="2000" dirty="0"/>
              <a:t>/v</a:t>
            </a:r>
            <a:r>
              <a:rPr lang="cs-CZ" sz="2000" baseline="-25000" dirty="0"/>
              <a:t>1</a:t>
            </a:r>
            <a:r>
              <a:rPr lang="cs-CZ" sz="2000" dirty="0"/>
              <a:t> = 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cs-CZ" sz="2000" dirty="0"/>
              <a:t> . t</a:t>
            </a:r>
            <a:r>
              <a:rPr lang="cs-CZ" sz="2000" baseline="-25000" dirty="0"/>
              <a:t>1</a:t>
            </a:r>
            <a:endParaRPr lang="cs-CZ" sz="2000" dirty="0"/>
          </a:p>
          <a:p>
            <a:r>
              <a:rPr lang="cs-CZ" sz="2000" dirty="0"/>
              <a:t>t = t</a:t>
            </a:r>
            <a:r>
              <a:rPr lang="en-US" sz="2000" baseline="-25000" dirty="0"/>
              <a:t>1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cs-CZ" sz="2000" dirty="0"/>
              <a:t> . t</a:t>
            </a:r>
            <a:r>
              <a:rPr lang="cs-CZ" sz="2000" baseline="-25000" dirty="0"/>
              <a:t>1 </a:t>
            </a:r>
            <a:r>
              <a:rPr lang="cs-CZ" sz="2000" dirty="0"/>
              <a:t>= t</a:t>
            </a:r>
            <a:r>
              <a:rPr lang="cs-CZ" sz="2000" baseline="-25000" dirty="0"/>
              <a:t>1</a:t>
            </a:r>
            <a:r>
              <a:rPr lang="en-US" sz="2000" dirty="0"/>
              <a:t> . (1 + </a:t>
            </a:r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en-US" sz="2000" dirty="0"/>
              <a:t>) </a:t>
            </a:r>
            <a:r>
              <a:rPr lang="cs-CZ" sz="2000" dirty="0"/>
              <a:t>= </a:t>
            </a:r>
            <a:r>
              <a:rPr lang="en-US" sz="2000" dirty="0"/>
              <a:t>10 . (1 + 20</a:t>
            </a:r>
            <a:r>
              <a:rPr lang="cs-CZ" sz="2000" dirty="0"/>
              <a:t>/</a:t>
            </a:r>
            <a:r>
              <a:rPr lang="en-US" sz="2000" dirty="0"/>
              <a:t>40) = </a:t>
            </a:r>
            <a:r>
              <a:rPr lang="en-US" sz="2000" u="sng" dirty="0"/>
              <a:t>15 s</a:t>
            </a:r>
          </a:p>
          <a:p>
            <a:r>
              <a:rPr lang="en-US" sz="2000" dirty="0"/>
              <a:t>v</a:t>
            </a:r>
            <a:r>
              <a:rPr lang="en-US" sz="2000" baseline="-25000" dirty="0"/>
              <a:t>s</a:t>
            </a:r>
            <a:r>
              <a:rPr lang="en-US" sz="2000" dirty="0"/>
              <a:t> = (</a:t>
            </a:r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en-US" sz="2000" dirty="0"/>
              <a:t> + </a:t>
            </a:r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en-US" sz="2000" dirty="0"/>
              <a:t>)/</a:t>
            </a:r>
            <a:r>
              <a:rPr lang="cs-CZ" sz="2000" dirty="0"/>
              <a:t> t</a:t>
            </a:r>
            <a:r>
              <a:rPr lang="en-US" sz="2000" dirty="0"/>
              <a:t> = (20 + 40)/</a:t>
            </a:r>
            <a:r>
              <a:rPr lang="cs-CZ" sz="2000" dirty="0"/>
              <a:t> </a:t>
            </a:r>
            <a:r>
              <a:rPr lang="en-US" sz="2000" dirty="0"/>
              <a:t>15 = </a:t>
            </a:r>
            <a:r>
              <a:rPr lang="en-US" sz="2000" u="sng" dirty="0"/>
              <a:t>4</a:t>
            </a:r>
            <a:r>
              <a:rPr lang="cs-CZ" sz="2000" u="sng" dirty="0"/>
              <a:t>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0703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0C03CAB-9844-4223-B9CF-E212C6D7AB25}"/>
              </a:ext>
            </a:extLst>
          </p:cNvPr>
          <p:cNvSpPr txBox="1"/>
          <p:nvPr/>
        </p:nvSpPr>
        <p:spPr>
          <a:xfrm>
            <a:off x="205785" y="448470"/>
            <a:ext cx="859433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Cyklista jedoucí po přímé betonové silnici rychlostí 27 km/h vjede náhle do zatáčky o poloměru 25 m. Jak musí cyklista jet, aby zatáčku bezpečně projel? (g = 10 m ∙ 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 Tření a odpor vzduchu zanedbejte.</a:t>
            </a:r>
          </a:p>
          <a:p>
            <a:pPr algn="just"/>
            <a:endParaRPr lang="cs-CZ" sz="800" dirty="0">
              <a:solidFill>
                <a:srgbClr val="000000"/>
              </a:solidFill>
            </a:endParaRPr>
          </a:p>
          <a:p>
            <a:r>
              <a:rPr lang="pt-BR" sz="2000" b="0" i="0" dirty="0">
                <a:solidFill>
                  <a:srgbClr val="000000"/>
                </a:solidFill>
                <a:effectLst/>
              </a:rPr>
              <a:t>v = 27 km/h = 7,5 m/s</a:t>
            </a:r>
            <a:br>
              <a:rPr lang="pt-BR" sz="2000" dirty="0"/>
            </a:br>
            <a:r>
              <a:rPr lang="pt-BR" sz="2000" b="0" i="0" dirty="0">
                <a:solidFill>
                  <a:srgbClr val="000000"/>
                </a:solidFill>
                <a:effectLst/>
              </a:rPr>
              <a:t>r = 25 m</a:t>
            </a:r>
            <a:br>
              <a:rPr lang="pt-BR" sz="2000" dirty="0"/>
            </a:br>
            <a:r>
              <a:rPr lang="pt-BR" sz="2000" b="0" i="0" dirty="0">
                <a:solidFill>
                  <a:srgbClr val="000000"/>
                </a:solidFill>
                <a:effectLst/>
              </a:rPr>
              <a:t>α = ?</a:t>
            </a:r>
            <a:endParaRPr lang="cs-CZ" sz="2000" dirty="0"/>
          </a:p>
        </p:txBody>
      </p:sp>
      <p:pic>
        <p:nvPicPr>
          <p:cNvPr id="91138" name="Picture 2">
            <a:extLst>
              <a:ext uri="{FF2B5EF4-FFF2-40B4-BE49-F238E27FC236}">
                <a16:creationId xmlns:a16="http://schemas.microsoft.com/office/drawing/2014/main" id="{7CE32E59-32FF-44BD-83BE-031BD7BEF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42" y="1259934"/>
            <a:ext cx="3010401" cy="26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140" name="Picture 4">
            <a:extLst>
              <a:ext uri="{FF2B5EF4-FFF2-40B4-BE49-F238E27FC236}">
                <a16:creationId xmlns:a16="http://schemas.microsoft.com/office/drawing/2014/main" id="{C7C8FB7D-E2D1-4C46-A49C-4F1F5F6E3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954" y="1630331"/>
            <a:ext cx="2396213" cy="176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9BB56D40-5688-45E0-9293-B71A9E1C49F2}"/>
              </a:ext>
            </a:extLst>
          </p:cNvPr>
          <p:cNvSpPr txBox="1"/>
          <p:nvPr/>
        </p:nvSpPr>
        <p:spPr>
          <a:xfrm>
            <a:off x="205785" y="4098521"/>
            <a:ext cx="89173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Aby se cyklista při jízdě nepřeklopil, </a:t>
            </a:r>
            <a:r>
              <a:rPr lang="cs-CZ" sz="2000" b="0" i="0" u="sng" dirty="0">
                <a:solidFill>
                  <a:srgbClr val="000000"/>
                </a:solidFill>
                <a:effectLst/>
              </a:rPr>
              <a:t>musí se naklonit o úhel 13° dovnitř zatáčky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C935E56-EB1A-493D-9A01-D1D0C712E3C0}"/>
              </a:ext>
            </a:extLst>
          </p:cNvPr>
          <p:cNvSpPr txBox="1"/>
          <p:nvPr/>
        </p:nvSpPr>
        <p:spPr>
          <a:xfrm>
            <a:off x="205785" y="4750655"/>
            <a:ext cx="876676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Člověk o hmotnosti 80 kg jede ve výtahu, který se pohybuje svisle nahoru se zrychlením 0,4 m.s</a:t>
            </a:r>
            <a:r>
              <a:rPr lang="cs-CZ" sz="2000" baseline="30000" dirty="0"/>
              <a:t>-2</a:t>
            </a:r>
            <a:r>
              <a:rPr lang="cs-CZ" sz="2000" dirty="0"/>
              <a:t>. Jakou silou tlačí člověk na podlahu výtahu?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832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7654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E05A5B7-0EA2-473F-B056-E2AC2785877D}"/>
              </a:ext>
            </a:extLst>
          </p:cNvPr>
          <p:cNvSpPr txBox="1"/>
          <p:nvPr/>
        </p:nvSpPr>
        <p:spPr>
          <a:xfrm>
            <a:off x="171451" y="313462"/>
            <a:ext cx="87915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Cyklista projíždí zatáčkou o poloměru 35 m stálou rychlostí. Přitom na něj působí dostředivé zrychlení 0,7 m.s</a:t>
            </a:r>
            <a:r>
              <a:rPr lang="cs-CZ" sz="2000" b="0" i="0" u="none" strike="noStrike" baseline="30000" dirty="0"/>
              <a:t>-2</a:t>
            </a:r>
            <a:r>
              <a:rPr lang="cs-CZ" sz="2000" b="0" i="0" u="none" strike="noStrike" baseline="0" dirty="0"/>
              <a:t>. Jakou rychlostí se pohybuje?</a:t>
            </a:r>
          </a:p>
          <a:p>
            <a:pPr algn="just"/>
            <a:r>
              <a:rPr lang="cs-CZ" sz="2000" b="0" i="0" u="none" strike="noStrike" baseline="0" dirty="0">
                <a:solidFill>
                  <a:srgbClr val="FF0000"/>
                </a:solidFill>
              </a:rPr>
              <a:t>[</a:t>
            </a:r>
            <a:r>
              <a:rPr lang="cs-CZ" sz="2000" b="0" i="1" u="none" strike="noStrike" baseline="0" dirty="0">
                <a:solidFill>
                  <a:srgbClr val="FF0000"/>
                </a:solidFill>
              </a:rPr>
              <a:t>v 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= 4,9 m.s</a:t>
            </a:r>
            <a:r>
              <a:rPr lang="cs-CZ" sz="2000" b="0" i="0" u="none" strike="noStrike" baseline="30000" dirty="0">
                <a:solidFill>
                  <a:srgbClr val="FF0000"/>
                </a:solidFill>
              </a:rPr>
              <a:t>-1</a:t>
            </a:r>
            <a:r>
              <a:rPr lang="cs-CZ" sz="2000" b="0" i="0" u="none" strike="noStrike" baseline="0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76804B6-88E1-452D-9043-2F313CA21025}"/>
              </a:ext>
            </a:extLst>
          </p:cNvPr>
          <p:cNvSpPr txBox="1"/>
          <p:nvPr/>
        </p:nvSpPr>
        <p:spPr>
          <a:xfrm>
            <a:off x="171450" y="1521023"/>
            <a:ext cx="87915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Letadlo s reaktivním motorem letí rychlostí o velikosti 900 km.h</a:t>
            </a:r>
            <a:r>
              <a:rPr lang="cs-CZ" sz="2000" baseline="30000" dirty="0"/>
              <a:t>-1</a:t>
            </a:r>
            <a:r>
              <a:rPr lang="cs-CZ" sz="2000" dirty="0"/>
              <a:t> a zatáčí v kružnici ve vodorovné rovině. Vypočítejte nejmenší poloměr této kružnice snese-li pilot jen pětinásobné přetížení.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[1280 m]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DF4AC3C-03A5-448C-BCA3-5F6009866F86}"/>
              </a:ext>
            </a:extLst>
          </p:cNvPr>
          <p:cNvSpPr txBox="1"/>
          <p:nvPr/>
        </p:nvSpPr>
        <p:spPr>
          <a:xfrm>
            <a:off x="171450" y="3064935"/>
            <a:ext cx="87915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Silnice</a:t>
            </a:r>
            <a:r>
              <a:rPr lang="en-US" sz="2000" dirty="0"/>
              <a:t> </a:t>
            </a:r>
            <a:r>
              <a:rPr lang="en-US" sz="2000" dirty="0" err="1"/>
              <a:t>tvo</a:t>
            </a:r>
            <a:r>
              <a:rPr lang="cs-CZ" sz="2000" dirty="0"/>
              <a:t>ří oblouk o poloměru 200 m. O jaký úhel vzhledem k vodorovné rovině musí být skloněna, aby při průjezdu zatáčky rychlostí o velikosti 60 km.h</a:t>
            </a:r>
            <a:r>
              <a:rPr lang="cs-CZ" sz="2000" baseline="30000" dirty="0"/>
              <a:t>-1</a:t>
            </a:r>
            <a:r>
              <a:rPr lang="cs-CZ" sz="2000" dirty="0"/>
              <a:t> nemohlo dojít ke smyku?</a:t>
            </a:r>
          </a:p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8°</a:t>
            </a:r>
            <a:r>
              <a:rPr lang="en-US" sz="2000" dirty="0">
                <a:solidFill>
                  <a:srgbClr val="FF0000"/>
                </a:solidFill>
              </a:rPr>
              <a:t>] 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64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FF2A4F-DF82-420D-8499-92AE2D2F1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925" y="647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42B9FF0D-428C-4F60-AEDB-714B645BBA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52542" y="3796129"/>
          <a:ext cx="5029616" cy="2966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art" r:id="rId3" imgW="3743325" imgH="2209800" progId="Excel.Chart.8">
                  <p:embed/>
                </p:oleObj>
              </mc:Choice>
              <mc:Fallback>
                <p:oleObj name="Chart" r:id="rId3" imgW="3743325" imgH="2209800" progId="Excel.Chart.8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42B9FF0D-428C-4F60-AEDB-714B645BBA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542" y="3796129"/>
                        <a:ext cx="5029616" cy="29666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74264B3-B466-45B5-BC96-50FB650D1D63}"/>
              </a:ext>
            </a:extLst>
          </p:cNvPr>
          <p:cNvSpPr txBox="1"/>
          <p:nvPr/>
        </p:nvSpPr>
        <p:spPr>
          <a:xfrm>
            <a:off x="2362200" y="318254"/>
            <a:ext cx="67818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nulté do čtvrté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čtvrté do šesté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rychlost v páté sekundě,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těleso urazí od čtvrté do šesté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zrychlení ve třetí sekundě,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těleso urazí během prvních dvou sekund,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urazí od druhé do čtvrté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pohyb, kterým se pohybuje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zpomalení pohybu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urazí od šesté do osmé sekundy.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348E6A-615B-48B7-BD57-E90FDBBFE00E}"/>
              </a:ext>
            </a:extLst>
          </p:cNvPr>
          <p:cNvSpPr txBox="1"/>
          <p:nvPr/>
        </p:nvSpPr>
        <p:spPr>
          <a:xfrm>
            <a:off x="542925" y="1349305"/>
            <a:ext cx="152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Určete podle obrázku:</a:t>
            </a:r>
          </a:p>
        </p:txBody>
      </p:sp>
    </p:spTree>
    <p:extLst>
      <p:ext uri="{BB962C8B-B14F-4D97-AF65-F5344CB8AC3E}">
        <p14:creationId xmlns:p14="http://schemas.microsoft.com/office/powerpoint/2010/main" val="429086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4DE4646-37B5-4FED-8CC3-14807C9D961C}"/>
              </a:ext>
            </a:extLst>
          </p:cNvPr>
          <p:cNvSpPr txBox="1"/>
          <p:nvPr/>
        </p:nvSpPr>
        <p:spPr>
          <a:xfrm>
            <a:off x="104775" y="291071"/>
            <a:ext cx="8934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Vůz má v jistém místě své dráhy rychlost 60 km.h</a:t>
            </a:r>
            <a:r>
              <a:rPr lang="cs-CZ" sz="2000" baseline="30000" dirty="0"/>
              <a:t>-1</a:t>
            </a:r>
            <a:r>
              <a:rPr lang="cs-CZ" sz="2000" dirty="0"/>
              <a:t> a o 100 m dále rychlost 40 km.h</a:t>
            </a:r>
            <a:r>
              <a:rPr lang="cs-CZ" sz="2000" baseline="30000" dirty="0"/>
              <a:t>-1</a:t>
            </a:r>
            <a:r>
              <a:rPr lang="cs-CZ" sz="2000" dirty="0"/>
              <a:t>. Jaké je jeho zpoždění?</a:t>
            </a:r>
          </a:p>
          <a:p>
            <a:endParaRPr lang="cs-CZ" sz="800" dirty="0"/>
          </a:p>
          <a:p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 = 60 km.h</a:t>
            </a:r>
            <a:r>
              <a:rPr lang="cs-CZ" sz="2000" baseline="30000" dirty="0"/>
              <a:t>-1</a:t>
            </a:r>
            <a:r>
              <a:rPr lang="cs-CZ" sz="2000" dirty="0"/>
              <a:t> = 16,67 m.s</a:t>
            </a:r>
            <a:r>
              <a:rPr lang="cs-CZ" sz="2000" baseline="30000" dirty="0"/>
              <a:t>-1</a:t>
            </a:r>
          </a:p>
          <a:p>
            <a:r>
              <a:rPr lang="cs-CZ" sz="2000" dirty="0"/>
              <a:t>v = 40 km.h</a:t>
            </a:r>
            <a:r>
              <a:rPr lang="cs-CZ" sz="2000" baseline="30000" dirty="0"/>
              <a:t>-1</a:t>
            </a:r>
            <a:r>
              <a:rPr lang="cs-CZ" sz="2000" dirty="0"/>
              <a:t> = 11,11 m.s</a:t>
            </a:r>
            <a:r>
              <a:rPr lang="cs-CZ" sz="2000" baseline="30000" dirty="0"/>
              <a:t>-1</a:t>
            </a:r>
            <a:endParaRPr lang="cs-CZ" sz="2000" dirty="0"/>
          </a:p>
          <a:p>
            <a:r>
              <a:rPr lang="cs-CZ" sz="2000" dirty="0"/>
              <a:t>s = 100 m</a:t>
            </a:r>
          </a:p>
          <a:p>
            <a:r>
              <a:rPr lang="cs-CZ" sz="2000" dirty="0"/>
              <a:t>a = ?</a:t>
            </a:r>
          </a:p>
          <a:p>
            <a:endParaRPr lang="cs-CZ" sz="800" dirty="0"/>
          </a:p>
          <a:p>
            <a:r>
              <a:rPr lang="cs-CZ" sz="2000" dirty="0"/>
              <a:t>v = v</a:t>
            </a:r>
            <a:r>
              <a:rPr lang="cs-CZ" sz="2000" baseline="-25000" dirty="0"/>
              <a:t>0</a:t>
            </a:r>
            <a:r>
              <a:rPr lang="cs-CZ" sz="2000" dirty="0"/>
              <a:t> + a.t </a:t>
            </a:r>
          </a:p>
          <a:p>
            <a:r>
              <a:rPr lang="cs-CZ" sz="2000" dirty="0"/>
              <a:t>t = (v – v</a:t>
            </a:r>
            <a:r>
              <a:rPr lang="cs-CZ" sz="2000" baseline="-25000" dirty="0"/>
              <a:t>0</a:t>
            </a:r>
            <a:r>
              <a:rPr lang="cs-CZ" sz="2000" dirty="0"/>
              <a:t>)/a</a:t>
            </a:r>
          </a:p>
          <a:p>
            <a:r>
              <a:rPr lang="cs-CZ" sz="2000" dirty="0"/>
              <a:t>s = v</a:t>
            </a:r>
            <a:r>
              <a:rPr lang="cs-CZ" sz="2000" baseline="-25000" dirty="0"/>
              <a:t>0</a:t>
            </a:r>
            <a:r>
              <a:rPr lang="cs-CZ" sz="2000" dirty="0"/>
              <a:t>. (v – v</a:t>
            </a:r>
            <a:r>
              <a:rPr lang="cs-CZ" sz="2000" baseline="-25000" dirty="0"/>
              <a:t>0</a:t>
            </a:r>
            <a:r>
              <a:rPr lang="cs-CZ" sz="2000" dirty="0"/>
              <a:t>)/a  + ½.a.((v – v</a:t>
            </a:r>
            <a:r>
              <a:rPr lang="cs-CZ" sz="2000" baseline="-25000" dirty="0"/>
              <a:t>0</a:t>
            </a:r>
            <a:r>
              <a:rPr lang="cs-CZ" sz="2000" dirty="0"/>
              <a:t>)/a)</a:t>
            </a:r>
            <a:r>
              <a:rPr lang="cs-CZ" sz="2000" baseline="30000" dirty="0"/>
              <a:t>2</a:t>
            </a:r>
            <a:r>
              <a:rPr lang="cs-CZ" sz="2000" dirty="0"/>
              <a:t> = (v</a:t>
            </a:r>
            <a:r>
              <a:rPr lang="cs-CZ" sz="2000" baseline="-25000" dirty="0"/>
              <a:t>0</a:t>
            </a:r>
            <a:r>
              <a:rPr lang="cs-CZ" sz="2000" dirty="0"/>
              <a:t>.v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+ (½.v</a:t>
            </a:r>
            <a:r>
              <a:rPr lang="cs-CZ" sz="2000" baseline="30000" dirty="0"/>
              <a:t>2</a:t>
            </a:r>
            <a:r>
              <a:rPr lang="cs-CZ" sz="2000" dirty="0"/>
              <a:t> – v.v</a:t>
            </a:r>
            <a:r>
              <a:rPr lang="cs-CZ" sz="2000" baseline="-25000" dirty="0"/>
              <a:t>0</a:t>
            </a:r>
            <a:r>
              <a:rPr lang="cs-CZ" sz="2000" dirty="0"/>
              <a:t> + ½.v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=</a:t>
            </a:r>
          </a:p>
          <a:p>
            <a:r>
              <a:rPr lang="cs-CZ" sz="2000" dirty="0"/>
              <a:t> = ½.(v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= 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)/2.a</a:t>
            </a:r>
          </a:p>
          <a:p>
            <a:r>
              <a:rPr lang="cs-CZ" sz="2000" dirty="0"/>
              <a:t>a = 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)/2.s = (11,11</a:t>
            </a:r>
            <a:r>
              <a:rPr lang="cs-CZ" sz="2000" baseline="30000" dirty="0"/>
              <a:t>2</a:t>
            </a:r>
            <a:r>
              <a:rPr lang="cs-CZ" sz="2000" dirty="0"/>
              <a:t> – 16,67</a:t>
            </a:r>
            <a:r>
              <a:rPr lang="cs-CZ" sz="2000" baseline="30000" dirty="0"/>
              <a:t>2</a:t>
            </a:r>
            <a:r>
              <a:rPr lang="cs-CZ" sz="2000" dirty="0"/>
              <a:t>)/2.100 = </a:t>
            </a:r>
            <a:r>
              <a:rPr lang="cs-CZ" sz="2000" u="sng" dirty="0"/>
              <a:t>0,78 m.s</a:t>
            </a:r>
            <a:r>
              <a:rPr lang="cs-CZ" sz="2000" u="sng" baseline="30000" dirty="0"/>
              <a:t>-2</a:t>
            </a:r>
          </a:p>
          <a:p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5B25C97-421D-4CEC-AA48-D7A67216B095}"/>
              </a:ext>
            </a:extLst>
          </p:cNvPr>
          <p:cNvSpPr txBox="1"/>
          <p:nvPr/>
        </p:nvSpPr>
        <p:spPr>
          <a:xfrm flipH="1">
            <a:off x="161926" y="4394537"/>
            <a:ext cx="882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Motocykl jede rovnoměrně zrychleně  a během 10 s zvýší rychlost z 6 m.s</a:t>
            </a:r>
            <a:r>
              <a:rPr lang="cs-CZ" sz="2000" baseline="30000" dirty="0"/>
              <a:t>-1</a:t>
            </a:r>
            <a:r>
              <a:rPr lang="cs-CZ" sz="2000" dirty="0"/>
              <a:t> na 16 m.s</a:t>
            </a:r>
            <a:r>
              <a:rPr lang="cs-CZ" sz="2000" baseline="30000" dirty="0"/>
              <a:t>-1</a:t>
            </a:r>
            <a:r>
              <a:rPr lang="cs-CZ" sz="2000" dirty="0"/>
              <a:t>. Určete velikost zrychlení motocyklu a dráhu, kterou za danou dobu urazí. </a:t>
            </a:r>
            <a:endParaRPr lang="en-US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68FF70A-27AD-4B20-AC99-8E098F618AB0}"/>
              </a:ext>
            </a:extLst>
          </p:cNvPr>
          <p:cNvSpPr txBox="1"/>
          <p:nvPr/>
        </p:nvSpPr>
        <p:spPr>
          <a:xfrm>
            <a:off x="104775" y="5635118"/>
            <a:ext cx="8934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Jaká je brzdná dráha automobilu, který jede rychlostí 80 km.h</a:t>
            </a:r>
            <a:r>
              <a:rPr lang="cs-CZ" sz="2000" baseline="30000" dirty="0"/>
              <a:t>-1</a:t>
            </a:r>
            <a:r>
              <a:rPr lang="cs-CZ" sz="2000" dirty="0"/>
              <a:t>, je-li velikost zrychlení při brzdění  3 m.s</a:t>
            </a:r>
            <a:r>
              <a:rPr lang="cs-CZ" sz="2000" baseline="30000" dirty="0"/>
              <a:t>-2</a:t>
            </a:r>
            <a:r>
              <a:rPr lang="cs-CZ" sz="2000" dirty="0"/>
              <a:t>, resp. 5 m.s</a:t>
            </a:r>
            <a:r>
              <a:rPr lang="cs-CZ" sz="2000" baseline="30000" dirty="0"/>
              <a:t>-2</a:t>
            </a:r>
            <a:r>
              <a:rPr lang="cs-CZ" sz="2000" dirty="0"/>
              <a:t>.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4E6BE34-D952-4667-88CF-77D48A704BAE}"/>
              </a:ext>
            </a:extLst>
          </p:cNvPr>
          <p:cNvSpPr txBox="1"/>
          <p:nvPr/>
        </p:nvSpPr>
        <p:spPr>
          <a:xfrm>
            <a:off x="161926" y="510242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</a:t>
            </a:r>
            <a:r>
              <a:rPr lang="en-US" sz="2000" dirty="0">
                <a:solidFill>
                  <a:srgbClr val="0070C0"/>
                </a:solidFill>
              </a:rPr>
              <a:t>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 110 m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37B890D-B7F3-4C9E-AE3A-D4E257259D75}"/>
              </a:ext>
            </a:extLst>
          </p:cNvPr>
          <p:cNvSpPr txBox="1"/>
          <p:nvPr/>
        </p:nvSpPr>
        <p:spPr>
          <a:xfrm>
            <a:off x="161926" y="631378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82 m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 49 m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78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C35E09F4-79F5-4F29-91BB-FBC41B9B6E6B}"/>
              </a:ext>
            </a:extLst>
          </p:cNvPr>
          <p:cNvSpPr txBox="1"/>
          <p:nvPr/>
        </p:nvSpPr>
        <p:spPr>
          <a:xfrm>
            <a:off x="114299" y="291219"/>
            <a:ext cx="8824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Hlaveň pušky má délku 60 cm. Střela proběhne hlavní za dobu 0,002 s. Vypočítejte průměrné zrychlení střely a velikost rychlosti střely v okamžiku opuštění hlavně.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2A281B5-0007-4193-B401-A0B52DAA6A5C}"/>
              </a:ext>
            </a:extLst>
          </p:cNvPr>
          <p:cNvSpPr txBox="1"/>
          <p:nvPr/>
        </p:nvSpPr>
        <p:spPr>
          <a:xfrm>
            <a:off x="80960" y="1624720"/>
            <a:ext cx="8824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</a:t>
            </a:r>
            <a:r>
              <a:rPr lang="cs-CZ" sz="2000" dirty="0"/>
              <a:t>y</a:t>
            </a:r>
            <a:r>
              <a:rPr lang="en-US" sz="2000" dirty="0" err="1"/>
              <a:t>chl</a:t>
            </a:r>
            <a:r>
              <a:rPr lang="cs-CZ" sz="2000" dirty="0"/>
              <a:t>í</a:t>
            </a:r>
            <a:r>
              <a:rPr lang="en-US" sz="2000" dirty="0"/>
              <a:t>k </a:t>
            </a:r>
            <a:r>
              <a:rPr lang="en-US" sz="2000" dirty="0" err="1"/>
              <a:t>jedouc</a:t>
            </a:r>
            <a:r>
              <a:rPr lang="cs-CZ" sz="2000" dirty="0"/>
              <a:t>í rychlostí 120 km.h</a:t>
            </a:r>
            <a:r>
              <a:rPr lang="cs-CZ" sz="2000" baseline="30000" dirty="0"/>
              <a:t>-1</a:t>
            </a:r>
            <a:r>
              <a:rPr lang="cs-CZ" sz="2000" dirty="0"/>
              <a:t> brzdí se záporným zrychlením </a:t>
            </a:r>
            <a:r>
              <a:rPr lang="en-US" sz="2000" dirty="0"/>
              <a:t>-0.3 m.s</a:t>
            </a:r>
            <a:r>
              <a:rPr lang="en-US" sz="2000" baseline="30000" dirty="0"/>
              <a:t>-2</a:t>
            </a:r>
            <a:r>
              <a:rPr lang="en-US" sz="2000" dirty="0"/>
              <a:t>. V jak</a:t>
            </a:r>
            <a:r>
              <a:rPr lang="cs-CZ" sz="2000" dirty="0"/>
              <a:t>é vzdálenosti před stanicí začne rovnoměrně brzdit, má-li se ve stanici zastavit?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5137BA5-E4E4-4DB9-8531-EB4113427A90}"/>
              </a:ext>
            </a:extLst>
          </p:cNvPr>
          <p:cNvSpPr txBox="1"/>
          <p:nvPr/>
        </p:nvSpPr>
        <p:spPr>
          <a:xfrm>
            <a:off x="147638" y="3029948"/>
            <a:ext cx="875823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N</a:t>
            </a:r>
            <a:r>
              <a:rPr lang="cs-CZ" sz="2000" dirty="0" err="1"/>
              <a:t>ákladní</a:t>
            </a:r>
            <a:r>
              <a:rPr lang="cs-CZ" sz="2000" dirty="0"/>
              <a:t> výtah dopravuje materiál do výše 12,0 m. Rozjíždí se se stálým zrychlením 0,90 m.s</a:t>
            </a:r>
            <a:r>
              <a:rPr lang="cs-CZ" sz="2000" baseline="30000" dirty="0"/>
              <a:t>-2</a:t>
            </a:r>
            <a:r>
              <a:rPr lang="cs-CZ" sz="2000" dirty="0"/>
              <a:t>.  Potom se pohybuje rovnoměrně rychlostí 2,0 m.s</a:t>
            </a:r>
            <a:r>
              <a:rPr lang="cs-CZ" sz="2000" baseline="30000" dirty="0"/>
              <a:t>-1</a:t>
            </a:r>
            <a:r>
              <a:rPr lang="cs-CZ" sz="2000" dirty="0"/>
              <a:t>. Zbytek dráhy 2,5 m před zastavením se pohybuje rovnoměrně zpomaleným pohybem. Na jak dlouhé dráze koná výtah pohyb rovnoměrně zrychlený? Jak dlouho se výtah pohybuje rovnoměrně? Určete velikost záporného zrychlení. Určete dobu výstupu.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0A9DB9-D367-4E09-AAA9-FB9313918E97}"/>
              </a:ext>
            </a:extLst>
          </p:cNvPr>
          <p:cNvSpPr txBox="1"/>
          <p:nvPr/>
        </p:nvSpPr>
        <p:spPr>
          <a:xfrm>
            <a:off x="147638" y="99910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[3.10</a:t>
            </a:r>
            <a:r>
              <a:rPr lang="en-US" sz="2000" baseline="30000" dirty="0">
                <a:solidFill>
                  <a:srgbClr val="0070C0"/>
                </a:solidFill>
              </a:rPr>
              <a:t>5</a:t>
            </a:r>
            <a:r>
              <a:rPr lang="en-US" sz="2000" dirty="0">
                <a:solidFill>
                  <a:srgbClr val="0070C0"/>
                </a:solidFill>
              </a:rPr>
              <a:t> m.s</a:t>
            </a:r>
            <a:r>
              <a:rPr lang="en-US" sz="2000" baseline="30000" dirty="0">
                <a:solidFill>
                  <a:srgbClr val="0070C0"/>
                </a:solidFill>
              </a:rPr>
              <a:t>-2</a:t>
            </a:r>
            <a:r>
              <a:rPr lang="en-US" sz="2000" dirty="0">
                <a:solidFill>
                  <a:srgbClr val="0070C0"/>
                </a:solidFill>
              </a:rPr>
              <a:t>, 600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521C158-3666-4FBA-91E5-2737E5759473}"/>
              </a:ext>
            </a:extLst>
          </p:cNvPr>
          <p:cNvSpPr txBox="1"/>
          <p:nvPr/>
        </p:nvSpPr>
        <p:spPr>
          <a:xfrm>
            <a:off x="147638" y="232206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85 k</a:t>
            </a:r>
            <a:r>
              <a:rPr lang="en-US" sz="2000" dirty="0">
                <a:solidFill>
                  <a:srgbClr val="0070C0"/>
                </a:solidFill>
              </a:rPr>
              <a:t>m] 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ED880FC-0A61-471C-B30E-DBD67A403F52}"/>
              </a:ext>
            </a:extLst>
          </p:cNvPr>
          <p:cNvSpPr txBox="1"/>
          <p:nvPr/>
        </p:nvSpPr>
        <p:spPr>
          <a:xfrm>
            <a:off x="219075" y="476888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[2,2 m, 3,6 s, -0,8 m.s</a:t>
            </a:r>
            <a:r>
              <a:rPr lang="en-US" sz="2000" baseline="30000" dirty="0">
                <a:solidFill>
                  <a:srgbClr val="0070C0"/>
                </a:solidFill>
              </a:rPr>
              <a:t>-2</a:t>
            </a:r>
            <a:r>
              <a:rPr lang="en-US" sz="2000" dirty="0">
                <a:solidFill>
                  <a:srgbClr val="0070C0"/>
                </a:solidFill>
              </a:rPr>
              <a:t>, 2,2 s, 8,3 s]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8A43-8740-423D-BE3D-13DBA037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550" y="831851"/>
            <a:ext cx="619125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Rovnoměrný pohyb po kružnici</a:t>
            </a:r>
          </a:p>
        </p:txBody>
      </p:sp>
    </p:spTree>
    <p:extLst>
      <p:ext uri="{BB962C8B-B14F-4D97-AF65-F5344CB8AC3E}">
        <p14:creationId xmlns:p14="http://schemas.microsoft.com/office/powerpoint/2010/main" val="395325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D51154C2-B7B4-4AE9-A5CD-D925E4E07932}"/>
              </a:ext>
            </a:extLst>
          </p:cNvPr>
          <p:cNvSpPr txBox="1"/>
          <p:nvPr/>
        </p:nvSpPr>
        <p:spPr>
          <a:xfrm>
            <a:off x="143172" y="243350"/>
            <a:ext cx="870584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/>
              <a:t>Vrtule letadla se otáčí úhlovou rychlostí 220 s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. Jak velkou rychlostí </a:t>
            </a:r>
            <a:r>
              <a:rPr lang="cs-CZ" sz="2000" b="0" i="1" u="none" strike="noStrike" baseline="0" dirty="0"/>
              <a:t>v </a:t>
            </a:r>
            <a:r>
              <a:rPr lang="cs-CZ" sz="2000" b="0" i="0" u="none" strike="noStrike" baseline="0" dirty="0"/>
              <a:t>se pohybují body na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koncích vrtule, jejichž vzdálenost od osy otáčení je 160 cm? Jakou dráhu </a:t>
            </a:r>
            <a:r>
              <a:rPr lang="cs-CZ" sz="2000" b="0" i="1" u="none" strike="noStrike" baseline="0" dirty="0"/>
              <a:t>s </a:t>
            </a:r>
            <a:r>
              <a:rPr lang="cs-CZ" sz="2000" b="0" i="0" u="none" strike="noStrike" baseline="0" dirty="0"/>
              <a:t>uletí letadlo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během jedné otáčky vrtule, letí-li rychlostí 600 km.h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?</a:t>
            </a:r>
            <a:endParaRPr lang="en-US" sz="2000" b="0" i="0" u="none" strike="noStrike" baseline="0" dirty="0"/>
          </a:p>
          <a:p>
            <a:pPr algn="l"/>
            <a:endParaRPr lang="en-US" sz="800" dirty="0"/>
          </a:p>
          <a:p>
            <a:pPr algn="l"/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cs-CZ" sz="2000" b="0" i="0" u="none" strike="noStrike" baseline="0" dirty="0"/>
              <a:t>220 s</a:t>
            </a:r>
            <a:r>
              <a:rPr lang="cs-CZ" sz="2000" b="0" i="0" u="none" strike="noStrike" baseline="30000" dirty="0"/>
              <a:t>-1</a:t>
            </a:r>
            <a:endParaRPr lang="en-US" sz="2000" dirty="0"/>
          </a:p>
          <a:p>
            <a:pPr algn="l"/>
            <a:r>
              <a:rPr lang="en-US" sz="2000" dirty="0"/>
              <a:t>r = </a:t>
            </a:r>
            <a:r>
              <a:rPr lang="cs-CZ" sz="2000" b="0" i="0" u="none" strike="noStrike" baseline="0" dirty="0"/>
              <a:t>160 cm</a:t>
            </a:r>
            <a:r>
              <a:rPr lang="en-US" sz="2000" b="0" i="0" u="none" strike="noStrike" baseline="0" dirty="0"/>
              <a:t> = </a:t>
            </a:r>
            <a:r>
              <a:rPr lang="cs-CZ" sz="2000" b="0" i="0" u="none" strike="noStrike" baseline="0" dirty="0"/>
              <a:t>1</a:t>
            </a:r>
            <a:r>
              <a:rPr lang="en-US" sz="2000" dirty="0"/>
              <a:t>,</a:t>
            </a:r>
            <a:r>
              <a:rPr lang="cs-CZ" sz="2000" b="0" i="0" u="none" strike="noStrike" baseline="0" dirty="0"/>
              <a:t>60 m</a:t>
            </a:r>
            <a:endParaRPr lang="en-US" sz="2000" b="0" i="0" u="none" strike="noStrike" baseline="0" dirty="0"/>
          </a:p>
          <a:p>
            <a:pPr algn="l"/>
            <a:r>
              <a:rPr lang="en-US" sz="2000" dirty="0"/>
              <a:t>v = ?</a:t>
            </a:r>
            <a:endParaRPr lang="en-US" sz="2000" b="0" i="0" u="none" strike="noStrike" baseline="0" dirty="0"/>
          </a:p>
          <a:p>
            <a:pPr algn="l"/>
            <a:r>
              <a:rPr lang="en-US" sz="2000" dirty="0"/>
              <a:t>v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cs-CZ" sz="2000" b="0" i="0" u="none" strike="noStrike" baseline="0" dirty="0"/>
              <a:t>600 km.h</a:t>
            </a:r>
            <a:r>
              <a:rPr lang="cs-CZ" sz="2000" b="0" i="0" u="none" strike="noStrike" baseline="30000" dirty="0"/>
              <a:t>-1</a:t>
            </a:r>
            <a:r>
              <a:rPr lang="en-US" sz="2000" b="0" i="0" u="none" strike="noStrike" baseline="0" dirty="0"/>
              <a:t> = 166,67 </a:t>
            </a:r>
            <a:r>
              <a:rPr lang="cs-CZ" sz="2000" b="0" i="0" u="none" strike="noStrike" baseline="0" dirty="0"/>
              <a:t>m.s</a:t>
            </a:r>
            <a:r>
              <a:rPr lang="cs-CZ" sz="2000" b="0" i="0" u="none" strike="noStrike" baseline="30000" dirty="0"/>
              <a:t>-1</a:t>
            </a:r>
            <a:endParaRPr lang="en-US" sz="2000" dirty="0"/>
          </a:p>
          <a:p>
            <a:pPr algn="l"/>
            <a:r>
              <a:rPr lang="en-US" sz="2000" dirty="0"/>
              <a:t>s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58C7C81-E310-4A56-BFCB-3F07A03CBE8D}"/>
              </a:ext>
            </a:extLst>
          </p:cNvPr>
          <p:cNvSpPr txBox="1"/>
          <p:nvPr/>
        </p:nvSpPr>
        <p:spPr>
          <a:xfrm>
            <a:off x="4496098" y="1707731"/>
            <a:ext cx="41338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 = </a:t>
            </a:r>
            <a:r>
              <a:rPr lang="cs-CZ" sz="2000" dirty="0"/>
              <a:t>ω</a:t>
            </a:r>
            <a:r>
              <a:rPr lang="en-US" sz="2000" dirty="0"/>
              <a:t> . r = 220 . 1,6 = </a:t>
            </a:r>
            <a:r>
              <a:rPr lang="cs-CZ" sz="2000" b="0" i="0" u="sng" strike="noStrike" baseline="0" dirty="0"/>
              <a:t>352 m.s</a:t>
            </a:r>
            <a:r>
              <a:rPr lang="cs-CZ" sz="2000" b="0" i="0" u="sng" strike="noStrike" baseline="30000" dirty="0"/>
              <a:t>-1</a:t>
            </a:r>
            <a:endParaRPr lang="en-US" sz="2000" b="0" i="0" u="sng" strike="noStrike" baseline="30000" dirty="0"/>
          </a:p>
          <a:p>
            <a:endParaRPr lang="en-US" sz="800" dirty="0"/>
          </a:p>
          <a:p>
            <a:r>
              <a:rPr lang="cs-CZ" sz="2000" dirty="0"/>
              <a:t>ω</a:t>
            </a:r>
            <a:r>
              <a:rPr lang="en-US" sz="2000" dirty="0"/>
              <a:t> = 2.</a:t>
            </a:r>
            <a:r>
              <a:rPr lang="el-GR" sz="2000" dirty="0"/>
              <a:t>π</a:t>
            </a:r>
            <a:r>
              <a:rPr lang="en-US" sz="2000" dirty="0"/>
              <a:t>.f   </a:t>
            </a:r>
            <a:r>
              <a:rPr lang="en-US" sz="2000" dirty="0" err="1"/>
              <a:t>odtud</a:t>
            </a:r>
            <a:r>
              <a:rPr lang="en-US" sz="2000" dirty="0"/>
              <a:t>  f = </a:t>
            </a:r>
            <a:r>
              <a:rPr lang="cs-CZ" sz="2000" dirty="0"/>
              <a:t>ω</a:t>
            </a:r>
            <a:r>
              <a:rPr lang="en-US" sz="2000" dirty="0"/>
              <a:t>/2.</a:t>
            </a:r>
            <a:r>
              <a:rPr lang="el-GR" sz="2000" dirty="0"/>
              <a:t>π</a:t>
            </a:r>
            <a:endParaRPr lang="en-US" sz="2000" dirty="0"/>
          </a:p>
          <a:p>
            <a:r>
              <a:rPr lang="en-US" sz="2000" dirty="0"/>
              <a:t> s</a:t>
            </a:r>
            <a:r>
              <a:rPr lang="en-US" sz="2000" baseline="-25000" dirty="0"/>
              <a:t>2</a:t>
            </a:r>
            <a:r>
              <a:rPr lang="en-US" sz="2000" dirty="0"/>
              <a:t> = v</a:t>
            </a:r>
            <a:r>
              <a:rPr lang="en-US" sz="2000" baseline="-25000" dirty="0"/>
              <a:t>2</a:t>
            </a:r>
            <a:r>
              <a:rPr lang="en-US" sz="2000" dirty="0"/>
              <a:t>.t = v</a:t>
            </a:r>
            <a:r>
              <a:rPr lang="en-US" sz="2000" baseline="-25000" dirty="0"/>
              <a:t>2</a:t>
            </a:r>
            <a:r>
              <a:rPr lang="en-US" sz="2000" dirty="0"/>
              <a:t>/f = 2.</a:t>
            </a:r>
            <a:r>
              <a:rPr lang="el-GR" sz="2000" dirty="0"/>
              <a:t>π</a:t>
            </a:r>
            <a:r>
              <a:rPr lang="en-US" sz="2000" dirty="0"/>
              <a:t>.v</a:t>
            </a:r>
            <a:r>
              <a:rPr lang="en-US" sz="2000" baseline="-25000" dirty="0"/>
              <a:t>2</a:t>
            </a:r>
            <a:r>
              <a:rPr lang="en-US" sz="2000" dirty="0"/>
              <a:t>/</a:t>
            </a:r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en-US" sz="2000" u="sng" dirty="0"/>
              <a:t>4.76 m</a:t>
            </a:r>
            <a:endParaRPr lang="cs-CZ" sz="2000" u="sng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69E27FA-D80B-437E-AC9B-B1E2D4643162}"/>
              </a:ext>
            </a:extLst>
          </p:cNvPr>
          <p:cNvSpPr txBox="1"/>
          <p:nvPr/>
        </p:nvSpPr>
        <p:spPr>
          <a:xfrm>
            <a:off x="214761" y="3677501"/>
            <a:ext cx="8562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Lokomotiva jedoucí rychlostí 20 m.s</a:t>
            </a:r>
            <a:r>
              <a:rPr lang="cs-CZ" sz="2000" baseline="30000" dirty="0"/>
              <a:t>-1</a:t>
            </a:r>
            <a:r>
              <a:rPr lang="cs-CZ" sz="2000" dirty="0"/>
              <a:t> má hnací kola poloměru 0,85 m. Kolikrát se kolo otočí za 1 minutu?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DF4BE72-C23B-4DA9-B463-FF93B08183EB}"/>
              </a:ext>
            </a:extLst>
          </p:cNvPr>
          <p:cNvSpPr txBox="1"/>
          <p:nvPr/>
        </p:nvSpPr>
        <p:spPr>
          <a:xfrm>
            <a:off x="214761" y="5237270"/>
            <a:ext cx="8705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Automobil projíždí zatáčkou o poloměru 200 m rychlostí o stálé velikosti 72 km.h</a:t>
            </a:r>
            <a:r>
              <a:rPr lang="cs-CZ" sz="2000" baseline="30000" dirty="0"/>
              <a:t>-1</a:t>
            </a:r>
            <a:r>
              <a:rPr lang="cs-CZ" sz="2000" dirty="0"/>
              <a:t>. Jak velká je úhlová rychlost jeho pohybu? Jak velké má automobil zrychlení?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C36702C-B2D1-4EB4-9104-345BCCEA56BB}"/>
              </a:ext>
            </a:extLst>
          </p:cNvPr>
          <p:cNvSpPr txBox="1"/>
          <p:nvPr/>
        </p:nvSpPr>
        <p:spPr>
          <a:xfrm>
            <a:off x="238425" y="436069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225 otáček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76B2480-D814-45CD-80BE-5A33D44111E1}"/>
              </a:ext>
            </a:extLst>
          </p:cNvPr>
          <p:cNvSpPr txBox="1"/>
          <p:nvPr/>
        </p:nvSpPr>
        <p:spPr>
          <a:xfrm>
            <a:off x="238425" y="591529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0,1 rad.s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, 2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m.s</a:t>
            </a:r>
            <a:r>
              <a:rPr lang="en-US" sz="2000" baseline="30000" dirty="0">
                <a:solidFill>
                  <a:srgbClr val="0070C0"/>
                </a:solidFill>
              </a:rPr>
              <a:t>-</a:t>
            </a:r>
            <a:r>
              <a:rPr lang="cs-CZ" sz="2000" baseline="30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28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48A3D4F-DDED-4E32-8221-D5D468D45E65}"/>
              </a:ext>
            </a:extLst>
          </p:cNvPr>
          <p:cNvSpPr txBox="1"/>
          <p:nvPr/>
        </p:nvSpPr>
        <p:spPr>
          <a:xfrm>
            <a:off x="219075" y="167122"/>
            <a:ext cx="87058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Sušička na prádlo vykonává maximálně 1400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</a:t>
            </a:r>
            <a:r>
              <a:rPr lang="cs-CZ" sz="2000" b="0" i="0" u="none" strike="noStrike" baseline="0" dirty="0"/>
              <a:t>. Za jak dlouho klesne frekvence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otáčení na polovinu, pohybuje-li se sušička s konstantním úhlovým zpomalením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1,5s</a:t>
            </a:r>
            <a:r>
              <a:rPr lang="cs-CZ" sz="2000" b="0" i="0" u="none" strike="noStrike" baseline="30000" dirty="0"/>
              <a:t>-2</a:t>
            </a:r>
            <a:r>
              <a:rPr lang="cs-CZ" sz="2000" b="0" i="0" u="none" strike="noStrike" baseline="0" dirty="0"/>
              <a:t> . Kolik otáček při tom vykoná</a:t>
            </a:r>
            <a:r>
              <a:rPr lang="en-US" sz="2000" dirty="0"/>
              <a:t>?</a:t>
            </a:r>
          </a:p>
          <a:p>
            <a:pPr algn="just"/>
            <a:endParaRPr lang="en-US" sz="800" dirty="0"/>
          </a:p>
          <a:p>
            <a:pPr algn="l"/>
            <a:r>
              <a:rPr lang="sv-SE" sz="2000" b="0" i="1" u="none" strike="noStrike" baseline="0" dirty="0"/>
              <a:t>f</a:t>
            </a:r>
            <a:r>
              <a:rPr lang="sv-SE" sz="2000" b="0" i="1" u="none" strike="noStrike" baseline="-25000" dirty="0"/>
              <a:t>0</a:t>
            </a:r>
            <a:r>
              <a:rPr lang="sv-SE" sz="2000" b="0" i="1" u="none" strike="noStrike" baseline="0" dirty="0"/>
              <a:t> </a:t>
            </a:r>
            <a:r>
              <a:rPr lang="sv-SE" sz="2000" b="0" i="0" u="none" strike="noStrike" baseline="0" dirty="0"/>
              <a:t>= 1400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</a:t>
            </a:r>
            <a:r>
              <a:rPr lang="sv-SE" sz="2000" b="0" i="0" u="none" strike="noStrike" baseline="0" dirty="0"/>
              <a:t> = 23,3 ot.s</a:t>
            </a:r>
            <a:r>
              <a:rPr lang="sv-SE" sz="2000" b="0" i="0" u="none" strike="noStrike" baseline="30000" dirty="0"/>
              <a:t>-1</a:t>
            </a:r>
          </a:p>
          <a:p>
            <a:pPr algn="l"/>
            <a:r>
              <a:rPr lang="sv-SE" sz="2000" b="0" i="1" u="none" strike="noStrike" baseline="0" dirty="0"/>
              <a:t>f </a:t>
            </a:r>
            <a:r>
              <a:rPr lang="sv-SE" sz="2000" b="0" i="0" u="none" strike="noStrike" baseline="0" dirty="0"/>
              <a:t>= </a:t>
            </a:r>
            <a:r>
              <a:rPr lang="sv-SE" sz="2000" b="0" i="1" u="none" strike="noStrike" baseline="0" dirty="0"/>
              <a:t>f</a:t>
            </a:r>
            <a:r>
              <a:rPr lang="sv-SE" sz="2000" b="0" i="0" u="none" strike="noStrike" baseline="-25000" dirty="0"/>
              <a:t>0</a:t>
            </a:r>
            <a:r>
              <a:rPr lang="sv-SE" sz="2000" b="0" i="0" u="none" strike="noStrike" baseline="0" dirty="0"/>
              <a:t>/2 = 700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  </a:t>
            </a:r>
            <a:r>
              <a:rPr lang="sv-SE" sz="2000" b="0" i="0" u="none" strike="noStrike" baseline="0" dirty="0"/>
              <a:t>= 11,7 ot.s</a:t>
            </a:r>
            <a:r>
              <a:rPr lang="sv-SE" sz="2000" b="0" i="0" u="none" strike="noStrike" baseline="30000" dirty="0"/>
              <a:t>-1</a:t>
            </a:r>
          </a:p>
          <a:p>
            <a:pPr algn="l"/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 = -1,5 s</a:t>
            </a:r>
            <a:r>
              <a:rPr lang="cs-CZ" sz="2000" b="0" i="0" u="none" strike="noStrike" baseline="30000" dirty="0"/>
              <a:t>-2</a:t>
            </a:r>
          </a:p>
          <a:p>
            <a:pPr algn="l"/>
            <a:r>
              <a:rPr lang="cs-CZ" sz="2000" b="0" i="1" u="none" strike="noStrike" baseline="0" dirty="0"/>
              <a:t>t </a:t>
            </a:r>
            <a:r>
              <a:rPr lang="cs-CZ" sz="2000" b="0" i="0" u="none" strike="noStrike" baseline="0" dirty="0"/>
              <a:t>= ?</a:t>
            </a:r>
          </a:p>
          <a:p>
            <a:pPr algn="l"/>
            <a:r>
              <a:rPr lang="en-US" sz="2000" b="0" i="1" u="none" strike="noStrike" baseline="0" dirty="0"/>
              <a:t>n</a:t>
            </a:r>
            <a:r>
              <a:rPr lang="cs-CZ" sz="2000" b="0" i="1" u="none" strike="noStrike" baseline="0" dirty="0"/>
              <a:t> </a:t>
            </a:r>
            <a:r>
              <a:rPr lang="cs-CZ" sz="2000" b="0" i="0" u="none" strike="noStrike" baseline="0" dirty="0"/>
              <a:t>= ?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5EBACF2-0D11-43D6-B36F-5172D1F04BED}"/>
              </a:ext>
            </a:extLst>
          </p:cNvPr>
          <p:cNvSpPr txBox="1"/>
          <p:nvPr/>
        </p:nvSpPr>
        <p:spPr>
          <a:xfrm>
            <a:off x="4133846" y="1213562"/>
            <a:ext cx="479107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i="1" u="none" strike="noStrike" baseline="0" dirty="0"/>
              <a:t> </a:t>
            </a:r>
            <a:r>
              <a:rPr lang="en-US" sz="2000" b="0" i="0" u="none" strike="noStrike" baseline="0" dirty="0"/>
              <a:t>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.f</a:t>
            </a:r>
          </a:p>
          <a:p>
            <a:r>
              <a:rPr lang="en-US" sz="2000" b="0" i="0" u="none" strike="noStrike" baseline="0" dirty="0"/>
              <a:t>t = (</a:t>
            </a:r>
            <a:r>
              <a:rPr lang="cs-CZ" sz="2000" dirty="0"/>
              <a:t>ω</a:t>
            </a:r>
            <a:r>
              <a:rPr lang="en-US" sz="2000" dirty="0"/>
              <a:t> - 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en-US" sz="2000" b="0" i="0" u="none" strike="noStrike" baseline="0" dirty="0"/>
              <a:t>)/</a:t>
            </a:r>
            <a:r>
              <a:rPr lang="el-GR" sz="2000" b="0" i="0" u="none" strike="noStrike" baseline="0" dirty="0"/>
              <a:t>ε</a:t>
            </a:r>
            <a:r>
              <a:rPr lang="en-US" sz="2000" b="0" i="0" u="none" strike="noStrike" baseline="0" dirty="0"/>
              <a:t> 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.(f - f</a:t>
            </a:r>
            <a:r>
              <a:rPr lang="en-US" sz="2000" baseline="-25000" dirty="0"/>
              <a:t>0</a:t>
            </a:r>
            <a:r>
              <a:rPr lang="en-US" sz="2000" b="0" i="0" u="none" strike="noStrike" baseline="0" dirty="0"/>
              <a:t>)/</a:t>
            </a:r>
            <a:r>
              <a:rPr lang="el-GR" sz="2000" b="0" i="0" u="none" strike="noStrike" baseline="0" dirty="0"/>
              <a:t>ε</a:t>
            </a:r>
            <a:endParaRPr lang="en-US" sz="2000" dirty="0"/>
          </a:p>
          <a:p>
            <a:r>
              <a:rPr lang="en-US" sz="2000" b="0" i="0" u="none" strike="noStrike" baseline="0" dirty="0"/>
              <a:t>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.(11,67 - 23,33</a:t>
            </a:r>
            <a:r>
              <a:rPr lang="en-US" sz="2000" b="0" i="0" u="none" strike="noStrike" baseline="0" dirty="0"/>
              <a:t>)/-</a:t>
            </a:r>
            <a:r>
              <a:rPr lang="cs-CZ" sz="2000" b="0" i="0" u="none" strike="noStrike" baseline="0" dirty="0"/>
              <a:t>1,5</a:t>
            </a:r>
            <a:r>
              <a:rPr lang="en-US" sz="2000" b="0" i="0" u="none" strike="noStrike" baseline="0" dirty="0"/>
              <a:t> = </a:t>
            </a:r>
            <a:r>
              <a:rPr lang="en-US" sz="2000" b="0" i="0" u="sng" strike="noStrike" baseline="0" dirty="0"/>
              <a:t>48,8 s</a:t>
            </a:r>
            <a:r>
              <a:rPr lang="en-US" sz="2000" b="0" i="0" u="none" strike="noStrike" baseline="0" dirty="0"/>
              <a:t> </a:t>
            </a:r>
          </a:p>
          <a:p>
            <a:endParaRPr lang="cs-CZ" sz="800" dirty="0"/>
          </a:p>
          <a:p>
            <a:r>
              <a:rPr lang="cs-CZ" sz="2000" dirty="0"/>
              <a:t>n = </a:t>
            </a:r>
            <a:r>
              <a:rPr lang="el-GR" sz="2000" dirty="0"/>
              <a:t>ϕ</a:t>
            </a:r>
            <a:r>
              <a:rPr lang="cs-CZ" sz="2000" dirty="0"/>
              <a:t> 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el-GR" sz="2000" dirty="0"/>
              <a:t>ϕ</a:t>
            </a:r>
            <a:r>
              <a:rPr lang="cs-CZ" sz="2000" dirty="0"/>
              <a:t> = ω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</a:t>
            </a:r>
          </a:p>
          <a:p>
            <a:r>
              <a:rPr lang="cs-CZ" sz="2000" dirty="0"/>
              <a:t>n = </a:t>
            </a:r>
            <a:r>
              <a:rPr lang="el-GR" sz="2000" dirty="0"/>
              <a:t>ϕ</a:t>
            </a:r>
            <a:r>
              <a:rPr lang="cs-CZ" sz="2000" dirty="0"/>
              <a:t> /2.</a:t>
            </a:r>
            <a:r>
              <a:rPr lang="el-GR" sz="2000" dirty="0"/>
              <a:t>π</a:t>
            </a:r>
            <a:r>
              <a:rPr lang="cs-CZ" sz="2000" dirty="0"/>
              <a:t> </a:t>
            </a:r>
            <a:r>
              <a:rPr lang="cs-CZ" sz="2000" b="0" u="none" strike="noStrike" baseline="0" dirty="0"/>
              <a:t>=</a:t>
            </a:r>
            <a:r>
              <a:rPr lang="cs-CZ" sz="2000" b="0" i="1" u="none" strike="noStrike" baseline="0" dirty="0"/>
              <a:t>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cs-CZ" sz="2000" dirty="0"/>
              <a:t>n =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2.</a:t>
            </a:r>
            <a:r>
              <a:rPr lang="el-GR" sz="2000" dirty="0"/>
              <a:t>π</a:t>
            </a:r>
            <a:r>
              <a:rPr lang="cs-CZ" sz="2000" dirty="0"/>
              <a:t>.f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cs-CZ" sz="2000" dirty="0"/>
              <a:t>n =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2.</a:t>
            </a:r>
            <a:r>
              <a:rPr lang="el-GR" sz="2000" dirty="0"/>
              <a:t>π</a:t>
            </a:r>
            <a:r>
              <a:rPr lang="cs-CZ" sz="2000" dirty="0"/>
              <a:t>.23,3.48,8</a:t>
            </a:r>
            <a:r>
              <a:rPr lang="en-US" sz="2000" dirty="0"/>
              <a:t> </a:t>
            </a:r>
            <a:r>
              <a:rPr lang="cs-CZ" sz="2000" dirty="0"/>
              <a:t>+</a:t>
            </a:r>
            <a:r>
              <a:rPr lang="cs-CZ" sz="2000" b="0" i="0" u="none" strike="noStrike" baseline="0" dirty="0"/>
              <a:t> ½.-1,5.</a:t>
            </a:r>
            <a:r>
              <a:rPr lang="cs-CZ" sz="2000" dirty="0"/>
              <a:t> 48,8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r>
              <a:rPr lang="cs-CZ" sz="2000" dirty="0"/>
              <a:t> = </a:t>
            </a:r>
            <a:r>
              <a:rPr lang="cs-CZ" sz="2000" u="sng" dirty="0"/>
              <a:t>854</a:t>
            </a:r>
          </a:p>
          <a:p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B105AA3-6FFC-40CE-BBF3-979E98FF97DF}"/>
              </a:ext>
            </a:extLst>
          </p:cNvPr>
          <p:cNvSpPr txBox="1"/>
          <p:nvPr/>
        </p:nvSpPr>
        <p:spPr>
          <a:xfrm>
            <a:off x="171444" y="4227528"/>
            <a:ext cx="872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Ventilátor rotující 5krát za sekundu se po vypnutí proudu zastaví za 5 s. Určete úhlové zrychlení a počet otáček do zastavení.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42713AE-FBFC-433D-95DC-021C8C16C7F4}"/>
              </a:ext>
            </a:extLst>
          </p:cNvPr>
          <p:cNvSpPr txBox="1"/>
          <p:nvPr/>
        </p:nvSpPr>
        <p:spPr>
          <a:xfrm>
            <a:off x="171444" y="5412889"/>
            <a:ext cx="8705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Mixér má 14000 otáček za minutu. Po vypnutí se zastaví za 3 s. Kolik otáček vykoná do zastavení?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032FEB-C615-44D0-A347-F1E85ED2346D}"/>
              </a:ext>
            </a:extLst>
          </p:cNvPr>
          <p:cNvSpPr txBox="1"/>
          <p:nvPr/>
        </p:nvSpPr>
        <p:spPr>
          <a:xfrm>
            <a:off x="219075" y="484532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 s</a:t>
            </a:r>
            <a:r>
              <a:rPr lang="cs-CZ" sz="2000" baseline="30000" dirty="0">
                <a:solidFill>
                  <a:srgbClr val="0070C0"/>
                </a:solidFill>
              </a:rPr>
              <a:t>-2</a:t>
            </a:r>
            <a:r>
              <a:rPr lang="cs-CZ" sz="2000" dirty="0">
                <a:solidFill>
                  <a:srgbClr val="0070C0"/>
                </a:solidFill>
              </a:rPr>
              <a:t>, 12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5</a:t>
            </a:r>
            <a:r>
              <a:rPr lang="en-US" sz="2000" dirty="0">
                <a:solidFill>
                  <a:srgbClr val="0070C0"/>
                </a:solidFill>
              </a:rPr>
              <a:t>] 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BAAB94A-CDD7-4204-8CCD-E080BDB83F42}"/>
              </a:ext>
            </a:extLst>
          </p:cNvPr>
          <p:cNvSpPr txBox="1"/>
          <p:nvPr/>
        </p:nvSpPr>
        <p:spPr>
          <a:xfrm>
            <a:off x="219075" y="61035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350 otáček</a:t>
            </a:r>
            <a:r>
              <a:rPr lang="en-US" sz="2000" dirty="0">
                <a:solidFill>
                  <a:srgbClr val="0070C0"/>
                </a:solidFill>
              </a:rPr>
              <a:t>] 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0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3579</TotalTime>
  <Words>4648</Words>
  <Application>Microsoft Office PowerPoint</Application>
  <PresentationFormat>Předvádění na obrazovce (4:3)</PresentationFormat>
  <Paragraphs>332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Motiv Office</vt:lpstr>
      <vt:lpstr>Chart</vt:lpstr>
      <vt:lpstr>Equation</vt:lpstr>
      <vt:lpstr>Prezentace aplikace PowerPoint</vt:lpstr>
      <vt:lpstr>Rovnoměrně zrychlený přímočarý pohyb</vt:lpstr>
      <vt:lpstr>Prezentace aplikace PowerPoint</vt:lpstr>
      <vt:lpstr>Prezentace aplikace PowerPoint</vt:lpstr>
      <vt:lpstr>Prezentace aplikace PowerPoint</vt:lpstr>
      <vt:lpstr>Prezentace aplikace PowerPoint</vt:lpstr>
      <vt:lpstr>Rovnoměrný pohyb po kružnici</vt:lpstr>
      <vt:lpstr>Prezentace aplikace PowerPoint</vt:lpstr>
      <vt:lpstr>Prezentace aplikace PowerPoint</vt:lpstr>
      <vt:lpstr>Prezentace aplikace PowerPoint</vt:lpstr>
      <vt:lpstr>Skládání pohybů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97</cp:revision>
  <dcterms:created xsi:type="dcterms:W3CDTF">2020-09-26T08:34:05Z</dcterms:created>
  <dcterms:modified xsi:type="dcterms:W3CDTF">2021-10-12T17:50:13Z</dcterms:modified>
</cp:coreProperties>
</file>