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6"/>
  </p:notesMasterIdLst>
  <p:sldIdLst>
    <p:sldId id="256" r:id="rId2"/>
    <p:sldId id="974" r:id="rId3"/>
    <p:sldId id="975" r:id="rId4"/>
    <p:sldId id="284" r:id="rId5"/>
    <p:sldId id="286" r:id="rId6"/>
    <p:sldId id="272" r:id="rId7"/>
    <p:sldId id="972" r:id="rId8"/>
    <p:sldId id="973" r:id="rId9"/>
    <p:sldId id="829" r:id="rId10"/>
    <p:sldId id="830" r:id="rId11"/>
    <p:sldId id="831" r:id="rId12"/>
    <p:sldId id="369" r:id="rId13"/>
    <p:sldId id="370" r:id="rId14"/>
    <p:sldId id="408" r:id="rId15"/>
    <p:sldId id="437" r:id="rId16"/>
    <p:sldId id="303" r:id="rId17"/>
    <p:sldId id="304" r:id="rId18"/>
    <p:sldId id="312" r:id="rId19"/>
    <p:sldId id="313" r:id="rId20"/>
    <p:sldId id="277" r:id="rId21"/>
    <p:sldId id="278" r:id="rId22"/>
    <p:sldId id="298" r:id="rId23"/>
    <p:sldId id="296" r:id="rId24"/>
    <p:sldId id="297" r:id="rId25"/>
    <p:sldId id="300" r:id="rId26"/>
    <p:sldId id="934" r:id="rId27"/>
    <p:sldId id="259" r:id="rId28"/>
    <p:sldId id="258" r:id="rId29"/>
    <p:sldId id="260" r:id="rId30"/>
    <p:sldId id="933" r:id="rId31"/>
    <p:sldId id="932" r:id="rId32"/>
    <p:sldId id="928" r:id="rId33"/>
    <p:sldId id="927" r:id="rId34"/>
    <p:sldId id="93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94F14-97C4-4873-9449-D50DC9CD4122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D27CC-5BAA-463F-9721-A5A26EC500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604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>
            <a:extLst>
              <a:ext uri="{FF2B5EF4-FFF2-40B4-BE49-F238E27FC236}">
                <a16:creationId xmlns:a16="http://schemas.microsoft.com/office/drawing/2014/main" id="{53922338-2BBE-17D7-A11E-AA88DC0554E2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EBC11E93-EA72-88B2-094F-8E310E29BF0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D46E6AC-B729-699D-1BB5-91C98D72B5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A3505D70-4872-47F0-B719-D0E25A709DFB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29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90712CBE-E29D-B07E-45CC-97225BDBAAE7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DB6B4E01-4832-BBB0-74F6-DA4F127BA5D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39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>
            <a:extLst>
              <a:ext uri="{FF2B5EF4-FFF2-40B4-BE49-F238E27FC236}">
                <a16:creationId xmlns:a16="http://schemas.microsoft.com/office/drawing/2014/main" id="{A10029DC-3847-4A9A-2EFC-F3B3C4CBD991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1CDFE517-06B1-1847-0EEA-B9A88E16E59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476AF38A-6C8A-45C7-A536-D9942D5499F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E158F5D6-BB13-426B-8B63-0C0A6BC591E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6D4149FB-D8F2-4546-B9A1-478CF3CAE55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1EDBA875-312F-4DBA-A382-C8C9B3698A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EDF142D3-44CC-42AC-B70F-8335EA52ACF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B6C2CACA-39A0-460D-BC27-A2DE55A5F1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5784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6891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69364BCF-51DC-D598-16BA-FB104EF93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24720FBA-B53B-4A6F-BD44-A2B4FBFA28FD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27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E734E731-520A-64B3-35F8-CB5F9A9B5294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0B6BD307-13DE-09AC-D69F-C0FA20D79F4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47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9C0655C7-BFDF-E7ED-2EF3-849DC07827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63FB19DB-7A73-40D9-B7FE-0185075A3A90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28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A7B9A6B9-0D76-E467-DAC5-AAE9F8873C11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F4A4A060-ABB3-4E2B-811F-FADA9B444CE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52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17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85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0EC15-55C1-FEC3-AD39-99C5E654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F413D2-7A9C-152E-C246-8EFFFAAA4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9FE755D-7770-EF89-41C1-8C8AB9F4DEC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ADEA6ED-02AC-BF61-86E4-CD2A01D683B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F520127C-CD32-EEB9-C39A-E43CCAA6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AA8A96F-D7F1-DCF7-2D2A-4F452C4F8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D7262AB-CE2B-AED6-5B85-4FEF55B25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B703567-0C84-401F-9B4B-F939020C50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043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F0ACE3-036F-72F7-7F46-5EC2F65A98F6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C0579B-2ED4-AFB9-59C3-1B920275208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5B2599-BDDE-DAC6-F7A5-9F409AF1729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6AE4540-F51E-E15E-0AD6-92D9F5F625E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0863E08-4B76-8DB4-1C14-CF9FBA730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8A27F37-FCF3-D55E-3586-A46A966A16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B1D8693-56EC-D525-AC7F-2A167ECC9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F9B93FC-7949-A9D2-8199-B6C32F2EF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6D4BACC-35E6-4EDA-BF34-A2B415E9E4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7830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7012" cy="2184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6613" y="3937000"/>
            <a:ext cx="4037012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A845251-A195-438F-8DB7-1E84C268352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9C7D33D-F108-4DD0-9651-28D0BC9A658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C0BD58D-1424-4543-B8F2-0F79BC93993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65B72-BCDA-41BC-8D75-F3A52F81B2C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7629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17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48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68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01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28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71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64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06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4D73D-9590-4C8C-A972-B143D3FF4036}" type="datetimeFigureOut">
              <a:rPr lang="cs-CZ" smtClean="0"/>
              <a:t>15.11.2022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7672F-4728-4F13-B957-B2E64A51E7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33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03E2A9-28C5-7A86-F807-F7501CE7FF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Chemie v archeologii</a:t>
            </a:r>
          </a:p>
        </p:txBody>
      </p:sp>
    </p:spTree>
    <p:extLst>
      <p:ext uri="{BB962C8B-B14F-4D97-AF65-F5344CB8AC3E}">
        <p14:creationId xmlns:p14="http://schemas.microsoft.com/office/powerpoint/2010/main" val="216588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8905D78E-9226-4A78-9F89-CB2C17BC1C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609975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Mayská modř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5E1D16BC-749A-4FC0-8CCC-12BFE251E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765175"/>
            <a:ext cx="4454525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id="{A441846F-9334-4E32-9B29-969D4F07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734050"/>
            <a:ext cx="8135938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1400"/>
              <a:t>The crystal structure of palygorskite: Projection along the a-direction, showing the various coordination polyhedra  above  and schematic presentation of the channels in the lattice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5F8E53E6-4826-4AE8-A706-69FC8CD4A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65400"/>
            <a:ext cx="20161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2067C17F-CB8E-406C-A868-B8BD68866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66863"/>
            <a:ext cx="4897437" cy="404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84AD2030-9845-4DB2-8D58-2B73A5C4C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3167063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C45FCFF8-18B6-4F1F-92D0-3E535F2B44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zh-CN" sz="3600" dirty="0"/>
              <a:t>Reakce </a:t>
            </a:r>
            <a:r>
              <a:rPr lang="en-US" altLang="zh-CN" sz="3600" dirty="0"/>
              <a:t>protein</a:t>
            </a:r>
            <a:r>
              <a:rPr lang="cs-CZ" altLang="zh-CN" sz="3600" dirty="0"/>
              <a:t>ů s formaldehydem </a:t>
            </a:r>
            <a:endParaRPr lang="cs-CZ" altLang="cs-CZ" sz="3600" dirty="0"/>
          </a:p>
        </p:txBody>
      </p:sp>
      <p:sp>
        <p:nvSpPr>
          <p:cNvPr id="241668" name="Rectangle 4">
            <a:extLst>
              <a:ext uri="{FF2B5EF4-FFF2-40B4-BE49-F238E27FC236}">
                <a16:creationId xmlns:a16="http://schemas.microsoft.com/office/drawing/2014/main" id="{B469C3FB-6F73-4A16-BFE5-34639C9E0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25538"/>
            <a:ext cx="81359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Reakcí volné aminoskupiny proteinu s formaldehydem vzniká Schiffova báze. Tato reakce se uplatňuje při konzervaci anatomických preparátů formalínem (35-40 % vodný roztok formaldehydu). Též mumifikace (USA)</a:t>
            </a:r>
          </a:p>
        </p:txBody>
      </p:sp>
      <p:pic>
        <p:nvPicPr>
          <p:cNvPr id="241669" name="Picture 5">
            <a:extLst>
              <a:ext uri="{FF2B5EF4-FFF2-40B4-BE49-F238E27FC236}">
                <a16:creationId xmlns:a16="http://schemas.microsoft.com/office/drawing/2014/main" id="{95D55799-22E0-4FFF-A240-E2E182FAF5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205038"/>
            <a:ext cx="7704137" cy="4325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Rectangle 4">
            <a:extLst>
              <a:ext uri="{FF2B5EF4-FFF2-40B4-BE49-F238E27FC236}">
                <a16:creationId xmlns:a16="http://schemas.microsoft.com/office/drawing/2014/main" id="{E14D3682-32B1-4BAE-9532-327F0E95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363438"/>
            <a:ext cx="86614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cs-CZ" altLang="cs-CZ" sz="2000" b="1" dirty="0"/>
              <a:t>Galalit </a:t>
            </a:r>
            <a:r>
              <a:rPr lang="cs-CZ" altLang="cs-CZ" sz="2000" dirty="0"/>
              <a:t>(umělá rohovina) byl objeven roku 1897 a v roce 1899 patentován </a:t>
            </a:r>
            <a:r>
              <a:rPr lang="cs-CZ" altLang="cs-CZ" sz="2000" dirty="0" err="1"/>
              <a:t>Adolphem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Spittelerem</a:t>
            </a:r>
            <a:r>
              <a:rPr lang="cs-CZ" altLang="cs-CZ" sz="2000" dirty="0"/>
              <a:t> a Wilhelmem </a:t>
            </a:r>
            <a:r>
              <a:rPr lang="cs-CZ" altLang="cs-CZ" sz="2000" dirty="0" err="1"/>
              <a:t>Krischem</a:t>
            </a:r>
            <a:r>
              <a:rPr lang="cs-CZ" altLang="cs-CZ" sz="2000" dirty="0"/>
              <a:t>. Roku 1900 byl předveden na pařížské světové výstavě. Říká se, že na počátku všeho byla kočka zapomenutá v laboratoři, která převrhla láhev s formalínem do své misky s mlékem. Pravděpodobnější je pokus o využití konzervačních vlastností formalínu proti degradaci </a:t>
            </a:r>
            <a:r>
              <a:rPr lang="cs-CZ" altLang="cs-CZ" sz="2000" dirty="0" err="1"/>
              <a:t>kaseinové</a:t>
            </a:r>
            <a:r>
              <a:rPr lang="cs-CZ" altLang="cs-CZ" sz="2000" dirty="0"/>
              <a:t> hmoty. Tento materiál znamenal převrat v knoflíkářském průmyslu možností různých strukturálních efektů a možností imitovat celou řadu materiálů: rohovinu, želvovinu, slonovinu, dřevo, apod. Ve 30. </a:t>
            </a:r>
            <a:r>
              <a:rPr lang="cs-CZ" altLang="cs-CZ" sz="2000" dirty="0" err="1"/>
              <a:t>letach</a:t>
            </a:r>
            <a:r>
              <a:rPr lang="cs-CZ" altLang="cs-CZ" sz="2000" dirty="0"/>
              <a:t> byl rovněž používán při výrobě šperků, per, držadel deštníků, kulečníkových koulí a kláves (nahradil slonovinu), aj. Galalit je nehořlavý a dá se snadno leštit. Svojí porozitou je ideální pro barvení. Nelze ho tavit, vyrábí se ve formě desek a trubek k mechanickému opracování.</a:t>
            </a:r>
          </a:p>
        </p:txBody>
      </p:sp>
      <p:pic>
        <p:nvPicPr>
          <p:cNvPr id="242693" name="Picture 5">
            <a:extLst>
              <a:ext uri="{FF2B5EF4-FFF2-40B4-BE49-F238E27FC236}">
                <a16:creationId xmlns:a16="http://schemas.microsoft.com/office/drawing/2014/main" id="{5846918F-6F3C-4DA1-AE69-FE359F8348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813" y="4430713"/>
            <a:ext cx="2957512" cy="22177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2695" name="Picture 7">
            <a:extLst>
              <a:ext uri="{FF2B5EF4-FFF2-40B4-BE49-F238E27FC236}">
                <a16:creationId xmlns:a16="http://schemas.microsoft.com/office/drawing/2014/main" id="{93D3E65B-6B70-4FA2-93DA-760EC8F2964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9187" y="4396581"/>
            <a:ext cx="3429000" cy="228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>
            <a:extLst>
              <a:ext uri="{FF2B5EF4-FFF2-40B4-BE49-F238E27FC236}">
                <a16:creationId xmlns:a16="http://schemas.microsoft.com/office/drawing/2014/main" id="{3FDFBF7C-1ADD-4C69-8771-D44FFC8FD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Rozklad argininu v alkalickém prostředí</a:t>
            </a:r>
          </a:p>
        </p:txBody>
      </p:sp>
      <p:pic>
        <p:nvPicPr>
          <p:cNvPr id="304131" name="Picture 3">
            <a:extLst>
              <a:ext uri="{FF2B5EF4-FFF2-40B4-BE49-F238E27FC236}">
                <a16:creationId xmlns:a16="http://schemas.microsoft.com/office/drawing/2014/main" id="{25ED027B-8A5A-442B-9343-5E21DD06A6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3429000"/>
            <a:ext cx="5761037" cy="2517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4132" name="Text Box 4">
            <a:extLst>
              <a:ext uri="{FF2B5EF4-FFF2-40B4-BE49-F238E27FC236}">
                <a16:creationId xmlns:a16="http://schemas.microsoft.com/office/drawing/2014/main" id="{A0DEA94E-36A1-43CF-AD24-223C7147B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092825"/>
            <a:ext cx="454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Reakce se uplatňuje m.j. i při loužení usně.</a:t>
            </a:r>
          </a:p>
        </p:txBody>
      </p:sp>
      <p:sp>
        <p:nvSpPr>
          <p:cNvPr id="304133" name="Rectangle 5">
            <a:extLst>
              <a:ext uri="{FF2B5EF4-FFF2-40B4-BE49-F238E27FC236}">
                <a16:creationId xmlns:a16="http://schemas.microsoft.com/office/drawing/2014/main" id="{8351C890-C920-4CA0-9A68-9B2A8CB92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916113"/>
            <a:ext cx="79930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V alkalickém prostředí dochází k rozkladu argininu na ornithin (za vzniku močoviny) a/nebo, méně často, na citrulin (za vzniku amoniaku). Reakce je významná hlavně v pozdějším stupni alkalické degradace kolagenu.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3" name="Text Box 3">
            <a:extLst>
              <a:ext uri="{FF2B5EF4-FFF2-40B4-BE49-F238E27FC236}">
                <a16:creationId xmlns:a16="http://schemas.microsoft.com/office/drawing/2014/main" id="{77CBEBB0-AC9F-4EED-8FB5-F8A6FF5D5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19200"/>
            <a:ext cx="80851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/>
              <a:t>Existují pokusy o využití reakce k datování kostí. Metoda selhala při datování lebky  z paleolitické lokality Skalka u obce Horka-Ondrej na Spiši. Vysoký obsah ornitinu indikoval paleolitické stáří, radiokarbonové datování ukázalo, že jde o novověký materiál.</a:t>
            </a:r>
          </a:p>
        </p:txBody>
      </p:sp>
      <p:sp>
        <p:nvSpPr>
          <p:cNvPr id="302084" name="Rectangle 4">
            <a:extLst>
              <a:ext uri="{FF2B5EF4-FFF2-40B4-BE49-F238E27FC236}">
                <a16:creationId xmlns:a16="http://schemas.microsoft.com/office/drawing/2014/main" id="{B9BC0523-49B8-43C3-8824-67FA4CDD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572000"/>
            <a:ext cx="80645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600"/>
              <a:t>V roce 1988 v travertinu u Hôrky-Ondreje našla lidská lebka. Objev však hned od počátku budil u mnoha archeologů podezření, protože šlo o lebku zcela moderního typu. Jak se nakonec ukázalo, pochyby byly zcela na místě – šlo o podvod. Roku 2003 se k němu v televizi přiznali dva brigádníci, v době vykopávek teprve patnáctiletí. Vedoucí archeologické brigády jim prý slíbila, že najdou-li něco „velkého“, dostanou volno a navíc i nějakou tu korunu odměny. A tak se snažili. Na starém hřbitově ukradli lebku, čtyři dny ji máčeli v termálním prameni, pak ji zakopali na lokalitě a další den opatrně „objevili“. </a:t>
            </a:r>
          </a:p>
        </p:txBody>
      </p:sp>
      <p:sp>
        <p:nvSpPr>
          <p:cNvPr id="302085" name="Rectangle 5">
            <a:extLst>
              <a:ext uri="{FF2B5EF4-FFF2-40B4-BE49-F238E27FC236}">
                <a16:creationId xmlns:a16="http://schemas.microsoft.com/office/drawing/2014/main" id="{0E305339-FE0F-4920-83D1-7B99AE0D02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777875"/>
          </a:xfrm>
        </p:spPr>
        <p:txBody>
          <a:bodyPr/>
          <a:lstStyle/>
          <a:p>
            <a:r>
              <a:rPr lang="cs-CZ" altLang="cs-CZ" sz="3600">
                <a:solidFill>
                  <a:schemeClr val="tx1"/>
                </a:solidFill>
              </a:rPr>
              <a:t>Horka-Ondrej</a:t>
            </a:r>
          </a:p>
        </p:txBody>
      </p:sp>
      <p:sp>
        <p:nvSpPr>
          <p:cNvPr id="302086" name="Line 6">
            <a:extLst>
              <a:ext uri="{FF2B5EF4-FFF2-40B4-BE49-F238E27FC236}">
                <a16:creationId xmlns:a16="http://schemas.microsoft.com/office/drawing/2014/main" id="{EA78973B-A084-4DE2-8A78-A6EFEE03B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3350" y="2708275"/>
            <a:ext cx="0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02087" name="Picture 7">
            <a:extLst>
              <a:ext uri="{FF2B5EF4-FFF2-40B4-BE49-F238E27FC236}">
                <a16:creationId xmlns:a16="http://schemas.microsoft.com/office/drawing/2014/main" id="{F78A06AE-854C-465F-B525-39454C13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371850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F29F8FF-613F-9185-B48D-8862CA27A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122863" cy="1143000"/>
          </a:xfrm>
        </p:spPr>
        <p:txBody>
          <a:bodyPr/>
          <a:lstStyle/>
          <a:p>
            <a:r>
              <a:rPr lang="cs-CZ" altLang="cs-CZ" sz="3200"/>
              <a:t>Mykolové kyseliny</a:t>
            </a: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277615D0-D356-8D80-CD8B-2CD37C17CEF7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213100"/>
            <a:ext cx="3621088" cy="3309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2" name="Picture 4">
            <a:extLst>
              <a:ext uri="{FF2B5EF4-FFF2-40B4-BE49-F238E27FC236}">
                <a16:creationId xmlns:a16="http://schemas.microsoft.com/office/drawing/2014/main" id="{69AB0A64-B4C0-8D4D-3B81-A430F6A3AFC8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633788"/>
            <a:ext cx="4086225" cy="2773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3" name="Text Box 5">
            <a:extLst>
              <a:ext uri="{FF2B5EF4-FFF2-40B4-BE49-F238E27FC236}">
                <a16:creationId xmlns:a16="http://schemas.microsoft.com/office/drawing/2014/main" id="{026B928A-2DDE-AC60-837E-592D7BFE1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1865313"/>
            <a:ext cx="409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Součást buněčných stěn mykobakterií.</a:t>
            </a:r>
          </a:p>
        </p:txBody>
      </p:sp>
      <p:pic>
        <p:nvPicPr>
          <p:cNvPr id="48134" name="Picture 6">
            <a:extLst>
              <a:ext uri="{FF2B5EF4-FFF2-40B4-BE49-F238E27FC236}">
                <a16:creationId xmlns:a16="http://schemas.microsoft.com/office/drawing/2014/main" id="{E0E96276-ABF5-410B-EBBB-D557D44630CE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788" y="549275"/>
            <a:ext cx="2187575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286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>
            <a:extLst>
              <a:ext uri="{FF2B5EF4-FFF2-40B4-BE49-F238E27FC236}">
                <a16:creationId xmlns:a16="http://schemas.microsoft.com/office/drawing/2014/main" id="{91DA1D3E-23B4-ADD5-4C05-38E27E8E913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539750" y="836613"/>
            <a:ext cx="2590800" cy="1143000"/>
          </a:xfrm>
          <a:noFill/>
          <a:ln/>
        </p:spPr>
        <p:txBody>
          <a:bodyPr/>
          <a:lstStyle/>
          <a:p>
            <a:r>
              <a:rPr lang="cs-CZ" altLang="cs-CZ" sz="3200"/>
              <a:t>Mykolové kyseliny</a:t>
            </a: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1F8DB8DA-968D-C566-DAE3-8EA4E552A1C5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4868863"/>
            <a:ext cx="2701925" cy="1665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5" name="Picture 3">
            <a:extLst>
              <a:ext uri="{FF2B5EF4-FFF2-40B4-BE49-F238E27FC236}">
                <a16:creationId xmlns:a16="http://schemas.microsoft.com/office/drawing/2014/main" id="{B7D0455E-7438-6FDD-88C8-4AF51481794B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260350"/>
            <a:ext cx="1958975" cy="431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7" name="Picture 5">
            <a:extLst>
              <a:ext uri="{FF2B5EF4-FFF2-40B4-BE49-F238E27FC236}">
                <a16:creationId xmlns:a16="http://schemas.microsoft.com/office/drawing/2014/main" id="{14932BC6-76EF-B5CA-6BDE-325BCDA02794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333375"/>
            <a:ext cx="2544763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9" name="Picture 7">
            <a:extLst>
              <a:ext uri="{FF2B5EF4-FFF2-40B4-BE49-F238E27FC236}">
                <a16:creationId xmlns:a16="http://schemas.microsoft.com/office/drawing/2014/main" id="{EE735F75-5B03-71AB-9B21-30A071902B05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190875"/>
            <a:ext cx="5040312" cy="3289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077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38989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Tetracykliny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800"/>
            <a:ext cx="36004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48075"/>
            <a:ext cx="42449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04800" y="2286000"/>
            <a:ext cx="38100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000"/>
              <a:t>Antibiotika (od konce 40. let)</a:t>
            </a:r>
          </a:p>
          <a:p>
            <a:pPr>
              <a:buClrTx/>
              <a:buFontTx/>
              <a:buNone/>
            </a:pPr>
            <a:endParaRPr lang="cs-CZ" altLang="cs-CZ" sz="2000"/>
          </a:p>
          <a:p>
            <a:pPr>
              <a:buClrTx/>
              <a:buFontTx/>
              <a:buNone/>
            </a:pPr>
            <a:r>
              <a:rPr lang="cs-CZ" altLang="cs-CZ" sz="2000"/>
              <a:t>Produkty metabolismu plísní a mycet (např. Streptomycety)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400"/>
              <a:t> </a:t>
            </a: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36576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Působení plísní </a:t>
            </a: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762000" y="1524000"/>
            <a:ext cx="75596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-"/>
            </a:pPr>
            <a:r>
              <a:rPr lang="cs-CZ" altLang="cs-CZ"/>
              <a:t> změny histologické struktury (krátery, tunely) – plísně i bakterie</a:t>
            </a:r>
          </a:p>
          <a:p>
            <a:pPr>
              <a:buClrTx/>
              <a:buFontTx/>
              <a:buNone/>
            </a:pPr>
            <a:endParaRPr lang="cs-CZ" altLang="cs-CZ"/>
          </a:p>
          <a:p>
            <a:pPr>
              <a:buFont typeface="Arial" panose="020B0604020202020204" pitchFamily="34" charset="0"/>
              <a:buChar char="-"/>
            </a:pPr>
            <a:r>
              <a:rPr lang="cs-CZ" altLang="cs-CZ"/>
              <a:t> červenofialové změny na kostech (možnost záměny za krev či barvivo)</a:t>
            </a:r>
          </a:p>
          <a:p>
            <a:pPr>
              <a:buClrTx/>
              <a:buFontTx/>
              <a:buNone/>
            </a:pPr>
            <a:endParaRPr lang="cs-CZ" altLang="cs-CZ"/>
          </a:p>
          <a:p>
            <a:pPr>
              <a:buFont typeface="Arial" panose="020B0604020202020204" pitchFamily="34" charset="0"/>
              <a:buChar char="-"/>
            </a:pPr>
            <a:r>
              <a:rPr lang="cs-CZ" altLang="cs-CZ"/>
              <a:t> rekrystalizace kostního minerálu v důsledku změny pH</a:t>
            </a:r>
          </a:p>
          <a:p>
            <a:pPr>
              <a:buClrTx/>
              <a:buFontTx/>
              <a:buNone/>
            </a:pPr>
            <a:endParaRPr lang="cs-CZ" altLang="cs-CZ"/>
          </a:p>
          <a:p>
            <a:pPr>
              <a:buFont typeface="Arial" panose="020B0604020202020204" pitchFamily="34" charset="0"/>
              <a:buChar char="-"/>
            </a:pPr>
            <a:r>
              <a:rPr lang="cs-CZ" altLang="cs-CZ"/>
              <a:t> fluorescence kostí v UV světle (metabolické produkty plísní – tetracykliny mají vysokou afinitu ke kosti – vznik komplexů a chelátů)</a:t>
            </a:r>
          </a:p>
          <a:p>
            <a:pPr>
              <a:buClrTx/>
              <a:buFontTx/>
              <a:buNone/>
            </a:pPr>
            <a:endParaRPr lang="cs-CZ" altLang="cs-CZ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2667000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4327525" y="4532313"/>
            <a:ext cx="37496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cs-CZ"/>
              <a:t>Tetracykliny se používají jako léčiva a ke sledování růstu kostní tkáně. Při dlouhodobějším užívání zanechávají typické zabarvení zubů.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3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r>
              <a:rPr lang="cs-CZ" altLang="cs-CZ" sz="3600"/>
              <a:t>Provenience železa</a:t>
            </a:r>
          </a:p>
        </p:txBody>
      </p:sp>
      <p:pic>
        <p:nvPicPr>
          <p:cNvPr id="74756" name="Picture 4" descr="Devos200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420938"/>
            <a:ext cx="4032250" cy="3617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9" name="Picture 7" descr="Devos20007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205038"/>
            <a:ext cx="4248150" cy="3892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8D0D9D36-F44D-E63A-C954-6A88783E1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Chlorované pesticidy</a:t>
            </a:r>
          </a:p>
        </p:txBody>
      </p:sp>
      <p:pic>
        <p:nvPicPr>
          <p:cNvPr id="53251" name="Picture 3" descr="ddt2">
            <a:extLst>
              <a:ext uri="{FF2B5EF4-FFF2-40B4-BE49-F238E27FC236}">
                <a16:creationId xmlns:a16="http://schemas.microsoft.com/office/drawing/2014/main" id="{9F4B5A71-DC9E-E38A-C33C-7F81679E288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133600"/>
            <a:ext cx="6635750" cy="364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5C123A5E-F0B6-2215-C659-7262872BACF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3200"/>
              <a:t>DDT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7B7D82C8-504A-2F68-204E-813DD828E195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066800"/>
            <a:ext cx="3030538" cy="1827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6" name="Picture 4">
            <a:extLst>
              <a:ext uri="{FF2B5EF4-FFF2-40B4-BE49-F238E27FC236}">
                <a16:creationId xmlns:a16="http://schemas.microsoft.com/office/drawing/2014/main" id="{801DAD17-569A-44B6-9003-C67CF079C9A7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4149725"/>
            <a:ext cx="299720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7" name="Picture 5" descr="ddt_production_01">
            <a:extLst>
              <a:ext uri="{FF2B5EF4-FFF2-40B4-BE49-F238E27FC236}">
                <a16:creationId xmlns:a16="http://schemas.microsoft.com/office/drawing/2014/main" id="{7EE6C6C0-BD48-7F4F-D359-F7FA5F4289DB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429000"/>
            <a:ext cx="3740150" cy="280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8" name="Picture 6" descr="DDT">
            <a:extLst>
              <a:ext uri="{FF2B5EF4-FFF2-40B4-BE49-F238E27FC236}">
                <a16:creationId xmlns:a16="http://schemas.microsoft.com/office/drawing/2014/main" id="{1F6BC986-D44A-18C3-E88F-4515BD0BAAEB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549275"/>
            <a:ext cx="2400300" cy="2808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449F5F56-93B7-46B9-45E3-A4358795D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HCH (lindan)</a:t>
            </a:r>
          </a:p>
        </p:txBody>
      </p:sp>
      <p:pic>
        <p:nvPicPr>
          <p:cNvPr id="55299" name="Picture 3" descr="Lindane">
            <a:extLst>
              <a:ext uri="{FF2B5EF4-FFF2-40B4-BE49-F238E27FC236}">
                <a16:creationId xmlns:a16="http://schemas.microsoft.com/office/drawing/2014/main" id="{5C47222B-9B17-2AB0-F802-63916AAE6570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3933825"/>
            <a:ext cx="2974975" cy="2105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0" name="Rectangle 4">
            <a:extLst>
              <a:ext uri="{FF2B5EF4-FFF2-40B4-BE49-F238E27FC236}">
                <a16:creationId xmlns:a16="http://schemas.microsoft.com/office/drawing/2014/main" id="{0C7D5C72-6847-E25A-6B81-B51AD7925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16113"/>
            <a:ext cx="8280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Technický lindan je tvořen zejména gama-isomerem hexachlorocyclohexanu, HCH (99%). Pět ostatních isomerů se v technickém lindanu opět vyskytuje, nemsají však insekticidní účinek.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DisplayArticleForFree chlor1">
            <a:extLst>
              <a:ext uri="{FF2B5EF4-FFF2-40B4-BE49-F238E27FC236}">
                <a16:creationId xmlns:a16="http://schemas.microsoft.com/office/drawing/2014/main" id="{DCC29E8D-A81D-5ACC-8D21-6EC6BD2CDCBC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295400"/>
            <a:ext cx="3625850" cy="468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3" name="Picture 11" descr="15062925">
            <a:extLst>
              <a:ext uri="{FF2B5EF4-FFF2-40B4-BE49-F238E27FC236}">
                <a16:creationId xmlns:a16="http://schemas.microsoft.com/office/drawing/2014/main" id="{37BA798A-40C8-5A2A-47AE-D43314B90BD5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447800"/>
            <a:ext cx="3868738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15062926b">
            <a:extLst>
              <a:ext uri="{FF2B5EF4-FFF2-40B4-BE49-F238E27FC236}">
                <a16:creationId xmlns:a16="http://schemas.microsoft.com/office/drawing/2014/main" id="{50B25A42-C846-F602-3DE5-B4596E4D9DC7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3860800"/>
            <a:ext cx="2765425" cy="1974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7" name="Picture 8" descr="15062926">
            <a:extLst>
              <a:ext uri="{FF2B5EF4-FFF2-40B4-BE49-F238E27FC236}">
                <a16:creationId xmlns:a16="http://schemas.microsoft.com/office/drawing/2014/main" id="{6924B80F-1981-1621-5CA2-48805E3B084C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628775"/>
            <a:ext cx="4038600" cy="1354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11" descr="15062926a">
            <a:extLst>
              <a:ext uri="{FF2B5EF4-FFF2-40B4-BE49-F238E27FC236}">
                <a16:creationId xmlns:a16="http://schemas.microsoft.com/office/drawing/2014/main" id="{28E84B58-7635-1B76-DAC6-355C47A9C9B2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500438"/>
            <a:ext cx="4321175" cy="2727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9" name="Text Box 14">
            <a:extLst>
              <a:ext uri="{FF2B5EF4-FFF2-40B4-BE49-F238E27FC236}">
                <a16:creationId xmlns:a16="http://schemas.microsoft.com/office/drawing/2014/main" id="{79FABAFE-745E-E475-CE16-25BF09252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874713"/>
            <a:ext cx="393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Chlorované látky a muzejní exponáty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>
            <a:extLst>
              <a:ext uri="{FF2B5EF4-FFF2-40B4-BE49-F238E27FC236}">
                <a16:creationId xmlns:a16="http://schemas.microsoft.com/office/drawing/2014/main" id="{211231B3-9820-CE8E-9DB7-79A742635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600"/>
              <a:t>Chlorovaná látky v muzejních exponátech</a:t>
            </a:r>
          </a:p>
        </p:txBody>
      </p:sp>
      <p:pic>
        <p:nvPicPr>
          <p:cNvPr id="58371" name="Picture 9" descr="E:\Obrázky\Nová složka (2)\fulltext ddt3.tif">
            <a:extLst>
              <a:ext uri="{FF2B5EF4-FFF2-40B4-BE49-F238E27FC236}">
                <a16:creationId xmlns:a16="http://schemas.microsoft.com/office/drawing/2014/main" id="{81841D8F-7AB9-2383-E981-2B4D84B35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79248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66DB3C-DF9B-B873-29CE-A4B92A77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96899"/>
          </a:xfrm>
        </p:spPr>
        <p:txBody>
          <a:bodyPr>
            <a:normAutofit/>
          </a:bodyPr>
          <a:lstStyle/>
          <a:p>
            <a:r>
              <a:rPr lang="cs-CZ" sz="3200" b="1" dirty="0"/>
              <a:t>Arsen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813580F-ED3F-84A2-A911-BEFA8722E411}"/>
              </a:ext>
            </a:extLst>
          </p:cNvPr>
          <p:cNvSpPr txBox="1"/>
          <p:nvPr/>
        </p:nvSpPr>
        <p:spPr>
          <a:xfrm>
            <a:off x="457200" y="962025"/>
            <a:ext cx="80581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dirty="0"/>
              <a:t>   se používal jako pesticid především k ochraně dřeva před hnilobou a rozkladem. V minulosti se arsen používal také v jedech na krysy, mravence a v přípravcích na hubení plevele.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032800-80EA-54A0-11B8-3E6A4D6AF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671995"/>
            <a:ext cx="2095500" cy="3848264"/>
          </a:xfrm>
          <a:prstGeom prst="rect">
            <a:avLst/>
          </a:prstGeom>
        </p:spPr>
      </p:pic>
      <p:pic>
        <p:nvPicPr>
          <p:cNvPr id="1026" name="Picture 2" descr="Scofieldtown neighbors await report on pollution source">
            <a:extLst>
              <a:ext uri="{FF2B5EF4-FFF2-40B4-BE49-F238E27FC236}">
                <a16:creationId xmlns:a16="http://schemas.microsoft.com/office/drawing/2014/main" id="{872B16B6-BB37-25A4-B685-C722E33A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2593156"/>
            <a:ext cx="3505200" cy="40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476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B5956903-F617-5286-A11D-77A844D15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481" y="273961"/>
            <a:ext cx="2481120" cy="1144800"/>
          </a:xfrm>
        </p:spPr>
        <p:txBody>
          <a:bodyPr vert="horz" lIns="91440" tIns="25471" rIns="91440" bIns="45720" rtlCol="0" anchor="ctr"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2903"/>
              <a:t>Arseniasis </a:t>
            </a: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A7DAEDB5-A0A6-23EA-4858-460DB45C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401" y="256680"/>
            <a:ext cx="2285280" cy="28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3">
            <a:extLst>
              <a:ext uri="{FF2B5EF4-FFF2-40B4-BE49-F238E27FC236}">
                <a16:creationId xmlns:a16="http://schemas.microsoft.com/office/drawing/2014/main" id="{BBB7370C-63E0-3E8D-57AF-655BFFA36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0801" y="3266280"/>
            <a:ext cx="1893600" cy="54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5187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cs-CZ" altLang="cs-CZ" sz="1633">
                <a:solidFill>
                  <a:srgbClr val="000000"/>
                </a:solidFill>
              </a:rPr>
              <a:t>Mumie Chinchorro</a:t>
            </a:r>
          </a:p>
          <a:p>
            <a:pPr eaLnBrk="1">
              <a:buClrTx/>
              <a:buFontTx/>
              <a:buNone/>
            </a:pPr>
            <a:r>
              <a:rPr lang="cs-CZ" altLang="cs-CZ" sz="1633">
                <a:solidFill>
                  <a:srgbClr val="000000"/>
                </a:solidFill>
              </a:rPr>
              <a:t>7000 – 600 let</a:t>
            </a:r>
          </a:p>
        </p:txBody>
      </p:sp>
      <p:sp>
        <p:nvSpPr>
          <p:cNvPr id="5125" name="Text Box 4">
            <a:extLst>
              <a:ext uri="{FF2B5EF4-FFF2-40B4-BE49-F238E27FC236}">
                <a16:creationId xmlns:a16="http://schemas.microsoft.com/office/drawing/2014/main" id="{3A7D9603-FB8C-307E-64E0-7D94E01A3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521" y="2122920"/>
            <a:ext cx="1537920" cy="124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5187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cs-CZ" altLang="cs-CZ" sz="1633">
                <a:solidFill>
                  <a:srgbClr val="000000"/>
                </a:solidFill>
              </a:rPr>
              <a:t> Atacama (Sev. Chile)</a:t>
            </a:r>
          </a:p>
          <a:p>
            <a:pPr eaLnBrk="1">
              <a:buClrTx/>
              <a:buFontTx/>
              <a:buNone/>
            </a:pPr>
            <a:endParaRPr lang="cs-CZ" altLang="cs-CZ" sz="1633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cs-CZ" altLang="cs-CZ" sz="1633">
                <a:solidFill>
                  <a:srgbClr val="000000"/>
                </a:solidFill>
              </a:rPr>
              <a:t>38 – 220 ppm As ve vlasech</a:t>
            </a:r>
          </a:p>
        </p:txBody>
      </p:sp>
      <p:sp>
        <p:nvSpPr>
          <p:cNvPr id="5126" name="Text Box 5">
            <a:extLst>
              <a:ext uri="{FF2B5EF4-FFF2-40B4-BE49-F238E27FC236}">
                <a16:creationId xmlns:a16="http://schemas.microsoft.com/office/drawing/2014/main" id="{CE651453-A8C0-F61E-20C7-A7A39691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81" y="5226120"/>
            <a:ext cx="8488800" cy="78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5187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cs-CZ" altLang="cs-CZ" sz="1814" dirty="0">
                <a:solidFill>
                  <a:srgbClr val="000000"/>
                </a:solidFill>
              </a:rPr>
              <a:t>Chronická otrava arsenem způsobuje zdravotní problémy od předčasných porodů, porodů mrtvých dětí, kojenecké úmrtnosti, kožních poruch, zpomalení růstu, neurologických poruch a rakoviny až po rozštěp patra a rozštěp páteře. </a:t>
            </a:r>
          </a:p>
        </p:txBody>
      </p:sp>
      <p:pic>
        <p:nvPicPr>
          <p:cNvPr id="5127" name="Picture 6">
            <a:extLst>
              <a:ext uri="{FF2B5EF4-FFF2-40B4-BE49-F238E27FC236}">
                <a16:creationId xmlns:a16="http://schemas.microsoft.com/office/drawing/2014/main" id="{C6C596C8-18B8-D2B6-6B7C-EAAEBEA5D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41" y="723241"/>
            <a:ext cx="2476800" cy="352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47058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477658B6-6ADF-BD9C-72AF-0FA0EF9B9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9165" y="320201"/>
            <a:ext cx="4440960" cy="1144800"/>
          </a:xfrm>
        </p:spPr>
        <p:txBody>
          <a:bodyPr vert="horz" lIns="91440" tIns="25471" rIns="91440" bIns="45720" rtlCol="0" anchor="ctr"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2903" dirty="0" err="1"/>
              <a:t>Speciace</a:t>
            </a:r>
            <a:r>
              <a:rPr lang="cs-CZ" altLang="cs-CZ" sz="2903" dirty="0"/>
              <a:t> arsenu</a:t>
            </a:r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E549D92E-7DB6-48F8-DFED-0031980BC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505" y="4624549"/>
            <a:ext cx="4952336" cy="19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3">
            <a:extLst>
              <a:ext uri="{FF2B5EF4-FFF2-40B4-BE49-F238E27FC236}">
                <a16:creationId xmlns:a16="http://schemas.microsoft.com/office/drawing/2014/main" id="{B7EC9418-D44E-6020-CF81-C92788F2F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1" y="1646020"/>
            <a:ext cx="3607200" cy="487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4">
            <a:extLst>
              <a:ext uri="{FF2B5EF4-FFF2-40B4-BE49-F238E27FC236}">
                <a16:creationId xmlns:a16="http://schemas.microsoft.com/office/drawing/2014/main" id="{A45B115D-D40E-7D8F-8ABE-CA2FC9AFB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10" y="156912"/>
            <a:ext cx="4288321" cy="415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36643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>
            <a:extLst>
              <a:ext uri="{FF2B5EF4-FFF2-40B4-BE49-F238E27FC236}">
                <a16:creationId xmlns:a16="http://schemas.microsoft.com/office/drawing/2014/main" id="{461C0106-D28D-F6D3-B78D-2FD8479C6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0" y="304199"/>
            <a:ext cx="3811680" cy="24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3">
            <a:extLst>
              <a:ext uri="{FF2B5EF4-FFF2-40B4-BE49-F238E27FC236}">
                <a16:creationId xmlns:a16="http://schemas.microsoft.com/office/drawing/2014/main" id="{4555CD1D-D10D-624E-864C-62E91CADF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640" y="355587"/>
            <a:ext cx="4423681" cy="169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5187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cs-CZ" altLang="cs-CZ" sz="1814" b="1" dirty="0">
                <a:solidFill>
                  <a:schemeClr val="tx1"/>
                </a:solidFill>
              </a:rPr>
              <a:t>Simon Bolívar </a:t>
            </a:r>
            <a:r>
              <a:rPr lang="cs-CZ" altLang="cs-CZ" sz="1814" dirty="0">
                <a:solidFill>
                  <a:schemeClr val="tx1"/>
                </a:solidFill>
              </a:rPr>
              <a:t>zemřel </a:t>
            </a:r>
            <a:r>
              <a:rPr lang="cs-CZ" altLang="cs-CZ" sz="1814" dirty="0">
                <a:solidFill>
                  <a:srgbClr val="000000"/>
                </a:solidFill>
              </a:rPr>
              <a:t>na chronickou otravu arzenem, která se dále komplikovala bronchiektáziemi a rakovinou plic. Kontakt s arzenem byl v důsledku pití kontaminované vody v Peru nebo v důsledku léčebného použití arzenu.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0765CE86-C110-6D94-FA9F-4CE31256D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736" y="5398597"/>
            <a:ext cx="2246400" cy="54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55187" rIns="81638" bIns="4081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cs-CZ" altLang="cs-CZ" sz="1633" dirty="0" err="1">
                <a:solidFill>
                  <a:srgbClr val="000000"/>
                </a:solidFill>
              </a:rPr>
              <a:t>copper</a:t>
            </a:r>
            <a:r>
              <a:rPr lang="cs-CZ" altLang="cs-CZ" sz="1633" dirty="0">
                <a:solidFill>
                  <a:srgbClr val="000000"/>
                </a:solidFill>
              </a:rPr>
              <a:t> </a:t>
            </a:r>
            <a:r>
              <a:rPr lang="cs-CZ" altLang="cs-CZ" sz="1633" dirty="0" err="1">
                <a:solidFill>
                  <a:srgbClr val="000000"/>
                </a:solidFill>
              </a:rPr>
              <a:t>arsenite</a:t>
            </a:r>
            <a:r>
              <a:rPr lang="cs-CZ" altLang="cs-CZ" sz="1633" dirty="0">
                <a:solidFill>
                  <a:srgbClr val="000000"/>
                </a:solidFill>
              </a:rPr>
              <a:t> (</a:t>
            </a:r>
            <a:r>
              <a:rPr lang="cs-CZ" altLang="cs-CZ" sz="1633" dirty="0" err="1">
                <a:solidFill>
                  <a:srgbClr val="000000"/>
                </a:solidFill>
              </a:rPr>
              <a:t>Scheele’s</a:t>
            </a:r>
            <a:r>
              <a:rPr lang="cs-CZ" altLang="cs-CZ" sz="1633" dirty="0">
                <a:solidFill>
                  <a:srgbClr val="000000"/>
                </a:solidFill>
              </a:rPr>
              <a:t> green) </a:t>
            </a:r>
          </a:p>
          <a:p>
            <a:pPr eaLnBrk="1">
              <a:buClrTx/>
              <a:buFontTx/>
              <a:buNone/>
            </a:pPr>
            <a:r>
              <a:rPr lang="cs-CZ" altLang="cs-CZ" sz="1633" dirty="0" err="1">
                <a:solidFill>
                  <a:srgbClr val="000000"/>
                </a:solidFill>
              </a:rPr>
              <a:t>copper</a:t>
            </a:r>
            <a:r>
              <a:rPr lang="cs-CZ" altLang="cs-CZ" sz="1633" dirty="0">
                <a:solidFill>
                  <a:srgbClr val="000000"/>
                </a:solidFill>
              </a:rPr>
              <a:t> </a:t>
            </a:r>
            <a:r>
              <a:rPr lang="cs-CZ" altLang="cs-CZ" sz="1633" dirty="0" err="1">
                <a:solidFill>
                  <a:srgbClr val="000000"/>
                </a:solidFill>
              </a:rPr>
              <a:t>aceto</a:t>
            </a:r>
            <a:r>
              <a:rPr lang="cs-CZ" altLang="cs-CZ" sz="1633" dirty="0">
                <a:solidFill>
                  <a:srgbClr val="000000"/>
                </a:solidFill>
              </a:rPr>
              <a:t> </a:t>
            </a:r>
            <a:r>
              <a:rPr lang="cs-CZ" altLang="cs-CZ" sz="1633" dirty="0" err="1">
                <a:solidFill>
                  <a:srgbClr val="000000"/>
                </a:solidFill>
              </a:rPr>
              <a:t>arsenite</a:t>
            </a:r>
            <a:r>
              <a:rPr lang="cs-CZ" altLang="cs-CZ" sz="1633" dirty="0">
                <a:solidFill>
                  <a:srgbClr val="000000"/>
                </a:solidFill>
              </a:rPr>
              <a:t> (</a:t>
            </a:r>
            <a:r>
              <a:rPr lang="cs-CZ" altLang="cs-CZ" sz="1633" dirty="0" err="1">
                <a:solidFill>
                  <a:srgbClr val="000000"/>
                </a:solidFill>
              </a:rPr>
              <a:t>Emerald</a:t>
            </a:r>
            <a:r>
              <a:rPr lang="cs-CZ" altLang="cs-CZ" sz="1633" dirty="0">
                <a:solidFill>
                  <a:srgbClr val="000000"/>
                </a:solidFill>
              </a:rPr>
              <a:t> green)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4E620-1178-4B04-18C7-B41F15AC6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40" y="4882205"/>
            <a:ext cx="1719607" cy="160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219B86-C9AF-D7C6-F290-8F86489D7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03" y="3297819"/>
            <a:ext cx="3854690" cy="30139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0B387F-1BBB-BBDA-9521-F8299236304E}"/>
              </a:ext>
            </a:extLst>
          </p:cNvPr>
          <p:cNvSpPr txBox="1"/>
          <p:nvPr/>
        </p:nvSpPr>
        <p:spPr>
          <a:xfrm>
            <a:off x="4396881" y="3330142"/>
            <a:ext cx="4572034" cy="846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633" b="1" dirty="0"/>
              <a:t>Napoleon Bonaparte </a:t>
            </a:r>
            <a:r>
              <a:rPr lang="cs-CZ" altLang="cs-CZ" sz="1633" dirty="0"/>
              <a:t>trpěl </a:t>
            </a:r>
            <a:r>
              <a:rPr lang="cs-CZ" altLang="cs-CZ" sz="1633" dirty="0">
                <a:solidFill>
                  <a:srgbClr val="000000"/>
                </a:solidFill>
              </a:rPr>
              <a:t>chronickou otravou arzenem patrně v důsledku </a:t>
            </a:r>
            <a:r>
              <a:rPr lang="cs-CZ" altLang="cs-CZ" sz="1633" dirty="0" err="1">
                <a:solidFill>
                  <a:srgbClr val="000000"/>
                </a:solidFill>
              </a:rPr>
              <a:t>konraktu</a:t>
            </a:r>
            <a:r>
              <a:rPr lang="cs-CZ" altLang="cs-CZ" sz="1633" dirty="0">
                <a:solidFill>
                  <a:srgbClr val="000000"/>
                </a:solidFill>
              </a:rPr>
              <a:t> s tapetami obsahujícími barviva na bázi arsenu.</a:t>
            </a:r>
            <a:endParaRPr lang="cs-CZ" sz="1633" dirty="0"/>
          </a:p>
        </p:txBody>
      </p:sp>
    </p:spTree>
    <p:extLst>
      <p:ext uri="{BB962C8B-B14F-4D97-AF65-F5344CB8AC3E}">
        <p14:creationId xmlns:p14="http://schemas.microsoft.com/office/powerpoint/2010/main" val="192709705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Devos20007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88913"/>
            <a:ext cx="6986587" cy="6440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BABE5B6E-071B-4C62-92C8-065484D308A3}"/>
              </a:ext>
            </a:extLst>
          </p:cNvPr>
          <p:cNvSpPr txBox="1"/>
          <p:nvPr/>
        </p:nvSpPr>
        <p:spPr>
          <a:xfrm>
            <a:off x="159356" y="166024"/>
            <a:ext cx="88356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cs-CZ" sz="2000" b="1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zeleň 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žlutozelený pigment s převažující složkou </a:t>
            </a:r>
            <a:r>
              <a:rPr lang="cs-CZ" sz="2000" b="0" i="0" u="sng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arsenitanu měďnatého</a:t>
            </a:r>
            <a:r>
              <a:rPr lang="cs-CZ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 skutečnosti skládá z mnoha různých sloučenin, např. CuO·As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CuHAsO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·3H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O, 3CuO·As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·2H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O, CuAsO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2CuO·As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·2H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Oproti pigmentům na bázi uhličitanu měďnatého 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zeleň zářivější a stálejší. Vzhledem k obsahu mědi  však měla tendenci časem blednout a za přítomnosti sirovodíku a sulfidů dokonce černat.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D615305-51F9-4A15-930E-CA9FC9B7244F}"/>
              </a:ext>
            </a:extLst>
          </p:cNvPr>
          <p:cNvSpPr txBox="1"/>
          <p:nvPr/>
        </p:nvSpPr>
        <p:spPr>
          <a:xfrm>
            <a:off x="159356" y="2488702"/>
            <a:ext cx="56791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zeleň se v 19. století používala jako pigment pro barvení papíru a tapet, bavlněných a lněných tkanin, voskových svíček , dětských hraček a dokonce i cukrovinek. Ve 30. letech 20. století byla použita jako insekticid.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7872F49-CBFE-4C4D-9111-13D1E5CAD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92" y="2488702"/>
            <a:ext cx="3061483" cy="40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cheele Green &amp; Paris Green | Paris green, Paris, Green copper">
            <a:extLst>
              <a:ext uri="{FF2B5EF4-FFF2-40B4-BE49-F238E27FC236}">
                <a16:creationId xmlns:a16="http://schemas.microsoft.com/office/drawing/2014/main" id="{EE72B8B6-34B1-4650-BA29-A2A4710DB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96" y="4308871"/>
            <a:ext cx="3536753" cy="223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Šipka: dolů 19">
            <a:extLst>
              <a:ext uri="{FF2B5EF4-FFF2-40B4-BE49-F238E27FC236}">
                <a16:creationId xmlns:a16="http://schemas.microsoft.com/office/drawing/2014/main" id="{41E32B6A-F3AF-4B42-B85F-8DC909202408}"/>
              </a:ext>
            </a:extLst>
          </p:cNvPr>
          <p:cNvSpPr/>
          <p:nvPr/>
        </p:nvSpPr>
        <p:spPr>
          <a:xfrm rot="18912316">
            <a:off x="1438275" y="4867276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816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78F6FAA-75BC-4A50-A044-BE65D5B0D35C}"/>
              </a:ext>
            </a:extLst>
          </p:cNvPr>
          <p:cNvSpPr txBox="1"/>
          <p:nvPr/>
        </p:nvSpPr>
        <p:spPr>
          <a:xfrm>
            <a:off x="185737" y="201490"/>
            <a:ext cx="87725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Svinibrodská (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schweinfurtská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zeleň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triarsenitan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-octan měďnatý; také Pařížská zeleň, Vídeňská zeleň, smaragdová zeleň) je vysoce toxický smaragdově zelený krystalický prášek. Používala se jako syntetické barvivo, rodenticid a insekticid.</a:t>
            </a:r>
          </a:p>
        </p:txBody>
      </p:sp>
      <p:pic>
        <p:nvPicPr>
          <p:cNvPr id="1026" name="Picture 2" descr="Strukturní vzorec">
            <a:extLst>
              <a:ext uri="{FF2B5EF4-FFF2-40B4-BE49-F238E27FC236}">
                <a16:creationId xmlns:a16="http://schemas.microsoft.com/office/drawing/2014/main" id="{AAAED34C-6083-459A-B140-1663A9E5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0" y="1755218"/>
            <a:ext cx="3788747" cy="161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B4A068-5301-4497-916C-4B2FD85E973D}"/>
              </a:ext>
            </a:extLst>
          </p:cNvPr>
          <p:cNvSpPr txBox="1"/>
          <p:nvPr/>
        </p:nvSpPr>
        <p:spPr>
          <a:xfrm>
            <a:off x="163766" y="3429000"/>
            <a:ext cx="877252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počátku 20. století bylo hojně rozšířeno (zejména v Americe) použití směsi svinibrodské zeleně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hydrogenarseničnanu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olovnatého jako insekticidu v jabloňových sadech. Ve 40. letech 20. století byla svinibrodská zeleň rozprašována z letadel na Sardinii a Korsice jako insekticid proti malárii. Byla též použita na hubení krys v pařížské kanalizaci, odtud též název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Pařížská zeleň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zářivý zelený odstín, dobré krycí schopnosti, světelnou stálost a odolnost vůči povětrnostním podmínkám byla oblíbena u malířů, jako např. anglický krajinář William Turner, impresionisté Claude Monet a Auguste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Renoir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 postimpresionisté Paul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Gauguin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Paul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Cézanne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Vincent van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Gogh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8" name="Picture 4" descr="Scheele Green &amp; Paris Green | Paris green, Paris, Green copper">
            <a:extLst>
              <a:ext uri="{FF2B5EF4-FFF2-40B4-BE49-F238E27FC236}">
                <a16:creationId xmlns:a16="http://schemas.microsoft.com/office/drawing/2014/main" id="{7BC23490-FF1E-4B23-A250-1BF777163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82861"/>
            <a:ext cx="3390900" cy="21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ipka: dolů 9">
            <a:extLst>
              <a:ext uri="{FF2B5EF4-FFF2-40B4-BE49-F238E27FC236}">
                <a16:creationId xmlns:a16="http://schemas.microsoft.com/office/drawing/2014/main" id="{06A91B50-831E-4AB6-9095-4090347E6EC0}"/>
              </a:ext>
            </a:extLst>
          </p:cNvPr>
          <p:cNvSpPr/>
          <p:nvPr/>
        </p:nvSpPr>
        <p:spPr>
          <a:xfrm rot="2737061">
            <a:off x="7688165" y="1972349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644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32C3D87-C9C5-407C-97DB-30B6FEE7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46" y="320665"/>
            <a:ext cx="2960204" cy="23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F1CE32D-B106-4C22-A574-D3C92590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104213"/>
            <a:ext cx="2207107" cy="35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E18474D-B689-4703-A5DF-B8363471EA8C}"/>
              </a:ext>
            </a:extLst>
          </p:cNvPr>
          <p:cNvSpPr txBox="1"/>
          <p:nvPr/>
        </p:nvSpPr>
        <p:spPr>
          <a:xfrm>
            <a:off x="241978" y="361696"/>
            <a:ext cx="5486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19. století se zejména </a:t>
            </a:r>
            <a:r>
              <a:rPr lang="cs-CZ" sz="2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cs-CZ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zeleň </a:t>
            </a:r>
            <a:r>
              <a:rPr lang="cs-CZ" sz="2000" b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později též </a:t>
            </a:r>
            <a:r>
              <a:rPr lang="cs-CZ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svinibrodská (pařížská) zeleň </a:t>
            </a:r>
            <a:r>
              <a:rPr lang="cs-CZ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používala k barvení látek na zeleno. Proto ve viktoriánské době řada žen (včetně švadlen) měla zdravotní problémy či dokonce umírala. K symptomům otravy patřily zelené ruce, žluté nehty a hluboké jizvy.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928B65A-5B99-448A-972A-9A7AAE01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21" y="3105791"/>
            <a:ext cx="6293739" cy="35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33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6CC3D96-3920-4E56-A61A-753D142325D5}"/>
              </a:ext>
            </a:extLst>
          </p:cNvPr>
          <p:cNvSpPr txBox="1"/>
          <p:nvPr/>
        </p:nvSpPr>
        <p:spPr>
          <a:xfrm>
            <a:off x="147637" y="172284"/>
            <a:ext cx="88487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Oba pigmenty,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svinibrodská zeleň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byly hojně používány k výrobě tapet. Toxické sloučeniny arsenu se z nich mohly uvolňovat dvěma způsoby: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1. Nepatrné částečky pigmentu se mohly uvolnit do ovzduší (odkud mohly být absorbovány plícemi) a/nebo se stát se součástí prachu.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2. Působením vyšší teploty, vlhkosti a mikroorganismů (zejm. plísní), se z tapet uvolňují toxické plyny AsH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As(CH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As(CH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však velmi málo toxický a zřejmě tak nebyl zdrojem otrav.</a:t>
            </a:r>
          </a:p>
        </p:txBody>
      </p:sp>
      <p:pic>
        <p:nvPicPr>
          <p:cNvPr id="8" name="Picture 2" descr="The Color That May Have Killed Napoleon: Scheele's Green ...">
            <a:extLst>
              <a:ext uri="{FF2B5EF4-FFF2-40B4-BE49-F238E27FC236}">
                <a16:creationId xmlns:a16="http://schemas.microsoft.com/office/drawing/2014/main" id="{29050B90-539A-48D5-B772-DE0068DB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8802" y="3269208"/>
            <a:ext cx="4042553" cy="25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CA7F5EA-3D18-485F-B947-4B964E91F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53" y="3048000"/>
            <a:ext cx="5781103" cy="282497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746F0B3-7D04-4B2F-AABE-222D462DADBC}"/>
              </a:ext>
            </a:extLst>
          </p:cNvPr>
          <p:cNvSpPr txBox="1"/>
          <p:nvPr/>
        </p:nvSpPr>
        <p:spPr>
          <a:xfrm>
            <a:off x="267562" y="6001994"/>
            <a:ext cx="578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Kulečníkový sál na zámku Krásný vrch (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úpatí Rychlebských hor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 – tapety barvené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Scheeleho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zelení.</a:t>
            </a:r>
          </a:p>
        </p:txBody>
      </p:sp>
    </p:spTree>
    <p:extLst>
      <p:ext uri="{BB962C8B-B14F-4D97-AF65-F5344CB8AC3E}">
        <p14:creationId xmlns:p14="http://schemas.microsoft.com/office/powerpoint/2010/main" val="1226108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8C55FF-2EFC-4887-AD1F-77760370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62" y="369690"/>
            <a:ext cx="4286249" cy="406399"/>
          </a:xfrm>
        </p:spPr>
        <p:txBody>
          <a:bodyPr>
            <a:noAutofit/>
          </a:bodyPr>
          <a:lstStyle/>
          <a:p>
            <a:r>
              <a:rPr lang="cs-CZ" sz="2400" b="1" i="0" dirty="0">
                <a:solidFill>
                  <a:srgbClr val="232323"/>
                </a:solidFill>
                <a:effectLst/>
                <a:latin typeface="+mn-lt"/>
              </a:rPr>
              <a:t>Hromadná otrava cukrovinkami </a:t>
            </a:r>
            <a:br>
              <a:rPr lang="cs-CZ" sz="2400" b="1" i="0" dirty="0">
                <a:solidFill>
                  <a:srgbClr val="232323"/>
                </a:solidFill>
                <a:effectLst/>
                <a:latin typeface="+mn-lt"/>
              </a:rPr>
            </a:br>
            <a:r>
              <a:rPr lang="cs-CZ" sz="2400" b="1" i="0" dirty="0">
                <a:solidFill>
                  <a:srgbClr val="232323"/>
                </a:solidFill>
                <a:effectLst/>
                <a:latin typeface="+mn-lt"/>
              </a:rPr>
              <a:t>v </a:t>
            </a:r>
            <a:r>
              <a:rPr lang="cs-CZ" sz="2400" b="1" i="0" dirty="0" err="1">
                <a:solidFill>
                  <a:srgbClr val="232323"/>
                </a:solidFill>
                <a:effectLst/>
                <a:latin typeface="+mn-lt"/>
              </a:rPr>
              <a:t>Bradfordu</a:t>
            </a:r>
            <a:endParaRPr lang="cs-CZ" sz="2400" dirty="0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31771A2-79E4-42A1-B993-355F47610E03}"/>
              </a:ext>
            </a:extLst>
          </p:cNvPr>
          <p:cNvSpPr txBox="1"/>
          <p:nvPr/>
        </p:nvSpPr>
        <p:spPr>
          <a:xfrm>
            <a:off x="180975" y="1183829"/>
            <a:ext cx="439102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áhodná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otrava arsenikem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Bradfordu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Yorkshire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roku 1858. Z více než 200 intoxikovaných jich 20 zemřelo, ostatní měli vážné zdravotní problémy. Místo neškodného prášku zvaného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daft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(směs drceného vápence a sádry) byl do cukroví omylem přidán arsenik. Obě bílé práškovité látky byly skladovány vedle sebe v nedostatečně označených nádobách.</a:t>
            </a:r>
          </a:p>
        </p:txBody>
      </p:sp>
      <p:pic>
        <p:nvPicPr>
          <p:cNvPr id="1026" name="Picture 2" descr="Bradford sweet poisoning 1858 Copyright Mark Davis with permission">
            <a:extLst>
              <a:ext uri="{FF2B5EF4-FFF2-40B4-BE49-F238E27FC236}">
                <a16:creationId xmlns:a16="http://schemas.microsoft.com/office/drawing/2014/main" id="{1E4D0084-FDC2-437E-AE04-F1BCE7E4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71450"/>
            <a:ext cx="4191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ying for a Humbug, the Bradford Sweets Poisoning 1858">
            <a:extLst>
              <a:ext uri="{FF2B5EF4-FFF2-40B4-BE49-F238E27FC236}">
                <a16:creationId xmlns:a16="http://schemas.microsoft.com/office/drawing/2014/main" id="{07EDF018-DBF0-4C6C-9D01-5FCEC50C2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810850"/>
            <a:ext cx="2309812" cy="172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120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662238" cy="1811338"/>
          </a:xfrm>
        </p:spPr>
        <p:txBody>
          <a:bodyPr/>
          <a:lstStyle/>
          <a:p>
            <a:r>
              <a:rPr lang="cs-CZ" altLang="cs-CZ" sz="3600"/>
              <a:t>Analýza izotopových poměrů</a:t>
            </a:r>
          </a:p>
        </p:txBody>
      </p:sp>
      <p:pic>
        <p:nvPicPr>
          <p:cNvPr id="30723" name="Picture 3" descr="Schultheis2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404813"/>
            <a:ext cx="4100513" cy="2897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 descr="Schultheis2004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3500438"/>
            <a:ext cx="7451725" cy="3201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84213" y="3068638"/>
            <a:ext cx="260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Sklo „Art nouveau“</a:t>
            </a:r>
          </a:p>
        </p:txBody>
      </p:sp>
      <p:pic>
        <p:nvPicPr>
          <p:cNvPr id="30728" name="Picture 8" descr="nouveau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860800"/>
            <a:ext cx="207645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43363" cy="1143000"/>
          </a:xfrm>
          <a:noFill/>
          <a:ln/>
        </p:spPr>
        <p:txBody>
          <a:bodyPr/>
          <a:lstStyle/>
          <a:p>
            <a:r>
              <a:rPr lang="cs-CZ" altLang="cs-CZ"/>
              <a:t>Terra sigillata</a:t>
            </a:r>
          </a:p>
        </p:txBody>
      </p:sp>
      <p:graphicFrame>
        <p:nvGraphicFramePr>
          <p:cNvPr id="7782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566738" y="1724025"/>
          <a:ext cx="3819525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3820058" imgH="4277322" progId="MSPhotoEd.3">
                  <p:embed/>
                </p:oleObj>
              </mc:Choice>
              <mc:Fallback>
                <p:oleObj name="Fotografie" r:id="rId2" imgW="3820058" imgH="4277322" progId="MSPhotoEd.3">
                  <p:embed/>
                  <p:pic>
                    <p:nvPicPr>
                      <p:cNvPr id="778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8" y="1724025"/>
                        <a:ext cx="3819525" cy="427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2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35600" y="404813"/>
          <a:ext cx="2914650" cy="218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3809524" imgH="2857899" progId="MSPhotoEd.3">
                  <p:embed/>
                </p:oleObj>
              </mc:Choice>
              <mc:Fallback>
                <p:oleObj name="Fotografie" r:id="rId4" imgW="3809524" imgH="2857899" progId="MSPhotoEd.3">
                  <p:embed/>
                  <p:pic>
                    <p:nvPicPr>
                      <p:cNvPr id="778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04813"/>
                        <a:ext cx="2914650" cy="218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4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435600" y="2924175"/>
          <a:ext cx="2862263" cy="367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2857899" imgH="3666667" progId="MSPhotoEd.3">
                  <p:embed/>
                </p:oleObj>
              </mc:Choice>
              <mc:Fallback>
                <p:oleObj name="Fotografie" r:id="rId6" imgW="2857899" imgH="3666667" progId="MSPhotoEd.3">
                  <p:embed/>
                  <p:pic>
                    <p:nvPicPr>
                      <p:cNvPr id="7783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924175"/>
                        <a:ext cx="2862263" cy="367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4038600" cy="2943225"/>
          </a:xfrm>
          <a:noFill/>
          <a:ln/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900113" y="4508500"/>
            <a:ext cx="29527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600"/>
              <a:t>LIBS spektra </a:t>
            </a:r>
          </a:p>
          <a:p>
            <a:endParaRPr lang="cs-CZ" altLang="cs-CZ" sz="1600"/>
          </a:p>
          <a:p>
            <a:pPr>
              <a:buFontTx/>
              <a:buAutoNum type="alphaLcParenBoth"/>
            </a:pPr>
            <a:r>
              <a:rPr lang="cs-CZ" altLang="cs-CZ" sz="1600"/>
              <a:t>Hispánský vzorek, H5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Galský vzorek G3</a:t>
            </a:r>
          </a:p>
        </p:txBody>
      </p:sp>
      <p:pic>
        <p:nvPicPr>
          <p:cNvPr id="4301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052513"/>
            <a:ext cx="4038600" cy="2906712"/>
          </a:xfrm>
          <a:noFill/>
          <a:ln/>
        </p:spPr>
      </p:pic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4859338" y="4868863"/>
            <a:ext cx="4032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Discriminační analýza výsledků (elipsy odpovídají 90% hladiny významnosti)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367CE148-0F11-838E-2024-FECAB622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/>
              <a:t>Sapropelit (švartna)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0D68F420-7559-74FA-82E3-F001A441F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57563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B53A9733-45DE-9BE9-AB4D-49284D1DA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628775"/>
            <a:ext cx="84963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Vzniká metamorfózou sapropelu – usazeniny vniklé anaerobním rozkladem odumřelých částí vodních rostlin a planktonu. Sediment tmavohnědé až černé barvy, podobný břidličné hornině vystupuje v nadloží černého uhlí především v kladensko-rakovnické oblasti, kde byl systematicky těžen a obráběn Kelty . </a:t>
            </a:r>
            <a:br>
              <a:rPr lang="cs-CZ" altLang="cs-CZ"/>
            </a:br>
            <a:br>
              <a:rPr lang="cs-CZ" altLang="cs-CZ"/>
            </a:br>
            <a:r>
              <a:rPr lang="cs-CZ" altLang="cs-CZ"/>
              <a:t> </a:t>
            </a: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3B44E457-A71C-A8BA-8174-E80F96555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00FF7BA0-C04D-F9A5-9A3C-2745285AE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1943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Grafit</a:t>
            </a:r>
          </a:p>
        </p:txBody>
      </p:sp>
      <p:pic>
        <p:nvPicPr>
          <p:cNvPr id="65539" name="Picture 2">
            <a:extLst>
              <a:ext uri="{FF2B5EF4-FFF2-40B4-BE49-F238E27FC236}">
                <a16:creationId xmlns:a16="http://schemas.microsoft.com/office/drawing/2014/main" id="{1F9C609A-355F-5C4D-2551-A647CA09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573463"/>
            <a:ext cx="301783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0" name="Picture 3">
            <a:extLst>
              <a:ext uri="{FF2B5EF4-FFF2-40B4-BE49-F238E27FC236}">
                <a16:creationId xmlns:a16="http://schemas.microsoft.com/office/drawing/2014/main" id="{FDB2E871-666E-C19C-E931-2635D232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4813"/>
            <a:ext cx="2179637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1" name="Picture 4">
            <a:extLst>
              <a:ext uri="{FF2B5EF4-FFF2-40B4-BE49-F238E27FC236}">
                <a16:creationId xmlns:a16="http://schemas.microsoft.com/office/drawing/2014/main" id="{2331C3C0-253E-E1B9-0028-DD5B217BA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6700"/>
            <a:ext cx="3167062" cy="2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42" name="Rectangle 5">
            <a:extLst>
              <a:ext uri="{FF2B5EF4-FFF2-40B4-BE49-F238E27FC236}">
                <a16:creationId xmlns:a16="http://schemas.microsoft.com/office/drawing/2014/main" id="{CE42FBA6-1FEC-9A0B-F41C-3DFEA2A3C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73238"/>
            <a:ext cx="5256213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Tvoří pigment ve vápencích a jílovitých břidlicích. Ložiska grafitu vznikají při přeměně usazených hornin ze zbytků organických látek a tvoří vrstvy nebo čočkovitá tělesa v rulách, svorech, fylitech nebo mramorech.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A3E0A0BE-259D-4FCE-A49E-1299C7CB81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4000"/>
              <a:t>Mayská modř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075075AF-0F23-4AE7-9294-ABEBA04ED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344805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D43AABE8-0826-456E-85D8-71B0643C7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060575"/>
            <a:ext cx="251142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1363</Words>
  <Application>Microsoft Office PowerPoint</Application>
  <PresentationFormat>Předvádění na obrazovce (4:3)</PresentationFormat>
  <Paragraphs>79</Paragraphs>
  <Slides>34</Slides>
  <Notes>10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Motiv Office</vt:lpstr>
      <vt:lpstr>Fotografie</vt:lpstr>
      <vt:lpstr>Chemie v archeologii</vt:lpstr>
      <vt:lpstr>Provenience železa</vt:lpstr>
      <vt:lpstr>Prezentace aplikace PowerPoint</vt:lpstr>
      <vt:lpstr>Analýza izotopových poměrů</vt:lpstr>
      <vt:lpstr>Terra sigillata</vt:lpstr>
      <vt:lpstr>Prezentace aplikace PowerPoint</vt:lpstr>
      <vt:lpstr>Sapropelit (švartna)</vt:lpstr>
      <vt:lpstr>Grafit</vt:lpstr>
      <vt:lpstr>Mayská modř</vt:lpstr>
      <vt:lpstr>Mayská modř</vt:lpstr>
      <vt:lpstr>Prezentace aplikace PowerPoint</vt:lpstr>
      <vt:lpstr>Reakce proteinů s formaldehydem </vt:lpstr>
      <vt:lpstr>Prezentace aplikace PowerPoint</vt:lpstr>
      <vt:lpstr>Rozklad argininu v alkalickém prostředí</vt:lpstr>
      <vt:lpstr>Horka-Ondrej</vt:lpstr>
      <vt:lpstr>Mykolové kyseliny</vt:lpstr>
      <vt:lpstr>Mykolové kyseliny</vt:lpstr>
      <vt:lpstr>Tetracykliny</vt:lpstr>
      <vt:lpstr>Působení plísní </vt:lpstr>
      <vt:lpstr>Chlorované pesticidy</vt:lpstr>
      <vt:lpstr>DDT</vt:lpstr>
      <vt:lpstr>HCH (lindan)</vt:lpstr>
      <vt:lpstr>Prezentace aplikace PowerPoint</vt:lpstr>
      <vt:lpstr>Prezentace aplikace PowerPoint</vt:lpstr>
      <vt:lpstr>Chlorovaná látky v muzejních exponátech</vt:lpstr>
      <vt:lpstr>Arsen</vt:lpstr>
      <vt:lpstr>Arseniasis </vt:lpstr>
      <vt:lpstr>Speciace arsenu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Hromadná otrava cukrovinkami  v Bradfordu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Lubomir Prokes</cp:lastModifiedBy>
  <cp:revision>4</cp:revision>
  <dcterms:created xsi:type="dcterms:W3CDTF">2022-11-15T08:06:27Z</dcterms:created>
  <dcterms:modified xsi:type="dcterms:W3CDTF">2022-11-15T11:14:25Z</dcterms:modified>
</cp:coreProperties>
</file>