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415" r:id="rId3"/>
    <p:sldId id="635" r:id="rId4"/>
    <p:sldId id="589" r:id="rId5"/>
    <p:sldId id="412" r:id="rId6"/>
    <p:sldId id="313" r:id="rId7"/>
    <p:sldId id="416" r:id="rId8"/>
    <p:sldId id="418" r:id="rId9"/>
    <p:sldId id="379" r:id="rId10"/>
    <p:sldId id="380" r:id="rId11"/>
    <p:sldId id="287" r:id="rId12"/>
    <p:sldId id="413" r:id="rId13"/>
    <p:sldId id="382" r:id="rId14"/>
    <p:sldId id="383" r:id="rId15"/>
    <p:sldId id="411" r:id="rId16"/>
    <p:sldId id="288" r:id="rId17"/>
    <p:sldId id="634" r:id="rId18"/>
    <p:sldId id="268" r:id="rId19"/>
    <p:sldId id="270" r:id="rId20"/>
    <p:sldId id="272" r:id="rId21"/>
    <p:sldId id="274" r:id="rId22"/>
    <p:sldId id="602" r:id="rId23"/>
    <p:sldId id="276" r:id="rId24"/>
    <p:sldId id="603" r:id="rId25"/>
    <p:sldId id="275" r:id="rId26"/>
    <p:sldId id="260" r:id="rId27"/>
    <p:sldId id="308" r:id="rId28"/>
    <p:sldId id="280" r:id="rId29"/>
    <p:sldId id="622" r:id="rId30"/>
    <p:sldId id="283" r:id="rId31"/>
    <p:sldId id="284" r:id="rId32"/>
    <p:sldId id="285" r:id="rId33"/>
    <p:sldId id="623" r:id="rId34"/>
    <p:sldId id="624" r:id="rId35"/>
    <p:sldId id="290" r:id="rId36"/>
    <p:sldId id="631" r:id="rId37"/>
    <p:sldId id="627" r:id="rId38"/>
    <p:sldId id="626" r:id="rId39"/>
    <p:sldId id="282" r:id="rId40"/>
    <p:sldId id="628" r:id="rId41"/>
    <p:sldId id="629" r:id="rId42"/>
    <p:sldId id="630" r:id="rId43"/>
    <p:sldId id="365" r:id="rId44"/>
    <p:sldId id="621" r:id="rId45"/>
    <p:sldId id="364" r:id="rId46"/>
    <p:sldId id="259" r:id="rId47"/>
    <p:sldId id="257" r:id="rId48"/>
    <p:sldId id="258" r:id="rId4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3878" autoAdjust="0"/>
  </p:normalViewPr>
  <p:slideViewPr>
    <p:cSldViewPr>
      <p:cViewPr varScale="1">
        <p:scale>
          <a:sx n="62" d="100"/>
          <a:sy n="62" d="100"/>
        </p:scale>
        <p:origin x="141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07212B7-FDDF-404F-9845-5E003A15E9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9D3BC90-0239-4CB3-9959-46C12173833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A685C93-427D-47BD-9D89-35D1690F8284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D0C53306-DF12-48B2-9757-EE3440FD53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480A3BC2-F700-454A-AF10-1711E2BB60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06495A-D163-4861-964D-AD1D0263372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1416EA-5463-4F91-81E1-821312AE75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45E7E7-7F9F-4743-A19F-D5ACB4C7FB9B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1">
            <a:extLst>
              <a:ext uri="{FF2B5EF4-FFF2-40B4-BE49-F238E27FC236}">
                <a16:creationId xmlns:a16="http://schemas.microsoft.com/office/drawing/2014/main" id="{C328CBDA-FB2B-44FE-8EF1-CC3958514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38243" name="Rectangle 2">
            <a:extLst>
              <a:ext uri="{FF2B5EF4-FFF2-40B4-BE49-F238E27FC236}">
                <a16:creationId xmlns:a16="http://schemas.microsoft.com/office/drawing/2014/main" id="{7A4B4BEF-F454-4163-A4C9-078DF039CD1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1">
            <a:extLst>
              <a:ext uri="{FF2B5EF4-FFF2-40B4-BE49-F238E27FC236}">
                <a16:creationId xmlns:a16="http://schemas.microsoft.com/office/drawing/2014/main" id="{1A83931C-0204-4EF7-A71B-9FB3D1C92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9507" name="Rectangle 2">
            <a:extLst>
              <a:ext uri="{FF2B5EF4-FFF2-40B4-BE49-F238E27FC236}">
                <a16:creationId xmlns:a16="http://schemas.microsoft.com/office/drawing/2014/main" id="{105FEBDD-9578-4B1C-9A39-63510BD3DFF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1">
            <a:extLst>
              <a:ext uri="{FF2B5EF4-FFF2-40B4-BE49-F238E27FC236}">
                <a16:creationId xmlns:a16="http://schemas.microsoft.com/office/drawing/2014/main" id="{3207DD8C-1768-4274-A6EB-96449D3CD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id="{70AF4E31-ED15-4E1E-A239-02C0F5ED043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0285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1">
            <a:extLst>
              <a:ext uri="{FF2B5EF4-FFF2-40B4-BE49-F238E27FC236}">
                <a16:creationId xmlns:a16="http://schemas.microsoft.com/office/drawing/2014/main" id="{A81F3C4F-7773-4864-A632-EF4597790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51555" name="Rectangle 2">
            <a:extLst>
              <a:ext uri="{FF2B5EF4-FFF2-40B4-BE49-F238E27FC236}">
                <a16:creationId xmlns:a16="http://schemas.microsoft.com/office/drawing/2014/main" id="{1820FE42-8D9E-4FE8-BFBB-CC8F5E01A3A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1">
            <a:extLst>
              <a:ext uri="{FF2B5EF4-FFF2-40B4-BE49-F238E27FC236}">
                <a16:creationId xmlns:a16="http://schemas.microsoft.com/office/drawing/2014/main" id="{28A90012-290F-4DE3-A6C1-C383DF7C2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5AE2E11E-9EC7-488C-936C-84DCBDC1A11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1">
            <a:extLst>
              <a:ext uri="{FF2B5EF4-FFF2-40B4-BE49-F238E27FC236}">
                <a16:creationId xmlns:a16="http://schemas.microsoft.com/office/drawing/2014/main" id="{F489100B-5AB4-442F-8DB0-897A02B2F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54627" name="Rectangle 2">
            <a:extLst>
              <a:ext uri="{FF2B5EF4-FFF2-40B4-BE49-F238E27FC236}">
                <a16:creationId xmlns:a16="http://schemas.microsoft.com/office/drawing/2014/main" id="{775157FF-57FB-4C5E-8D8C-1537357FC2C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1">
            <a:extLst>
              <a:ext uri="{FF2B5EF4-FFF2-40B4-BE49-F238E27FC236}">
                <a16:creationId xmlns:a16="http://schemas.microsoft.com/office/drawing/2014/main" id="{EEBF4ED1-8610-4DCD-99DC-B9EB25DE9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29B522C4-D1B7-4A07-BE87-D3894ABB75E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1">
            <a:extLst>
              <a:ext uri="{FF2B5EF4-FFF2-40B4-BE49-F238E27FC236}">
                <a16:creationId xmlns:a16="http://schemas.microsoft.com/office/drawing/2014/main" id="{8E1E58C9-7B5F-4C72-AC98-9EDEF1960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55651" name="Rectangle 2">
            <a:extLst>
              <a:ext uri="{FF2B5EF4-FFF2-40B4-BE49-F238E27FC236}">
                <a16:creationId xmlns:a16="http://schemas.microsoft.com/office/drawing/2014/main" id="{106F5E31-6CEB-454F-AA1E-B5EDC04F0A7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5074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>
            <a:extLst>
              <a:ext uri="{FF2B5EF4-FFF2-40B4-BE49-F238E27FC236}">
                <a16:creationId xmlns:a16="http://schemas.microsoft.com/office/drawing/2014/main" id="{E93CFF04-1C5D-4191-BC63-5185EC51ADA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4A33DEBA-C4AB-423F-AE2B-FC3CB480C4B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>
            <a:extLst>
              <a:ext uri="{FF2B5EF4-FFF2-40B4-BE49-F238E27FC236}">
                <a16:creationId xmlns:a16="http://schemas.microsoft.com/office/drawing/2014/main" id="{10D376DF-618E-4604-8B66-685FD71059A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5E9B2677-B3B3-4B73-B5CD-0913409865F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>
            <a:extLst>
              <a:ext uri="{FF2B5EF4-FFF2-40B4-BE49-F238E27FC236}">
                <a16:creationId xmlns:a16="http://schemas.microsoft.com/office/drawing/2014/main" id="{6471DE17-E99F-4565-96EE-AC2344A94AE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D167EC6C-758F-43C0-8DE3-B13F19F3A5B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1">
            <a:extLst>
              <a:ext uri="{FF2B5EF4-FFF2-40B4-BE49-F238E27FC236}">
                <a16:creationId xmlns:a16="http://schemas.microsoft.com/office/drawing/2014/main" id="{3568804A-436E-4A61-83FF-B5672CD44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50531" name="Rectangle 2">
            <a:extLst>
              <a:ext uri="{FF2B5EF4-FFF2-40B4-BE49-F238E27FC236}">
                <a16:creationId xmlns:a16="http://schemas.microsoft.com/office/drawing/2014/main" id="{FF37F06D-6255-49E7-A2CE-D1D045A6E4B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4243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>
            <a:extLst>
              <a:ext uri="{FF2B5EF4-FFF2-40B4-BE49-F238E27FC236}">
                <a16:creationId xmlns:a16="http://schemas.microsoft.com/office/drawing/2014/main" id="{1F8AC2C3-628A-4B00-8FE7-175CFB1CDF7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A32DEEB9-BBA7-4364-AF4A-FB97EB58CC7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>
            <a:extLst>
              <a:ext uri="{FF2B5EF4-FFF2-40B4-BE49-F238E27FC236}">
                <a16:creationId xmlns:a16="http://schemas.microsoft.com/office/drawing/2014/main" id="{16CE0703-5257-4398-931D-C68C3D116E3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021DC011-8718-40DD-9B8B-F6C81F91DE8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>
            <a:extLst>
              <a:ext uri="{FF2B5EF4-FFF2-40B4-BE49-F238E27FC236}">
                <a16:creationId xmlns:a16="http://schemas.microsoft.com/office/drawing/2014/main" id="{897D2C4D-35AE-48EB-A510-A51142A3AAC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A7DE085D-6BE1-44D2-BD73-D27A5364077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>
            <a:extLst>
              <a:ext uri="{FF2B5EF4-FFF2-40B4-BE49-F238E27FC236}">
                <a16:creationId xmlns:a16="http://schemas.microsoft.com/office/drawing/2014/main" id="{38FBA8F0-268E-4F5A-A016-8FC8DA202F5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5A3F7386-B776-408E-8504-4E55698F1E8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>
            <a:extLst>
              <a:ext uri="{FF2B5EF4-FFF2-40B4-BE49-F238E27FC236}">
                <a16:creationId xmlns:a16="http://schemas.microsoft.com/office/drawing/2014/main" id="{74A4326B-2788-45A0-B179-2ECFF7A718F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F1A84B41-B7E9-4779-B037-9716B563E56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1">
            <a:extLst>
              <a:ext uri="{FF2B5EF4-FFF2-40B4-BE49-F238E27FC236}">
                <a16:creationId xmlns:a16="http://schemas.microsoft.com/office/drawing/2014/main" id="{61D3D273-84D4-4711-A699-54025C8DD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58723" name="Rectangle 2">
            <a:extLst>
              <a:ext uri="{FF2B5EF4-FFF2-40B4-BE49-F238E27FC236}">
                <a16:creationId xmlns:a16="http://schemas.microsoft.com/office/drawing/2014/main" id="{89AA9618-64D2-40D6-9851-4EEA9904A26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38347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">
            <a:extLst>
              <a:ext uri="{FF2B5EF4-FFF2-40B4-BE49-F238E27FC236}">
                <a16:creationId xmlns:a16="http://schemas.microsoft.com/office/drawing/2014/main" id="{D8D6D61A-820A-49A1-AFD1-03B29A00EC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38225" y="731838"/>
            <a:ext cx="4810125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9D996896-91A3-496E-B39B-765101002E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8975" y="4570413"/>
            <a:ext cx="5508625" cy="4330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6728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">
            <a:extLst>
              <a:ext uri="{FF2B5EF4-FFF2-40B4-BE49-F238E27FC236}">
                <a16:creationId xmlns:a16="http://schemas.microsoft.com/office/drawing/2014/main" id="{A0A33A95-C760-48D2-8658-6A0573112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699" name="Rectangle 2">
            <a:extLst>
              <a:ext uri="{FF2B5EF4-FFF2-40B4-BE49-F238E27FC236}">
                <a16:creationId xmlns:a16="http://schemas.microsoft.com/office/drawing/2014/main" id="{3EF0FE75-39AF-4DF4-91E6-3704748143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38158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1">
            <a:extLst>
              <a:ext uri="{FF2B5EF4-FFF2-40B4-BE49-F238E27FC236}">
                <a16:creationId xmlns:a16="http://schemas.microsoft.com/office/drawing/2014/main" id="{C328CBDA-FB2B-44FE-8EF1-CC3958514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38243" name="Rectangle 2">
            <a:extLst>
              <a:ext uri="{FF2B5EF4-FFF2-40B4-BE49-F238E27FC236}">
                <a16:creationId xmlns:a16="http://schemas.microsoft.com/office/drawing/2014/main" id="{7A4B4BEF-F454-4163-A4C9-078DF039CD1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6378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1">
            <a:extLst>
              <a:ext uri="{FF2B5EF4-FFF2-40B4-BE49-F238E27FC236}">
                <a16:creationId xmlns:a16="http://schemas.microsoft.com/office/drawing/2014/main" id="{DEEC026F-19C1-42FA-BFB6-DE3534900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39267" name="Rectangle 2">
            <a:extLst>
              <a:ext uri="{FF2B5EF4-FFF2-40B4-BE49-F238E27FC236}">
                <a16:creationId xmlns:a16="http://schemas.microsoft.com/office/drawing/2014/main" id="{03A39FCD-9D36-4FE1-A67D-CF7B85BACDF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73879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1">
            <a:extLst>
              <a:ext uri="{FF2B5EF4-FFF2-40B4-BE49-F238E27FC236}">
                <a16:creationId xmlns:a16="http://schemas.microsoft.com/office/drawing/2014/main" id="{04C1B4A5-81FD-43FD-8374-E35EA6260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E849B901-631C-4995-A924-E6D7F62EE7B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">
            <a:extLst>
              <a:ext uri="{FF2B5EF4-FFF2-40B4-BE49-F238E27FC236}">
                <a16:creationId xmlns:a16="http://schemas.microsoft.com/office/drawing/2014/main" id="{FC300691-06BC-475B-9A9F-28F2683EF4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227175" y="-11796713"/>
            <a:ext cx="16654463" cy="12492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0291" name="Rectangle 2">
            <a:extLst>
              <a:ext uri="{FF2B5EF4-FFF2-40B4-BE49-F238E27FC236}">
                <a16:creationId xmlns:a16="http://schemas.microsoft.com/office/drawing/2014/main" id="{F40CC1D1-AE4F-432E-A937-1F3FB6E051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024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5352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1">
            <a:extLst>
              <a:ext uri="{FF2B5EF4-FFF2-40B4-BE49-F238E27FC236}">
                <a16:creationId xmlns:a16="http://schemas.microsoft.com/office/drawing/2014/main" id="{6F8C43D2-6F80-41FD-B7F5-34A48E77C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1315" name="Rectangle 2">
            <a:extLst>
              <a:ext uri="{FF2B5EF4-FFF2-40B4-BE49-F238E27FC236}">
                <a16:creationId xmlns:a16="http://schemas.microsoft.com/office/drawing/2014/main" id="{67DDF7B0-0916-4152-90EF-3E37BB25605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0210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1">
            <a:extLst>
              <a:ext uri="{FF2B5EF4-FFF2-40B4-BE49-F238E27FC236}">
                <a16:creationId xmlns:a16="http://schemas.microsoft.com/office/drawing/2014/main" id="{9F2E3A20-407F-4C9F-9EEE-056CDA375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2339" name="Rectangle 2">
            <a:extLst>
              <a:ext uri="{FF2B5EF4-FFF2-40B4-BE49-F238E27FC236}">
                <a16:creationId xmlns:a16="http://schemas.microsoft.com/office/drawing/2014/main" id="{6DCD2913-161D-4C13-8E2B-F64B99ADB3D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7569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1">
            <a:extLst>
              <a:ext uri="{FF2B5EF4-FFF2-40B4-BE49-F238E27FC236}">
                <a16:creationId xmlns:a16="http://schemas.microsoft.com/office/drawing/2014/main" id="{FE12F58F-1139-4C61-8A1C-3E1D0DA31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4387" name="Rectangle 2">
            <a:extLst>
              <a:ext uri="{FF2B5EF4-FFF2-40B4-BE49-F238E27FC236}">
                <a16:creationId xmlns:a16="http://schemas.microsoft.com/office/drawing/2014/main" id="{BD383A34-69CD-4B75-90C4-615B8E358D0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6325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1">
            <a:extLst>
              <a:ext uri="{FF2B5EF4-FFF2-40B4-BE49-F238E27FC236}">
                <a16:creationId xmlns:a16="http://schemas.microsoft.com/office/drawing/2014/main" id="{164115C9-0EB8-4EFA-BB94-EA289A3EC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6435" name="Rectangle 2">
            <a:extLst>
              <a:ext uri="{FF2B5EF4-FFF2-40B4-BE49-F238E27FC236}">
                <a16:creationId xmlns:a16="http://schemas.microsoft.com/office/drawing/2014/main" id="{2431E41D-DD59-4675-913A-8C2D268EA2E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5625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1">
            <a:extLst>
              <a:ext uri="{FF2B5EF4-FFF2-40B4-BE49-F238E27FC236}">
                <a16:creationId xmlns:a16="http://schemas.microsoft.com/office/drawing/2014/main" id="{6C49748B-3D5F-40BA-9CA4-524350797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7459" name="Rectangle 2">
            <a:extLst>
              <a:ext uri="{FF2B5EF4-FFF2-40B4-BE49-F238E27FC236}">
                <a16:creationId xmlns:a16="http://schemas.microsoft.com/office/drawing/2014/main" id="{FB723923-90A5-4794-9C1E-96079E3C721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2616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1">
            <a:extLst>
              <a:ext uri="{FF2B5EF4-FFF2-40B4-BE49-F238E27FC236}">
                <a16:creationId xmlns:a16="http://schemas.microsoft.com/office/drawing/2014/main" id="{17778AFF-98C7-41E5-8412-5DEEF40DF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8483" name="Rectangle 2">
            <a:extLst>
              <a:ext uri="{FF2B5EF4-FFF2-40B4-BE49-F238E27FC236}">
                <a16:creationId xmlns:a16="http://schemas.microsoft.com/office/drawing/2014/main" id="{D52DFF56-26B3-4437-B6D0-175E118B7FF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9105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116D03-F9AF-4D57-9F55-0495D1564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EC6E-722D-4ECB-AAB0-1AEE3BC5CE80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4DD5CC-9119-4CE5-BB1E-C9B5BAAA7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BE0E5D-2FFB-430F-B800-DB0959BB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00DF0-3D83-4016-A226-1A87E88A423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39834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EA0639-43CD-4E7F-A714-4EB6CEBC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1145A-2FB1-4D7C-A9E4-001618B09584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EA7183-CCD3-4AC7-8B01-73BB3829E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F2C8C6-52DC-4E05-894B-0500BB6B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A996F-04B4-4C81-8597-D04269BCD95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5206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4F74B7-2F44-4948-A883-0FE78236F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A290C-2280-4FCD-A0A8-B30C844CE5D1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47888A-CE44-49CD-BF1E-EAD3ABE4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421A17-E83E-40E9-9D77-1D878A1A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3FA76-FE06-40BC-9179-6D118DB959A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90214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128588"/>
            <a:ext cx="8224838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5425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5025" y="1600200"/>
            <a:ext cx="4037013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5425" cy="21859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3938588"/>
            <a:ext cx="4037013" cy="21859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06D1BBF-B9F9-4AB9-B476-59A7D274A8F0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401AB25-A1E4-4C3C-9F23-FB917AEDC865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74486D8-18B4-4B13-958D-699017B54FE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8C009A8C-A65B-4118-A76F-17B303CE730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051845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4838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5425" cy="45243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5025" y="1600200"/>
            <a:ext cx="4037013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5025" y="3938588"/>
            <a:ext cx="4037013" cy="21859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4A57229A-701B-4B19-9AE2-5BE3FCE4387E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1C5AAC2-903D-4706-AE47-93D59E2EF85A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79496232-64F2-4E59-9FCA-F445D310A24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C3179C68-24A5-48E5-8B0C-116D9F017D2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160316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7A5FAB-DC32-42E5-808B-B5147BB9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680E-112A-45F5-BCFD-3BC3ABC9CE58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992ED2-449F-4EB9-9C58-F115F3CB7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1D635B-955E-4FA5-BAD6-3F4B43A34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81A4F-6A6C-467D-ADFB-DD3A99D6B16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60125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BDD53E-E29D-4906-8E9D-A90B1F577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3747F-4157-46F0-901C-90C0831E2770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5F7136-1C4E-4205-92A3-F54ED3081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DF54DB-FB41-44DC-9727-2B4D55BFE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C7BE3-8815-4ACF-AD6E-A69B333BF7C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38633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C43785F-B88D-456E-AFD1-D1D6791AA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F9BE1-4D33-4D3C-9569-331C54ABED17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CF78BA4-22EF-408D-9CCA-416E5DE8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A653F33-DD18-4700-8C3D-9666F1E4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032D3-4A8C-49AC-ABE2-C675F61B8B7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06469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4219CF13-624D-4A2E-A6DE-C852F883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284CB-DEAA-45A7-95D5-65EE8E010E59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8017815C-7E90-487E-BEE8-B36B9D1AD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6D3FB900-3001-4636-8307-8830FEA2E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9EE93-FA8A-4233-88E4-33B762BDBE6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0739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618B60B3-8B8E-42AB-BC10-3DE603218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D38A-BC2D-4762-BD08-A6DC09C66E2A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459BD78E-95F4-4409-8A05-B180B375B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277BBB2-6253-4CE6-9ED4-AFD95117B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A98645-3C6A-4D68-9BEF-9624C1C7ADE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19044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2D1BEA8E-C60D-423A-8F6F-6CE4AC43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B54D2-E0F8-4800-A4F7-939395EB6A5C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3C6ED0F0-417C-4DFC-9789-64FEE0C1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FC396D7A-11E7-42C7-B912-15B66587C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A5379-03DA-4445-A18F-CDE200EC13D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9581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07A3F574-5014-4BF1-9888-243ABE15C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49A62-B6BC-47CF-B4E4-8C52BA817153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7BBCCDA-7BA0-4160-8B38-5D2697361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DB5C066-145F-41B3-AF64-F568E7A0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A121C-4731-4FAA-A121-6540AE11798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5164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92538417-1C68-4A33-B625-FE659F91E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2D2E2-78F4-4F77-8C13-81D9790C32A4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C2446C6-FB27-4D3C-964B-A083E635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9A5ADE2-2992-4848-8153-1A70CCF2D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C0824-01A7-4DCD-BA0B-364A40FDDDE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83801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074BD45B-26D3-4BD9-B6BB-9B103F70E1C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C5438919-17BB-4377-AD82-566FBFF107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7C8935-DBE6-472E-A5F3-0428835A9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5DD761-A536-45FB-96B3-9278A1797F25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05C602-EE19-47A9-9DB3-A0C54946F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AD7F2A-8840-4158-BF70-D351ACB05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CD9F306-05BF-44BF-9ACB-C65BADB28283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1.jpeg"/><Relationship Id="rId7" Type="http://schemas.openxmlformats.org/officeDocument/2006/relationships/oleObject" Target="../embeddings/oleObject5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6.wmf"/><Relationship Id="rId4" Type="http://schemas.openxmlformats.org/officeDocument/2006/relationships/image" Target="../media/image42.png"/><Relationship Id="rId9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tif"/><Relationship Id="rId5" Type="http://schemas.openxmlformats.org/officeDocument/2006/relationships/image" Target="../media/image67.tif"/><Relationship Id="rId4" Type="http://schemas.openxmlformats.org/officeDocument/2006/relationships/image" Target="../media/image66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wmf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ráva, exteriér, pole, pastviny&#10;&#10;Popis byl vytvořen automaticky">
            <a:extLst>
              <a:ext uri="{FF2B5EF4-FFF2-40B4-BE49-F238E27FC236}">
                <a16:creationId xmlns:a16="http://schemas.microsoft.com/office/drawing/2014/main" id="{01309A8E-404A-401E-9E5F-21045827C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" y="0"/>
            <a:ext cx="9145542" cy="68580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4A9FD2DF-DD8A-4DC3-8DD4-169E53103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44824"/>
            <a:ext cx="8515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6600" b="1" dirty="0">
                <a:solidFill>
                  <a:srgbClr val="66FFFF"/>
                </a:solidFill>
              </a:rPr>
              <a:t>C</a:t>
            </a:r>
            <a:r>
              <a:rPr lang="cs-CZ" altLang="cs-CZ" sz="6600" b="1" dirty="0" err="1">
                <a:solidFill>
                  <a:srgbClr val="66FFFF"/>
                </a:solidFill>
              </a:rPr>
              <a:t>hemie</a:t>
            </a:r>
            <a:r>
              <a:rPr lang="cs-CZ" altLang="cs-CZ" sz="6600" b="1" dirty="0">
                <a:solidFill>
                  <a:srgbClr val="66FFFF"/>
                </a:solidFill>
              </a:rPr>
              <a:t> v archeologii</a:t>
            </a:r>
            <a:endParaRPr lang="en-US" altLang="cs-CZ" sz="6600" b="1" dirty="0">
              <a:solidFill>
                <a:srgbClr val="66FFFF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6600" b="1" dirty="0">
                <a:solidFill>
                  <a:srgbClr val="66FFFF"/>
                </a:solidFill>
              </a:rPr>
              <a:t>1</a:t>
            </a:r>
            <a:endParaRPr lang="cs-CZ" altLang="cs-CZ" sz="6600" b="1" dirty="0">
              <a:solidFill>
                <a:srgbClr val="66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>
            <a:extLst>
              <a:ext uri="{FF2B5EF4-FFF2-40B4-BE49-F238E27FC236}">
                <a16:creationId xmlns:a16="http://schemas.microsoft.com/office/drawing/2014/main" id="{4944F8C8-A0F3-4255-85F7-2D1E5C00C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04270"/>
            <a:ext cx="4249737" cy="416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5">
            <a:extLst>
              <a:ext uri="{FF2B5EF4-FFF2-40B4-BE49-F238E27FC236}">
                <a16:creationId xmlns:a16="http://schemas.microsoft.com/office/drawing/2014/main" id="{278501C8-E296-4A7B-9591-78BDFFCF0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418340"/>
            <a:ext cx="4319587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4" name="Rectangle 4">
            <a:extLst>
              <a:ext uri="{FF2B5EF4-FFF2-40B4-BE49-F238E27FC236}">
                <a16:creationId xmlns:a16="http://schemas.microsoft.com/office/drawing/2014/main" id="{987A69E0-5F9E-4336-829A-E67737166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419282"/>
            <a:ext cx="234901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Dehtařské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 pracoviště</a:t>
            </a: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F79E5357-7B57-4A4F-838A-BE184BC4E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04813"/>
            <a:ext cx="82073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Výroba</a:t>
            </a:r>
            <a:r>
              <a:rPr lang="en-GB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dřevního </a:t>
            </a:r>
            <a:r>
              <a:rPr lang="en-GB" altLang="cs-CZ" b="1" dirty="0" err="1">
                <a:solidFill>
                  <a:srgbClr val="000000"/>
                </a:solidFill>
                <a:latin typeface="Arial" panose="020B0604020202020204" pitchFamily="34" charset="0"/>
              </a:rPr>
              <a:t>deht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u a kolomazi</a:t>
            </a:r>
            <a:endParaRPr lang="en-GB" altLang="cs-CZ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3926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>
            <a:extLst>
              <a:ext uri="{FF2B5EF4-FFF2-40B4-BE49-F238E27FC236}">
                <a16:creationId xmlns:a16="http://schemas.microsoft.com/office/drawing/2014/main" id="{4F57CF03-ED49-4A02-9523-E860B9228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799" y="390293"/>
            <a:ext cx="7772400" cy="428599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b="1" dirty="0"/>
              <a:t>Suchá destilace </a:t>
            </a:r>
            <a:r>
              <a:rPr lang="cs-CZ" altLang="cs-CZ" sz="2000" b="1" dirty="0" err="1"/>
              <a:t>diterpenoidních</a:t>
            </a:r>
            <a:r>
              <a:rPr lang="cs-CZ" altLang="cs-CZ" sz="2000" b="1" dirty="0"/>
              <a:t> pryskyřic</a:t>
            </a:r>
            <a:endParaRPr lang="en-GB" altLang="cs-CZ" sz="2000" b="1" dirty="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096A9713-5EAC-48DC-A6A6-00C090068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4795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49156" name="Object 3">
            <a:extLst>
              <a:ext uri="{FF2B5EF4-FFF2-40B4-BE49-F238E27FC236}">
                <a16:creationId xmlns:a16="http://schemas.microsoft.com/office/drawing/2014/main" id="{DA58CB48-24CA-4532-A93C-8F41F15656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246848"/>
              </p:ext>
            </p:extLst>
          </p:nvPr>
        </p:nvGraphicFramePr>
        <p:xfrm>
          <a:off x="1043608" y="1428578"/>
          <a:ext cx="7316230" cy="2438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898020" imgH="948691" progId="">
                  <p:embed/>
                </p:oleObj>
              </mc:Choice>
              <mc:Fallback>
                <p:oleObj r:id="rId3" imgW="1898020" imgH="948691" progId="">
                  <p:embed/>
                  <p:pic>
                    <p:nvPicPr>
                      <p:cNvPr id="49156" name="Object 3">
                        <a:extLst>
                          <a:ext uri="{FF2B5EF4-FFF2-40B4-BE49-F238E27FC236}">
                            <a16:creationId xmlns:a16="http://schemas.microsoft.com/office/drawing/2014/main" id="{DA58CB48-24CA-4532-A93C-8F41F15656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428578"/>
                        <a:ext cx="7316230" cy="24387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7" name="Rectangle 4">
            <a:extLst>
              <a:ext uri="{FF2B5EF4-FFF2-40B4-BE49-F238E27FC236}">
                <a16:creationId xmlns:a16="http://schemas.microsoft.com/office/drawing/2014/main" id="{E291F2C9-0BFD-4C22-9FEA-8ACA26CDD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4795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49159" name="Object 6">
            <a:extLst>
              <a:ext uri="{FF2B5EF4-FFF2-40B4-BE49-F238E27FC236}">
                <a16:creationId xmlns:a16="http://schemas.microsoft.com/office/drawing/2014/main" id="{DEC47C3A-8061-4BAC-A247-76ED3DA26A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0169850"/>
              </p:ext>
            </p:extLst>
          </p:nvPr>
        </p:nvGraphicFramePr>
        <p:xfrm>
          <a:off x="1829415" y="4086737"/>
          <a:ext cx="5485169" cy="2255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997713" imgH="1447487" progId="">
                  <p:embed/>
                </p:oleObj>
              </mc:Choice>
              <mc:Fallback>
                <p:oleObj r:id="rId5" imgW="2997713" imgH="1447487" progId="">
                  <p:embed/>
                  <p:pic>
                    <p:nvPicPr>
                      <p:cNvPr id="49159" name="Object 6">
                        <a:extLst>
                          <a:ext uri="{FF2B5EF4-FFF2-40B4-BE49-F238E27FC236}">
                            <a16:creationId xmlns:a16="http://schemas.microsoft.com/office/drawing/2014/main" id="{DEC47C3A-8061-4BAC-A247-76ED3DA26A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9415" y="4086737"/>
                        <a:ext cx="5485169" cy="22556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96508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>
            <a:extLst>
              <a:ext uri="{FF2B5EF4-FFF2-40B4-BE49-F238E27FC236}">
                <a16:creationId xmlns:a16="http://schemas.microsoft.com/office/drawing/2014/main" id="{896EC931-3CCD-480D-8980-4CB35926EB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026568" cy="56832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 dirty="0" err="1"/>
              <a:t>Kolomaz</a:t>
            </a:r>
            <a:endParaRPr lang="en-GB" altLang="cs-CZ" sz="3200" b="1" dirty="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F6461319-5E38-4F5C-8AEA-D1728A708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5746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4AD8B721-AA92-4FAB-A64C-A3ED55CE6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33675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51205" name="Object 4">
            <a:extLst>
              <a:ext uri="{FF2B5EF4-FFF2-40B4-BE49-F238E27FC236}">
                <a16:creationId xmlns:a16="http://schemas.microsoft.com/office/drawing/2014/main" id="{97E4466A-ADA1-404C-A21C-FEF543D062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9948855"/>
              </p:ext>
            </p:extLst>
          </p:nvPr>
        </p:nvGraphicFramePr>
        <p:xfrm>
          <a:off x="1662393" y="4890234"/>
          <a:ext cx="7228231" cy="1887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61794" imgH="677609" progId="">
                  <p:embed/>
                </p:oleObj>
              </mc:Choice>
              <mc:Fallback>
                <p:oleObj r:id="rId3" imgW="1661794" imgH="677609" progId="">
                  <p:embed/>
                  <p:pic>
                    <p:nvPicPr>
                      <p:cNvPr id="51205" name="Object 4">
                        <a:extLst>
                          <a:ext uri="{FF2B5EF4-FFF2-40B4-BE49-F238E27FC236}">
                            <a16:creationId xmlns:a16="http://schemas.microsoft.com/office/drawing/2014/main" id="{97E4466A-ADA1-404C-A21C-FEF543D062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2393" y="4890234"/>
                        <a:ext cx="7228231" cy="18870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06" name="Picture 5">
            <a:extLst>
              <a:ext uri="{FF2B5EF4-FFF2-40B4-BE49-F238E27FC236}">
                <a16:creationId xmlns:a16="http://schemas.microsoft.com/office/drawing/2014/main" id="{40389061-3A1D-4D26-9ED4-6D5142CEF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602" y="24934"/>
            <a:ext cx="3965422" cy="480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7" name="Text Box 6">
            <a:extLst>
              <a:ext uri="{FF2B5EF4-FFF2-40B4-BE49-F238E27FC236}">
                <a16:creationId xmlns:a16="http://schemas.microsoft.com/office/drawing/2014/main" id="{89F3B93B-EEBC-47A3-834D-5AE3BC4E4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504447"/>
            <a:ext cx="1233328" cy="258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Příměsi</a:t>
            </a:r>
            <a:endParaRPr lang="en-GB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Terpentýn</a:t>
            </a: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Lněný</a:t>
            </a:r>
            <a:r>
              <a:rPr lang="en-GB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olej</a:t>
            </a: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Lůj</a:t>
            </a:r>
            <a:endParaRPr lang="cs-CZ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Síra</a:t>
            </a: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1208" name="Picture 7">
            <a:extLst>
              <a:ext uri="{FF2B5EF4-FFF2-40B4-BE49-F238E27FC236}">
                <a16:creationId xmlns:a16="http://schemas.microsoft.com/office/drawing/2014/main" id="{135D23A1-F671-4DA2-A74C-0C1FC9997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76088"/>
            <a:ext cx="2238375" cy="176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1824EC41-A69A-4E54-9D86-5F728D084D6D}"/>
              </a:ext>
            </a:extLst>
          </p:cNvPr>
          <p:cNvSpPr/>
          <p:nvPr/>
        </p:nvSpPr>
        <p:spPr>
          <a:xfrm>
            <a:off x="170562" y="1020949"/>
            <a:ext cx="46894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>
                <a:solidFill>
                  <a:srgbClr val="6A6A6A"/>
                </a:solidFill>
                <a:latin typeface="arial" panose="020B0604020202020204" pitchFamily="34" charset="0"/>
              </a:rPr>
              <a:t>=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maz</a:t>
            </a:r>
            <a:r>
              <a:rPr lang="cs-CZ" dirty="0" err="1">
                <a:solidFill>
                  <a:srgbClr val="545454"/>
                </a:solidFill>
                <a:latin typeface="arial" panose="020B0604020202020204" pitchFamily="34" charset="0"/>
              </a:rPr>
              <a:t>iv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o</a:t>
            </a:r>
            <a:r>
              <a:rPr lang="cs-CZ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545454"/>
                </a:solidFill>
                <a:latin typeface="arial" panose="020B0604020202020204" pitchFamily="34" charset="0"/>
              </a:rPr>
              <a:t>vzráběné</a:t>
            </a:r>
            <a:r>
              <a:rPr lang="cs-CZ" dirty="0">
                <a:solidFill>
                  <a:srgbClr val="545454"/>
                </a:solidFill>
                <a:latin typeface="arial" panose="020B0604020202020204" pitchFamily="34" charset="0"/>
              </a:rPr>
              <a:t> z dřevního dehtu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používané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v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minulosti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pro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mazání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kol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dopravních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prostředků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.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Během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19.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století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byla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vytlačena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oleji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a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plastickými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mazivy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které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mají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výrazně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lepší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mazací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vlastnosti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476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2">
            <a:extLst>
              <a:ext uri="{FF2B5EF4-FFF2-40B4-BE49-F238E27FC236}">
                <a16:creationId xmlns:a16="http://schemas.microsoft.com/office/drawing/2014/main" id="{9C42313D-5C2A-4F82-B749-63E1401FE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" y="2011234"/>
            <a:ext cx="8077363" cy="359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8" name="Rectangle 3">
            <a:extLst>
              <a:ext uri="{FF2B5EF4-FFF2-40B4-BE49-F238E27FC236}">
                <a16:creationId xmlns:a16="http://schemas.microsoft.com/office/drawing/2014/main" id="{E21544BC-A4E1-4927-A165-BF743BA94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411" y="5850857"/>
            <a:ext cx="7978775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Chromatogram (Scan mod)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chloroformového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extraktu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vzorku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z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Rynartic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(DA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dehydroabietin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R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reten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MD methyl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dehydroabietát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D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kyselina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dehydroabietová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).</a:t>
            </a:r>
          </a:p>
        </p:txBody>
      </p:sp>
      <p:sp>
        <p:nvSpPr>
          <p:cNvPr id="52229" name="Text Box 4">
            <a:extLst>
              <a:ext uri="{FF2B5EF4-FFF2-40B4-BE49-F238E27FC236}">
                <a16:creationId xmlns:a16="http://schemas.microsoft.com/office/drawing/2014/main" id="{1139114B-CFEA-4194-9E7D-E6E0DFF01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395287"/>
            <a:ext cx="3094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Rynartice</a:t>
            </a:r>
            <a:r>
              <a:rPr lang="en-GB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 (SZ </a:t>
            </a:r>
            <a:r>
              <a:rPr lang="en-GB" altLang="cs-CZ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Čechy</a:t>
            </a:r>
            <a:r>
              <a:rPr lang="en-GB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ar-SA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‏</a:t>
            </a:r>
            <a:endParaRPr lang="en-GB" altLang="cs-CZ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2230" name="Text Box 6">
            <a:extLst>
              <a:ext uri="{FF2B5EF4-FFF2-40B4-BE49-F238E27FC236}">
                <a16:creationId xmlns:a16="http://schemas.microsoft.com/office/drawing/2014/main" id="{BE703155-A7F5-46FC-9892-6BA30582E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7" y="1369219"/>
            <a:ext cx="827722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Vzorek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hmoty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ze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dna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rozkladné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komory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dehtářské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pece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polovin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15.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toletí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ar-SA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‏</a:t>
            </a:r>
            <a:endParaRPr lang="en-GB" alt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9958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3">
            <a:extLst>
              <a:ext uri="{FF2B5EF4-FFF2-40B4-BE49-F238E27FC236}">
                <a16:creationId xmlns:a16="http://schemas.microsoft.com/office/drawing/2014/main" id="{FC1FAEBB-B287-4616-ADB6-CF54AA6DE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918" y="4653136"/>
            <a:ext cx="2180520" cy="210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0" name="Picture 1">
            <a:extLst>
              <a:ext uri="{FF2B5EF4-FFF2-40B4-BE49-F238E27FC236}">
                <a16:creationId xmlns:a16="http://schemas.microsoft.com/office/drawing/2014/main" id="{78E835BC-3185-4F4D-8389-1516E25C7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2" y="1358580"/>
            <a:ext cx="7211144" cy="373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1" name="Rectangle 2">
            <a:extLst>
              <a:ext uri="{FF2B5EF4-FFF2-40B4-BE49-F238E27FC236}">
                <a16:creationId xmlns:a16="http://schemas.microsoft.com/office/drawing/2014/main" id="{C5E54E3B-C188-4225-8013-0F4AE46AF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84" y="5487762"/>
            <a:ext cx="6059016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Chromatogram (Scan mod)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chloroformového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extraktu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vzorku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z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Mostku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(DA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dehydroabietin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R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reten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MD methyl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dehydroabietát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D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kyselina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dehydroabietová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L4 lupa-2,20(29)-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dien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L3 lupa-2,20(29)-dien-28-ol,  L2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lupenon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L1 lupeol, B2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betulon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B1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betulin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).</a:t>
            </a:r>
          </a:p>
        </p:txBody>
      </p:sp>
      <p:sp>
        <p:nvSpPr>
          <p:cNvPr id="53253" name="Text Box 4">
            <a:extLst>
              <a:ext uri="{FF2B5EF4-FFF2-40B4-BE49-F238E27FC236}">
                <a16:creationId xmlns:a16="http://schemas.microsoft.com/office/drawing/2014/main" id="{A17DC1E1-6D82-48D3-98DF-E71E646FC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" y="266302"/>
            <a:ext cx="26035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Mostek</a:t>
            </a:r>
            <a:r>
              <a:rPr lang="en-GB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 (V </a:t>
            </a:r>
            <a:r>
              <a:rPr lang="en-GB" altLang="cs-CZ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Čechy</a:t>
            </a:r>
            <a:r>
              <a:rPr lang="en-GB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ar-SA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‏</a:t>
            </a:r>
            <a:endParaRPr lang="en-GB" altLang="cs-CZ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3255" name="Rectangle 6">
            <a:extLst>
              <a:ext uri="{FF2B5EF4-FFF2-40B4-BE49-F238E27FC236}">
                <a16:creationId xmlns:a16="http://schemas.microsoft.com/office/drawing/2014/main" id="{67772E28-ADCC-4212-AAB0-69C0AC4F7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84" y="985837"/>
            <a:ext cx="807524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Vzor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vnějšího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povrchu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keramick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é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fragment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u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z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blízkosti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dehtařské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pece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(14.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stol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.)  </a:t>
            </a:r>
          </a:p>
        </p:txBody>
      </p:sp>
    </p:spTree>
    <p:extLst>
      <p:ext uri="{BB962C8B-B14F-4D97-AF65-F5344CB8AC3E}">
        <p14:creationId xmlns:p14="http://schemas.microsoft.com/office/powerpoint/2010/main" val="40677700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2">
            <a:extLst>
              <a:ext uri="{FF2B5EF4-FFF2-40B4-BE49-F238E27FC236}">
                <a16:creationId xmlns:a16="http://schemas.microsoft.com/office/drawing/2014/main" id="{CAA5B85C-90BA-448E-8209-744E860C9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20" y="2289634"/>
            <a:ext cx="7048424" cy="356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6" name="Rectangle 3">
            <a:extLst>
              <a:ext uri="{FF2B5EF4-FFF2-40B4-BE49-F238E27FC236}">
                <a16:creationId xmlns:a16="http://schemas.microsoft.com/office/drawing/2014/main" id="{30736C23-FC59-4BEB-86F2-A876B2348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059259"/>
            <a:ext cx="8664877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Chromatogram (Scan mod)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chloroformového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extraktu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vzorku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z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komorového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kachle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z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Tábora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(F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fluoranthen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P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pyren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R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reten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MD methyl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dehydroabietát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). </a:t>
            </a:r>
          </a:p>
        </p:txBody>
      </p:sp>
      <p:pic>
        <p:nvPicPr>
          <p:cNvPr id="54277" name="Picture 4">
            <a:extLst>
              <a:ext uri="{FF2B5EF4-FFF2-40B4-BE49-F238E27FC236}">
                <a16:creationId xmlns:a16="http://schemas.microsoft.com/office/drawing/2014/main" id="{DF59119C-7510-46D7-B18C-3EC6C86B1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834" y="114923"/>
            <a:ext cx="1258887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78" name="Picture 5">
            <a:extLst>
              <a:ext uri="{FF2B5EF4-FFF2-40B4-BE49-F238E27FC236}">
                <a16:creationId xmlns:a16="http://schemas.microsoft.com/office/drawing/2014/main" id="{A81A4095-C96D-40F8-9C7D-F9FA80DC7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840" y="113848"/>
            <a:ext cx="120332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9" name="Text Box 6">
            <a:extLst>
              <a:ext uri="{FF2B5EF4-FFF2-40B4-BE49-F238E27FC236}">
                <a16:creationId xmlns:a16="http://schemas.microsoft.com/office/drawing/2014/main" id="{BEE31A1A-F815-4FC0-A034-498B2FE07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933" y="1481427"/>
            <a:ext cx="5931432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 Unicode MS" pitchFamily="34" charset="-128"/>
              <a:buNone/>
            </a:pPr>
            <a:r>
              <a:rPr lang="cs-CZ" altLang="cs-CZ" sz="1600" dirty="0">
                <a:solidFill>
                  <a:srgbClr val="000000"/>
                </a:solidFill>
                <a:latin typeface="+mn-lt"/>
                <a:ea typeface="Arial Unicode MS" pitchFamily="34" charset="-128"/>
              </a:rPr>
              <a:t>Zbytky kachlových kamen z </a:t>
            </a:r>
            <a:r>
              <a:rPr lang="en-GB" altLang="cs-CZ" sz="1600" dirty="0">
                <a:solidFill>
                  <a:srgbClr val="000000"/>
                </a:solidFill>
                <a:latin typeface="+mn-lt"/>
                <a:ea typeface="Arial Unicode MS" pitchFamily="34" charset="-128"/>
              </a:rPr>
              <a:t>15. </a:t>
            </a:r>
            <a:r>
              <a:rPr lang="cs-CZ" altLang="cs-CZ" sz="1600" dirty="0">
                <a:solidFill>
                  <a:srgbClr val="000000"/>
                </a:solidFill>
                <a:latin typeface="+mn-lt"/>
                <a:ea typeface="Arial Unicode MS" pitchFamily="34" charset="-128"/>
              </a:rPr>
              <a:t>s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  <a:ea typeface="Arial Unicode MS" pitchFamily="34" charset="-128"/>
              </a:rPr>
              <a:t>toletí</a:t>
            </a:r>
            <a:r>
              <a:rPr lang="en-GB" altLang="cs-CZ" sz="1600" dirty="0">
                <a:solidFill>
                  <a:srgbClr val="000000"/>
                </a:solidFill>
                <a:latin typeface="+mn-lt"/>
                <a:ea typeface="Arial Unicode MS" pitchFamily="34" charset="-128"/>
              </a:rPr>
              <a:t>.</a:t>
            </a:r>
          </a:p>
        </p:txBody>
      </p:sp>
      <p:pic>
        <p:nvPicPr>
          <p:cNvPr id="54280" name="Picture 7">
            <a:extLst>
              <a:ext uri="{FF2B5EF4-FFF2-40B4-BE49-F238E27FC236}">
                <a16:creationId xmlns:a16="http://schemas.microsoft.com/office/drawing/2014/main" id="{C14BA995-FB3D-42EB-8998-B3C233E6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645" y="2508499"/>
            <a:ext cx="1708150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FFC0F6D4-6D87-4E0A-8DE2-5425DBD5144A}"/>
              </a:ext>
            </a:extLst>
          </p:cNvPr>
          <p:cNvSpPr/>
          <p:nvPr/>
        </p:nvSpPr>
        <p:spPr>
          <a:xfrm>
            <a:off x="395288" y="429180"/>
            <a:ext cx="33984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0000"/>
                </a:solidFill>
                <a:latin typeface="+mn-lt"/>
                <a:ea typeface="Arial Unicode MS" pitchFamily="34" charset="-128"/>
              </a:rPr>
              <a:t>Tábor, </a:t>
            </a:r>
            <a:r>
              <a:rPr lang="cs-CZ" altLang="cs-CZ" sz="3200" b="1" dirty="0" err="1">
                <a:solidFill>
                  <a:srgbClr val="000000"/>
                </a:solidFill>
                <a:latin typeface="+mn-lt"/>
                <a:ea typeface="Arial Unicode MS" pitchFamily="34" charset="-128"/>
              </a:rPr>
              <a:t>dů</a:t>
            </a:r>
            <a:r>
              <a:rPr lang="en-GB" altLang="cs-CZ" sz="3200" b="1" dirty="0">
                <a:solidFill>
                  <a:srgbClr val="000000"/>
                </a:solidFill>
                <a:latin typeface="+mn-lt"/>
                <a:ea typeface="Arial Unicode MS" pitchFamily="34" charset="-128"/>
              </a:rPr>
              <a:t>m </a:t>
            </a:r>
            <a:r>
              <a:rPr lang="en-GB" altLang="cs-CZ" sz="3200" b="1" dirty="0" err="1">
                <a:solidFill>
                  <a:srgbClr val="000000"/>
                </a:solidFill>
                <a:latin typeface="+mn-lt"/>
                <a:ea typeface="Arial Unicode MS" pitchFamily="34" charset="-128"/>
              </a:rPr>
              <a:t>čp</a:t>
            </a:r>
            <a:r>
              <a:rPr lang="en-GB" altLang="cs-CZ" sz="3200" b="1" dirty="0">
                <a:solidFill>
                  <a:srgbClr val="000000"/>
                </a:solidFill>
                <a:latin typeface="+mn-lt"/>
                <a:ea typeface="Arial Unicode MS" pitchFamily="34" charset="-128"/>
              </a:rPr>
              <a:t>. 308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5">
            <a:extLst>
              <a:ext uri="{FF2B5EF4-FFF2-40B4-BE49-F238E27FC236}">
                <a16:creationId xmlns:a16="http://schemas.microsoft.com/office/drawing/2014/main" id="{DCBDC498-2BB1-41AE-971F-C5D825C49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3064293" cy="408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F6FADF3-F675-42F3-8A6E-ECFD51905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27783"/>
            <a:ext cx="4671201" cy="6730217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3B4D729E-C834-4EDD-8F82-78273F488A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8617" y="620688"/>
            <a:ext cx="3670177" cy="1429020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b="1" dirty="0"/>
              <a:t>Změny </a:t>
            </a:r>
            <a:r>
              <a:rPr lang="cs-CZ" altLang="cs-CZ" sz="2000" b="1" dirty="0" err="1"/>
              <a:t>diterpenoidních</a:t>
            </a:r>
            <a:r>
              <a:rPr lang="cs-CZ" altLang="cs-CZ" sz="2000" b="1" dirty="0"/>
              <a:t> pryskyřic </a:t>
            </a:r>
            <a:r>
              <a:rPr lang="cs-CZ" altLang="cs-CZ" sz="2000" b="1" dirty="0">
                <a:solidFill>
                  <a:srgbClr val="000000"/>
                </a:solidFill>
              </a:rPr>
              <a:t>z</a:t>
            </a:r>
            <a:r>
              <a:rPr lang="en-GB" altLang="cs-CZ" sz="2000" b="1" dirty="0">
                <a:solidFill>
                  <a:srgbClr val="000000"/>
                </a:solidFill>
              </a:rPr>
              <a:t>a </a:t>
            </a:r>
            <a:r>
              <a:rPr lang="en-GB" altLang="cs-CZ" sz="2000" b="1" dirty="0" err="1">
                <a:solidFill>
                  <a:srgbClr val="000000"/>
                </a:solidFill>
              </a:rPr>
              <a:t>přístupu</a:t>
            </a:r>
            <a:r>
              <a:rPr lang="en-GB" altLang="cs-CZ" sz="2000" b="1" dirty="0">
                <a:solidFill>
                  <a:srgbClr val="000000"/>
                </a:solidFill>
              </a:rPr>
              <a:t> </a:t>
            </a:r>
            <a:r>
              <a:rPr lang="en-GB" altLang="cs-CZ" sz="2000" b="1" dirty="0" err="1">
                <a:solidFill>
                  <a:srgbClr val="000000"/>
                </a:solidFill>
              </a:rPr>
              <a:t>kyslíku</a:t>
            </a:r>
            <a:br>
              <a:rPr lang="en-GB" altLang="cs-CZ" sz="2000" b="1" dirty="0">
                <a:solidFill>
                  <a:srgbClr val="000000"/>
                </a:solidFill>
              </a:rPr>
            </a:br>
            <a:endParaRPr lang="en-GB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0867738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04DAAC-E2AB-45A5-9A8A-2F7F1AAB6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3600" b="1" dirty="0"/>
              <a:t>Lignin</a:t>
            </a:r>
          </a:p>
        </p:txBody>
      </p:sp>
      <p:pic>
        <p:nvPicPr>
          <p:cNvPr id="2052" name="Picture 4" descr="The three main precursors of lignin (monolignols) and ...">
            <a:extLst>
              <a:ext uri="{FF2B5EF4-FFF2-40B4-BE49-F238E27FC236}">
                <a16:creationId xmlns:a16="http://schemas.microsoft.com/office/drawing/2014/main" id="{30393E0C-27A6-4D22-880C-C4016C32A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00458"/>
            <a:ext cx="7048749" cy="518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89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>
            <a:extLst>
              <a:ext uri="{FF2B5EF4-FFF2-40B4-BE49-F238E27FC236}">
                <a16:creationId xmlns:a16="http://schemas.microsoft.com/office/drawing/2014/main" id="{3C330655-2C98-4DDA-A792-9AE88A6F7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76250"/>
            <a:ext cx="30607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730046FE-8B1F-42B6-8BA8-46B2FE023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648200"/>
            <a:ext cx="3022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>
            <a:extLst>
              <a:ext uri="{FF2B5EF4-FFF2-40B4-BE49-F238E27FC236}">
                <a16:creationId xmlns:a16="http://schemas.microsoft.com/office/drawing/2014/main" id="{576A9AE0-479C-4D73-93BD-73885397A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622550"/>
            <a:ext cx="30035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8">
            <a:extLst>
              <a:ext uri="{FF2B5EF4-FFF2-40B4-BE49-F238E27FC236}">
                <a16:creationId xmlns:a16="http://schemas.microsoft.com/office/drawing/2014/main" id="{C47472CD-3000-4B27-863A-7E07FE643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876800"/>
            <a:ext cx="568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/>
              <a:t>smrk</a:t>
            </a:r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44C52F4F-EEEA-494A-B7C5-403E06B70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2974975"/>
            <a:ext cx="577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/>
              <a:t>bříza</a:t>
            </a:r>
          </a:p>
        </p:txBody>
      </p:sp>
      <p:sp>
        <p:nvSpPr>
          <p:cNvPr id="14346" name="Text Box 10">
            <a:extLst>
              <a:ext uri="{FF2B5EF4-FFF2-40B4-BE49-F238E27FC236}">
                <a16:creationId xmlns:a16="http://schemas.microsoft.com/office/drawing/2014/main" id="{32D7BF95-B11A-4564-9C2E-7BD2D44E3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457200"/>
            <a:ext cx="7064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/>
              <a:t>vzorek</a:t>
            </a:r>
          </a:p>
        </p:txBody>
      </p:sp>
      <p:sp>
        <p:nvSpPr>
          <p:cNvPr id="14353" name="Rectangle 17">
            <a:extLst>
              <a:ext uri="{FF2B5EF4-FFF2-40B4-BE49-F238E27FC236}">
                <a16:creationId xmlns:a16="http://schemas.microsoft.com/office/drawing/2014/main" id="{46B8262A-D08F-4B00-B560-4E2E284F3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" y="1137454"/>
            <a:ext cx="4338316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cs-CZ" altLang="cs-CZ" i="1" dirty="0"/>
              <a:t>pol. 18. století - konec  18. / počátek 19 stol. </a:t>
            </a:r>
          </a:p>
          <a:p>
            <a:pPr algn="just"/>
            <a:endParaRPr lang="cs-CZ" altLang="cs-CZ" i="1" dirty="0"/>
          </a:p>
          <a:p>
            <a:pPr algn="just"/>
            <a:r>
              <a:rPr lang="cs-CZ" altLang="cs-CZ" dirty="0"/>
              <a:t>Vzorek sazí ze zazděného komína nalezeného při stavebně historickém průzkumu v arcibiskupském paláci. </a:t>
            </a:r>
          </a:p>
        </p:txBody>
      </p:sp>
      <p:sp>
        <p:nvSpPr>
          <p:cNvPr id="14354" name="Text Box 18">
            <a:extLst>
              <a:ext uri="{FF2B5EF4-FFF2-40B4-BE49-F238E27FC236}">
                <a16:creationId xmlns:a16="http://schemas.microsoft.com/office/drawing/2014/main" id="{CA18B9D1-6552-4B13-A7B1-E32DA6E2E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420688"/>
            <a:ext cx="1506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/>
              <a:t>Kroměříž</a:t>
            </a:r>
          </a:p>
        </p:txBody>
      </p:sp>
      <p:pic>
        <p:nvPicPr>
          <p:cNvPr id="14356" name="Picture 20">
            <a:extLst>
              <a:ext uri="{FF2B5EF4-FFF2-40B4-BE49-F238E27FC236}">
                <a16:creationId xmlns:a16="http://schemas.microsoft.com/office/drawing/2014/main" id="{A4B344AB-92E4-4D64-8206-032FC662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876800"/>
            <a:ext cx="20574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7" name="Picture 21">
            <a:extLst>
              <a:ext uri="{FF2B5EF4-FFF2-40B4-BE49-F238E27FC236}">
                <a16:creationId xmlns:a16="http://schemas.microsoft.com/office/drawing/2014/main" id="{7A36FAB4-5ACC-45C6-9111-82D4FE552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997200"/>
            <a:ext cx="2057400" cy="13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61" name="Text Box 25">
            <a:extLst>
              <a:ext uri="{FF2B5EF4-FFF2-40B4-BE49-F238E27FC236}">
                <a16:creationId xmlns:a16="http://schemas.microsoft.com/office/drawing/2014/main" id="{BB1B1F18-8915-4AC4-B539-4048C393C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049713"/>
            <a:ext cx="1200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fluoranthen</a:t>
            </a:r>
          </a:p>
        </p:txBody>
      </p:sp>
      <p:graphicFrame>
        <p:nvGraphicFramePr>
          <p:cNvPr id="14363" name="Object 27">
            <a:extLst>
              <a:ext uri="{FF2B5EF4-FFF2-40B4-BE49-F238E27FC236}">
                <a16:creationId xmlns:a16="http://schemas.microsoft.com/office/drawing/2014/main" id="{278EE969-E39E-4D15-BDD4-DF162C43A1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213" y="4797425"/>
          <a:ext cx="1079500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7" imgW="1530000" imgH="1261800" progId="ACD.ChemSketch.20">
                  <p:embed/>
                </p:oleObj>
              </mc:Choice>
              <mc:Fallback>
                <p:oleObj name="ChemSketch" r:id="rId7" imgW="1530000" imgH="1261800" progId="ACD.ChemSketch.20">
                  <p:embed/>
                  <p:pic>
                    <p:nvPicPr>
                      <p:cNvPr id="14363" name="Object 27">
                        <a:extLst>
                          <a:ext uri="{FF2B5EF4-FFF2-40B4-BE49-F238E27FC236}">
                            <a16:creationId xmlns:a16="http://schemas.microsoft.com/office/drawing/2014/main" id="{278EE969-E39E-4D15-BDD4-DF162C43A1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4797425"/>
                        <a:ext cx="1079500" cy="89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64" name="Object 28">
            <a:extLst>
              <a:ext uri="{FF2B5EF4-FFF2-40B4-BE49-F238E27FC236}">
                <a16:creationId xmlns:a16="http://schemas.microsoft.com/office/drawing/2014/main" id="{DDF92EE8-1D8F-48B1-ADC8-CC562EE44E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3068638"/>
          <a:ext cx="1295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9" imgW="1767960" imgH="1249560" progId="ACD.ChemSketch.20">
                  <p:embed/>
                </p:oleObj>
              </mc:Choice>
              <mc:Fallback>
                <p:oleObj name="ChemSketch" r:id="rId9" imgW="1767960" imgH="1249560" progId="ACD.ChemSketch.20">
                  <p:embed/>
                  <p:pic>
                    <p:nvPicPr>
                      <p:cNvPr id="14364" name="Object 28">
                        <a:extLst>
                          <a:ext uri="{FF2B5EF4-FFF2-40B4-BE49-F238E27FC236}">
                            <a16:creationId xmlns:a16="http://schemas.microsoft.com/office/drawing/2014/main" id="{DDF92EE8-1D8F-48B1-ADC8-CC562EE44E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3068638"/>
                        <a:ext cx="12954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65" name="Text Box 29">
            <a:extLst>
              <a:ext uri="{FF2B5EF4-FFF2-40B4-BE49-F238E27FC236}">
                <a16:creationId xmlns:a16="http://schemas.microsoft.com/office/drawing/2014/main" id="{8A8C6642-BA1D-4C37-BF7F-6EDD05350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5776913"/>
            <a:ext cx="69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pyren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>
            <a:extLst>
              <a:ext uri="{FF2B5EF4-FFF2-40B4-BE49-F238E27FC236}">
                <a16:creationId xmlns:a16="http://schemas.microsoft.com/office/drawing/2014/main" id="{B8ACF2D5-250B-4355-A2FF-11BC3024F6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4318" y="692696"/>
            <a:ext cx="4114800" cy="612774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b="1" dirty="0"/>
              <a:t>Dehet z březové kůry</a:t>
            </a:r>
            <a:endParaRPr lang="en-GB" altLang="cs-CZ" sz="3600" b="1" dirty="0"/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FBAAA1F1-9D3D-4231-B03E-09DC63BEE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981" y="4584222"/>
            <a:ext cx="2265363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4" name="Picture 3">
            <a:extLst>
              <a:ext uri="{FF2B5EF4-FFF2-40B4-BE49-F238E27FC236}">
                <a16:creationId xmlns:a16="http://schemas.microsoft.com/office/drawing/2014/main" id="{BB3AD670-F9C9-42D2-B921-EB3FD8BA2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255" y="3164660"/>
            <a:ext cx="2548731" cy="1812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5" name="Picture 4">
            <a:extLst>
              <a:ext uri="{FF2B5EF4-FFF2-40B4-BE49-F238E27FC236}">
                <a16:creationId xmlns:a16="http://schemas.microsoft.com/office/drawing/2014/main" id="{886E75D6-CE82-474A-8F44-A1FF58952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2" y="3212976"/>
            <a:ext cx="4608512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6" name="TextovéPole 1">
            <a:extLst>
              <a:ext uri="{FF2B5EF4-FFF2-40B4-BE49-F238E27FC236}">
                <a16:creationId xmlns:a16="http://schemas.microsoft.com/office/drawing/2014/main" id="{39D58D57-38F4-491C-B517-2B4B3C4EF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361" y="2602706"/>
            <a:ext cx="2224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dirty="0"/>
              <a:t>Aplikace březové kůry</a:t>
            </a:r>
          </a:p>
        </p:txBody>
      </p:sp>
      <p:pic>
        <p:nvPicPr>
          <p:cNvPr id="5" name="Obrázek 4" descr="Obsah obrázku tráva, exteriér, rostlina, strom&#10;&#10;Popis byl vytvořen automaticky">
            <a:extLst>
              <a:ext uri="{FF2B5EF4-FFF2-40B4-BE49-F238E27FC236}">
                <a16:creationId xmlns:a16="http://schemas.microsoft.com/office/drawing/2014/main" id="{1791690B-3B9F-45CD-85CC-F35B65DA0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32" y="311274"/>
            <a:ext cx="4023666" cy="268244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délník 1">
            <a:extLst>
              <a:ext uri="{FF2B5EF4-FFF2-40B4-BE49-F238E27FC236}">
                <a16:creationId xmlns:a16="http://schemas.microsoft.com/office/drawing/2014/main" id="{6AB4230F-4EFD-459B-8F5D-8A2506152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2060575"/>
            <a:ext cx="8137525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200"/>
              <a:t>Terénní prospekce </a:t>
            </a:r>
          </a:p>
          <a:p>
            <a:pPr eaLnBrk="1" hangingPunct="1"/>
            <a:endParaRPr lang="cs-CZ" altLang="en-US" sz="2200"/>
          </a:p>
          <a:p>
            <a:pPr eaLnBrk="1" hangingPunct="1"/>
            <a:r>
              <a:rPr lang="cs-CZ" altLang="en-US" sz="2200"/>
              <a:t>Charakterizace dávných technologických postupů a výrob (metalurgie, výroba vápna, kolomazi, keramiky, apod.).  </a:t>
            </a:r>
          </a:p>
          <a:p>
            <a:pPr eaLnBrk="1" hangingPunct="1"/>
            <a:endParaRPr lang="cs-CZ" altLang="en-US" sz="2200"/>
          </a:p>
          <a:p>
            <a:pPr eaLnBrk="1" hangingPunct="1"/>
            <a:r>
              <a:rPr lang="cs-CZ" altLang="en-US" sz="2200"/>
              <a:t>Odhad provenience některých typů artefaktů (obsidián, kovy, keramika, …)</a:t>
            </a:r>
          </a:p>
          <a:p>
            <a:pPr eaLnBrk="1" hangingPunct="1"/>
            <a:endParaRPr lang="cs-CZ" altLang="en-US" sz="2200"/>
          </a:p>
          <a:p>
            <a:pPr eaLnBrk="1" hangingPunct="1"/>
            <a:r>
              <a:rPr lang="cs-CZ" altLang="en-US" sz="2200"/>
              <a:t>Sledování degradace archeologických nálezů (kovy, kosti, organické materiály) pro diagnostiku poškození a východisko pro návrh optimálního postupu konzervace.</a:t>
            </a:r>
          </a:p>
          <a:p>
            <a:pPr eaLnBrk="1" hangingPunct="1"/>
            <a:endParaRPr lang="cs-CZ" altLang="en-US" sz="2200"/>
          </a:p>
          <a:p>
            <a:pPr eaLnBrk="1" hangingPunct="1"/>
            <a:r>
              <a:rPr lang="cs-CZ" altLang="en-US" sz="2200"/>
              <a:t>Interpretace konkrétních archeologických nálezů či situací.</a:t>
            </a:r>
          </a:p>
        </p:txBody>
      </p:sp>
      <p:sp>
        <p:nvSpPr>
          <p:cNvPr id="10243" name="TextovéPole 2">
            <a:extLst>
              <a:ext uri="{FF2B5EF4-FFF2-40B4-BE49-F238E27FC236}">
                <a16:creationId xmlns:a16="http://schemas.microsoft.com/office/drawing/2014/main" id="{AE43E9C2-9C46-4EEC-B3F1-57D0DD7C6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7905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3600" b="1"/>
              <a:t>Aplikace analytické chemie v archeologii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AB08B128-66F6-4EB2-87E9-565D8EB1D9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568" y="200426"/>
            <a:ext cx="7272808" cy="33813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 b="1" dirty="0"/>
              <a:t>Výroba dehtu z březové kůry</a:t>
            </a:r>
            <a:endParaRPr lang="en-GB" altLang="cs-CZ" sz="3200" b="1" dirty="0"/>
          </a:p>
        </p:txBody>
      </p:sp>
      <p:pic>
        <p:nvPicPr>
          <p:cNvPr id="57347" name="Picture 2">
            <a:extLst>
              <a:ext uri="{FF2B5EF4-FFF2-40B4-BE49-F238E27FC236}">
                <a16:creationId xmlns:a16="http://schemas.microsoft.com/office/drawing/2014/main" id="{754F3BB6-B4FA-4D8D-86B4-72FBFFEE6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70996"/>
            <a:ext cx="2310245" cy="331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8" name="Picture 3">
            <a:extLst>
              <a:ext uri="{FF2B5EF4-FFF2-40B4-BE49-F238E27FC236}">
                <a16:creationId xmlns:a16="http://schemas.microsoft.com/office/drawing/2014/main" id="{D85499F8-2DEF-4C61-B8DC-3EBD82E3E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012" y="1425787"/>
            <a:ext cx="2226068" cy="286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9" name="Picture 4">
            <a:extLst>
              <a:ext uri="{FF2B5EF4-FFF2-40B4-BE49-F238E27FC236}">
                <a16:creationId xmlns:a16="http://schemas.microsoft.com/office/drawing/2014/main" id="{5E186054-303A-4567-B63E-6F0AD9CA9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79419"/>
            <a:ext cx="3216079" cy="282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50" name="Rectangle 5">
            <a:extLst>
              <a:ext uri="{FF2B5EF4-FFF2-40B4-BE49-F238E27FC236}">
                <a16:creationId xmlns:a16="http://schemas.microsoft.com/office/drawing/2014/main" id="{75E01A89-5D60-49BC-B7F9-C4B7D178C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868875"/>
            <a:ext cx="3607376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Různé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varianty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„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metody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dvou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nádob</a:t>
            </a:r>
            <a:r>
              <a:rPr lang="cs-CZ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“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27E1F87-516C-443F-BD05-A851C1E77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070" y="4228791"/>
            <a:ext cx="2557138" cy="233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A22C415-A1FB-4B82-BCCF-49F72108A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292640"/>
            <a:ext cx="1878197" cy="241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343C7591-A72F-4B65-8873-37A153289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19" y="5632692"/>
            <a:ext cx="3635551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1800" dirty="0">
                <a:solidFill>
                  <a:srgbClr val="000000"/>
                </a:solidFill>
                <a:latin typeface="+mn-lt"/>
              </a:rPr>
              <a:t>A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rcheologický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doklad</a:t>
            </a:r>
            <a:r>
              <a:rPr lang="cs-CZ" altLang="cs-CZ" sz="1800" dirty="0">
                <a:solidFill>
                  <a:srgbClr val="000000"/>
                </a:solidFill>
                <a:latin typeface="+mn-lt"/>
              </a:rPr>
              <a:t> technologie a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latin typeface="+mn-lt"/>
              </a:rPr>
              <a:t>p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ozůstatky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nádob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s 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perforovaným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dnem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(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Meklenbursko</a:t>
            </a:r>
            <a:r>
              <a:rPr lang="cs-CZ" altLang="cs-CZ" sz="1800" dirty="0">
                <a:solidFill>
                  <a:srgbClr val="000000"/>
                </a:solidFill>
                <a:latin typeface="+mn-lt"/>
              </a:rPr>
              <a:t>).</a:t>
            </a:r>
            <a:endParaRPr lang="en-GB" altLang="cs-CZ" sz="1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8948582C-B20E-4E76-AB91-A659F87CF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47D6F95-55A6-4110-8E53-3C80B75061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1851" y="404664"/>
            <a:ext cx="2376264" cy="934379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b="1" dirty="0"/>
              <a:t>Suchá destilace </a:t>
            </a:r>
            <a:r>
              <a:rPr lang="cs-CZ" altLang="cs-CZ" sz="2000" b="1" dirty="0" err="1"/>
              <a:t>triterpenoidních</a:t>
            </a:r>
            <a:r>
              <a:rPr lang="cs-CZ" altLang="cs-CZ" sz="2000" b="1" dirty="0"/>
              <a:t> pryskyřic</a:t>
            </a:r>
            <a:endParaRPr lang="en-GB" altLang="cs-CZ" sz="2000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AB1F950-100E-404E-817E-8FAEEA499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83824"/>
            <a:ext cx="6073183" cy="658568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1">
            <a:extLst>
              <a:ext uri="{FF2B5EF4-FFF2-40B4-BE49-F238E27FC236}">
                <a16:creationId xmlns:a16="http://schemas.microsoft.com/office/drawing/2014/main" id="{1317F5F1-ABD8-42D6-825D-9109B4D7CB0A}"/>
              </a:ext>
            </a:extLst>
          </p:cNvPr>
          <p:cNvGrpSpPr>
            <a:grpSpLocks/>
          </p:cNvGrpSpPr>
          <p:nvPr/>
        </p:nvGrpSpPr>
        <p:grpSpPr bwMode="auto">
          <a:xfrm>
            <a:off x="6804248" y="2564904"/>
            <a:ext cx="2088232" cy="2004268"/>
            <a:chOff x="657" y="0"/>
            <a:chExt cx="4582" cy="4320"/>
          </a:xfrm>
        </p:grpSpPr>
        <p:pic>
          <p:nvPicPr>
            <p:cNvPr id="7" name="Picture 4" descr="Obr 1">
              <a:extLst>
                <a:ext uri="{FF2B5EF4-FFF2-40B4-BE49-F238E27FC236}">
                  <a16:creationId xmlns:a16="http://schemas.microsoft.com/office/drawing/2014/main" id="{A6B0263D-3059-455D-B330-51A592AE81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0"/>
              <a:ext cx="4582" cy="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" name="Line 10">
              <a:extLst>
                <a:ext uri="{FF2B5EF4-FFF2-40B4-BE49-F238E27FC236}">
                  <a16:creationId xmlns:a16="http://schemas.microsoft.com/office/drawing/2014/main" id="{CF180CB3-C136-48DA-B1BB-9935516083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85" y="1253"/>
              <a:ext cx="272" cy="22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9330" name="Picture 2" descr="Krhovxx">
            <a:extLst>
              <a:ext uri="{FF2B5EF4-FFF2-40B4-BE49-F238E27FC236}">
                <a16:creationId xmlns:a16="http://schemas.microsoft.com/office/drawing/2014/main" id="{81FD395A-6E5F-4B0A-8F33-AD75AAF82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30" y="1921174"/>
            <a:ext cx="6469782" cy="377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C8E46BF1-10C9-47A9-8DFE-D62C3C3D8D02}"/>
              </a:ext>
            </a:extLst>
          </p:cNvPr>
          <p:cNvSpPr/>
          <p:nvPr/>
        </p:nvSpPr>
        <p:spPr>
          <a:xfrm>
            <a:off x="263794" y="5872863"/>
            <a:ext cx="8611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cs-CZ" dirty="0">
                <a:solidFill>
                  <a:srgbClr val="000000"/>
                </a:solidFill>
              </a:rPr>
              <a:t>Chromatogram (Scan mod) </a:t>
            </a:r>
            <a:r>
              <a:rPr lang="en-GB" altLang="cs-CZ" dirty="0" err="1">
                <a:solidFill>
                  <a:srgbClr val="000000"/>
                </a:solidFill>
              </a:rPr>
              <a:t>chloroformového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extraktu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vzorku</a:t>
            </a:r>
            <a:r>
              <a:rPr lang="en-GB" altLang="cs-CZ" dirty="0">
                <a:solidFill>
                  <a:srgbClr val="000000"/>
                </a:solidFill>
              </a:rPr>
              <a:t> z </a:t>
            </a:r>
            <a:r>
              <a:rPr lang="cs-CZ" altLang="cs-CZ" dirty="0">
                <a:solidFill>
                  <a:srgbClr val="000000"/>
                </a:solidFill>
              </a:rPr>
              <a:t>Krhova </a:t>
            </a:r>
            <a:r>
              <a:rPr lang="en-GB" altLang="cs-CZ" dirty="0">
                <a:solidFill>
                  <a:srgbClr val="000000"/>
                </a:solidFill>
              </a:rPr>
              <a:t>(L4 lupa-2,20(29)-</a:t>
            </a:r>
            <a:r>
              <a:rPr lang="en-GB" altLang="cs-CZ" dirty="0" err="1">
                <a:solidFill>
                  <a:srgbClr val="000000"/>
                </a:solidFill>
              </a:rPr>
              <a:t>dien</a:t>
            </a:r>
            <a:r>
              <a:rPr lang="en-GB" altLang="cs-CZ" dirty="0">
                <a:solidFill>
                  <a:srgbClr val="000000"/>
                </a:solidFill>
              </a:rPr>
              <a:t>, L3 lupa-2,20(29)-dien-28-ol,  L2 </a:t>
            </a:r>
            <a:r>
              <a:rPr lang="en-GB" altLang="cs-CZ" dirty="0" err="1">
                <a:solidFill>
                  <a:srgbClr val="000000"/>
                </a:solidFill>
              </a:rPr>
              <a:t>lupenon</a:t>
            </a:r>
            <a:r>
              <a:rPr lang="en-GB" altLang="cs-CZ" dirty="0">
                <a:solidFill>
                  <a:srgbClr val="000000"/>
                </a:solidFill>
              </a:rPr>
              <a:t>, L1 lupeol, B2 </a:t>
            </a:r>
            <a:r>
              <a:rPr lang="en-GB" altLang="cs-CZ" dirty="0" err="1">
                <a:solidFill>
                  <a:srgbClr val="000000"/>
                </a:solidFill>
              </a:rPr>
              <a:t>betulon</a:t>
            </a:r>
            <a:r>
              <a:rPr lang="en-GB" altLang="cs-CZ" dirty="0">
                <a:solidFill>
                  <a:srgbClr val="000000"/>
                </a:solidFill>
              </a:rPr>
              <a:t>, B1 </a:t>
            </a:r>
            <a:r>
              <a:rPr lang="en-GB" altLang="cs-CZ" dirty="0" err="1">
                <a:solidFill>
                  <a:srgbClr val="000000"/>
                </a:solidFill>
              </a:rPr>
              <a:t>betulin</a:t>
            </a:r>
            <a:r>
              <a:rPr lang="en-GB" altLang="cs-CZ" dirty="0">
                <a:solidFill>
                  <a:srgbClr val="000000"/>
                </a:solidFill>
              </a:rPr>
              <a:t>).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0CE0204-E9F7-4F0D-9616-5D5F7AD8ECC0}"/>
              </a:ext>
            </a:extLst>
          </p:cNvPr>
          <p:cNvSpPr/>
          <p:nvPr/>
        </p:nvSpPr>
        <p:spPr>
          <a:xfrm>
            <a:off x="683568" y="202365"/>
            <a:ext cx="1271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Krhov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28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B7CBB61-3451-44A6-AA4F-00A8D66DE5CA}"/>
              </a:ext>
            </a:extLst>
          </p:cNvPr>
          <p:cNvSpPr/>
          <p:nvPr/>
        </p:nvSpPr>
        <p:spPr>
          <a:xfrm>
            <a:off x="503012" y="1086272"/>
            <a:ext cx="818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+mn-lt"/>
                <a:ea typeface="Times New Roman" panose="02020603050405020304" pitchFamily="18" charset="0"/>
              </a:rPr>
              <a:t>V průběhu prací spojených s revitalizací rybníka Utopenec bylo lokalizováno sídliště šáreckého stupně kultury s lineární keramikou</a:t>
            </a:r>
            <a:r>
              <a:rPr lang="en-US" dirty="0">
                <a:latin typeface="+mn-lt"/>
                <a:ea typeface="Times New Roman" panose="02020603050405020304" pitchFamily="18" charset="0"/>
              </a:rPr>
              <a:t> (</a:t>
            </a:r>
            <a:r>
              <a:rPr lang="en-US" dirty="0" err="1">
                <a:latin typeface="+mn-lt"/>
                <a:ea typeface="Times New Roman" panose="02020603050405020304" pitchFamily="18" charset="0"/>
              </a:rPr>
              <a:t>st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ř</a:t>
            </a:r>
            <a:r>
              <a:rPr lang="en-US" dirty="0">
                <a:latin typeface="+mn-lt"/>
                <a:ea typeface="Times New Roman" panose="02020603050405020304" pitchFamily="18" charset="0"/>
              </a:rPr>
              <a:t>e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d</a:t>
            </a:r>
            <a:r>
              <a:rPr lang="en-US" dirty="0">
                <a:latin typeface="+mn-lt"/>
                <a:ea typeface="Times New Roman" panose="02020603050405020304" pitchFamily="18" charset="0"/>
              </a:rPr>
              <a:t>n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í neolit</a:t>
            </a:r>
            <a:r>
              <a:rPr lang="en-US" dirty="0">
                <a:latin typeface="+mn-lt"/>
                <a:ea typeface="Times New Roman" panose="02020603050405020304" pitchFamily="18" charset="0"/>
              </a:rPr>
              <a:t>).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2055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2">
            <a:extLst>
              <a:ext uri="{FF2B5EF4-FFF2-40B4-BE49-F238E27FC236}">
                <a16:creationId xmlns:a16="http://schemas.microsoft.com/office/drawing/2014/main" id="{AD7045D1-D048-4917-A4A4-2AB845AD8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17429"/>
            <a:ext cx="6624736" cy="366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4" name="Picture 3">
            <a:extLst>
              <a:ext uri="{FF2B5EF4-FFF2-40B4-BE49-F238E27FC236}">
                <a16:creationId xmlns:a16="http://schemas.microsoft.com/office/drawing/2014/main" id="{6D46CAC8-1D79-40F1-A349-08931E99E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999" y="166601"/>
            <a:ext cx="2658982" cy="1728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5" name="Rectangle 4">
            <a:extLst>
              <a:ext uri="{FF2B5EF4-FFF2-40B4-BE49-F238E27FC236}">
                <a16:creationId xmlns:a16="http://schemas.microsoft.com/office/drawing/2014/main" id="{0F144AE6-14D7-4759-90B1-5192906F1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292" y="5974433"/>
            <a:ext cx="8638749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Chromatogram (Scan mod)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chloroformového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extraktu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vzorku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z Ivanovic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na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Hané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(L4 lupa-2,20(29)-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dien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L3 lupa-2,20(29)-dien-28-ol,  L2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lupenon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L1 lupeol, B2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betulon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B1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betulin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).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1ED9668-C4C8-41B2-B210-28C7B77EAD5B}"/>
              </a:ext>
            </a:extLst>
          </p:cNvPr>
          <p:cNvSpPr txBox="1"/>
          <p:nvPr/>
        </p:nvSpPr>
        <p:spPr>
          <a:xfrm>
            <a:off x="414292" y="296610"/>
            <a:ext cx="3292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Ivanovice na Hané</a:t>
            </a:r>
            <a:endParaRPr lang="en-US" sz="3200" b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05C862C-CAC2-420B-9DD1-86090D58C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256" y="2348880"/>
            <a:ext cx="2016792" cy="184920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F1C9E23-5C2E-43D9-B711-660514F2F080}"/>
              </a:ext>
            </a:extLst>
          </p:cNvPr>
          <p:cNvSpPr txBox="1"/>
          <p:nvPr/>
        </p:nvSpPr>
        <p:spPr>
          <a:xfrm>
            <a:off x="812089" y="1139262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 výzkum </a:t>
            </a:r>
            <a:r>
              <a:rPr lang="cs-CZ" dirty="0" err="1"/>
              <a:t>eneolitického</a:t>
            </a:r>
            <a:r>
              <a:rPr lang="cs-CZ" dirty="0"/>
              <a:t> sídliště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27A785-4A4D-450A-BDC5-D37D7513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4068"/>
            <a:ext cx="2893030" cy="708124"/>
          </a:xfrm>
        </p:spPr>
        <p:txBody>
          <a:bodyPr/>
          <a:lstStyle/>
          <a:p>
            <a:r>
              <a:rPr lang="en-GB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Brno–</a:t>
            </a:r>
            <a:r>
              <a:rPr lang="en-GB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Modřice</a:t>
            </a:r>
            <a:endParaRPr lang="en-US" sz="28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B41C6B2-12E8-44EB-AE79-0B664AEC2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42" y="2299686"/>
            <a:ext cx="7132352" cy="351765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754DD98-805B-4207-8246-663DB6801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771" y="190343"/>
            <a:ext cx="3129246" cy="2073027"/>
          </a:xfrm>
          <a:prstGeom prst="rect">
            <a:avLst/>
          </a:prstGeom>
        </p:spPr>
      </p:pic>
      <p:pic>
        <p:nvPicPr>
          <p:cNvPr id="11" name="Obrázek 10" descr="Obsah obrázku kniha, text, fotka, černá&#10;&#10;Popis byl vytvořen automaticky">
            <a:extLst>
              <a:ext uri="{FF2B5EF4-FFF2-40B4-BE49-F238E27FC236}">
                <a16:creationId xmlns:a16="http://schemas.microsoft.com/office/drawing/2014/main" id="{028324C1-FFB2-400A-8326-CE94F64EC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640" y="2533836"/>
            <a:ext cx="1790328" cy="1790328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F7666D17-7874-469D-AF34-A1515096875E}"/>
              </a:ext>
            </a:extLst>
          </p:cNvPr>
          <p:cNvSpPr/>
          <p:nvPr/>
        </p:nvSpPr>
        <p:spPr>
          <a:xfrm>
            <a:off x="284199" y="5917601"/>
            <a:ext cx="8570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cs-CZ" dirty="0">
                <a:solidFill>
                  <a:srgbClr val="000000"/>
                </a:solidFill>
              </a:rPr>
              <a:t>Chromatogram (Scan mod) </a:t>
            </a:r>
            <a:r>
              <a:rPr lang="en-GB" altLang="cs-CZ" dirty="0" err="1">
                <a:solidFill>
                  <a:srgbClr val="000000"/>
                </a:solidFill>
              </a:rPr>
              <a:t>chloroformového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extraktu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vzorku</a:t>
            </a:r>
            <a:r>
              <a:rPr lang="en-GB" altLang="cs-CZ" dirty="0">
                <a:solidFill>
                  <a:srgbClr val="000000"/>
                </a:solidFill>
              </a:rPr>
              <a:t> z </a:t>
            </a:r>
            <a:r>
              <a:rPr lang="cs-CZ" altLang="cs-CZ" dirty="0">
                <a:solidFill>
                  <a:srgbClr val="000000"/>
                </a:solidFill>
              </a:rPr>
              <a:t>Brna-Modřic </a:t>
            </a:r>
            <a:r>
              <a:rPr lang="en-GB" altLang="cs-CZ" dirty="0">
                <a:solidFill>
                  <a:srgbClr val="000000"/>
                </a:solidFill>
              </a:rPr>
              <a:t>(L4 lupa-2,20(29)-</a:t>
            </a:r>
            <a:r>
              <a:rPr lang="en-GB" altLang="cs-CZ" dirty="0" err="1">
                <a:solidFill>
                  <a:srgbClr val="000000"/>
                </a:solidFill>
              </a:rPr>
              <a:t>dien</a:t>
            </a:r>
            <a:r>
              <a:rPr lang="en-GB" altLang="cs-CZ" dirty="0">
                <a:solidFill>
                  <a:srgbClr val="000000"/>
                </a:solidFill>
              </a:rPr>
              <a:t>, L3 lupa-2,20(29)-dien-28-ol,  L2 </a:t>
            </a:r>
            <a:r>
              <a:rPr lang="en-GB" altLang="cs-CZ" dirty="0" err="1">
                <a:solidFill>
                  <a:srgbClr val="000000"/>
                </a:solidFill>
              </a:rPr>
              <a:t>lupenon</a:t>
            </a:r>
            <a:r>
              <a:rPr lang="en-GB" altLang="cs-CZ" dirty="0">
                <a:solidFill>
                  <a:srgbClr val="000000"/>
                </a:solidFill>
              </a:rPr>
              <a:t>, L1 lupeol, B2 </a:t>
            </a:r>
            <a:r>
              <a:rPr lang="en-GB" altLang="cs-CZ" dirty="0" err="1">
                <a:solidFill>
                  <a:srgbClr val="000000"/>
                </a:solidFill>
              </a:rPr>
              <a:t>betulon</a:t>
            </a:r>
            <a:r>
              <a:rPr lang="en-GB" altLang="cs-CZ" dirty="0">
                <a:solidFill>
                  <a:srgbClr val="000000"/>
                </a:solidFill>
              </a:rPr>
              <a:t>, B1 </a:t>
            </a:r>
            <a:r>
              <a:rPr lang="en-GB" altLang="cs-CZ" dirty="0" err="1">
                <a:solidFill>
                  <a:srgbClr val="000000"/>
                </a:solidFill>
              </a:rPr>
              <a:t>betulin</a:t>
            </a:r>
            <a:r>
              <a:rPr lang="en-GB" altLang="cs-CZ" dirty="0">
                <a:solidFill>
                  <a:srgbClr val="000000"/>
                </a:solidFill>
              </a:rPr>
              <a:t>). 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F2F5ED2-F056-48D7-8A39-79F66C2B1448}"/>
              </a:ext>
            </a:extLst>
          </p:cNvPr>
          <p:cNvSpPr/>
          <p:nvPr/>
        </p:nvSpPr>
        <p:spPr>
          <a:xfrm>
            <a:off x="457200" y="1244846"/>
            <a:ext cx="5089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 v </a:t>
            </a:r>
            <a:r>
              <a:rPr lang="en-US" dirty="0" err="1"/>
              <a:t>žárovém</a:t>
            </a:r>
            <a:r>
              <a:rPr lang="en-US" dirty="0"/>
              <a:t> </a:t>
            </a:r>
            <a:r>
              <a:rPr lang="en-US" dirty="0" err="1"/>
              <a:t>hrobě</a:t>
            </a:r>
            <a:r>
              <a:rPr lang="en-US" dirty="0"/>
              <a:t> ze </a:t>
            </a:r>
            <a:r>
              <a:rPr lang="en-US" dirty="0" err="1"/>
              <a:t>starší</a:t>
            </a:r>
            <a:r>
              <a:rPr lang="en-US" dirty="0"/>
              <a:t> </a:t>
            </a:r>
            <a:r>
              <a:rPr lang="en-US" dirty="0" err="1"/>
              <a:t>doby</a:t>
            </a:r>
            <a:r>
              <a:rPr lang="en-US" dirty="0"/>
              <a:t> </a:t>
            </a:r>
            <a:r>
              <a:rPr lang="en-US" dirty="0" err="1"/>
              <a:t>římské</a:t>
            </a:r>
            <a:r>
              <a:rPr lang="en-US" dirty="0"/>
              <a:t> </a:t>
            </a:r>
            <a:r>
              <a:rPr lang="en-US" dirty="0" err="1"/>
              <a:t>byla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kostmi</a:t>
            </a:r>
            <a:r>
              <a:rPr lang="en-US" dirty="0"/>
              <a:t> </a:t>
            </a:r>
            <a:r>
              <a:rPr lang="en-US" dirty="0" err="1"/>
              <a:t>nalezena</a:t>
            </a:r>
            <a:r>
              <a:rPr lang="en-US" dirty="0"/>
              <a:t> </a:t>
            </a:r>
            <a:r>
              <a:rPr lang="en-US" dirty="0" err="1"/>
              <a:t>hrudka</a:t>
            </a:r>
            <a:r>
              <a:rPr lang="en-US" dirty="0"/>
              <a:t> </a:t>
            </a:r>
            <a:r>
              <a:rPr lang="en-US" dirty="0" err="1"/>
              <a:t>tmavé</a:t>
            </a:r>
            <a:r>
              <a:rPr lang="en-US" dirty="0"/>
              <a:t> </a:t>
            </a:r>
            <a:r>
              <a:rPr lang="en-US" dirty="0" err="1"/>
              <a:t>organické</a:t>
            </a:r>
            <a:r>
              <a:rPr lang="en-US" dirty="0"/>
              <a:t> </a:t>
            </a:r>
            <a:r>
              <a:rPr lang="en-US" dirty="0" err="1"/>
              <a:t>hmoty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4470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2">
            <a:extLst>
              <a:ext uri="{FF2B5EF4-FFF2-40B4-BE49-F238E27FC236}">
                <a16:creationId xmlns:a16="http://schemas.microsoft.com/office/drawing/2014/main" id="{20E0A20F-EC1F-4DB7-A651-E73767479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250" y="213159"/>
            <a:ext cx="3918916" cy="310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C081A75-4CC7-4BBD-9369-0B15E0EFB623}"/>
              </a:ext>
            </a:extLst>
          </p:cNvPr>
          <p:cNvSpPr txBox="1"/>
          <p:nvPr/>
        </p:nvSpPr>
        <p:spPr>
          <a:xfrm>
            <a:off x="6012160" y="3354904"/>
            <a:ext cx="202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Lešany u Prostějova</a:t>
            </a:r>
            <a:endParaRPr lang="en-US" dirty="0"/>
          </a:p>
        </p:txBody>
      </p:sp>
      <p:pic>
        <p:nvPicPr>
          <p:cNvPr id="4" name="Obrázek 3" descr="Obsah obrázku exteriér, skála, tráva, hora&#10;&#10;Popis byl vytvořen automaticky">
            <a:extLst>
              <a:ext uri="{FF2B5EF4-FFF2-40B4-BE49-F238E27FC236}">
                <a16:creationId xmlns:a16="http://schemas.microsoft.com/office/drawing/2014/main" id="{53838B66-6523-4945-B3D4-7312AEFDB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4" y="3320256"/>
            <a:ext cx="2952328" cy="2214246"/>
          </a:xfrm>
          <a:prstGeom prst="rect">
            <a:avLst/>
          </a:prstGeom>
        </p:spPr>
      </p:pic>
      <p:pic>
        <p:nvPicPr>
          <p:cNvPr id="8" name="Obrázek 7" descr="Obsah obrázku skála&#10;&#10;Popis byl vytvořen automaticky">
            <a:extLst>
              <a:ext uri="{FF2B5EF4-FFF2-40B4-BE49-F238E27FC236}">
                <a16:creationId xmlns:a16="http://schemas.microsoft.com/office/drawing/2014/main" id="{712973FC-0E5D-463E-8FAF-2784E9095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4" y="213160"/>
            <a:ext cx="2952328" cy="263315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A3CDD41-4C9D-41C3-BCDB-FAD3FA5A951F}"/>
              </a:ext>
            </a:extLst>
          </p:cNvPr>
          <p:cNvSpPr txBox="1"/>
          <p:nvPr/>
        </p:nvSpPr>
        <p:spPr>
          <a:xfrm>
            <a:off x="884318" y="6008440"/>
            <a:ext cx="176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Těšetice-Kyjovice</a:t>
            </a:r>
            <a:endParaRPr lang="en-US" dirty="0"/>
          </a:p>
        </p:txBody>
      </p:sp>
      <p:pic>
        <p:nvPicPr>
          <p:cNvPr id="13" name="Obrázek 12" descr="Obsah obrázku zvíře, skála&#10;&#10;Popis byl vytvořen automaticky">
            <a:extLst>
              <a:ext uri="{FF2B5EF4-FFF2-40B4-BE49-F238E27FC236}">
                <a16:creationId xmlns:a16="http://schemas.microsoft.com/office/drawing/2014/main" id="{E1494BD3-2196-489A-89A4-9D14C0842E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137" y="3895249"/>
            <a:ext cx="2028248" cy="2749592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9D65A05-9DBA-40DF-B6C7-CF760501C459}"/>
              </a:ext>
            </a:extLst>
          </p:cNvPr>
          <p:cNvSpPr txBox="1"/>
          <p:nvPr/>
        </p:nvSpPr>
        <p:spPr>
          <a:xfrm>
            <a:off x="7236296" y="627550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Hulín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9777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Rectangle 10">
            <a:extLst>
              <a:ext uri="{FF2B5EF4-FFF2-40B4-BE49-F238E27FC236}">
                <a16:creationId xmlns:a16="http://schemas.microsoft.com/office/drawing/2014/main" id="{1328CCB8-05FF-430A-9BC0-5CA5DE4B82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8085" y="183871"/>
            <a:ext cx="4032250" cy="431700"/>
          </a:xfrm>
        </p:spPr>
        <p:txBody>
          <a:bodyPr/>
          <a:lstStyle/>
          <a:p>
            <a:r>
              <a:rPr lang="cs-CZ" altLang="cs-CZ" sz="3200" dirty="0"/>
              <a:t>Březová smola / dehet</a:t>
            </a:r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20C3744F-5122-4824-A7A3-71AC6EB07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6157" name="Picture 13">
            <a:extLst>
              <a:ext uri="{FF2B5EF4-FFF2-40B4-BE49-F238E27FC236}">
                <a16:creationId xmlns:a16="http://schemas.microsoft.com/office/drawing/2014/main" id="{3715A727-C713-4F72-B322-F29550D8F5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2650" y="3989141"/>
            <a:ext cx="4226172" cy="248577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9570" name="Picture 2" descr="Practical Primitive | Skill of the Month: Birch Tar">
            <a:extLst>
              <a:ext uri="{FF2B5EF4-FFF2-40B4-BE49-F238E27FC236}">
                <a16:creationId xmlns:a16="http://schemas.microsoft.com/office/drawing/2014/main" id="{2AF1CCE7-8E27-40AD-9317-CF85E5960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611" y="980729"/>
            <a:ext cx="4032250" cy="261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>
            <a:extLst>
              <a:ext uri="{FF2B5EF4-FFF2-40B4-BE49-F238E27FC236}">
                <a16:creationId xmlns:a16="http://schemas.microsoft.com/office/drawing/2014/main" id="{B7E1C10C-F01F-4DC1-9055-5C0BDF9DCA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676400"/>
            <a:ext cx="7404100" cy="4759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4147" name="Text Box 3">
            <a:extLst>
              <a:ext uri="{FF2B5EF4-FFF2-40B4-BE49-F238E27FC236}">
                <a16:creationId xmlns:a16="http://schemas.microsoft.com/office/drawing/2014/main" id="{8BC61DF1-A24F-43E8-930B-33F712B76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722313"/>
            <a:ext cx="306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Směsi s lipidy (plastifikátory)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978D57FF-705C-495B-B0BC-B6F194CAC7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691063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/>
              <a:t>Bitumen, asfalt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B1C457A0-2321-4AD1-8511-79518B00B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76475"/>
            <a:ext cx="5194300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BC2AFE2F-6027-45D0-BDAE-9BF1289BA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04813"/>
            <a:ext cx="2914650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B9988E1C-37BC-4CDB-BA27-B63BF845D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48000"/>
            <a:ext cx="3205163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F43C20DD-5E4F-440F-A75E-EA0AEE0B2B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538538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/>
              <a:t>Bitumen</a:t>
            </a: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D682D06A-940D-4205-80C8-8C86491B9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88913"/>
            <a:ext cx="3257550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9" name="Picture 3">
            <a:extLst>
              <a:ext uri="{FF2B5EF4-FFF2-40B4-BE49-F238E27FC236}">
                <a16:creationId xmlns:a16="http://schemas.microsoft.com/office/drawing/2014/main" id="{FB5FD314-B513-46CE-8723-F48F5F6BB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16113"/>
            <a:ext cx="3673475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Rectangle 4">
            <a:extLst>
              <a:ext uri="{FF2B5EF4-FFF2-40B4-BE49-F238E27FC236}">
                <a16:creationId xmlns:a16="http://schemas.microsoft.com/office/drawing/2014/main" id="{705C1401-C9D3-4210-9576-272FF93EB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516563"/>
            <a:ext cx="41052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1600" i="1"/>
              <a:t>Bitumen-painted ceramics from Tell Sabi Abyad (northern Syria, cca 6000 BC)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1">
            <a:extLst>
              <a:ext uri="{FF2B5EF4-FFF2-40B4-BE49-F238E27FC236}">
                <a16:creationId xmlns:a16="http://schemas.microsoft.com/office/drawing/2014/main" id="{F68A88B2-1AAF-4052-91F1-CAFC8D4378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b="1"/>
              <a:t>Studium výrobních technologií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CF7BFD7-9CAB-4489-9D01-F1604C28537D}"/>
              </a:ext>
            </a:extLst>
          </p:cNvPr>
          <p:cNvSpPr txBox="1"/>
          <p:nvPr/>
        </p:nvSpPr>
        <p:spPr>
          <a:xfrm>
            <a:off x="611560" y="1988840"/>
            <a:ext cx="59766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Metalurgie železa a barevných kovů</a:t>
            </a:r>
          </a:p>
          <a:p>
            <a:endParaRPr lang="cs-CZ" sz="2800" dirty="0"/>
          </a:p>
          <a:p>
            <a:r>
              <a:rPr lang="cs-CZ" sz="2800" dirty="0"/>
              <a:t>Výroba keramiky</a:t>
            </a:r>
          </a:p>
          <a:p>
            <a:endParaRPr lang="cs-CZ" sz="2800" dirty="0"/>
          </a:p>
          <a:p>
            <a:r>
              <a:rPr lang="cs-CZ" sz="2800"/>
              <a:t>Výroba skla</a:t>
            </a:r>
            <a:endParaRPr lang="cs-CZ" sz="2800" dirty="0"/>
          </a:p>
          <a:p>
            <a:endParaRPr lang="cs-CZ" sz="2800" dirty="0"/>
          </a:p>
          <a:p>
            <a:r>
              <a:rPr lang="cs-CZ" sz="2800" dirty="0"/>
              <a:t>Výroba vápna</a:t>
            </a:r>
          </a:p>
          <a:p>
            <a:endParaRPr lang="cs-CZ" sz="2800" dirty="0"/>
          </a:p>
          <a:p>
            <a:r>
              <a:rPr lang="cs-CZ" sz="2800" dirty="0"/>
              <a:t>Výroba adheziv (dehty)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F48E6-AAF0-C5DE-1A98-F98FB5862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34472"/>
            <a:ext cx="3116263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5806FC93-6B51-4B9B-90DA-1D19932CF2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/>
              <a:t>Bitumen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EAB3F854-B7EF-49B4-A962-64B6805CE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2738"/>
            <a:ext cx="2239962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EF647863-D555-4706-A792-B0C13D311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852738"/>
            <a:ext cx="2252663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55C1170A-3125-4239-8EDD-886CB0C29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924175"/>
            <a:ext cx="2185987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5" name="Text Box 5">
            <a:extLst>
              <a:ext uri="{FF2B5EF4-FFF2-40B4-BE49-F238E27FC236}">
                <a16:creationId xmlns:a16="http://schemas.microsoft.com/office/drawing/2014/main" id="{AE41D433-65A4-4DA0-8627-55BD1AF69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1889125"/>
            <a:ext cx="22304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cs-CZ" sz="1600"/>
              <a:t>Obrázky z pitvy mumie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B5FEBD5F-05B8-4A82-B6A0-23514637CC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49275"/>
            <a:ext cx="4330700" cy="868363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/>
              <a:t>Bitumen</a:t>
            </a: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B26D704A-6CCE-448F-B3E3-8DC8068ED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11325"/>
            <a:ext cx="4752975" cy="471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7" name="Picture 3">
            <a:extLst>
              <a:ext uri="{FF2B5EF4-FFF2-40B4-BE49-F238E27FC236}">
                <a16:creationId xmlns:a16="http://schemas.microsoft.com/office/drawing/2014/main" id="{85613219-E9F5-4AD4-9E0C-5B76300FB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76250"/>
            <a:ext cx="3248025" cy="589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CC4DE2E6-668D-489D-BBC4-DC757D6B67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/>
              <a:t>Bitumen</a:t>
            </a:r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83021DD8-68A3-458F-9320-81224E44D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52513"/>
            <a:ext cx="7921625" cy="558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CC461658-750C-4965-99A8-71973713DC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/>
              <a:t>Bitumen</a:t>
            </a:r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42E62D2C-6C07-4C4A-950C-41302D801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31975"/>
            <a:ext cx="4038600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4459F7BD-5607-4F3F-A214-638F54E9E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39925"/>
            <a:ext cx="4038600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23F09041-7C7B-4BB5-871C-A2509353AB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/>
              <a:t>Bitumen</a:t>
            </a: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AD9844A2-3386-4093-95F0-2DDEEA3B9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21163"/>
            <a:ext cx="2674938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D582C7DE-E851-43AB-8CDE-5712E1B53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989138"/>
            <a:ext cx="5694363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4" name="Text Box 4">
            <a:extLst>
              <a:ext uri="{FF2B5EF4-FFF2-40B4-BE49-F238E27FC236}">
                <a16:creationId xmlns:a16="http://schemas.microsoft.com/office/drawing/2014/main" id="{CEA10B58-EF89-4D33-8569-8A24F24FF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2152650"/>
            <a:ext cx="18176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cs-CZ"/>
              <a:t>Střední Amerika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>
            <a:extLst>
              <a:ext uri="{FF2B5EF4-FFF2-40B4-BE49-F238E27FC236}">
                <a16:creationId xmlns:a16="http://schemas.microsoft.com/office/drawing/2014/main" id="{E0794473-8178-4461-89CA-ED3750B2A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292600"/>
            <a:ext cx="2347913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0" name="Picture 2">
            <a:extLst>
              <a:ext uri="{FF2B5EF4-FFF2-40B4-BE49-F238E27FC236}">
                <a16:creationId xmlns:a16="http://schemas.microsoft.com/office/drawing/2014/main" id="{9A93C8BC-861A-45D8-AEFC-346A8EDED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292600"/>
            <a:ext cx="3367087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1" name="Text Box 3">
            <a:extLst>
              <a:ext uri="{FF2B5EF4-FFF2-40B4-BE49-F238E27FC236}">
                <a16:creationId xmlns:a16="http://schemas.microsoft.com/office/drawing/2014/main" id="{BBB6A10F-59F8-4E42-B23B-A74DF9D55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685800"/>
            <a:ext cx="37020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/>
              <a:t>Rancho la Brea  (JZ USA)</a:t>
            </a: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29DF7C1A-6C83-4D09-BE5B-FE267B21D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365625"/>
            <a:ext cx="1641475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3" name="Picture 5">
            <a:extLst>
              <a:ext uri="{FF2B5EF4-FFF2-40B4-BE49-F238E27FC236}">
                <a16:creationId xmlns:a16="http://schemas.microsoft.com/office/drawing/2014/main" id="{0B837EA8-661E-49EA-A772-4489310D1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49275"/>
            <a:ext cx="4213225" cy="315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4" name="Picture 6">
            <a:extLst>
              <a:ext uri="{FF2B5EF4-FFF2-40B4-BE49-F238E27FC236}">
                <a16:creationId xmlns:a16="http://schemas.microsoft.com/office/drawing/2014/main" id="{1DACBCF6-0A52-4BAE-B488-79766356D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304800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50" name="Picture 6" descr="See the source image">
            <a:extLst>
              <a:ext uri="{FF2B5EF4-FFF2-40B4-BE49-F238E27FC236}">
                <a16:creationId xmlns:a16="http://schemas.microsoft.com/office/drawing/2014/main" id="{463B44F2-D84B-4869-8311-23CDC76DB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23" y="106602"/>
            <a:ext cx="7292354" cy="664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771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06EFD91E-646C-425B-9C36-E6345703B8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14800" cy="587375"/>
          </a:xfrm>
        </p:spPr>
        <p:txBody>
          <a:bodyPr/>
          <a:lstStyle/>
          <a:p>
            <a:r>
              <a:rPr lang="cs-CZ" altLang="cs-CZ" sz="3200"/>
              <a:t>Včelí vosk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7F83D07B-414E-4222-927D-102BF272B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550" y="2147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97D0D3B4-F0C0-41FB-A5C5-054B1DAAD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3463"/>
            <a:ext cx="3455987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CA130E40-FBB5-435D-8C70-C4E678262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068638"/>
            <a:ext cx="4762500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0" name="Text Box 6">
            <a:extLst>
              <a:ext uri="{FF2B5EF4-FFF2-40B4-BE49-F238E27FC236}">
                <a16:creationId xmlns:a16="http://schemas.microsoft.com/office/drawing/2014/main" id="{A2C81E16-83C8-4EF9-9A97-ACE6D7C03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78" y="1053492"/>
            <a:ext cx="842486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= sekret včely medonosné (</a:t>
            </a:r>
            <a:r>
              <a:rPr lang="cs-CZ" altLang="cs-CZ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Apis</a:t>
            </a:r>
            <a:r>
              <a:rPr lang="cs-CZ" altLang="cs-CZ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mellifera</a:t>
            </a:r>
            <a:r>
              <a:rPr lang="cs-CZ" alt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), materiál se získává přetavením plástů v horké vodě. Je tvořen zejména voskovými estery (72 %), zejm. </a:t>
            </a:r>
            <a:r>
              <a:rPr lang="cs-CZ" alt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myricylpalmitátem</a:t>
            </a:r>
            <a:r>
              <a:rPr lang="cs-CZ" alt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(C</a:t>
            </a:r>
            <a:r>
              <a:rPr lang="cs-CZ" altLang="cs-CZ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15</a:t>
            </a:r>
            <a:r>
              <a:rPr lang="cs-CZ" alt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H</a:t>
            </a:r>
            <a:r>
              <a:rPr lang="cs-CZ" altLang="cs-CZ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31</a:t>
            </a:r>
            <a:r>
              <a:rPr lang="cs-CZ" alt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COOC</a:t>
            </a:r>
            <a:r>
              <a:rPr lang="cs-CZ" altLang="cs-CZ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30</a:t>
            </a:r>
            <a:r>
              <a:rPr lang="cs-CZ" alt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H</a:t>
            </a:r>
            <a:r>
              <a:rPr lang="cs-CZ" altLang="cs-CZ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61</a:t>
            </a:r>
            <a:r>
              <a:rPr lang="cs-CZ" alt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), volné MK (cca 13 %) a uhlovodíky (12 %) s počtem uhlíků C</a:t>
            </a:r>
            <a:r>
              <a:rPr lang="cs-CZ" altLang="cs-CZ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25</a:t>
            </a:r>
            <a:r>
              <a:rPr lang="cs-CZ" alt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-C</a:t>
            </a:r>
            <a:r>
              <a:rPr lang="cs-CZ" altLang="cs-CZ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31</a:t>
            </a:r>
            <a:r>
              <a:rPr lang="cs-CZ" alt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6631" name="Text Box 7">
            <a:extLst>
              <a:ext uri="{FF2B5EF4-FFF2-40B4-BE49-F238E27FC236}">
                <a16:creationId xmlns:a16="http://schemas.microsoft.com/office/drawing/2014/main" id="{C62FB0AE-1098-439F-8EAD-E19655650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755900"/>
            <a:ext cx="111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rgbClr val="000000"/>
                </a:solidFill>
                <a:latin typeface="Times New Roman" panose="02020603050405020304" pitchFamily="18" charset="0"/>
              </a:rPr>
              <a:t>Bt 62-65°C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FEE5491D-B5CC-44D2-888D-2989580A6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8" y="2224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3022B730-A830-4F30-99D6-250A1C9E8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010400" cy="29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Rectangle 4">
            <a:extLst>
              <a:ext uri="{FF2B5EF4-FFF2-40B4-BE49-F238E27FC236}">
                <a16:creationId xmlns:a16="http://schemas.microsoft.com/office/drawing/2014/main" id="{5F205BBF-8D60-4D0E-9F61-C36BBF9A2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038600"/>
            <a:ext cx="33845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latin typeface="Arial Unicode MS" pitchFamily="34" charset="-128"/>
                <a:ea typeface="Arial Unicode MS" pitchFamily="34" charset="-128"/>
              </a:rPr>
              <a:t>Tel Rehov</a:t>
            </a:r>
            <a:r>
              <a:rPr lang="cs-CZ" altLang="cs-CZ">
                <a:ea typeface="Arial Unicode MS" pitchFamily="34" charset="-128"/>
              </a:rPr>
              <a:t>, S</a:t>
            </a:r>
            <a:r>
              <a:rPr lang="cs-CZ" altLang="cs-CZ">
                <a:latin typeface="Arial Unicode MS" pitchFamily="34" charset="-128"/>
                <a:ea typeface="Arial Unicode MS" pitchFamily="34" charset="-128"/>
              </a:rPr>
              <a:t> I</a:t>
            </a:r>
            <a:r>
              <a:rPr lang="cs-CZ" altLang="cs-CZ">
                <a:ea typeface="Arial Unicode MS" pitchFamily="34" charset="-128"/>
              </a:rPr>
              <a:t>z</a:t>
            </a:r>
            <a:r>
              <a:rPr lang="cs-CZ" altLang="cs-CZ">
                <a:latin typeface="Arial Unicode MS" pitchFamily="34" charset="-128"/>
                <a:ea typeface="Arial Unicode MS" pitchFamily="34" charset="-128"/>
              </a:rPr>
              <a:t>rael; </a:t>
            </a:r>
            <a:endParaRPr lang="cs-CZ" altLang="cs-CZ">
              <a:ea typeface="Arial Unicode MS" pitchFamily="34" charset="-128"/>
            </a:endParaRPr>
          </a:p>
          <a:p>
            <a:r>
              <a:rPr lang="cs-CZ" altLang="cs-CZ">
                <a:ea typeface="Arial Unicode MS" pitchFamily="34" charset="-128"/>
              </a:rPr>
              <a:t>cca</a:t>
            </a:r>
            <a:r>
              <a:rPr lang="cs-CZ" altLang="cs-CZ">
                <a:latin typeface="Arial Unicode MS" pitchFamily="34" charset="-128"/>
                <a:ea typeface="Arial Unicode MS" pitchFamily="34" charset="-128"/>
              </a:rPr>
              <a:t> 900 B.C.</a:t>
            </a:r>
            <a:endParaRPr lang="cs-CZ" altLang="cs-CZ">
              <a:ea typeface="Arial Unicode MS" pitchFamily="34" charset="-128"/>
            </a:endParaRPr>
          </a:p>
          <a:p>
            <a:endParaRPr lang="cs-CZ" altLang="cs-CZ">
              <a:ea typeface="Arial Unicode MS" pitchFamily="34" charset="-128"/>
            </a:endParaRPr>
          </a:p>
          <a:p>
            <a:r>
              <a:rPr lang="cs-CZ" altLang="cs-CZ">
                <a:latin typeface="Arial Unicode MS" pitchFamily="34" charset="-128"/>
                <a:ea typeface="Arial Unicode MS" pitchFamily="34" charset="-128"/>
              </a:rPr>
              <a:t>30 inta</a:t>
            </a:r>
            <a:r>
              <a:rPr lang="cs-CZ" altLang="cs-CZ">
                <a:ea typeface="Arial Unicode MS" pitchFamily="34" charset="-128"/>
              </a:rPr>
              <a:t>k</a:t>
            </a:r>
            <a:r>
              <a:rPr lang="cs-CZ" altLang="cs-CZ">
                <a:latin typeface="Arial Unicode MS" pitchFamily="34" charset="-128"/>
                <a:ea typeface="Arial Unicode MS" pitchFamily="34" charset="-128"/>
              </a:rPr>
              <a:t>t</a:t>
            </a:r>
            <a:r>
              <a:rPr lang="cs-CZ" altLang="cs-CZ">
                <a:ea typeface="Arial Unicode MS" pitchFamily="34" charset="-128"/>
              </a:rPr>
              <a:t>ních úlů</a:t>
            </a:r>
            <a:r>
              <a:rPr lang="cs-CZ" altLang="cs-CZ">
                <a:latin typeface="Arial Unicode MS" pitchFamily="34" charset="-128"/>
                <a:ea typeface="Arial Unicode MS" pitchFamily="34" charset="-128"/>
              </a:rPr>
              <a:t>, </a:t>
            </a:r>
            <a:r>
              <a:rPr lang="cs-CZ" altLang="cs-CZ">
                <a:ea typeface="Arial Unicode MS" pitchFamily="34" charset="-128"/>
              </a:rPr>
              <a:t>včetně pozůstatků</a:t>
            </a:r>
            <a:r>
              <a:rPr lang="cs-CZ" altLang="cs-CZ">
                <a:latin typeface="Arial Unicode MS" pitchFamily="34" charset="-128"/>
                <a:ea typeface="Arial Unicode MS" pitchFamily="34" charset="-128"/>
              </a:rPr>
              <a:t> </a:t>
            </a:r>
            <a:r>
              <a:rPr lang="cs-CZ" altLang="cs-CZ">
                <a:ea typeface="Arial Unicode MS" pitchFamily="34" charset="-128"/>
              </a:rPr>
              <a:t>pláství a vosku </a:t>
            </a:r>
          </a:p>
          <a:p>
            <a:endParaRPr lang="cs-CZ" altLang="cs-CZ">
              <a:ea typeface="Arial Unicode MS" pitchFamily="34" charset="-128"/>
            </a:endParaRPr>
          </a:p>
          <a:p>
            <a:r>
              <a:rPr lang="cs-CZ" altLang="cs-CZ">
                <a:ea typeface="Arial Unicode MS" pitchFamily="34" charset="-128"/>
              </a:rPr>
              <a:t>Dosud nejstarší známé </a:t>
            </a:r>
            <a:r>
              <a:rPr lang="cs-CZ" altLang="cs-CZ">
                <a:latin typeface="Arial Unicode MS" pitchFamily="34" charset="-128"/>
                <a:ea typeface="Arial Unicode MS" pitchFamily="34" charset="-128"/>
              </a:rPr>
              <a:t>inta</a:t>
            </a:r>
            <a:r>
              <a:rPr lang="cs-CZ" altLang="cs-CZ">
                <a:ea typeface="Arial Unicode MS" pitchFamily="34" charset="-128"/>
              </a:rPr>
              <a:t>ktní úly.</a:t>
            </a:r>
            <a:r>
              <a:rPr lang="cs-CZ" altLang="cs-CZ">
                <a:latin typeface="Arial Unicode MS" pitchFamily="34" charset="-128"/>
                <a:ea typeface="Arial Unicode MS" pitchFamily="34" charset="-128"/>
              </a:rPr>
              <a:t> </a:t>
            </a:r>
            <a:endParaRPr lang="cs-CZ" altLang="cs-CZ"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DC9ACF61-F5DC-4533-9194-5EF1B1860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143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30726" name="Picture 6">
            <a:extLst>
              <a:ext uri="{FF2B5EF4-FFF2-40B4-BE49-F238E27FC236}">
                <a16:creationId xmlns:a16="http://schemas.microsoft.com/office/drawing/2014/main" id="{5A855B27-5919-4C6B-8BF0-5B731F0C6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33800"/>
            <a:ext cx="425767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>
            <a:extLst>
              <a:ext uri="{FF2B5EF4-FFF2-40B4-BE49-F238E27FC236}">
                <a16:creationId xmlns:a16="http://schemas.microsoft.com/office/drawing/2014/main" id="{17AAE53C-42D3-40C8-AFEF-25042BBC67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601" y="836712"/>
            <a:ext cx="8886797" cy="464108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F4A0F0-A5AF-44E5-A099-4E9D0034D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634082"/>
          </a:xfrm>
        </p:spPr>
        <p:txBody>
          <a:bodyPr/>
          <a:lstStyle/>
          <a:p>
            <a:r>
              <a:rPr lang="cs-CZ" sz="2800" b="1" dirty="0"/>
              <a:t>Využití borové pryskyřice</a:t>
            </a:r>
            <a:endParaRPr lang="en-US" sz="2800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DE46ECF-77DC-4451-8F20-CF22F0AAE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85" y="2780928"/>
            <a:ext cx="2925762" cy="398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EE5DA4-CF6A-4DCD-A061-E147B9B4F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53" y="3279711"/>
            <a:ext cx="2254397" cy="33036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922BAF4-DDEA-473E-B9AE-BD31C1C63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884" y="3440360"/>
            <a:ext cx="2088232" cy="3143002"/>
          </a:xfrm>
          <a:prstGeom prst="rect">
            <a:avLst/>
          </a:prstGeom>
        </p:spPr>
      </p:pic>
      <p:sp>
        <p:nvSpPr>
          <p:cNvPr id="7" name="Šipka: doprava 6">
            <a:extLst>
              <a:ext uri="{FF2B5EF4-FFF2-40B4-BE49-F238E27FC236}">
                <a16:creationId xmlns:a16="http://schemas.microsoft.com/office/drawing/2014/main" id="{5A32B327-6083-4C0F-93D1-4ACDCE333801}"/>
              </a:ext>
            </a:extLst>
          </p:cNvPr>
          <p:cNvSpPr/>
          <p:nvPr/>
        </p:nvSpPr>
        <p:spPr>
          <a:xfrm>
            <a:off x="2671151" y="4782369"/>
            <a:ext cx="63425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9AAE260-F8D1-42DE-86C8-9B45EA61E032}"/>
              </a:ext>
            </a:extLst>
          </p:cNvPr>
          <p:cNvSpPr/>
          <p:nvPr/>
        </p:nvSpPr>
        <p:spPr>
          <a:xfrm>
            <a:off x="186129" y="1170885"/>
            <a:ext cx="54299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Borová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pryskyřice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je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výchozí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surovinou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pro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výrobu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terpentýnu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spolu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s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lněným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olejem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ho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používají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výtvarníci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při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olejomalbě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),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estilační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zbytek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je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kalafuna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která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se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pou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ží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vala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p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ř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z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ab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í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ja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čká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ch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nebo v bednářství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pic>
        <p:nvPicPr>
          <p:cNvPr id="1026" name="Picture 2" descr="KALAFUNA, 100 g - vad.sk">
            <a:extLst>
              <a:ext uri="{FF2B5EF4-FFF2-40B4-BE49-F238E27FC236}">
                <a16:creationId xmlns:a16="http://schemas.microsoft.com/office/drawing/2014/main" id="{B74789D1-7453-4013-BA6F-3D91580C2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155" y="274638"/>
            <a:ext cx="2975992" cy="223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4883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>
            <a:extLst>
              <a:ext uri="{FF2B5EF4-FFF2-40B4-BE49-F238E27FC236}">
                <a16:creationId xmlns:a16="http://schemas.microsoft.com/office/drawing/2014/main" id="{65DBCB34-BBE1-4C7E-BF1E-2EC2B23EE9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07" y="1417638"/>
            <a:ext cx="8543993" cy="453650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2">
            <a:extLst>
              <a:ext uri="{FF2B5EF4-FFF2-40B4-BE49-F238E27FC236}">
                <a16:creationId xmlns:a16="http://schemas.microsoft.com/office/drawing/2014/main" id="{032C4594-48D4-45D1-8B7F-05F09151C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446" y="450849"/>
            <a:ext cx="4465638" cy="237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2" name="Picture 3">
            <a:extLst>
              <a:ext uri="{FF2B5EF4-FFF2-40B4-BE49-F238E27FC236}">
                <a16:creationId xmlns:a16="http://schemas.microsoft.com/office/drawing/2014/main" id="{9E0D10B8-111E-483B-95C9-6B4A2ABFC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49" y="3203838"/>
            <a:ext cx="4426219" cy="281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3" name="Rectangle 4">
            <a:extLst>
              <a:ext uri="{FF2B5EF4-FFF2-40B4-BE49-F238E27FC236}">
                <a16:creationId xmlns:a16="http://schemas.microsoft.com/office/drawing/2014/main" id="{3ADF7F80-DA6C-4D7E-BCE0-EA0517E45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18" y="450849"/>
            <a:ext cx="34575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Dolní</a:t>
            </a:r>
            <a:r>
              <a:rPr lang="en-GB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Sukolom</a:t>
            </a:r>
            <a:r>
              <a:rPr lang="en-GB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63494" name="Picture 5">
            <a:extLst>
              <a:ext uri="{FF2B5EF4-FFF2-40B4-BE49-F238E27FC236}">
                <a16:creationId xmlns:a16="http://schemas.microsoft.com/office/drawing/2014/main" id="{5AF17EC0-7B88-4EC3-9B58-D8E6E10F5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569" y="3197832"/>
            <a:ext cx="4465637" cy="282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5" name="Rectangle 6">
            <a:extLst>
              <a:ext uri="{FF2B5EF4-FFF2-40B4-BE49-F238E27FC236}">
                <a16:creationId xmlns:a16="http://schemas.microsoft.com/office/drawing/2014/main" id="{BB9250D6-0905-4FFD-9B31-DDAE27A46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78" y="6075157"/>
            <a:ext cx="8543893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Hmotnostní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spektrum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(DIP-MS)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vzorku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organické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hmoty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z 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Dolní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Sukolomi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(A) a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recentního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vosku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 (B) pro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energii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ionizace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70 eV. </a:t>
            </a:r>
          </a:p>
        </p:txBody>
      </p:sp>
      <p:sp>
        <p:nvSpPr>
          <p:cNvPr id="63496" name="Text Box 7">
            <a:extLst>
              <a:ext uri="{FF2B5EF4-FFF2-40B4-BE49-F238E27FC236}">
                <a16:creationId xmlns:a16="http://schemas.microsoft.com/office/drawing/2014/main" id="{C564F60A-F727-4195-A194-A595F434A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092" y="1502866"/>
            <a:ext cx="4089867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Silicitový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nožík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s 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nánosem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organické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hmoty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(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pozdní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eneolit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).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cs-CZ" sz="1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3497" name="Picture 8">
            <a:extLst>
              <a:ext uri="{FF2B5EF4-FFF2-40B4-BE49-F238E27FC236}">
                <a16:creationId xmlns:a16="http://schemas.microsoft.com/office/drawing/2014/main" id="{59E84A0F-D7F7-484C-B3CD-1D3CC6586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2924944"/>
            <a:ext cx="2187575" cy="165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5116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BA00148B-0203-444B-9BC8-12BD2A744A56}"/>
              </a:ext>
            </a:extLst>
          </p:cNvPr>
          <p:cNvSpPr txBox="1"/>
          <p:nvPr/>
        </p:nvSpPr>
        <p:spPr>
          <a:xfrm>
            <a:off x="179512" y="3789040"/>
            <a:ext cx="87849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+mn-lt"/>
              </a:rPr>
              <a:t>   Parafín</a:t>
            </a:r>
            <a:r>
              <a:rPr lang="cs-CZ" sz="2000" dirty="0">
                <a:latin typeface="+mn-lt"/>
              </a:rPr>
              <a:t> (též parafin, parafinový vosk) je bílá, v surovém stavu spíše nažloutlá až nahnědlá, amorfní směs vyšších nasycených alifatických uhlovodíků (alkanů). Je bez chuti a zápachu, ve vodě nerozpustný.</a:t>
            </a:r>
          </a:p>
          <a:p>
            <a:pPr algn="just"/>
            <a:r>
              <a:rPr lang="cs-CZ" sz="2000" dirty="0">
                <a:latin typeface="+mn-lt"/>
              </a:rPr>
              <a:t>   Získává se při destilaci ropy nebo krystalizačním </a:t>
            </a:r>
            <a:r>
              <a:rPr lang="cs-CZ" sz="2000" dirty="0" err="1">
                <a:latin typeface="+mn-lt"/>
              </a:rPr>
              <a:t>odparafínováním</a:t>
            </a:r>
            <a:r>
              <a:rPr lang="cs-CZ" sz="2000" dirty="0">
                <a:latin typeface="+mn-lt"/>
              </a:rPr>
              <a:t> hnědouhelného dehtu, popřípadě se vyrábí katalytickou syntézou. Poprvé jej z dehtu izoloval Karel Ludwig von </a:t>
            </a:r>
            <a:r>
              <a:rPr lang="cs-CZ" sz="2000" dirty="0" err="1">
                <a:latin typeface="+mn-lt"/>
              </a:rPr>
              <a:t>Reichenbach</a:t>
            </a:r>
            <a:r>
              <a:rPr lang="cs-CZ" sz="2000" dirty="0">
                <a:latin typeface="+mn-lt"/>
              </a:rPr>
              <a:t> v Blansku v roce 1833.[2] Teplota tání se pohybuje od 42 °C (parafin měkký) do 65 °C (parafin tvrdý) i výše, teplota varu je zhruba 300 °C. Parafin je směs pevných uhlovodíků řady C</a:t>
            </a:r>
            <a:r>
              <a:rPr lang="cs-CZ" sz="2000" i="1" baseline="-25000" dirty="0">
                <a:latin typeface="+mn-lt"/>
              </a:rPr>
              <a:t>n</a:t>
            </a:r>
            <a:r>
              <a:rPr lang="cs-CZ" sz="2000" dirty="0">
                <a:latin typeface="+mn-lt"/>
              </a:rPr>
              <a:t>H</a:t>
            </a:r>
            <a:r>
              <a:rPr lang="cs-CZ" sz="2000" i="1" baseline="-25000" dirty="0">
                <a:latin typeface="+mn-lt"/>
              </a:rPr>
              <a:t>2n+2 </a:t>
            </a:r>
            <a:r>
              <a:rPr lang="cs-CZ" sz="2000" dirty="0">
                <a:latin typeface="+mn-lt"/>
              </a:rPr>
              <a:t>(</a:t>
            </a:r>
            <a:r>
              <a:rPr lang="cs-CZ" sz="2000" dirty="0" err="1">
                <a:latin typeface="+mn-lt"/>
              </a:rPr>
              <a:t>alifatických-rovinných</a:t>
            </a:r>
            <a:r>
              <a:rPr lang="cs-CZ" sz="2000" dirty="0">
                <a:latin typeface="+mn-lt"/>
              </a:rPr>
              <a:t>) (alkanů).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D14B541-BDB3-4C91-9C7F-3177F66D9CDE}"/>
              </a:ext>
            </a:extLst>
          </p:cNvPr>
          <p:cNvSpPr txBox="1"/>
          <p:nvPr/>
        </p:nvSpPr>
        <p:spPr>
          <a:xfrm>
            <a:off x="539552" y="48075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latin typeface="+mn-lt"/>
              </a:rPr>
              <a:t>Parafín</a:t>
            </a:r>
            <a:endParaRPr lang="cs-CZ" sz="2800" b="1" dirty="0"/>
          </a:p>
        </p:txBody>
      </p:sp>
      <p:pic>
        <p:nvPicPr>
          <p:cNvPr id="129026" name="Picture 2">
            <a:extLst>
              <a:ext uri="{FF2B5EF4-FFF2-40B4-BE49-F238E27FC236}">
                <a16:creationId xmlns:a16="http://schemas.microsoft.com/office/drawing/2014/main" id="{7046757F-B677-4FE1-AB9B-03612E111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2656"/>
            <a:ext cx="3456384" cy="279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8" name="Picture 4" descr="See the source image">
            <a:extLst>
              <a:ext uri="{FF2B5EF4-FFF2-40B4-BE49-F238E27FC236}">
                <a16:creationId xmlns:a16="http://schemas.microsoft.com/office/drawing/2014/main" id="{1FB9A505-78AB-4741-8430-0F22DDA11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852" y="1319014"/>
            <a:ext cx="2941399" cy="174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3294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>
            <a:extLst>
              <a:ext uri="{FF2B5EF4-FFF2-40B4-BE49-F238E27FC236}">
                <a16:creationId xmlns:a16="http://schemas.microsoft.com/office/drawing/2014/main" id="{C3F440EF-6408-4354-91FE-D5107CF64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71800"/>
            <a:ext cx="4724400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5" name="Text Box 2">
            <a:extLst>
              <a:ext uri="{FF2B5EF4-FFF2-40B4-BE49-F238E27FC236}">
                <a16:creationId xmlns:a16="http://schemas.microsoft.com/office/drawing/2014/main" id="{07E83586-486E-4873-934E-DF1B3CE9E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3" y="6344732"/>
            <a:ext cx="6317668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00"/>
                </a:solidFill>
                <a:latin typeface="+mn-lt"/>
              </a:rPr>
              <a:t>MS spektrum n-</a:t>
            </a:r>
            <a:r>
              <a:rPr lang="cs-CZ" altLang="cs-CZ" sz="1600" dirty="0" err="1">
                <a:solidFill>
                  <a:srgbClr val="000000"/>
                </a:solidFill>
                <a:latin typeface="+mn-lt"/>
              </a:rPr>
              <a:t>pentakosanu</a:t>
            </a:r>
            <a:r>
              <a:rPr lang="cs-CZ" altLang="cs-CZ" sz="1600" dirty="0">
                <a:solidFill>
                  <a:srgbClr val="000000"/>
                </a:solidFill>
                <a:latin typeface="+mn-lt"/>
              </a:rPr>
              <a:t> (C</a:t>
            </a:r>
            <a:r>
              <a:rPr lang="cs-CZ" altLang="cs-CZ" sz="1600" baseline="-25000" dirty="0">
                <a:solidFill>
                  <a:srgbClr val="000000"/>
                </a:solidFill>
                <a:latin typeface="+mn-lt"/>
              </a:rPr>
              <a:t>25</a:t>
            </a:r>
            <a:r>
              <a:rPr lang="cs-CZ" altLang="cs-CZ" sz="1600" dirty="0">
                <a:solidFill>
                  <a:srgbClr val="000000"/>
                </a:solidFill>
                <a:latin typeface="+mn-lt"/>
              </a:rPr>
              <a:t>H</a:t>
            </a:r>
            <a:r>
              <a:rPr lang="cs-CZ" altLang="cs-CZ" sz="1600" baseline="-25000" dirty="0">
                <a:solidFill>
                  <a:srgbClr val="000000"/>
                </a:solidFill>
                <a:latin typeface="+mn-lt"/>
              </a:rPr>
              <a:t>52</a:t>
            </a:r>
            <a:r>
              <a:rPr lang="cs-CZ" altLang="cs-CZ" sz="1600" dirty="0">
                <a:solidFill>
                  <a:srgbClr val="000000"/>
                </a:solidFill>
                <a:latin typeface="+mn-lt"/>
              </a:rPr>
              <a:t>, 5. pík zepředu) ze vzorku z helmice</a:t>
            </a:r>
          </a:p>
        </p:txBody>
      </p:sp>
      <p:sp>
        <p:nvSpPr>
          <p:cNvPr id="64517" name="Line 4">
            <a:extLst>
              <a:ext uri="{FF2B5EF4-FFF2-40B4-BE49-F238E27FC236}">
                <a16:creationId xmlns:a16="http://schemas.microsoft.com/office/drawing/2014/main" id="{95075E27-4C03-4586-9182-97042798BE1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4953000"/>
            <a:ext cx="1588" cy="4572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4518" name="Picture 5">
            <a:extLst>
              <a:ext uri="{FF2B5EF4-FFF2-40B4-BE49-F238E27FC236}">
                <a16:creationId xmlns:a16="http://schemas.microsoft.com/office/drawing/2014/main" id="{EDAEB7E7-6180-4AE2-9B7D-908F38BA9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65" y="480987"/>
            <a:ext cx="4114800" cy="198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9" name="Line 6">
            <a:extLst>
              <a:ext uri="{FF2B5EF4-FFF2-40B4-BE49-F238E27FC236}">
                <a16:creationId xmlns:a16="http://schemas.microsoft.com/office/drawing/2014/main" id="{73F8B9B9-30E2-44A6-9B8B-23C9E88394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2451124"/>
            <a:ext cx="79375" cy="5334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4520" name="Picture 7">
            <a:extLst>
              <a:ext uri="{FF2B5EF4-FFF2-40B4-BE49-F238E27FC236}">
                <a16:creationId xmlns:a16="http://schemas.microsoft.com/office/drawing/2014/main" id="{94A148F3-C0AB-46EC-B7DC-3B3EE7A14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67306"/>
            <a:ext cx="3275451" cy="245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21" name="Picture 8">
            <a:extLst>
              <a:ext uri="{FF2B5EF4-FFF2-40B4-BE49-F238E27FC236}">
                <a16:creationId xmlns:a16="http://schemas.microsoft.com/office/drawing/2014/main" id="{D53DA1A9-F05F-48B5-A751-CC2E7FA94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79562"/>
            <a:ext cx="1765875" cy="132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22" name="Line 9">
            <a:extLst>
              <a:ext uri="{FF2B5EF4-FFF2-40B4-BE49-F238E27FC236}">
                <a16:creationId xmlns:a16="http://schemas.microsoft.com/office/drawing/2014/main" id="{5E6C607E-6A10-4867-B933-9AE35B7A11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19671" y="2942793"/>
            <a:ext cx="1459145" cy="185261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3" name="Text Box 10">
            <a:extLst>
              <a:ext uri="{FF2B5EF4-FFF2-40B4-BE49-F238E27FC236}">
                <a16:creationId xmlns:a16="http://schemas.microsoft.com/office/drawing/2014/main" id="{692FE1D1-E0A5-4742-83CB-70187E2CA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381000"/>
            <a:ext cx="4503069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Boskovice</a:t>
            </a:r>
            <a:r>
              <a:rPr lang="en-GB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GB" altLang="cs-CZ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kostel</a:t>
            </a:r>
            <a:r>
              <a:rPr lang="en-GB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sv</a:t>
            </a:r>
            <a:r>
              <a:rPr lang="en-GB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GB" altLang="cs-CZ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Jakuba</a:t>
            </a:r>
            <a:r>
              <a:rPr lang="en-GB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4524" name="Text Box 11">
            <a:extLst>
              <a:ext uri="{FF2B5EF4-FFF2-40B4-BE49-F238E27FC236}">
                <a16:creationId xmlns:a16="http://schemas.microsoft.com/office/drawing/2014/main" id="{3769B575-0565-4E53-8773-0C161C37B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363" y="990600"/>
            <a:ext cx="3092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0000"/>
                </a:solidFill>
                <a:latin typeface="Arial" panose="020B0604020202020204" pitchFamily="34" charset="0"/>
              </a:rPr>
              <a:t>(krypta Morkovských ze Zástřizl)</a:t>
            </a:r>
          </a:p>
        </p:txBody>
      </p:sp>
      <p:sp>
        <p:nvSpPr>
          <p:cNvPr id="64525" name="Text Box 12">
            <a:extLst>
              <a:ext uri="{FF2B5EF4-FFF2-40B4-BE49-F238E27FC236}">
                <a16:creationId xmlns:a16="http://schemas.microsoft.com/office/drawing/2014/main" id="{3E44C86C-18F0-411D-9178-A1B889BA4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640" y="5959636"/>
            <a:ext cx="2088356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Parafin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patrně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z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doby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otevření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krypty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r. 1912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D98CEE8-B902-45DF-BF29-9ACC8C30B8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0975" y="5538787"/>
            <a:ext cx="47720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81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392D1789-4B3F-4FA2-B529-11FBD94CE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5410200" cy="609600"/>
          </a:xfrm>
        </p:spPr>
        <p:txBody>
          <a:bodyPr/>
          <a:lstStyle/>
          <a:p>
            <a:r>
              <a:rPr lang="cs-CZ" altLang="cs-CZ" sz="3200"/>
              <a:t>Kamenouhelný dehet</a:t>
            </a:r>
          </a:p>
        </p:txBody>
      </p:sp>
      <p:pic>
        <p:nvPicPr>
          <p:cNvPr id="132099" name="Picture 3">
            <a:extLst>
              <a:ext uri="{FF2B5EF4-FFF2-40B4-BE49-F238E27FC236}">
                <a16:creationId xmlns:a16="http://schemas.microsoft.com/office/drawing/2014/main" id="{27C6F77D-7844-4744-8043-416E2DB44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438400"/>
            <a:ext cx="344963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1" name="Picture 5">
            <a:extLst>
              <a:ext uri="{FF2B5EF4-FFF2-40B4-BE49-F238E27FC236}">
                <a16:creationId xmlns:a16="http://schemas.microsoft.com/office/drawing/2014/main" id="{A3D08920-2433-4C6D-BE15-4D2E41C65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76600"/>
            <a:ext cx="3657600" cy="27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102" name="Text Box 6">
            <a:extLst>
              <a:ext uri="{FF2B5EF4-FFF2-40B4-BE49-F238E27FC236}">
                <a16:creationId xmlns:a16="http://schemas.microsoft.com/office/drawing/2014/main" id="{4816BEEB-C91A-4F9D-89D2-18AE31AFC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371600"/>
            <a:ext cx="318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Suchou destilací černého uhlí</a:t>
            </a:r>
          </a:p>
        </p:txBody>
      </p:sp>
      <p:pic>
        <p:nvPicPr>
          <p:cNvPr id="132104" name="Picture 8">
            <a:extLst>
              <a:ext uri="{FF2B5EF4-FFF2-40B4-BE49-F238E27FC236}">
                <a16:creationId xmlns:a16="http://schemas.microsoft.com/office/drawing/2014/main" id="{C84DDF8C-C287-4866-95A1-E4BBFD21E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105" name="Text Box 9">
            <a:extLst>
              <a:ext uri="{FF2B5EF4-FFF2-40B4-BE49-F238E27FC236}">
                <a16:creationId xmlns:a16="http://schemas.microsoft.com/office/drawing/2014/main" id="{9D6713D0-6CDA-4400-8361-FD572FA11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2017713"/>
            <a:ext cx="335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Uhelný kreosot, kreosotový olej</a:t>
            </a:r>
          </a:p>
        </p:txBody>
      </p:sp>
      <p:sp>
        <p:nvSpPr>
          <p:cNvPr id="132106" name="Line 10">
            <a:extLst>
              <a:ext uri="{FF2B5EF4-FFF2-40B4-BE49-F238E27FC236}">
                <a16:creationId xmlns:a16="http://schemas.microsoft.com/office/drawing/2014/main" id="{2B10E908-3FE2-48D7-8C49-22882B7B7D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38600" y="1600200"/>
            <a:ext cx="1981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4666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>
            <a:extLst>
              <a:ext uri="{FF2B5EF4-FFF2-40B4-BE49-F238E27FC236}">
                <a16:creationId xmlns:a16="http://schemas.microsoft.com/office/drawing/2014/main" id="{69A3251E-A303-442E-81BE-7EFE49E7B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368" y="110785"/>
            <a:ext cx="3050232" cy="663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67" name="Picture 2">
            <a:extLst>
              <a:ext uri="{FF2B5EF4-FFF2-40B4-BE49-F238E27FC236}">
                <a16:creationId xmlns:a16="http://schemas.microsoft.com/office/drawing/2014/main" id="{A614D696-54CD-45F2-9C6B-9140FB51F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98863"/>
            <a:ext cx="5256584" cy="482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8" name="Rectangle 3">
            <a:extLst>
              <a:ext uri="{FF2B5EF4-FFF2-40B4-BE49-F238E27FC236}">
                <a16:creationId xmlns:a16="http://schemas.microsoft.com/office/drawing/2014/main" id="{EDBBF4DD-01C4-4C33-BB40-5978722FA2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332656"/>
            <a:ext cx="4800600" cy="715963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/>
              <a:t>Kamenouhelný dehet</a:t>
            </a:r>
          </a:p>
        </p:txBody>
      </p:sp>
    </p:spTree>
    <p:extLst>
      <p:ext uri="{BB962C8B-B14F-4D97-AF65-F5344CB8AC3E}">
        <p14:creationId xmlns:p14="http://schemas.microsoft.com/office/powerpoint/2010/main" val="22647600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137A28AB-607E-4C3F-97C7-2C0D7EB6B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84" y="476672"/>
            <a:ext cx="4402137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b="1" dirty="0">
                <a:latin typeface="+mn-lt"/>
              </a:rPr>
              <a:t>Výroba vápna</a:t>
            </a:r>
            <a:endParaRPr lang="en-GB" altLang="cs-CZ" sz="3600" b="1" dirty="0">
              <a:latin typeface="+mn-lt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79D67A45-C9E1-4B4B-835B-C12C700EC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88" y="2781159"/>
            <a:ext cx="6292798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8000"/>
              </a:lnSpc>
              <a:spcBef>
                <a:spcPct val="0"/>
              </a:spcBef>
              <a:buFontTx/>
              <a:buNone/>
            </a:pPr>
            <a:r>
              <a:rPr lang="en-GB" alt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CaCO</a:t>
            </a:r>
            <a:r>
              <a:rPr lang="en-GB" altLang="cs-CZ" sz="1800" baseline="-2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→   </a:t>
            </a:r>
            <a:r>
              <a:rPr lang="en-GB" altLang="cs-CZ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alt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 CO</a:t>
            </a:r>
            <a:r>
              <a:rPr lang="en-GB" altLang="cs-CZ" sz="1800" baseline="-2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GB" alt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	(ΔH = 178 kJ.mol</a:t>
            </a:r>
            <a:r>
              <a:rPr lang="en-GB" altLang="cs-CZ" sz="1800" baseline="2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GB" alt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ar-SA" alt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‏</a:t>
            </a:r>
            <a:endParaRPr lang="en-GB" altLang="cs-CZ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E820ADA-160E-4224-9339-A242E8C32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577338"/>
            <a:ext cx="3024336" cy="2392586"/>
          </a:xfrm>
          <a:prstGeom prst="rect">
            <a:avLst/>
          </a:prstGeom>
        </p:spPr>
      </p:pic>
      <p:pic>
        <p:nvPicPr>
          <p:cNvPr id="125954" name="Picture 2" descr="See the source image">
            <a:extLst>
              <a:ext uri="{FF2B5EF4-FFF2-40B4-BE49-F238E27FC236}">
                <a16:creationId xmlns:a16="http://schemas.microsoft.com/office/drawing/2014/main" id="{42CD9171-50ED-4440-A3CC-CCE0C9444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21088"/>
            <a:ext cx="4317323" cy="24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6" name="Picture 4" descr="See the source image">
            <a:extLst>
              <a:ext uri="{FF2B5EF4-FFF2-40B4-BE49-F238E27FC236}">
                <a16:creationId xmlns:a16="http://schemas.microsoft.com/office/drawing/2014/main" id="{71CEDDA6-C868-4896-A436-5EBA6C4E4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350949"/>
            <a:ext cx="2376264" cy="231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1AEFFE1E-EC6D-4D88-84F6-6CFB85C65288}"/>
              </a:ext>
            </a:extLst>
          </p:cNvPr>
          <p:cNvSpPr txBox="1"/>
          <p:nvPr/>
        </p:nvSpPr>
        <p:spPr>
          <a:xfrm>
            <a:off x="737828" y="1577338"/>
            <a:ext cx="4986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0" i="0" dirty="0">
                <a:solidFill>
                  <a:srgbClr val="666666"/>
                </a:solidFill>
                <a:effectLst/>
                <a:latin typeface="+mn-lt"/>
              </a:rPr>
              <a:t>– jedna ze základních surovin ve stavebnictví</a:t>
            </a:r>
            <a:endParaRPr 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32475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mapa&#10;&#10;Popis byl vytvořen automaticky">
            <a:extLst>
              <a:ext uri="{FF2B5EF4-FFF2-40B4-BE49-F238E27FC236}">
                <a16:creationId xmlns:a16="http://schemas.microsoft.com/office/drawing/2014/main" id="{C524D4CA-E1EC-4179-B9A6-A4387CA92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939" y="2348880"/>
            <a:ext cx="5558860" cy="370061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2E948E0-B4D8-4092-B17E-9CB0A0081D0A}"/>
              </a:ext>
            </a:extLst>
          </p:cNvPr>
          <p:cNvSpPr/>
          <p:nvPr/>
        </p:nvSpPr>
        <p:spPr>
          <a:xfrm>
            <a:off x="247342" y="577711"/>
            <a:ext cx="5558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A0A0A"/>
                </a:solidFill>
                <a:latin typeface="Open Sans"/>
              </a:rPr>
              <a:t>Hrub</a:t>
            </a:r>
            <a:r>
              <a:rPr lang="cs-CZ" b="1" dirty="0">
                <a:solidFill>
                  <a:srgbClr val="0A0A0A"/>
                </a:solidFill>
                <a:latin typeface="Open Sans"/>
              </a:rPr>
              <a:t>á</a:t>
            </a:r>
            <a:r>
              <a:rPr lang="pl-PL" b="1" dirty="0">
                <a:solidFill>
                  <a:srgbClr val="0A0A0A"/>
                </a:solidFill>
                <a:latin typeface="Open Sans"/>
              </a:rPr>
              <a:t> Vrbka</a:t>
            </a:r>
            <a:r>
              <a:rPr lang="pl-PL" dirty="0">
                <a:solidFill>
                  <a:srgbClr val="0A0A0A"/>
                </a:solidFill>
                <a:latin typeface="Open Sans"/>
              </a:rPr>
              <a:t> ("Za Bařinou„), </a:t>
            </a:r>
            <a:r>
              <a:rPr lang="en-GB" altLang="cs-CZ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GB" alt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doba</a:t>
            </a:r>
            <a:r>
              <a:rPr lang="en-GB" alt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římská</a:t>
            </a:r>
            <a:r>
              <a:rPr lang="en-GB" altLang="cs-CZ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ar-SA" altLang="cs-CZ" dirty="0">
                <a:solidFill>
                  <a:srgbClr val="000000"/>
                </a:solidFill>
                <a:latin typeface="Arial" panose="020B0604020202020204" pitchFamily="34" charset="0"/>
              </a:rPr>
              <a:t>‏</a:t>
            </a:r>
            <a:endParaRPr lang="en-GB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l-PL" dirty="0">
                <a:solidFill>
                  <a:srgbClr val="0A0A0A"/>
                </a:solidFill>
                <a:latin typeface="Open Sans"/>
              </a:rPr>
              <a:t> </a:t>
            </a:r>
            <a:endParaRPr lang="en-US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969915E-8FDF-4E7D-B6CE-4B7B451B64CC}"/>
              </a:ext>
            </a:extLst>
          </p:cNvPr>
          <p:cNvSpPr/>
          <p:nvPr/>
        </p:nvSpPr>
        <p:spPr>
          <a:xfrm>
            <a:off x="247342" y="2825060"/>
            <a:ext cx="340970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+mn-lt"/>
              </a:rPr>
              <a:t>Kanálová</a:t>
            </a:r>
            <a:r>
              <a:rPr lang="en-US" dirty="0">
                <a:latin typeface="+mn-lt"/>
              </a:rPr>
              <a:t> pec </a:t>
            </a:r>
            <a:r>
              <a:rPr lang="en-US" dirty="0" err="1">
                <a:latin typeface="+mn-lt"/>
              </a:rPr>
              <a:t>pracuje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na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principu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žíhání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vápence</a:t>
            </a:r>
            <a:r>
              <a:rPr lang="en-US" dirty="0">
                <a:latin typeface="+mn-lt"/>
              </a:rPr>
              <a:t> (CaCO</a:t>
            </a:r>
            <a:r>
              <a:rPr lang="en-US" baseline="-25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) </a:t>
            </a:r>
            <a:r>
              <a:rPr lang="en-US" dirty="0" err="1">
                <a:latin typeface="+mn-lt"/>
              </a:rPr>
              <a:t>dlouhým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plamenem</a:t>
            </a:r>
            <a:r>
              <a:rPr lang="en-US" dirty="0">
                <a:latin typeface="+mn-lt"/>
              </a:rPr>
              <a:t> (750 - 1000 °C), </a:t>
            </a:r>
            <a:r>
              <a:rPr lang="en-US" dirty="0" err="1">
                <a:latin typeface="+mn-lt"/>
              </a:rPr>
              <a:t>který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pozvolna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prostupuje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samonosnou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kamennou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klenbou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zbudovanou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rovněž</a:t>
            </a:r>
            <a:r>
              <a:rPr lang="en-US" dirty="0">
                <a:latin typeface="+mn-lt"/>
              </a:rPr>
              <a:t> z </a:t>
            </a:r>
            <a:r>
              <a:rPr lang="en-US" dirty="0" err="1">
                <a:latin typeface="+mn-lt"/>
              </a:rPr>
              <a:t>vápence</a:t>
            </a:r>
            <a:r>
              <a:rPr lang="en-US" dirty="0">
                <a:latin typeface="+mn-lt"/>
              </a:rPr>
              <a:t>. </a:t>
            </a:r>
            <a:r>
              <a:rPr lang="en-US" dirty="0" err="1">
                <a:latin typeface="+mn-lt"/>
              </a:rPr>
              <a:t>Vysoká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teplota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způsobuje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únik</a:t>
            </a:r>
            <a:r>
              <a:rPr lang="en-US" dirty="0">
                <a:latin typeface="+mn-lt"/>
              </a:rPr>
              <a:t> CO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 za </a:t>
            </a:r>
            <a:r>
              <a:rPr lang="en-US" dirty="0" err="1">
                <a:latin typeface="+mn-lt"/>
              </a:rPr>
              <a:t>vzniku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CaO</a:t>
            </a:r>
            <a:r>
              <a:rPr lang="cs-CZ" dirty="0">
                <a:latin typeface="+mn-lt"/>
              </a:rPr>
              <a:t>. </a:t>
            </a:r>
            <a:r>
              <a:rPr lang="en-US" dirty="0">
                <a:latin typeface="+mn-lt"/>
              </a:rPr>
              <a:t>K </a:t>
            </a:r>
            <a:r>
              <a:rPr lang="en-US" dirty="0" err="1">
                <a:latin typeface="+mn-lt"/>
              </a:rPr>
              <a:t>výpalu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jednokanálové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pece</a:t>
            </a:r>
            <a:r>
              <a:rPr lang="en-US" dirty="0">
                <a:latin typeface="+mn-lt"/>
              </a:rPr>
              <a:t> o </a:t>
            </a:r>
            <a:r>
              <a:rPr lang="en-US" dirty="0" err="1">
                <a:latin typeface="+mn-lt"/>
              </a:rPr>
              <a:t>výrobním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objemu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cca</a:t>
            </a:r>
            <a:r>
              <a:rPr lang="en-US" dirty="0">
                <a:latin typeface="+mn-lt"/>
              </a:rPr>
              <a:t> 0,8 - 1,0 m</a:t>
            </a:r>
            <a:r>
              <a:rPr lang="en-US" baseline="30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vápence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bylo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spotřebováno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cca</a:t>
            </a:r>
            <a:r>
              <a:rPr lang="en-US" dirty="0">
                <a:latin typeface="+mn-lt"/>
              </a:rPr>
              <a:t> 2 - 4 m</a:t>
            </a:r>
            <a:r>
              <a:rPr lang="en-US" baseline="30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dřeva</a:t>
            </a:r>
            <a:r>
              <a:rPr lang="en-US" dirty="0">
                <a:latin typeface="+mn-lt"/>
              </a:rPr>
              <a:t>.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43F6860-F315-46B0-8080-58149C56FB9F}"/>
              </a:ext>
            </a:extLst>
          </p:cNvPr>
          <p:cNvSpPr txBox="1"/>
          <p:nvPr/>
        </p:nvSpPr>
        <p:spPr>
          <a:xfrm>
            <a:off x="179512" y="1101221"/>
            <a:ext cx="87171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 dirty="0">
                <a:solidFill>
                  <a:srgbClr val="0A0A0A"/>
                </a:solidFill>
                <a:effectLst/>
                <a:latin typeface="Open Sans"/>
              </a:rPr>
              <a:t>- </a:t>
            </a:r>
            <a:r>
              <a:rPr lang="cs-CZ" b="0" i="0" dirty="0">
                <a:solidFill>
                  <a:srgbClr val="0A0A0A"/>
                </a:solidFill>
                <a:effectLst/>
                <a:latin typeface="Open Sans"/>
              </a:rPr>
              <a:t>osídlení ze starší a pozdní doby římské. </a:t>
            </a:r>
            <a:r>
              <a:rPr lang="en-US" b="0" i="0" dirty="0" err="1">
                <a:solidFill>
                  <a:srgbClr val="0A0A0A"/>
                </a:solidFill>
                <a:effectLst/>
                <a:latin typeface="Open Sans"/>
              </a:rPr>
              <a:t>Krom</a:t>
            </a:r>
            <a:r>
              <a:rPr lang="cs-CZ" b="0" i="0" dirty="0">
                <a:solidFill>
                  <a:srgbClr val="0A0A0A"/>
                </a:solidFill>
                <a:effectLst/>
                <a:latin typeface="Open Sans"/>
              </a:rPr>
              <a:t>ě zařízení na výrobu a zpracování vápna byl na lokalitě prozkoumán jednoprostorový zahloubený objekt s typickou </a:t>
            </a:r>
            <a:r>
              <a:rPr lang="cs-CZ" b="0" i="0" dirty="0" err="1">
                <a:solidFill>
                  <a:srgbClr val="0A0A0A"/>
                </a:solidFill>
                <a:effectLst/>
                <a:latin typeface="Open Sans"/>
              </a:rPr>
              <a:t>šestikůlovou</a:t>
            </a:r>
            <a:r>
              <a:rPr lang="cs-CZ" b="0" i="0" dirty="0">
                <a:solidFill>
                  <a:srgbClr val="0A0A0A"/>
                </a:solidFill>
                <a:effectLst/>
                <a:latin typeface="Open Sans"/>
              </a:rPr>
              <a:t> konstrukcí po obvodu (tzv. chata) s bohatým inventářem (např. skleněné korálky, hřeben atd.).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2263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2">
            <a:extLst>
              <a:ext uri="{FF2B5EF4-FFF2-40B4-BE49-F238E27FC236}">
                <a16:creationId xmlns:a16="http://schemas.microsoft.com/office/drawing/2014/main" id="{BCE87D8F-BC1B-411F-A981-A3CCEE82B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908" y="188777"/>
            <a:ext cx="5558001" cy="324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6" name="Picture 3">
            <a:extLst>
              <a:ext uri="{FF2B5EF4-FFF2-40B4-BE49-F238E27FC236}">
                <a16:creationId xmlns:a16="http://schemas.microsoft.com/office/drawing/2014/main" id="{D9B592BD-9489-4033-9621-F78FA2F91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98065"/>
            <a:ext cx="5818262" cy="2871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40" name="Text Box 7">
            <a:extLst>
              <a:ext uri="{FF2B5EF4-FFF2-40B4-BE49-F238E27FC236}">
                <a16:creationId xmlns:a16="http://schemas.microsoft.com/office/drawing/2014/main" id="{B63C56D8-E76B-4104-A595-B9B2AD79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85" y="188777"/>
            <a:ext cx="18923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Hrubá</a:t>
            </a:r>
            <a:r>
              <a:rPr lang="en-GB" altLang="cs-CZ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Vrbka</a:t>
            </a:r>
            <a:endParaRPr lang="en-GB" altLang="cs-CZ" sz="2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doba</a:t>
            </a:r>
            <a:r>
              <a:rPr lang="en-GB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římská</a:t>
            </a:r>
            <a:r>
              <a:rPr lang="en-GB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ar-SA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‏</a:t>
            </a: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041" name="Text Box 8">
            <a:extLst>
              <a:ext uri="{FF2B5EF4-FFF2-40B4-BE49-F238E27FC236}">
                <a16:creationId xmlns:a16="http://schemas.microsoft.com/office/drawing/2014/main" id="{10F65AB0-4C40-4D1B-BBC4-381EA38B9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29" y="5233644"/>
            <a:ext cx="2612881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Pásy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uhličitanu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křemičitanu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indikují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vysoký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obsah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křemene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ve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vzorku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Jde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patrně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o </a:t>
            </a:r>
            <a:r>
              <a:rPr lang="en-GB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výrobní</a:t>
            </a:r>
            <a:r>
              <a:rPr lang="en-GB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odpad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0A01857-443B-4E65-9415-CE2F2A24C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8" y="3429000"/>
            <a:ext cx="2746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Infračervená spektrometrie</a:t>
            </a:r>
          </a:p>
        </p:txBody>
      </p:sp>
    </p:spTree>
    <p:extLst>
      <p:ext uri="{BB962C8B-B14F-4D97-AF65-F5344CB8AC3E}">
        <p14:creationId xmlns:p14="http://schemas.microsoft.com/office/powerpoint/2010/main" val="30680949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3">
            <a:extLst>
              <a:ext uri="{FF2B5EF4-FFF2-40B4-BE49-F238E27FC236}">
                <a16:creationId xmlns:a16="http://schemas.microsoft.com/office/drawing/2014/main" id="{826AC6A2-BCFF-4E62-A859-BAFC4D846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1157"/>
            <a:ext cx="6853481" cy="31664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1" name="Picture 4">
            <a:extLst>
              <a:ext uri="{FF2B5EF4-FFF2-40B4-BE49-F238E27FC236}">
                <a16:creationId xmlns:a16="http://schemas.microsoft.com/office/drawing/2014/main" id="{4F9ED8CC-5588-44BD-87DC-1A3876A0F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12" y="318294"/>
            <a:ext cx="1211757" cy="213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2" name="Text Box 5">
            <a:extLst>
              <a:ext uri="{FF2B5EF4-FFF2-40B4-BE49-F238E27FC236}">
                <a16:creationId xmlns:a16="http://schemas.microsoft.com/office/drawing/2014/main" id="{CC6DB4F3-0D55-44C2-973D-EC002F186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4" y="6021388"/>
            <a:ext cx="8785671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Chromatogram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chloroformového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extraktu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vzorku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nativní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pryskyřice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(A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kyselina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abietová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PA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kyselina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pimarová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MD methyl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dehydroabietát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D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kyselina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dehydroabietová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R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reten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V 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vinylguajakol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I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isovanilin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). </a:t>
            </a:r>
          </a:p>
        </p:txBody>
      </p:sp>
      <p:pic>
        <p:nvPicPr>
          <p:cNvPr id="55303" name="Picture 6">
            <a:extLst>
              <a:ext uri="{FF2B5EF4-FFF2-40B4-BE49-F238E27FC236}">
                <a16:creationId xmlns:a16="http://schemas.microsoft.com/office/drawing/2014/main" id="{2B746BF2-1442-4272-9D47-661B04175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44" y="318293"/>
            <a:ext cx="1211757" cy="213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4" name="Text Box 7">
            <a:extLst>
              <a:ext uri="{FF2B5EF4-FFF2-40B4-BE49-F238E27FC236}">
                <a16:creationId xmlns:a16="http://schemas.microsoft.com/office/drawing/2014/main" id="{DA889899-298F-41E3-B5D3-9D3339AE7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35" y="1327451"/>
            <a:ext cx="4953129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šipka</a:t>
            </a:r>
            <a:r>
              <a:rPr lang="en-GB" alt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typu</a:t>
            </a:r>
            <a:r>
              <a:rPr lang="en-GB" alt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Štramberk</a:t>
            </a:r>
            <a:r>
              <a:rPr lang="en-GB" alt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-Krnov</a:t>
            </a:r>
            <a:r>
              <a:rPr lang="cs-CZ" alt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, střední eneolit, povrchový sběr.</a:t>
            </a:r>
            <a:endParaRPr lang="en-GB" altLang="cs-CZ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ADB8005-B955-499E-BC85-0A85A50C9EA4}"/>
              </a:ext>
            </a:extLst>
          </p:cNvPr>
          <p:cNvSpPr/>
          <p:nvPr/>
        </p:nvSpPr>
        <p:spPr>
          <a:xfrm>
            <a:off x="467544" y="392043"/>
            <a:ext cx="1543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cs-CZ" sz="2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Veletiny</a:t>
            </a:r>
            <a:endParaRPr lang="en-US" sz="2800" b="1" dirty="0"/>
          </a:p>
        </p:txBody>
      </p:sp>
      <p:pic>
        <p:nvPicPr>
          <p:cNvPr id="5" name="Obrázek 4" descr="Obsah obrázku houba, skála, velké, jídlo&#10;&#10;Popis byl vytvořen automaticky">
            <a:extLst>
              <a:ext uri="{FF2B5EF4-FFF2-40B4-BE49-F238E27FC236}">
                <a16:creationId xmlns:a16="http://schemas.microsoft.com/office/drawing/2014/main" id="{01B5F530-33AF-4CE4-B773-F3BA9FB204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369" y="3257937"/>
            <a:ext cx="1417320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719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9393265C-73BE-4591-B218-9D72F7B3AA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9169" y="185990"/>
            <a:ext cx="1495400" cy="874713"/>
          </a:xfrm>
        </p:spPr>
        <p:txBody>
          <a:bodyPr/>
          <a:lstStyle/>
          <a:p>
            <a:r>
              <a:rPr lang="cs-CZ" altLang="cs-CZ" sz="3200" b="1" dirty="0"/>
              <a:t>Jantar</a:t>
            </a:r>
          </a:p>
        </p:txBody>
      </p:sp>
      <p:pic>
        <p:nvPicPr>
          <p:cNvPr id="69635" name="Picture 3">
            <a:extLst>
              <a:ext uri="{FF2B5EF4-FFF2-40B4-BE49-F238E27FC236}">
                <a16:creationId xmlns:a16="http://schemas.microsoft.com/office/drawing/2014/main" id="{925D8C90-8D5A-408D-928C-F11C251A4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129" y="695708"/>
            <a:ext cx="195262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6" name="Picture 4">
            <a:extLst>
              <a:ext uri="{FF2B5EF4-FFF2-40B4-BE49-F238E27FC236}">
                <a16:creationId xmlns:a16="http://schemas.microsoft.com/office/drawing/2014/main" id="{DA7D07CE-6943-411B-8C42-0CEC8CC12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2254"/>
            <a:ext cx="3174078" cy="2647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7" name="Picture 5">
            <a:extLst>
              <a:ext uri="{FF2B5EF4-FFF2-40B4-BE49-F238E27FC236}">
                <a16:creationId xmlns:a16="http://schemas.microsoft.com/office/drawing/2014/main" id="{D0EF974F-EF76-4EC3-B38A-844C41C58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12" y="3356992"/>
            <a:ext cx="2743200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5DC86D55-EBF1-469D-B844-AF9F423FA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88" y="3891186"/>
            <a:ext cx="187029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sz="3200" b="1" dirty="0" err="1"/>
              <a:t>Ambroid</a:t>
            </a:r>
            <a:endParaRPr lang="cs-CZ" altLang="cs-CZ" sz="3200" b="1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F95B47B-3B46-4954-92F4-FB1BBE2BF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88" y="4592028"/>
            <a:ext cx="518457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cs-CZ" altLang="cs-CZ" sz="2000" dirty="0">
                <a:latin typeface="+mn-lt"/>
              </a:rPr>
              <a:t>= lisovaný jantar (drobné kousky jantaru se hydraulicky slisovaly v ocelové formě) </a:t>
            </a:r>
          </a:p>
          <a:p>
            <a:endParaRPr lang="cs-CZ" altLang="cs-CZ" sz="2000" dirty="0">
              <a:latin typeface="+mn-lt"/>
            </a:endParaRPr>
          </a:p>
          <a:p>
            <a:r>
              <a:rPr lang="cs-CZ" altLang="cs-CZ" sz="2000" dirty="0">
                <a:latin typeface="+mn-lt"/>
              </a:rPr>
              <a:t>náustky dýmek</a:t>
            </a:r>
          </a:p>
          <a:p>
            <a:endParaRPr lang="cs-CZ" altLang="cs-CZ" sz="2000" dirty="0">
              <a:latin typeface="+mn-lt"/>
            </a:endParaRPr>
          </a:p>
          <a:p>
            <a:r>
              <a:rPr lang="cs-CZ" altLang="cs-CZ" sz="2000" dirty="0">
                <a:latin typeface="+mn-lt"/>
              </a:rPr>
              <a:t>cigaretové špičky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0B235E8-AD7F-4710-8CB6-BBB3A54EC3A0}"/>
              </a:ext>
            </a:extLst>
          </p:cNvPr>
          <p:cNvSpPr txBox="1"/>
          <p:nvPr/>
        </p:nvSpPr>
        <p:spPr>
          <a:xfrm>
            <a:off x="212527" y="1209857"/>
            <a:ext cx="30397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02122"/>
                </a:solidFill>
                <a:latin typeface="+mn-lt"/>
              </a:rPr>
              <a:t>- </a:t>
            </a:r>
            <a:r>
              <a:rPr lang="en-US" sz="2000" dirty="0" err="1">
                <a:solidFill>
                  <a:srgbClr val="202122"/>
                </a:solidFill>
                <a:latin typeface="+mn-lt"/>
              </a:rPr>
              <a:t>j</a:t>
            </a:r>
            <a:r>
              <a:rPr lang="en-US" sz="2000" i="0" dirty="0" err="1">
                <a:solidFill>
                  <a:srgbClr val="202122"/>
                </a:solidFill>
                <a:effectLst/>
                <a:latin typeface="+mn-lt"/>
              </a:rPr>
              <a:t>de</a:t>
            </a:r>
            <a:r>
              <a:rPr lang="en-US" sz="2000" i="0" dirty="0">
                <a:solidFill>
                  <a:srgbClr val="202122"/>
                </a:solidFill>
                <a:effectLst/>
                <a:latin typeface="+mn-lt"/>
              </a:rPr>
              <a:t> o </a:t>
            </a:r>
            <a:r>
              <a:rPr lang="cs-CZ" sz="2000" b="1" i="0" dirty="0">
                <a:solidFill>
                  <a:srgbClr val="202122"/>
                </a:solidFill>
                <a:effectLst/>
                <a:latin typeface="+mn-lt"/>
              </a:rPr>
              <a:t>mineralizovanou pryskyřici třetihorních jehličnanů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+mn-lt"/>
              </a:rPr>
              <a:t> starou nejčastěji kolem 50 milionů let </a:t>
            </a:r>
            <a:endParaRPr 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8765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A8D2C008-12CA-4AD6-9390-0CCC5DFE7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87463"/>
            <a:ext cx="2665412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1" name="Picture 3">
            <a:extLst>
              <a:ext uri="{FF2B5EF4-FFF2-40B4-BE49-F238E27FC236}">
                <a16:creationId xmlns:a16="http://schemas.microsoft.com/office/drawing/2014/main" id="{776EB2BB-F896-4891-93E1-46D364D11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1787525"/>
            <a:ext cx="3548063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2" name="Rectangle 4">
            <a:extLst>
              <a:ext uri="{FF2B5EF4-FFF2-40B4-BE49-F238E27FC236}">
                <a16:creationId xmlns:a16="http://schemas.microsoft.com/office/drawing/2014/main" id="{7A56757A-9D05-428B-94ED-98DB56C43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663" y="1287463"/>
            <a:ext cx="35274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>
                <a:solidFill>
                  <a:srgbClr val="000000"/>
                </a:solidFill>
                <a:latin typeface="Arial" panose="020B0604020202020204" pitchFamily="34" charset="0"/>
              </a:rPr>
              <a:t>Varianty zahloubených milířů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B08519-3AE8-4C63-BF85-EBB1A297D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04813"/>
            <a:ext cx="82073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Výroba</a:t>
            </a:r>
            <a:r>
              <a:rPr lang="en-GB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dřevního </a:t>
            </a:r>
            <a:r>
              <a:rPr lang="en-GB" altLang="cs-CZ" b="1" dirty="0" err="1">
                <a:solidFill>
                  <a:srgbClr val="000000"/>
                </a:solidFill>
                <a:latin typeface="Arial" panose="020B0604020202020204" pitchFamily="34" charset="0"/>
              </a:rPr>
              <a:t>deht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u a kolomazi</a:t>
            </a:r>
            <a:endParaRPr lang="en-GB" altLang="cs-CZ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34B5FA3A-1738-445E-89E3-974DE6459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2565400"/>
            <a:ext cx="4411663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ovéPole 3">
            <a:extLst>
              <a:ext uri="{FF2B5EF4-FFF2-40B4-BE49-F238E27FC236}">
                <a16:creationId xmlns:a16="http://schemas.microsoft.com/office/drawing/2014/main" id="{C94D257F-2CE7-4A87-AC83-5BAE8773D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5980113"/>
            <a:ext cx="1952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Trnava (okr. Třebíč)</a:t>
            </a:r>
          </a:p>
        </p:txBody>
      </p:sp>
      <p:graphicFrame>
        <p:nvGraphicFramePr>
          <p:cNvPr id="47108" name="Objekt 1">
            <a:extLst>
              <a:ext uri="{FF2B5EF4-FFF2-40B4-BE49-F238E27FC236}">
                <a16:creationId xmlns:a16="http://schemas.microsoft.com/office/drawing/2014/main" id="{8442A149-C7E4-4761-9CB0-4F723A5C37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80063" y="1423988"/>
          <a:ext cx="3300412" cy="467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3146335" imgH="18633501" progId="">
                  <p:embed/>
                </p:oleObj>
              </mc:Choice>
              <mc:Fallback>
                <p:oleObj r:id="rId3" imgW="13146335" imgH="18633501" progId="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1423988"/>
                        <a:ext cx="3300412" cy="467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0" name="TextovéPole 3">
            <a:extLst>
              <a:ext uri="{FF2B5EF4-FFF2-40B4-BE49-F238E27FC236}">
                <a16:creationId xmlns:a16="http://schemas.microsoft.com/office/drawing/2014/main" id="{D31EEBD4-EC24-4F55-A486-FBC47EE3D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8" y="1735138"/>
            <a:ext cx="26082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400"/>
              <a:t>Kolomazné kameny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C4B7231-5691-44CD-A7F6-FA2821CDC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04813"/>
            <a:ext cx="82073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Výroba</a:t>
            </a:r>
            <a:r>
              <a:rPr lang="en-GB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dřevního </a:t>
            </a:r>
            <a:r>
              <a:rPr lang="en-GB" altLang="cs-CZ" b="1" dirty="0" err="1">
                <a:solidFill>
                  <a:srgbClr val="000000"/>
                </a:solidFill>
                <a:latin typeface="Arial" panose="020B0604020202020204" pitchFamily="34" charset="0"/>
              </a:rPr>
              <a:t>deht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u a kolomazi</a:t>
            </a:r>
            <a:endParaRPr lang="en-GB" altLang="cs-CZ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>
            <a:extLst>
              <a:ext uri="{FF2B5EF4-FFF2-40B4-BE49-F238E27FC236}">
                <a16:creationId xmlns:a16="http://schemas.microsoft.com/office/drawing/2014/main" id="{E50355B8-FC39-441E-9838-E0E5B4E01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031" y="4058157"/>
            <a:ext cx="3422814" cy="24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>
            <a:extLst>
              <a:ext uri="{FF2B5EF4-FFF2-40B4-BE49-F238E27FC236}">
                <a16:creationId xmlns:a16="http://schemas.microsoft.com/office/drawing/2014/main" id="{E2F41845-0EDA-429B-8AE7-71CB27FBE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76250"/>
            <a:ext cx="2489200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Rectangle 4">
            <a:extLst>
              <a:ext uri="{FF2B5EF4-FFF2-40B4-BE49-F238E27FC236}">
                <a16:creationId xmlns:a16="http://schemas.microsoft.com/office/drawing/2014/main" id="{AB201B22-FD09-4B8D-B9C4-3C31D9BF3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1635698"/>
            <a:ext cx="330761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Dvouplášťov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é</a:t>
            </a:r>
            <a:r>
              <a:rPr lang="en-GB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komorové</a:t>
            </a:r>
            <a:r>
              <a:rPr lang="en-GB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pece</a:t>
            </a:r>
            <a:r>
              <a:rPr lang="en-GB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4D88F3B-4B71-46F3-84CD-0E39E78AC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4" y="476250"/>
            <a:ext cx="5399831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Výroba</a:t>
            </a:r>
            <a:r>
              <a:rPr lang="en-GB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dřevního </a:t>
            </a:r>
            <a:r>
              <a:rPr lang="en-GB" altLang="cs-CZ" b="1" dirty="0" err="1">
                <a:solidFill>
                  <a:srgbClr val="000000"/>
                </a:solidFill>
                <a:latin typeface="Arial" panose="020B0604020202020204" pitchFamily="34" charset="0"/>
              </a:rPr>
              <a:t>deht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u a kolomazi</a:t>
            </a:r>
            <a:endParaRPr lang="en-GB" altLang="cs-CZ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BA333C6-261C-400D-B873-4D4A9631A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63" y="4233751"/>
            <a:ext cx="2502609" cy="1918997"/>
          </a:xfrm>
          <a:prstGeom prst="rect">
            <a:avLst/>
          </a:prstGeom>
        </p:spPr>
      </p:pic>
      <p:pic>
        <p:nvPicPr>
          <p:cNvPr id="4" name="Obrázek 3" descr="Obsah obrázku exteriér, budova, kámen, strom&#10;&#10;Popis byl vytvořen automaticky">
            <a:extLst>
              <a:ext uri="{FF2B5EF4-FFF2-40B4-BE49-F238E27FC236}">
                <a16:creationId xmlns:a16="http://schemas.microsoft.com/office/drawing/2014/main" id="{57F53B7F-C39E-42EB-BE29-64377BC6A7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13" y="4283823"/>
            <a:ext cx="2502609" cy="187695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64033C1-C250-4274-8189-387E3D277C1F}"/>
              </a:ext>
            </a:extLst>
          </p:cNvPr>
          <p:cNvSpPr txBox="1"/>
          <p:nvPr/>
        </p:nvSpPr>
        <p:spPr>
          <a:xfrm>
            <a:off x="2108600" y="6212473"/>
            <a:ext cx="1336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Plzeň-Bolevec</a:t>
            </a:r>
            <a:endParaRPr lang="en-US" sz="1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5306DF2-F3CB-44C6-B383-D229817D9F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7113" y="2504284"/>
            <a:ext cx="227647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281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8856</TotalTime>
  <Words>1209</Words>
  <Application>Microsoft Office PowerPoint</Application>
  <PresentationFormat>Předvádění na obrazovce (4:3)</PresentationFormat>
  <Paragraphs>143</Paragraphs>
  <Slides>48</Slides>
  <Notes>30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6" baseType="lpstr">
      <vt:lpstr>arial</vt:lpstr>
      <vt:lpstr>arial</vt:lpstr>
      <vt:lpstr>Arial Unicode MS</vt:lpstr>
      <vt:lpstr>Calibri</vt:lpstr>
      <vt:lpstr>Open Sans</vt:lpstr>
      <vt:lpstr>Times New Roman</vt:lpstr>
      <vt:lpstr>Motiv systému Office</vt:lpstr>
      <vt:lpstr>ChemSketch</vt:lpstr>
      <vt:lpstr>Prezentace aplikace PowerPoint</vt:lpstr>
      <vt:lpstr>Prezentace aplikace PowerPoint</vt:lpstr>
      <vt:lpstr>Studium výrobních technologií</vt:lpstr>
      <vt:lpstr>Využití borové pryskyřice</vt:lpstr>
      <vt:lpstr>Prezentace aplikace PowerPoint</vt:lpstr>
      <vt:lpstr>Jantar</vt:lpstr>
      <vt:lpstr>Prezentace aplikace PowerPoint</vt:lpstr>
      <vt:lpstr>Prezentace aplikace PowerPoint</vt:lpstr>
      <vt:lpstr>Prezentace aplikace PowerPoint</vt:lpstr>
      <vt:lpstr>Prezentace aplikace PowerPoint</vt:lpstr>
      <vt:lpstr>Suchá destilace diterpenoidních pryskyřic</vt:lpstr>
      <vt:lpstr>Kolomaz</vt:lpstr>
      <vt:lpstr>Prezentace aplikace PowerPoint</vt:lpstr>
      <vt:lpstr>Prezentace aplikace PowerPoint</vt:lpstr>
      <vt:lpstr>Prezentace aplikace PowerPoint</vt:lpstr>
      <vt:lpstr>Změny diterpenoidních pryskyřic za přístupu kyslíku </vt:lpstr>
      <vt:lpstr>Lignin</vt:lpstr>
      <vt:lpstr>Prezentace aplikace PowerPoint</vt:lpstr>
      <vt:lpstr>Dehet z březové kůry</vt:lpstr>
      <vt:lpstr>Výroba dehtu z březové kůry</vt:lpstr>
      <vt:lpstr>Suchá destilace triterpenoidních pryskyřic</vt:lpstr>
      <vt:lpstr>Prezentace aplikace PowerPoint</vt:lpstr>
      <vt:lpstr>Prezentace aplikace PowerPoint</vt:lpstr>
      <vt:lpstr>Brno–Modřice</vt:lpstr>
      <vt:lpstr>Prezentace aplikace PowerPoint</vt:lpstr>
      <vt:lpstr>Březová smola / dehet</vt:lpstr>
      <vt:lpstr>Prezentace aplikace PowerPoint</vt:lpstr>
      <vt:lpstr>Bitumen, asfalt</vt:lpstr>
      <vt:lpstr>Bitumen</vt:lpstr>
      <vt:lpstr>Bitumen</vt:lpstr>
      <vt:lpstr>Bitumen</vt:lpstr>
      <vt:lpstr>Bitumen</vt:lpstr>
      <vt:lpstr>Bitumen</vt:lpstr>
      <vt:lpstr>Bitumen</vt:lpstr>
      <vt:lpstr>Prezentace aplikace PowerPoint</vt:lpstr>
      <vt:lpstr>Prezentace aplikace PowerPoint</vt:lpstr>
      <vt:lpstr>Včelí vosk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Kamenouhelný dehet</vt:lpstr>
      <vt:lpstr>Kamenouhelný dehet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</dc:creator>
  <cp:lastModifiedBy>Lubomir Prokes</cp:lastModifiedBy>
  <cp:revision>320</cp:revision>
  <cp:lastPrinted>2020-10-03T12:12:07Z</cp:lastPrinted>
  <dcterms:created xsi:type="dcterms:W3CDTF">2014-10-12T09:13:13Z</dcterms:created>
  <dcterms:modified xsi:type="dcterms:W3CDTF">2022-09-13T14:43:21Z</dcterms:modified>
</cp:coreProperties>
</file>