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318" r:id="rId6"/>
    <p:sldId id="319" r:id="rId7"/>
    <p:sldId id="260" r:id="rId8"/>
    <p:sldId id="261" r:id="rId9"/>
    <p:sldId id="263" r:id="rId10"/>
    <p:sldId id="264" r:id="rId11"/>
    <p:sldId id="266" r:id="rId12"/>
    <p:sldId id="339" r:id="rId13"/>
    <p:sldId id="267" r:id="rId14"/>
    <p:sldId id="329" r:id="rId15"/>
    <p:sldId id="358" r:id="rId16"/>
    <p:sldId id="359" r:id="rId17"/>
    <p:sldId id="601" r:id="rId18"/>
    <p:sldId id="328" r:id="rId19"/>
    <p:sldId id="269" r:id="rId20"/>
    <p:sldId id="270" r:id="rId21"/>
    <p:sldId id="291" r:id="rId22"/>
    <p:sldId id="268" r:id="rId23"/>
    <p:sldId id="600" r:id="rId24"/>
    <p:sldId id="298" r:id="rId25"/>
    <p:sldId id="310" r:id="rId26"/>
    <p:sldId id="306" r:id="rId27"/>
    <p:sldId id="307" r:id="rId28"/>
    <p:sldId id="308" r:id="rId29"/>
    <p:sldId id="602" r:id="rId30"/>
    <p:sldId id="596" r:id="rId31"/>
    <p:sldId id="274" r:id="rId32"/>
    <p:sldId id="271" r:id="rId33"/>
    <p:sldId id="294" r:id="rId34"/>
    <p:sldId id="278" r:id="rId35"/>
    <p:sldId id="377" r:id="rId36"/>
    <p:sldId id="281" r:id="rId37"/>
    <p:sldId id="282" r:id="rId38"/>
    <p:sldId id="337" r:id="rId39"/>
    <p:sldId id="283" r:id="rId40"/>
    <p:sldId id="336" r:id="rId41"/>
    <p:sldId id="330" r:id="rId42"/>
    <p:sldId id="595" r:id="rId43"/>
    <p:sldId id="375" r:id="rId44"/>
    <p:sldId id="594" r:id="rId45"/>
    <p:sldId id="410" r:id="rId46"/>
    <p:sldId id="353" r:id="rId47"/>
    <p:sldId id="340" r:id="rId48"/>
    <p:sldId id="341" r:id="rId49"/>
    <p:sldId id="357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60" r:id="rId60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57" d="100"/>
          <a:sy n="57" d="100"/>
        </p:scale>
        <p:origin x="1376" y="3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F6467884-34CE-4C1D-AB6A-0A8B2A590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837772C8-10CD-40F7-8B17-5262BE187AE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1ECF41A-FEE8-4947-A9B2-F1B4723F67C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F82A947-BC5E-4FFF-A76F-E445B60DA3A7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AA3AA827-AFD0-43F7-B553-A274B131816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C722A32-6117-482D-9C1B-CD19F0315FA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4F441560-49A5-4331-99D9-3F4BF48737C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F2585C4E-3976-460C-A13D-4DB8C4229C9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07BFDAB0-C829-488B-9DCB-D30A4FF7EC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A4B59E-DE54-413A-9D49-7F0E1EA74D3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 sz="1400"/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16068068-3F9D-4691-A9CB-08D0DB290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12800"/>
            <a:ext cx="50403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B9140BA6-831B-4E0A-B9C7-56A4DDB883D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Zástupný symbol pro obrázek snímku 1">
            <a:extLst>
              <a:ext uri="{FF2B5EF4-FFF2-40B4-BE49-F238E27FC236}">
                <a16:creationId xmlns:a16="http://schemas.microsoft.com/office/drawing/2014/main" id="{BABBE38A-989A-4CA3-9383-2966C9C76B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Zástupný symbol pro poznámky 2">
            <a:extLst>
              <a:ext uri="{FF2B5EF4-FFF2-40B4-BE49-F238E27FC236}">
                <a16:creationId xmlns:a16="http://schemas.microsoft.com/office/drawing/2014/main" id="{6E755F8D-F3BF-4085-BA5E-BBCC12C0D9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  <p:sp>
        <p:nvSpPr>
          <p:cNvPr id="129028" name="Zástupný symbol pro číslo snímku 3">
            <a:extLst>
              <a:ext uri="{FF2B5EF4-FFF2-40B4-BE49-F238E27FC236}">
                <a16:creationId xmlns:a16="http://schemas.microsoft.com/office/drawing/2014/main" id="{90CB446F-8CC0-4EB1-9C24-BB1FD7B73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1E0D50-9F0D-4A74-809F-4CEA584EE1EE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85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CF943247-29A3-4561-A925-B9EA13394A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3B09CE-7A17-4414-A3AB-5EDD53E67149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4579" name="Rectangle 1">
            <a:extLst>
              <a:ext uri="{FF2B5EF4-FFF2-40B4-BE49-F238E27FC236}">
                <a16:creationId xmlns:a16="http://schemas.microsoft.com/office/drawing/2014/main" id="{6AFEC34D-C33A-406F-80D2-D6C4DFA0E5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39D7448B-20C8-455F-A429-0CDD934B20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6682EA9E-B377-40BC-BC84-3F2BB818241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155481-1989-4C38-9465-02A48EC6841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2ABB521A-3A42-4787-AF8C-4B1CE5062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12800"/>
            <a:ext cx="50403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8A95151C-CC86-4776-917B-BFDD607FEBD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44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203E12E-7090-48E2-83DE-3280BCFFE0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CCC4FB-10F0-450D-B746-56E78EDD9F3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B7789F18-CD9E-4241-AEF5-5AF04A001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F429C6B1-58DA-43BF-BA28-4F5211554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264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B97454F4-82C7-4EC6-963E-C4144CFA4D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83E1C9-26C2-4C88-B465-EE59F9F973F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id="{B4CE9A34-E9B3-4ADA-8C6E-28FE0479F6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id="{B5A342FC-FF00-407F-8557-AD9C7FBDE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D345AC5D-39E0-4E10-A595-3E2F8E75C1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82582AF-936D-4221-8AF0-D76501934E61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30723" name="Rectangle 1">
            <a:extLst>
              <a:ext uri="{FF2B5EF4-FFF2-40B4-BE49-F238E27FC236}">
                <a16:creationId xmlns:a16="http://schemas.microsoft.com/office/drawing/2014/main" id="{ADBEE94E-32EC-4910-8863-C64056E4D7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C580F6C4-B556-4390-A648-B77884B6BD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7C789CB1-A4E9-4F50-97F2-1F5702A539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7FD74A2-8C8B-4528-BB92-C14CF6D95B11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id="{987CB104-733D-4D7E-9F65-38D18C54E8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9EC486B4-17AA-4A53-8B75-DC4CB938F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EACE850F-E367-4B9D-8E2A-69DC8B1D47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074EBA-8D41-4553-8CC3-A68398EEE0F8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59395" name="Text Box 1">
            <a:extLst>
              <a:ext uri="{FF2B5EF4-FFF2-40B4-BE49-F238E27FC236}">
                <a16:creationId xmlns:a16="http://schemas.microsoft.com/office/drawing/2014/main" id="{23E2BC82-0CAD-405C-8A88-89EE0F569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812800"/>
            <a:ext cx="50403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396" name="Rectangle 2">
            <a:extLst>
              <a:ext uri="{FF2B5EF4-FFF2-40B4-BE49-F238E27FC236}">
                <a16:creationId xmlns:a16="http://schemas.microsoft.com/office/drawing/2014/main" id="{033068E0-CDC0-4313-9DFF-0245156F57D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03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00B3998-07F9-48B7-9E46-B2BF8D1396D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71735D-4360-46D4-A70A-E60DE6E0A442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121EDFA1-030D-4FF1-AC34-E7C35BC70B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18CF1F25-47F1-4014-BB4F-84A129440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22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B2E23C1C-75CB-4991-A6AA-604A605785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29F8C9B-D40E-42B8-8AF2-9CE285193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94C19C0-A6AE-4AB0-AB45-471232F4BF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9A5BB2F-D907-4718-8049-E0580E27A7BC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400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D0677FDE-9599-43EF-9701-6801168BA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9CD6E97C-4E8C-4E19-8282-31FC0375C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47CA79BD-991A-4747-81BE-7E5872938E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15426FCA-41F2-44AB-98C9-987684CD6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09D9B60E-E449-4601-BF97-F1844BC2D516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846138" indent="-3254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303338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824038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346325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8035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2607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7179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1751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ClrTx/>
              <a:buFontTx/>
              <a:buNone/>
            </a:pPr>
            <a:fld id="{042EB3DD-AAD5-466F-9215-292CF62DFA31}" type="slidenum">
              <a:rPr lang="cs-CZ" altLang="cs-CZ" sz="1400">
                <a:ea typeface="DejaVu Sans"/>
                <a:cs typeface="DejaVu Sans"/>
              </a:rPr>
              <a:pPr hangingPunct="1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 sz="1400"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352372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>
            <a:extLst>
              <a:ext uri="{FF2B5EF4-FFF2-40B4-BE49-F238E27FC236}">
                <a16:creationId xmlns:a16="http://schemas.microsoft.com/office/drawing/2014/main" id="{54E7BFE2-6F0D-47D4-9821-355597C9CB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Zástupný symbol pro poznámky 2">
            <a:extLst>
              <a:ext uri="{FF2B5EF4-FFF2-40B4-BE49-F238E27FC236}">
                <a16:creationId xmlns:a16="http://schemas.microsoft.com/office/drawing/2014/main" id="{FFA59FB7-7911-4BEA-9505-595A9D0F82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  <p:sp>
        <p:nvSpPr>
          <p:cNvPr id="68612" name="Zástupný symbol pro číslo snímku 3">
            <a:extLst>
              <a:ext uri="{FF2B5EF4-FFF2-40B4-BE49-F238E27FC236}">
                <a16:creationId xmlns:a16="http://schemas.microsoft.com/office/drawing/2014/main" id="{C5776AFC-52BE-46E3-BDDE-9164DB2D02B7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846138" indent="-32543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303338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824038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346325" indent="-2603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8035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2607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7179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175125" indent="-26035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0813" algn="l"/>
                <a:tab pos="3140075" algn="l"/>
                <a:tab pos="3589338" algn="l"/>
                <a:tab pos="4040188" algn="l"/>
                <a:tab pos="4489450" algn="l"/>
                <a:tab pos="4938713" algn="l"/>
                <a:tab pos="5387975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3550" algn="l"/>
                <a:tab pos="8532813" algn="l"/>
                <a:tab pos="89820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hangingPunct="1">
              <a:spcBef>
                <a:spcPct val="0"/>
              </a:spcBef>
              <a:buClrTx/>
              <a:buFontTx/>
              <a:buNone/>
            </a:pPr>
            <a:fld id="{1F8759FF-603F-4D3C-BA0B-248E724E424D}" type="slidenum">
              <a:rPr lang="cs-CZ" altLang="cs-CZ" sz="1400">
                <a:ea typeface="DejaVu Sans"/>
                <a:cs typeface="DejaVu Sans"/>
              </a:rPr>
              <a:pPr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cs-CZ" sz="1400"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02498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1C6293F5-E68A-4F38-AFD9-025D683435D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722B732-29EB-425B-8E0F-D011BDF29F18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cs-CZ" sz="1400"/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0C797E8E-CB3A-4303-B5D2-57F7BAFDE6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>
            <a:extLst>
              <a:ext uri="{FF2B5EF4-FFF2-40B4-BE49-F238E27FC236}">
                <a16:creationId xmlns:a16="http://schemas.microsoft.com/office/drawing/2014/main" id="{3227D01D-6FF0-4D36-82E9-E7C7BAE29F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FD1E4A86-72ED-4BC3-80C9-C6C218B66D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0CA91A2-5C3E-4307-8401-226F8682846A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cs-CZ" altLang="cs-CZ" sz="1400"/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id="{D092DD22-5254-43D7-9DF4-8432C50EFE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id="{D01ED92D-3487-4E6F-82FE-0C7BE3FA80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C25E74B6-1B0A-4B97-9169-A3FAE224EC1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0E3BE32-9991-4E2D-8CAC-434A8851FFF4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cs-CZ" altLang="cs-CZ" sz="1400"/>
          </a:p>
        </p:txBody>
      </p:sp>
      <p:sp>
        <p:nvSpPr>
          <p:cNvPr id="61443" name="Rectangle 1">
            <a:extLst>
              <a:ext uri="{FF2B5EF4-FFF2-40B4-BE49-F238E27FC236}">
                <a16:creationId xmlns:a16="http://schemas.microsoft.com/office/drawing/2014/main" id="{D95A6255-5066-4A99-B7CE-550B7D3433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9F437F85-59B8-4A27-A7BB-C95C4C303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745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203E12E-7090-48E2-83DE-3280BCFFE09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CCC4FB-10F0-450D-B746-56E78EDD9F3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cs-CZ" altLang="cs-CZ" sz="1400"/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B7789F18-CD9E-4241-AEF5-5AF04A001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F429C6B1-58DA-43BF-BA28-4F52115545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083A0982-E255-4430-B5B1-61EE69FA2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824759-1D97-4DE0-840C-47809A9EF1FD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  <p:sp>
        <p:nvSpPr>
          <p:cNvPr id="130051" name="Rectangle 1">
            <a:extLst>
              <a:ext uri="{FF2B5EF4-FFF2-40B4-BE49-F238E27FC236}">
                <a16:creationId xmlns:a16="http://schemas.microsoft.com/office/drawing/2014/main" id="{83E58A56-6F52-4287-95F9-D6A80A4CD0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>
            <a:extLst>
              <a:ext uri="{FF2B5EF4-FFF2-40B4-BE49-F238E27FC236}">
                <a16:creationId xmlns:a16="http://schemas.microsoft.com/office/drawing/2014/main" id="{02114F8E-BDAA-4D6D-BF0A-7AD6B3BB4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460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C7AE6CCB-9AC8-47F7-B7D2-BE40FE7489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37F2FB-08FF-4FFF-8002-615DEFA15CC6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cs-CZ" altLang="cs-CZ" sz="1400"/>
          </a:p>
        </p:txBody>
      </p:sp>
      <p:sp>
        <p:nvSpPr>
          <p:cNvPr id="49155" name="Rectangle 1">
            <a:extLst>
              <a:ext uri="{FF2B5EF4-FFF2-40B4-BE49-F238E27FC236}">
                <a16:creationId xmlns:a16="http://schemas.microsoft.com/office/drawing/2014/main" id="{E80D4710-1444-4197-B10C-26BF2622C9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>
            <a:extLst>
              <a:ext uri="{FF2B5EF4-FFF2-40B4-BE49-F238E27FC236}">
                <a16:creationId xmlns:a16="http://schemas.microsoft.com/office/drawing/2014/main" id="{C7811545-E0E7-43A9-9DEC-F8015EA798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427B18CF-9D66-41C7-B760-A18351C292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3E109B9-F7C2-4070-BED8-53CF869BCCFA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cs-CZ" altLang="cs-CZ" sz="1400"/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CC0A9ED5-6F09-44A3-A6D7-71F954E871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C4F6170D-46C8-4C0C-9EA1-B90F0B3C59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E57DD85A-89C2-48C8-942B-6C28FA21E7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CBFD7D7-8D78-49CD-88F6-A6AE8FEAFCF4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cs-CZ" altLang="cs-CZ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D2CE381C-EB10-4F90-884D-85477C12B7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D65B58FA-813F-497A-8AB0-A44133854B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F8D344F0-6733-4E06-97D6-EB99C705169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11A033-4078-4F15-80E0-5EA66319A410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981FF736-E94A-4757-AA20-977F48C920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462BA133-C3DD-44BA-8854-2DAB74E5C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5F3D17B-D2D0-4643-AC9F-0D7084B069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72C0454-3B35-46E6-98ED-AA025B0D3069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cs-CZ" altLang="cs-CZ" sz="1400"/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45AE8592-5E5F-4599-84C8-546023B3EF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43BFBC6A-5C66-40CB-991A-7B6E0ACCCD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33BB5C2D-2358-410D-8BE0-A14E70D5DE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8303413-110E-4894-875D-32EE25C8F4A4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cs-CZ" altLang="cs-CZ" sz="1400"/>
          </a:p>
        </p:txBody>
      </p:sp>
      <p:sp>
        <p:nvSpPr>
          <p:cNvPr id="81923" name="Rectangle 1">
            <a:extLst>
              <a:ext uri="{FF2B5EF4-FFF2-40B4-BE49-F238E27FC236}">
                <a16:creationId xmlns:a16="http://schemas.microsoft.com/office/drawing/2014/main" id="{6177899F-8D34-409F-B3F9-F41C11A34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>
            <a:extLst>
              <a:ext uri="{FF2B5EF4-FFF2-40B4-BE49-F238E27FC236}">
                <a16:creationId xmlns:a16="http://schemas.microsoft.com/office/drawing/2014/main" id="{13F9468B-9806-40F9-8D78-9B377248F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24F08C96-8AEA-43CA-88A1-68F51C2CAA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42D638-2894-4085-B011-10704627361C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cs-CZ" altLang="cs-CZ" sz="1400"/>
          </a:p>
        </p:txBody>
      </p:sp>
      <p:sp>
        <p:nvSpPr>
          <p:cNvPr id="83971" name="Rectangle 1">
            <a:extLst>
              <a:ext uri="{FF2B5EF4-FFF2-40B4-BE49-F238E27FC236}">
                <a16:creationId xmlns:a16="http://schemas.microsoft.com/office/drawing/2014/main" id="{59DDABE4-A4DE-487F-B5F1-806A9BE7B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34227808-94F9-4686-B834-E3E1BEFCD9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3DD171ED-AC92-4751-B6A8-FC09A6BA85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D4C7E9-BDC8-4BD7-BB3E-25C5A9627235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cs-CZ" sz="1400"/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78E8C37A-E9D9-4EF9-908A-6198297BC2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7C615873-904A-4E1B-A593-244B04860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>
            <a:extLst>
              <a:ext uri="{FF2B5EF4-FFF2-40B4-BE49-F238E27FC236}">
                <a16:creationId xmlns:a16="http://schemas.microsoft.com/office/drawing/2014/main" id="{3FB1D912-AD81-4752-9E05-9A214F268B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2163" name="Zástupný symbol pro poznámky 2">
            <a:extLst>
              <a:ext uri="{FF2B5EF4-FFF2-40B4-BE49-F238E27FC236}">
                <a16:creationId xmlns:a16="http://schemas.microsoft.com/office/drawing/2014/main" id="{7F2D6BB6-19E0-42B7-8DBA-39F41F26A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cs-CZ">
              <a:latin typeface="Times New Roman" panose="02020603050405020304" pitchFamily="18" charset="0"/>
            </a:endParaRPr>
          </a:p>
        </p:txBody>
      </p:sp>
      <p:sp>
        <p:nvSpPr>
          <p:cNvPr id="92164" name="Zástupný symbol pro číslo snímku 3">
            <a:extLst>
              <a:ext uri="{FF2B5EF4-FFF2-40B4-BE49-F238E27FC236}">
                <a16:creationId xmlns:a16="http://schemas.microsoft.com/office/drawing/2014/main" id="{1EC271F5-509A-4606-9E47-AA4363025675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fld id="{14B67949-47F9-49A7-A90B-7D72DCD60602}" type="slidenum">
              <a:rPr lang="cs-CZ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57</a:t>
            </a:fld>
            <a:endParaRPr lang="cs-CZ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9DF6BA93-5C52-4E5D-A1A8-592FC6FC1D1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163F8C-4CD2-4397-8560-D054021983C7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10243" name="Rectangle 1">
            <a:extLst>
              <a:ext uri="{FF2B5EF4-FFF2-40B4-BE49-F238E27FC236}">
                <a16:creationId xmlns:a16="http://schemas.microsoft.com/office/drawing/2014/main" id="{19D9AA3F-61F9-4A4C-AC42-60DB1B846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91AF8641-9DDE-4589-A8AA-339813D3D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3160D753-092A-4C47-8CAE-0E48064DAEC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90394C9-4EA4-47B1-B292-E81576C1B9CA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4339" name="Rectangle 1">
            <a:extLst>
              <a:ext uri="{FF2B5EF4-FFF2-40B4-BE49-F238E27FC236}">
                <a16:creationId xmlns:a16="http://schemas.microsoft.com/office/drawing/2014/main" id="{DCBCAAB5-A48F-401F-9392-A963BCD108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32E9E848-7B4C-4E60-9F38-42BC6CAABA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83E83559-550A-4EAB-B757-3544C013A91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A0D6EC-3986-48E2-9DF2-E49D44F585ED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6387" name="Rectangle 1">
            <a:extLst>
              <a:ext uri="{FF2B5EF4-FFF2-40B4-BE49-F238E27FC236}">
                <a16:creationId xmlns:a16="http://schemas.microsoft.com/office/drawing/2014/main" id="{406E2E51-1EF5-4E68-B9F2-5333C7486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326B2E64-1C78-453F-9D50-3F5DF3062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EBAA6A92-C256-4AA6-847E-8D004315E37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9B0E361-28B1-4B44-A593-086039ED484D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18435" name="Rectangle 1">
            <a:extLst>
              <a:ext uri="{FF2B5EF4-FFF2-40B4-BE49-F238E27FC236}">
                <a16:creationId xmlns:a16="http://schemas.microsoft.com/office/drawing/2014/main" id="{12DF4952-D3EB-4990-83D9-9BAB7CDFE5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>
            <a:extLst>
              <a:ext uri="{FF2B5EF4-FFF2-40B4-BE49-F238E27FC236}">
                <a16:creationId xmlns:a16="http://schemas.microsoft.com/office/drawing/2014/main" id="{E76788A6-AE68-4FAE-9EA2-9A28A2414B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EEE56DD8-84C0-4863-B000-993B18B9194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351671-CBE4-418F-AE25-1E8A717194F1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7803367C-7974-43E7-9571-2DAA8B53DC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511BA710-47B8-4631-9044-AD9ADE5AE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30DA902E-4BE3-400C-8DEB-7BD3E65AFF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B76447F-A711-4518-9E9C-C7395434AF59}" type="slidenum">
              <a:rPr lang="cs-CZ" altLang="cs-CZ" sz="140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2531" name="Rectangle 1">
            <a:extLst>
              <a:ext uri="{FF2B5EF4-FFF2-40B4-BE49-F238E27FC236}">
                <a16:creationId xmlns:a16="http://schemas.microsoft.com/office/drawing/2014/main" id="{91BB892E-F19F-4FEF-8329-04231BBA3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A7F9D98F-BB43-4CCC-AC53-2035775B24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23E0B-B85C-474F-8279-80D7315DFB8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B26143-6B7E-4DC8-9398-2970BAF552D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9ED94-2672-4195-8A5D-9345F07EC0B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8A41A-81BB-4A04-9338-157042C8DA6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6583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E41499-6107-47CB-A8AD-AA6D03CE6AF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1671E0-7274-436D-BF27-E186DA067B2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6B8D37-7D9B-4F82-B210-0A677CECD6E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38E49-74D3-4D48-9552-26995CB56F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3820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B61622-2EDC-4060-B898-1370C5F3FB9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C481F-9EEA-47AC-96EC-46934C51F4B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41529-227A-43D3-AB18-329F43CF32E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F75FA-897A-4A17-A44B-E7E36D79975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40465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7489921-6747-4A31-8761-1790AC16625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15FE4B-6FFD-45EE-9A06-81DB8E5E869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9927E2-4943-4316-984F-AD256A1331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66229F-5DC8-4F9E-A5AC-5BBB65549E5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98414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13338" y="1768475"/>
            <a:ext cx="4457700" cy="24161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113338" y="4337050"/>
            <a:ext cx="4457700" cy="24177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6477354-615A-4259-83C1-04033A8AE1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50C6420-509B-4DA5-9096-1FA11E2C23C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049386-C835-48A6-8B6B-90FBA616190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CC796-0F5B-417B-999A-A33A84D020C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3147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2468015-3942-4721-82D7-6958AE51AB2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84BCC53-DC5C-4DAF-A94C-0E9C3878CD9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58585C7-47D1-4FA8-9D4A-0802278A741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D3876-4B33-410D-B949-79F489E0AB8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16805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C44A4-6DD0-4107-839E-DE347E64E92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2924C4-9052-47AA-AF12-053E7FF7EB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B6B6A7-9D52-4A1C-B930-A34AF889256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4DF45-88FA-4FD9-B40A-C8FC7822C84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5801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A3E381-40DE-4682-B438-69639955A23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48DC7C-F7B1-46D7-8B21-D0547CA0AE1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CE8338-7854-470A-9963-F7AD4F163F0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436E12-0170-41C0-88F0-7A26F936A58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644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DBB671B-F2CB-4951-B00A-31ACC3FDE9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33E8EC3-8B87-46EB-BDEC-685502ED33C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AA94FBA-6C0B-42E0-B4D8-F3713A5AD00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EE4E4A-D8E6-4AA4-B18C-4807E0444D6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3562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3A0DE7A-AB28-45B0-8D3B-8AB068D645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FA10BE6-20A0-4072-B73C-D61CC408915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335D05C-81CD-422C-A9C1-0EEA57536A3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4B965A-1E74-472E-99A7-1CB02369D786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6686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6769B8A-F1B7-4841-96F5-A8732F49A10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C952B8-E45F-45EF-ACCF-1E66BAE3601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2CA493-874F-4233-9517-23F8CB7AE9D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DA4FE-5D31-44FB-953E-87A33B8B811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25504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F7EC70D-E34F-4BDE-91F0-93CB0D5A637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6D60C9-FE05-4058-9206-BFEF89170FC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5D1DDD-01C3-49BC-A722-CB8D9172A75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28AD88-480B-4DDB-BA3A-EB718CD696B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218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007C2E4-8655-4158-ABDC-860509A80BC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B4A5541-7EB9-4875-BEFB-A41CF0D7FD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723F0A2-1CB6-4F72-A9AA-6C68C0ECB6F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23E6AC-3DE4-4B55-B8CC-7F66A369F74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7077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12DEC5B-EBD6-4D0C-97D6-640AFB939A5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8F18D71-E05D-4858-B4AE-2F787978520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9DC5EE6-02DB-4E87-A85D-EFE43EE1399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93346-F91F-48E3-967A-3D825D3F221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2523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DA537226-F8DD-40B7-A9C1-48045D6E49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titulního textu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262AB42-B2EF-4B03-A4C5-4FBEC6D14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Klepněte pro úpravu formátu textu osnovy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</a:t>
            </a:r>
          </a:p>
          <a:p>
            <a:pPr lvl="4"/>
            <a:r>
              <a:rPr lang="en-GB" altLang="cs-CZ"/>
              <a:t>Sedmá úroveň</a:t>
            </a:r>
          </a:p>
          <a:p>
            <a:pPr lvl="4"/>
            <a:r>
              <a:rPr lang="en-GB" altLang="cs-CZ"/>
              <a:t>Osmá úroveň textu</a:t>
            </a:r>
          </a:p>
          <a:p>
            <a:pPr lvl="4"/>
            <a:r>
              <a:rPr lang="en-GB" altLang="cs-CZ"/>
              <a:t>Devátá úroveň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EA54617-082A-42B9-AD0B-E8D8452746F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E89B110-9E48-48D0-9CBF-B4BA8FFFD50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8111F57-3FE5-4D8A-92FC-F23C6B0EC56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284CFA9C-B650-44F2-8D74-FA9DCCBAFB75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9A573397-B206-44E1-9F29-D4F94C5351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3725" y="446088"/>
            <a:ext cx="8966200" cy="1414462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/>
              <a:t>Chemie a archeologie II</a:t>
            </a:r>
          </a:p>
        </p:txBody>
      </p:sp>
      <p:pic>
        <p:nvPicPr>
          <p:cNvPr id="3076" name="Picture 3">
            <a:extLst>
              <a:ext uri="{FF2B5EF4-FFF2-40B4-BE49-F238E27FC236}">
                <a16:creationId xmlns:a16="http://schemas.microsoft.com/office/drawing/2014/main" id="{141D2A83-D284-4447-8A6C-27B77DDD6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2" y="2560637"/>
            <a:ext cx="3084512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434E4616-C89B-46DC-A345-40BEE36BE6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603250"/>
            <a:ext cx="6107112" cy="806450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Odhad redoxních podmínek</a:t>
            </a:r>
          </a:p>
        </p:txBody>
      </p:sp>
      <p:sp>
        <p:nvSpPr>
          <p:cNvPr id="19459" name="Text Box 2">
            <a:extLst>
              <a:ext uri="{FF2B5EF4-FFF2-40B4-BE49-F238E27FC236}">
                <a16:creationId xmlns:a16="http://schemas.microsoft.com/office/drawing/2014/main" id="{1674B55B-23BF-47C3-8AF1-35A3DE9BF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" y="2057400"/>
            <a:ext cx="352425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700"/>
              <a:t>Přímé měření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7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700"/>
              <a:t>Poměr krystalických a amorfních oxidů železa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7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700"/>
              <a:t>Přítomnost Fe</a:t>
            </a:r>
            <a:r>
              <a:rPr lang="cs-CZ" altLang="cs-CZ" sz="2700" baseline="30000"/>
              <a:t>2+</a:t>
            </a:r>
            <a:r>
              <a:rPr lang="cs-CZ" altLang="cs-CZ" sz="2700"/>
              <a:t> a/nebo S</a:t>
            </a:r>
            <a:r>
              <a:rPr lang="cs-CZ" altLang="cs-CZ" sz="2700" baseline="30000"/>
              <a:t>2-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700" baseline="300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700"/>
              <a:t>Charakter koroze kovových artefaktů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2FCC057D-8EB6-4C38-8F80-0EFE4CE62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2255838"/>
            <a:ext cx="6078537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BE6D9962-DC7D-4D3F-8ADD-42B86EECF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1260475"/>
            <a:ext cx="2541588" cy="9461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1000" b="1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 b="1"/>
              <a:t>CELKOVÝ FOSFOR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000" b="1"/>
          </a:p>
        </p:txBody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B53D75E4-F293-44D5-AAB3-253771DA6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200" y="2352675"/>
            <a:ext cx="3024188" cy="16192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 b="1"/>
              <a:t>Organický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0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Fytáty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Ostatní sloučeniny (ATP, DNA, fosfolipidy, aj.)</a:t>
            </a:r>
          </a:p>
        </p:txBody>
      </p:sp>
      <p:sp>
        <p:nvSpPr>
          <p:cNvPr id="21508" name="Text Box 3">
            <a:extLst>
              <a:ext uri="{FF2B5EF4-FFF2-40B4-BE49-F238E27FC236}">
                <a16:creationId xmlns:a16="http://schemas.microsoft.com/office/drawing/2014/main" id="{BD139A51-3D89-4A80-984E-B9DAB9B07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271713"/>
            <a:ext cx="3106738" cy="16192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3972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 b="1"/>
              <a:t>Anorganický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 b="1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Labilní (dostupný)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Vázaný na Al, Fe a Mn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Vázaný na Ca </a:t>
            </a:r>
          </a:p>
        </p:txBody>
      </p:sp>
      <p:cxnSp>
        <p:nvCxnSpPr>
          <p:cNvPr id="21509" name="AutoShape 4">
            <a:extLst>
              <a:ext uri="{FF2B5EF4-FFF2-40B4-BE49-F238E27FC236}">
                <a16:creationId xmlns:a16="http://schemas.microsoft.com/office/drawing/2014/main" id="{2D4586E4-ADBE-40F3-8D4E-5B3AB8B90704}"/>
              </a:ext>
            </a:extLst>
          </p:cNvPr>
          <p:cNvCxnSpPr>
            <a:cxnSpLocks noChangeShapeType="1"/>
            <a:stCxn id="21506" idx="3"/>
            <a:endCxn id="21507" idx="0"/>
          </p:cNvCxnSpPr>
          <p:nvPr/>
        </p:nvCxnSpPr>
        <p:spPr bwMode="auto">
          <a:xfrm>
            <a:off x="6078538" y="1731963"/>
            <a:ext cx="1733550" cy="62071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510" name="AutoShape 5">
            <a:extLst>
              <a:ext uri="{FF2B5EF4-FFF2-40B4-BE49-F238E27FC236}">
                <a16:creationId xmlns:a16="http://schemas.microsoft.com/office/drawing/2014/main" id="{22471D86-296D-48A1-A717-0B7EA0394566}"/>
              </a:ext>
            </a:extLst>
          </p:cNvPr>
          <p:cNvCxnSpPr>
            <a:cxnSpLocks noChangeShapeType="1"/>
            <a:stCxn id="21506" idx="1"/>
            <a:endCxn id="21508" idx="0"/>
          </p:cNvCxnSpPr>
          <p:nvPr/>
        </p:nvCxnSpPr>
        <p:spPr bwMode="auto">
          <a:xfrm flipH="1">
            <a:off x="2227263" y="1731963"/>
            <a:ext cx="1309687" cy="5397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1511" name="Picture 6">
            <a:extLst>
              <a:ext uri="{FF2B5EF4-FFF2-40B4-BE49-F238E27FC236}">
                <a16:creationId xmlns:a16="http://schemas.microsoft.com/office/drawing/2014/main" id="{A5771E34-DEBD-42B8-836B-7DF58FCC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770438"/>
            <a:ext cx="2452688" cy="245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2" name="Picture 7">
            <a:extLst>
              <a:ext uri="{FF2B5EF4-FFF2-40B4-BE49-F238E27FC236}">
                <a16:creationId xmlns:a16="http://schemas.microsoft.com/office/drawing/2014/main" id="{C32F1BA7-2A58-4807-B480-500B90049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4271963"/>
            <a:ext cx="2905125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3" name="Text Box 8">
            <a:extLst>
              <a:ext uri="{FF2B5EF4-FFF2-40B4-BE49-F238E27FC236}">
                <a16:creationId xmlns:a16="http://schemas.microsoft.com/office/drawing/2014/main" id="{1C0DED63-23E4-4410-9999-64B6547E0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0363"/>
            <a:ext cx="8567738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600"/>
              <a:t>Stanovení fosforu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EFE9824B-1CAE-4F6B-A2DF-D605F530B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07" y="141745"/>
            <a:ext cx="3980177" cy="930960"/>
          </a:xfrm>
        </p:spPr>
        <p:txBody>
          <a:bodyPr/>
          <a:lstStyle/>
          <a:p>
            <a:pPr eaLnBrk="1" hangingPunct="1"/>
            <a:r>
              <a:rPr lang="cs-CZ" altLang="cs-CZ" sz="3086" dirty="0"/>
              <a:t>Molybdenová reakce</a:t>
            </a:r>
          </a:p>
        </p:txBody>
      </p:sp>
      <p:sp>
        <p:nvSpPr>
          <p:cNvPr id="27651" name="AutoShape 2" descr="data:image/jpeg;base64,/9j/4AAQSkZJRgABAQAAAQABAAD/2wCEAAkGBwoKDAgICAoICAgICA0HBwcHCA8ICQcKFBEWFhQRFhMYHjQgGCYlGxMTITEtJSkrMTo1IyMzOD8tNyg5NzoBCgoKDQ0NFAwMFCsZFRkrLC83KywrLCwsKysrLCwtNywsKzgsKyw3KywsNysrKys3Kys3KysrKysrKysrLCwrK//AABEIAPMAzwMBEQACEQEDEQH/xAAaAAEBAQEBAQEAAAAAAAAAAAAAAQIDBAcF/8QALRABAAEDAgMGBgMBAAAAAAAAAAECAxEEEiFSogUTMUGT0QYVUVNxwRQjoSL/xAAaAQEBAQEBAQEAAAAAAAAAAAAAAQIDBQYE/8QAJBEBAAICAgEFAAMBAAAAAAAAAAERAlEDEhMUITFSgTJhcQT/2gAMAwEAAhEDEQA/APnlVU8ZmczM5mZ4zMvsaeQzuVaNwUu5SjcFG4SjeFLuCjcFLvEpJrFoisSl3BRu/IUbwpd6lG8KN4UbwpN/5Qo3fkKN/wCQpN4tG8KNwU76PVXdPcov2K6rd23nZconFVOYmJ/yZYyxjKKmLT3j3h5qmmoYkaFDIGQMgZBciGQTItGQpcqUZEoygZCjKlLkKTKFGQoyBkKMhRMipkKWJB0pRzlmoahhWkAFAAAUQUQAUBRAAAABAAUEAAACAdKRiUqRYYVpJFQFkCAFAAAAAAARQAAAUEAAAAQIB0p8xiUqFhiRpBQABQAAAAABRAAAAAFkEAAAAQIB0pGJKghzkbQAUUAAAAAAUQAAAAABQAQAFBAIQdKRiVqCHORpBUVQAAAAAFEAAAAAAAUEBQQACQIQbpGZaqEhzkaRVAQVREBRQEBRAFBAUAAAQAAAFQACAboRmW5VmHORtAQUAAkAAAAFgAAQBQQAAAFBAAQVQbpGJlqoSGJGmZFBQDAIACgAgKAIAoAAAIBAKACAAQDpR+hiWqghiRq2BQAAEkUABQAABAAFAAAAAABAAIB1oGJKhIZkbpgUAAFQAAAFAAEAUAAAAAAAEAAgHSkYlqsIYkbZkEAAFQAAAAAFEAUEABQAAQAAACBXWgc5WvzEhiRtgUABBQAAAAFAEAAAAAUEAAFAQFgHWgc5WvzEhiRpkaQAVAAAUAQABQAAAAAAQAAVAAWEHShXOWqlSGZRpmRpkAAAAAAAFAAAAAAABAABQEBYQdKFc5aqVIZRpJBmRpAAAAUAAAAAAAQFAAAQAAAUgHWgc5WpUhmUaSQZkaQAAFAABAUAAACBCQBQAEAAAAhB1oGJWpUhmRpkVBUAFBAFABAAAAUAAAEAAAAAQIB0oGJaqlUhiUbSVVARFQFUBAAAAFBAUAAAAAAEAQBSBHSgYlqRIYkdGZAURFQFAVAAFAAAAAAABAAAAEUBYEbpGZWRIZG2ZBAAAAFUAEAAUAAAAEAAAAQABSAbpGJakSGZG2QQAAAVAAVQEUAAAAAEBQQBAAAFIB0pRiVlUhmRthAUABUAABQFRQAAAAAAAQBAAAFIQdKRiVlUhmfNGmRUAUBQEBQBAFUAAABAUBJQAAAAEVYEbpGZKhIZz4jSSKAgAooACAAKoAIEKKIiAKAgKCAqCAsA3SMySWkMyW0haoWBYACgCooAAAAAKqIgsAgoAgAAAQWNwjMkhDMjTMgAAALYAoCgAAAAAACwIZFRAAALBAgG4GZWQhiYRUFTACgACgKAAAAAAAACoIoWBaCWAoCwDUDMrMH+SkJMJ+qh+qh+lmD9LMKpEFIuFoMBZj6qWYCzAWYC0wFmAuFwFwYEuDAXBhPfS3CYSi1xAWmAXAIKsCNRCT/aS+gfEXw92fauUVWtPsm9T313F+7MTXPGeG7h4+TyeL/p5ev8n6Z48e3w/G+UaTh/VPrXPd19RyfZnpjp5+0OzNNatzXbtzTVuiM97XVwzH1k9RyfYjDHTpp+ytLVu3WpnEcP7a4/Z6jk+zXjx07fJtH9mfWue56jk+yThjpPk+j+zPrXPdqOfkn5lnpjpKuyNJ9qfH7tz3ajlz2vTHTPynSfan1a/dqOXPadYhzr7M0sTiLc+rXP7a8mW0qHL5fp+SfUr9zyZbKhznQ2MT/x11e6+TLaVDH8KzyddXuvky2VCTo7PJ11e698tlQ51aW1y9UkZ5bSoZnT2+Xqle+WyoTuLfL1Sd8tpUHcW+Xqk75bKg7i3y9UnfLZUNRprfL1Sz3y2tQk6a3y9UnfLZUJ/Ht8vVJ3y2U53LNEeEdUtRlO0c6bdM7sx4YxxlqZlGu6p48PL6ykTI51UREZiOP5WyXv+G9Ja1Wr0+n1NPeWbm/fRuqoziiqY4xx8Yhx5+TPDG8ZpcYifl//2Q==">
            <a:extLst>
              <a:ext uri="{FF2B5EF4-FFF2-40B4-BE49-F238E27FC236}">
                <a16:creationId xmlns:a16="http://schemas.microsoft.com/office/drawing/2014/main" id="{745084D8-3A6A-4098-9865-1565FB32BE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6273" y="-132994"/>
            <a:ext cx="304487" cy="30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984"/>
          </a:p>
        </p:txBody>
      </p:sp>
      <p:sp>
        <p:nvSpPr>
          <p:cNvPr id="27652" name="AutoShape 4" descr="data:image/jpeg;base64,/9j/4AAQSkZJRgABAQAAAQABAAD/2wCEAAkGBwoKDAgICAoICAgICA0HBwcHCA8ICQcKFBEWFhQRFhMYHjQgGCYlGxMTITEtJSkrMTo1IyMzOD8tNyg5NzoBCgoKDQ0NFAwMFCsZFRkrLC83KywrLCwsKysrLCwtNywsKzgsKyw3KywsNysrKys3Kys3KysrKysrKysrLCwrK//AABEIAPMAzwMBEQACEQEDEQH/xAAaAAEBAQEBAQEAAAAAAAAAAAAAAQIDBAcF/8QALRABAAEDAgMGBgMBAAAAAAAAAAECAxEEEiFSogUTMUGT0QYVUVNxwRQjoSL/xAAaAQEBAQEBAQEAAAAAAAAAAAAAAQIDBQYE/8QAJBEBAAICAgEFAAMBAAAAAAAAAAERAlEDEhMUITFSgTJhcQT/2gAMAwEAAhEDEQA/APnlVU8ZmczM5mZ4zMvsaeQzuVaNwUu5SjcFG4SjeFLuCjcFLvEpJrFoisSl3BRu/IUbwpd6lG8KN4UbwpN/5Qo3fkKN/wCQpN4tG8KNwU76PVXdPcov2K6rd23nZconFVOYmJ/yZYyxjKKmLT3j3h5qmmoYkaFDIGQMgZBciGQTItGQpcqUZEoygZCjKlLkKTKFGQoyBkKMhRMipkKWJB0pRzlmoahhWkAFAAAUQUQAUBRAAAABAAUEAAACAdKRiUqRYYVpJFQFkCAFAAAAAAARQAAAUEAAAAQIB0p8xiUqFhiRpBQABQAAAAABRAAAAAFkEAAAAQIB0pGJKghzkbQAUUAAAAAAUQAAAAABQAQAFBAIQdKRiVqCHORpBUVQAAAAAFEAAAAAAAUEBQQACQIQbpGZaqEhzkaRVAQVREBRQEBRAFBAUAAAQAAAFQACAboRmW5VmHORtAQUAAkAAAAFgAAQBQQAAAFBAAQVQbpGJlqoSGJGmZFBQDAIACgAgKAIAoAAAIBAKACAAQDpR+hiWqghiRq2BQAAEkUABQAABAAFAAAAAABAAIB1oGJKhIZkbpgUAAFQAAAFAAEAUAAAAAAAEAAgHSkYlqsIYkbZkEAAFQAAAAAFEAUEABQAAQAAACBXWgc5WvzEhiRtgUABBQAAAAFAEAAAAAUEAAFAQFgHWgc5WvzEhiRpkaQAVAAAUAQABQAAAAAAQAAVAAWEHShXOWqlSGZRpmRpkAAAAAAAFAAAAAAABAABQEBYQdKFc5aqVIZRpJBmRpAAAAUAAAAAAAQFAAAQAAAUgHWgc5WpUhmUaSQZkaQAAFAABAUAAACBCQBQAEAAAAhB1oGJWpUhmRpkVBUAFBAFABAAAAUAAAEAAAAAQIB0oGJaqlUhiUbSVVARFQFUBAAAAFBAUAAAAAAEAQBSBHSgYlqRIYkdGZAURFQFAVAAFAAAAAAABAAAAEUBYEbpGZWRIZG2ZBAAAAFUAEAAUAAAAEAAAAQABSAbpGJakSGZG2QQAAAVAAVQEUAAAAAEBQQBAAAFIB0pRiVlUhmRthAUABUAABQFRQAAAAAAAQBAAAFIQdKRiVlUhmfNGmRUAUBQEBQBAFUAAABAUBJQAAAAEVYEbpGZKhIZz4jSSKAgAooACAAKoAIEKKIiAKAgKCAqCAsA3SMySWkMyW0haoWBYACgCooAAAAAKqIgsAgoAgAAAQWNwjMkhDMjTMgAAALYAoCgAAAAAACwIZFRAAALBAgG4GZWQhiYRUFTACgACgKAAAAAAAACoIoWBaCWAoCwDUDMrMH+SkJMJ+qh+qh+lmD9LMKpEFIuFoMBZj6qWYCzAWYC0wFmAuFwFwYEuDAXBhPfS3CYSi1xAWmAXAIKsCNRCT/aS+gfEXw92fauUVWtPsm9T313F+7MTXPGeG7h4+TyeL/p5ev8n6Z48e3w/G+UaTh/VPrXPd19RyfZnpjp5+0OzNNatzXbtzTVuiM97XVwzH1k9RyfYjDHTpp+ytLVu3WpnEcP7a4/Z6jk+zXjx07fJtH9mfWue56jk+yThjpPk+j+zPrXPdqOfkn5lnpjpKuyNJ9qfH7tz3ajlz2vTHTPynSfan1a/dqOXPadYhzr7M0sTiLc+rXP7a8mW0qHL5fp+SfUr9zyZbKhznQ2MT/x11e6+TLaVDH8KzyddXuvky2VCTo7PJ11e698tlQ51aW1y9UkZ5bSoZnT2+Xqle+WyoTuLfL1Sd8tpUHcW+Xqk75bKg7i3y9UnfLZUNRprfL1Sz3y2tQk6a3y9UnfLZUJ/Ht8vVJ3y2U53LNEeEdUtRlO0c6bdM7sx4YxxlqZlGu6p48PL6ykTI51UREZiOP5WyXv+G9Ja1Wr0+n1NPeWbm/fRuqoziiqY4xx8Yhx5+TPDG8ZpcYifl//2Q==">
            <a:extLst>
              <a:ext uri="{FF2B5EF4-FFF2-40B4-BE49-F238E27FC236}">
                <a16:creationId xmlns:a16="http://schemas.microsoft.com/office/drawing/2014/main" id="{333201E8-3511-4B89-868A-EC0B7FC87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8516" y="19250"/>
            <a:ext cx="304487" cy="30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984"/>
          </a:p>
        </p:txBody>
      </p:sp>
      <p:pic>
        <p:nvPicPr>
          <p:cNvPr id="27653" name="Picture 8">
            <a:extLst>
              <a:ext uri="{FF2B5EF4-FFF2-40B4-BE49-F238E27FC236}">
                <a16:creationId xmlns:a16="http://schemas.microsoft.com/office/drawing/2014/main" id="{99E1ECD0-239E-430C-8F45-C8E6EE87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682" y="4015955"/>
            <a:ext cx="1294944" cy="134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ovéPole 7">
            <a:extLst>
              <a:ext uri="{FF2B5EF4-FFF2-40B4-BE49-F238E27FC236}">
                <a16:creationId xmlns:a16="http://schemas.microsoft.com/office/drawing/2014/main" id="{747BA037-83A9-4F4E-9E51-7A7F4B27D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758" y="1361444"/>
            <a:ext cx="7342684" cy="144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5" dirty="0" err="1"/>
              <a:t>Fosf</a:t>
            </a:r>
            <a:r>
              <a:rPr lang="cs-CZ" altLang="cs-CZ" sz="2205" dirty="0"/>
              <a:t>á</a:t>
            </a:r>
            <a:r>
              <a:rPr lang="en-US" altLang="cs-CZ" sz="2205" dirty="0"/>
              <a:t>t</a:t>
            </a:r>
            <a:r>
              <a:rPr lang="cs-CZ" altLang="cs-CZ" sz="2205" dirty="0"/>
              <a:t>  +  molybdenan </a:t>
            </a:r>
            <a:r>
              <a:rPr lang="cs-CZ" altLang="cs-CZ" sz="2205" dirty="0">
                <a:sym typeface="Wingdings" panose="05000000000000000000" pitchFamily="2" charset="2"/>
              </a:rPr>
              <a:t> </a:t>
            </a:r>
            <a:r>
              <a:rPr lang="cs-CZ" altLang="cs-CZ" sz="2205" dirty="0" err="1">
                <a:sym typeface="Wingdings" panose="05000000000000000000" pitchFamily="2" charset="2"/>
              </a:rPr>
              <a:t>fosfomolybdenová</a:t>
            </a:r>
            <a:r>
              <a:rPr lang="cs-CZ" altLang="cs-CZ" sz="2205" dirty="0">
                <a:sym typeface="Wingdings" panose="05000000000000000000" pitchFamily="2" charset="2"/>
              </a:rPr>
              <a:t> žluť</a:t>
            </a:r>
            <a:r>
              <a:rPr lang="cs-CZ" altLang="cs-CZ" sz="2205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/>
              <a:t>									   			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5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/>
              <a:t>									 		</a:t>
            </a:r>
          </a:p>
        </p:txBody>
      </p:sp>
      <p:sp>
        <p:nvSpPr>
          <p:cNvPr id="27656" name="Obdélník 4">
            <a:extLst>
              <a:ext uri="{FF2B5EF4-FFF2-40B4-BE49-F238E27FC236}">
                <a16:creationId xmlns:a16="http://schemas.microsoft.com/office/drawing/2014/main" id="{4C7645AC-2D6C-4C95-AD34-C9E309353D1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42309" y="3860309"/>
            <a:ext cx="942937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 dirty="0">
                <a:sym typeface="Wingdings" panose="05000000000000000000" pitchFamily="2" charset="2"/>
              </a:rPr>
              <a:t></a:t>
            </a:r>
            <a:endParaRPr lang="cs-CZ" altLang="cs-CZ" sz="1984" dirty="0"/>
          </a:p>
        </p:txBody>
      </p:sp>
      <p:sp>
        <p:nvSpPr>
          <p:cNvPr id="27657" name="Obdélník 5">
            <a:extLst>
              <a:ext uri="{FF2B5EF4-FFF2-40B4-BE49-F238E27FC236}">
                <a16:creationId xmlns:a16="http://schemas.microsoft.com/office/drawing/2014/main" id="{70FEDD52-AE98-418D-B606-DF8FCDC59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716" y="4431446"/>
            <a:ext cx="3064541" cy="43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 err="1">
                <a:sym typeface="Wingdings" panose="05000000000000000000" pitchFamily="2" charset="2"/>
              </a:rPr>
              <a:t>fosfomolybdenová</a:t>
            </a:r>
            <a:r>
              <a:rPr lang="cs-CZ" altLang="cs-CZ" sz="2205" dirty="0">
                <a:sym typeface="Wingdings" panose="05000000000000000000" pitchFamily="2" charset="2"/>
              </a:rPr>
              <a:t> modř</a:t>
            </a:r>
            <a:r>
              <a:rPr lang="cs-CZ" altLang="cs-CZ" sz="2205" dirty="0"/>
              <a:t> </a:t>
            </a:r>
          </a:p>
        </p:txBody>
      </p:sp>
      <p:sp>
        <p:nvSpPr>
          <p:cNvPr id="27658" name="Obdélník 10">
            <a:extLst>
              <a:ext uri="{FF2B5EF4-FFF2-40B4-BE49-F238E27FC236}">
                <a16:creationId xmlns:a16="http://schemas.microsoft.com/office/drawing/2014/main" id="{2E9E5877-9ACD-4B1E-A654-AC8BE3B9E30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3365" y="2875680"/>
            <a:ext cx="43398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 dirty="0">
                <a:sym typeface="Wingdings" panose="05000000000000000000" pitchFamily="2" charset="2"/>
              </a:rPr>
              <a:t></a:t>
            </a:r>
            <a:endParaRPr lang="cs-CZ" altLang="cs-CZ" sz="1984" dirty="0"/>
          </a:p>
        </p:txBody>
      </p:sp>
      <p:sp>
        <p:nvSpPr>
          <p:cNvPr id="27659" name="TextovéPole 6">
            <a:extLst>
              <a:ext uri="{FF2B5EF4-FFF2-40B4-BE49-F238E27FC236}">
                <a16:creationId xmlns:a16="http://schemas.microsoft.com/office/drawing/2014/main" id="{6E0206FC-88CD-4B00-89B3-D5CC1CF18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130" y="3402581"/>
            <a:ext cx="1016159" cy="111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/>
              <a:t>Vzorek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/>
              <a:t>   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5" dirty="0"/>
              <a:t>  </a:t>
            </a:r>
            <a:r>
              <a:rPr lang="cs-CZ" altLang="cs-CZ" sz="2205" dirty="0" err="1"/>
              <a:t>HCl</a:t>
            </a:r>
            <a:endParaRPr lang="cs-CZ" altLang="cs-CZ" sz="2205" dirty="0"/>
          </a:p>
        </p:txBody>
      </p:sp>
      <p:pic>
        <p:nvPicPr>
          <p:cNvPr id="27660" name="Picture 12">
            <a:extLst>
              <a:ext uri="{FF2B5EF4-FFF2-40B4-BE49-F238E27FC236}">
                <a16:creationId xmlns:a16="http://schemas.microsoft.com/office/drawing/2014/main" id="{7F31E73E-DD4E-450B-A20A-4DEA257D9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6" y="4829476"/>
            <a:ext cx="2467394" cy="184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6D1A986-7BDC-4C3B-8C11-491256B57C72}"/>
              </a:ext>
            </a:extLst>
          </p:cNvPr>
          <p:cNvSpPr/>
          <p:nvPr/>
        </p:nvSpPr>
        <p:spPr>
          <a:xfrm>
            <a:off x="4997856" y="3046977"/>
            <a:ext cx="2068195" cy="431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205" dirty="0" err="1"/>
              <a:t>kys</a:t>
            </a:r>
            <a:r>
              <a:rPr lang="cs-CZ" altLang="cs-CZ" sz="2205" dirty="0"/>
              <a:t>. askorbová</a:t>
            </a:r>
            <a:endParaRPr lang="en-US" sz="2205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99222F5-30A1-435F-B709-3BA2716FB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63" y="5173557"/>
            <a:ext cx="2467394" cy="231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DC9B422F-3604-4A62-BCC3-B7842A02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1" y="1859601"/>
            <a:ext cx="889412" cy="99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2CE97D24-94F3-4DCD-A50F-177B1A49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11" y="1826864"/>
            <a:ext cx="996769" cy="99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F315E342-229E-420A-8DD3-9F34F49F4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34" y="162708"/>
            <a:ext cx="2040018" cy="204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">
            <a:extLst>
              <a:ext uri="{FF2B5EF4-FFF2-40B4-BE49-F238E27FC236}">
                <a16:creationId xmlns:a16="http://schemas.microsoft.com/office/drawing/2014/main" id="{7A07EDA0-21CF-45C2-8FB5-86D4D11EE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80" y="1859600"/>
            <a:ext cx="1294944" cy="129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213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9FDA21B5-F412-4783-B2BA-E59A0B1FD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0363"/>
            <a:ext cx="8280400" cy="665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65ABEBDF-FE81-4F41-830B-B15B07B69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2562" cy="1260475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Extrakce a stanovení fosfátů</a:t>
            </a: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BAECA8B2-5A7E-4F90-96AF-17828D3702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763713"/>
            <a:ext cx="4451350" cy="4989512"/>
          </a:xfrm>
        </p:spPr>
        <p:txBody>
          <a:bodyPr lIns="90000" tIns="46800" rIns="90000" bIns="46800"/>
          <a:lstStyle/>
          <a:p>
            <a:pPr marL="603250" indent="-603250" eaLnBrk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Font typeface="Times New Roman" panose="02020603050405020304" pitchFamily="18" charset="0"/>
              <a:buAutoNum type="arabicParenR"/>
              <a:tabLst>
                <a:tab pos="603250" algn="l"/>
                <a:tab pos="708025" algn="l"/>
                <a:tab pos="1157288" algn="l"/>
                <a:tab pos="1606550" algn="l"/>
                <a:tab pos="2055813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</a:tabLst>
            </a:pPr>
            <a:r>
              <a:rPr lang="cs-CZ" altLang="cs-CZ" sz="2800"/>
              <a:t>Extrakce</a:t>
            </a:r>
          </a:p>
          <a:p>
            <a:pPr marL="603250" indent="-603250" eaLnBrk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Font typeface="Times New Roman" panose="02020603050405020304" pitchFamily="18" charset="0"/>
              <a:buAutoNum type="arabicParenR"/>
              <a:tabLst>
                <a:tab pos="603250" algn="l"/>
                <a:tab pos="708025" algn="l"/>
                <a:tab pos="1157288" algn="l"/>
                <a:tab pos="1606550" algn="l"/>
                <a:tab pos="2055813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</a:tabLst>
            </a:pPr>
            <a:r>
              <a:rPr lang="cs-CZ" altLang="cs-CZ" sz="2800"/>
              <a:t>Přidání reagentu</a:t>
            </a:r>
          </a:p>
          <a:p>
            <a:pPr marL="603250" indent="-603250" eaLnBrk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Font typeface="Times New Roman" panose="02020603050405020304" pitchFamily="18" charset="0"/>
              <a:buAutoNum type="arabicParenR"/>
              <a:tabLst>
                <a:tab pos="603250" algn="l"/>
                <a:tab pos="708025" algn="l"/>
                <a:tab pos="1157288" algn="l"/>
                <a:tab pos="1606550" algn="l"/>
                <a:tab pos="2055813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</a:tabLst>
            </a:pPr>
            <a:r>
              <a:rPr lang="cs-CZ" altLang="cs-CZ" sz="2800"/>
              <a:t>Stanovení fosfátů</a:t>
            </a:r>
          </a:p>
        </p:txBody>
      </p:sp>
      <p:pic>
        <p:nvPicPr>
          <p:cNvPr id="56324" name="Picture 3">
            <a:extLst>
              <a:ext uri="{FF2B5EF4-FFF2-40B4-BE49-F238E27FC236}">
                <a16:creationId xmlns:a16="http://schemas.microsoft.com/office/drawing/2014/main" id="{A17170CB-7386-432E-8FEB-9F7AD7A40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760788"/>
            <a:ext cx="4524375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>
            <a:extLst>
              <a:ext uri="{FF2B5EF4-FFF2-40B4-BE49-F238E27FC236}">
                <a16:creationId xmlns:a16="http://schemas.microsoft.com/office/drawing/2014/main" id="{D9A13E0E-8467-4DE1-83EA-0B6491A7E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1798638"/>
            <a:ext cx="3571875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6" name="Picture 7" descr="VÃ½sledek obrÃ¡zku pro colorimetry">
            <a:extLst>
              <a:ext uri="{FF2B5EF4-FFF2-40B4-BE49-F238E27FC236}">
                <a16:creationId xmlns:a16="http://schemas.microsoft.com/office/drawing/2014/main" id="{4A511780-A94F-4D42-A562-102654C6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5735638"/>
            <a:ext cx="451961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577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20EC1A0C-3199-47D6-A7B8-BE3DC5D1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30163"/>
            <a:ext cx="3433762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6">
            <a:extLst>
              <a:ext uri="{FF2B5EF4-FFF2-40B4-BE49-F238E27FC236}">
                <a16:creationId xmlns:a16="http://schemas.microsoft.com/office/drawing/2014/main" id="{1DAD1B97-F9FD-4B35-BE39-5DD045FB5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3627438"/>
            <a:ext cx="44100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ovéPole 1">
            <a:extLst>
              <a:ext uri="{FF2B5EF4-FFF2-40B4-BE49-F238E27FC236}">
                <a16:creationId xmlns:a16="http://schemas.microsoft.com/office/drawing/2014/main" id="{12AA7C71-AC73-47A0-968B-4137FCFA5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274638"/>
            <a:ext cx="31956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4400">
                <a:solidFill>
                  <a:schemeClr val="tx1"/>
                </a:solidFill>
              </a:rPr>
              <a:t>Kolorimetrie</a:t>
            </a:r>
          </a:p>
        </p:txBody>
      </p:sp>
      <p:sp>
        <p:nvSpPr>
          <p:cNvPr id="71685" name="TextovéPole 2">
            <a:extLst>
              <a:ext uri="{FF2B5EF4-FFF2-40B4-BE49-F238E27FC236}">
                <a16:creationId xmlns:a16="http://schemas.microsoft.com/office/drawing/2014/main" id="{DF39FD48-7F21-45C8-85ED-00ADAE231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13" y="1646238"/>
            <a:ext cx="425767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>
                <a:solidFill>
                  <a:schemeClr val="tx1"/>
                </a:solidFill>
              </a:rPr>
              <a:t>Fosfor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>
                <a:solidFill>
                  <a:schemeClr val="tx1"/>
                </a:solidFill>
              </a:rPr>
              <a:t>pH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>
                <a:solidFill>
                  <a:schemeClr val="tx1"/>
                </a:solidFill>
              </a:rPr>
              <a:t>Železo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400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>
                <a:solidFill>
                  <a:schemeClr val="tx1"/>
                </a:solidFill>
              </a:rPr>
              <a:t>Dusík (amoniakální, nitrátový)</a:t>
            </a:r>
          </a:p>
        </p:txBody>
      </p:sp>
      <p:pic>
        <p:nvPicPr>
          <p:cNvPr id="71686" name="Picture 8">
            <a:extLst>
              <a:ext uri="{FF2B5EF4-FFF2-40B4-BE49-F238E27FC236}">
                <a16:creationId xmlns:a16="http://schemas.microsoft.com/office/drawing/2014/main" id="{C5953480-6EDC-4BF1-A608-7C34B46E6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4694238"/>
            <a:ext cx="29845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39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VÃ½sledek obrÃ¡zku pro mobile phone spectrophotometry">
            <a:extLst>
              <a:ext uri="{FF2B5EF4-FFF2-40B4-BE49-F238E27FC236}">
                <a16:creationId xmlns:a16="http://schemas.microsoft.com/office/drawing/2014/main" id="{93C27E37-C54A-4605-92C9-ED07A76D7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5459413"/>
            <a:ext cx="3497262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4" descr="Abstract Image">
            <a:extLst>
              <a:ext uri="{FF2B5EF4-FFF2-40B4-BE49-F238E27FC236}">
                <a16:creationId xmlns:a16="http://schemas.microsoft.com/office/drawing/2014/main" id="{079F20BB-D315-46E6-A6FB-2CB03E53E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295650"/>
            <a:ext cx="33528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6" descr="Figure">
            <a:extLst>
              <a:ext uri="{FF2B5EF4-FFF2-40B4-BE49-F238E27FC236}">
                <a16:creationId xmlns:a16="http://schemas.microsoft.com/office/drawing/2014/main" id="{7D356279-3DFF-40CF-A2CA-26E6EA149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98438"/>
            <a:ext cx="48593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ovéPole 1">
            <a:extLst>
              <a:ext uri="{FF2B5EF4-FFF2-40B4-BE49-F238E27FC236}">
                <a16:creationId xmlns:a16="http://schemas.microsoft.com/office/drawing/2014/main" id="{BBCDBEA2-F37C-48A6-8B53-BE1690F54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5913" y="574675"/>
            <a:ext cx="4267200" cy="25193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/>
            <a:r>
              <a:rPr lang="cs-CZ" altLang="cs-CZ">
                <a:solidFill>
                  <a:schemeClr val="tx1"/>
                </a:solidFill>
              </a:rPr>
              <a:t>Kolorimetrie -</a:t>
            </a:r>
            <a:r>
              <a:rPr lang="en-US" altLang="cs-CZ">
                <a:solidFill>
                  <a:schemeClr val="tx1"/>
                </a:solidFill>
              </a:rPr>
              <a:t> aplikace mobiln</a:t>
            </a:r>
            <a:r>
              <a:rPr lang="cs-CZ" altLang="cs-CZ">
                <a:solidFill>
                  <a:schemeClr val="tx1"/>
                </a:solidFill>
              </a:rPr>
              <a:t>ího telefonu</a:t>
            </a:r>
          </a:p>
        </p:txBody>
      </p:sp>
      <p:pic>
        <p:nvPicPr>
          <p:cNvPr id="72710" name="Picture 7" descr="VÃ½sledek obrÃ¡zku pro colorimetry">
            <a:extLst>
              <a:ext uri="{FF2B5EF4-FFF2-40B4-BE49-F238E27FC236}">
                <a16:creationId xmlns:a16="http://schemas.microsoft.com/office/drawing/2014/main" id="{EDA8CD2B-EEED-4D3D-971D-6EE40B4D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4227513"/>
            <a:ext cx="51816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643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B3B9DC36-2992-4E07-83EF-292416A0F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4063" y="285750"/>
            <a:ext cx="8567737" cy="806450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Prospekce sídelních areálů</a:t>
            </a:r>
          </a:p>
        </p:txBody>
      </p:sp>
      <p:pic>
        <p:nvPicPr>
          <p:cNvPr id="116738" name="Picture 2" descr="Mentored Research in Geochemistry of Ancient Maya and Fremont  Archaeological Sites">
            <a:extLst>
              <a:ext uri="{FF2B5EF4-FFF2-40B4-BE49-F238E27FC236}">
                <a16:creationId xmlns:a16="http://schemas.microsoft.com/office/drawing/2014/main" id="{172B4DCF-DEBC-476D-A433-3A942026E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13" y="1570038"/>
            <a:ext cx="4876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799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A60BC705-DD8C-48C0-ACB5-D21633C18C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776288"/>
          </a:xfrm>
        </p:spPr>
        <p:txBody>
          <a:bodyPr tIns="28080"/>
          <a:lstStyle/>
          <a:p>
            <a:pPr eaLnBrk="1"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dirty="0" err="1"/>
              <a:t>Mstěnice</a:t>
            </a:r>
            <a:endParaRPr lang="cs-CZ" altLang="cs-CZ" sz="3200" dirty="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6D4BEA26-2A47-41CE-B1AF-CDC62D624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5303838"/>
            <a:ext cx="2414587" cy="1260475"/>
          </a:xfrm>
        </p:spPr>
        <p:txBody>
          <a:bodyPr tIns="194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200" dirty="0"/>
              <a:t>ZSV </a:t>
            </a:r>
            <a:r>
              <a:rPr lang="cs-CZ" altLang="cs-CZ" sz="2200" dirty="0" err="1"/>
              <a:t>Mstěnice</a:t>
            </a:r>
            <a:endParaRPr lang="cs-CZ" altLang="cs-CZ" sz="2200" dirty="0"/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200" dirty="0"/>
              <a:t>(JZ Morava)</a:t>
            </a:r>
          </a:p>
        </p:txBody>
      </p:sp>
      <p:pic>
        <p:nvPicPr>
          <p:cNvPr id="27652" name="Picture 3">
            <a:extLst>
              <a:ext uri="{FF2B5EF4-FFF2-40B4-BE49-F238E27FC236}">
                <a16:creationId xmlns:a16="http://schemas.microsoft.com/office/drawing/2014/main" id="{1AC6F34C-D363-4E5E-AA47-DAD253CCB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1397000"/>
            <a:ext cx="5448300" cy="588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2" descr="Výsledek obrázku pro mstenice">
            <a:extLst>
              <a:ext uri="{FF2B5EF4-FFF2-40B4-BE49-F238E27FC236}">
                <a16:creationId xmlns:a16="http://schemas.microsoft.com/office/drawing/2014/main" id="{E7567EAD-ABED-49B3-BE1F-C08A24001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798638"/>
            <a:ext cx="365442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E71AE950-1911-4D9F-A849-ECBA3064E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4725988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2">
            <a:extLst>
              <a:ext uri="{FF2B5EF4-FFF2-40B4-BE49-F238E27FC236}">
                <a16:creationId xmlns:a16="http://schemas.microsoft.com/office/drawing/2014/main" id="{5238F89C-4132-4551-9829-DFC939CE3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500563"/>
            <a:ext cx="4714875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3">
            <a:extLst>
              <a:ext uri="{FF2B5EF4-FFF2-40B4-BE49-F238E27FC236}">
                <a16:creationId xmlns:a16="http://schemas.microsoft.com/office/drawing/2014/main" id="{81D99CBF-6850-46A4-ABAA-F9A95F8D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276225"/>
            <a:ext cx="9072562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600"/>
              <a:t>Fosfor  v sídlištních objektech</a:t>
            </a:r>
          </a:p>
        </p:txBody>
      </p:sp>
      <p:sp>
        <p:nvSpPr>
          <p:cNvPr id="29701" name="Text Box 4">
            <a:extLst>
              <a:ext uri="{FF2B5EF4-FFF2-40B4-BE49-F238E27FC236}">
                <a16:creationId xmlns:a16="http://schemas.microsoft.com/office/drawing/2014/main" id="{40446EB3-5B8A-43DB-8CD9-5D355078D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1619250"/>
            <a:ext cx="6372225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400"/>
              <a:t>Akumulace fosforu v důsledku antropogenní činnosti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ED9E4622-31EC-4C2D-853F-C5FCD9560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250" y="193675"/>
            <a:ext cx="8004175" cy="885825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Půda a její vlastnosti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49D3EE9B-BD22-41D6-A02C-BFFFBC6096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028700"/>
            <a:ext cx="2943225" cy="3586163"/>
          </a:xfrm>
        </p:spPr>
        <p:txBody>
          <a:bodyPr lIns="90000" tIns="46800" rIns="90000" bIns="46800"/>
          <a:lstStyle/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zrnitost</a:t>
            </a:r>
          </a:p>
          <a:p>
            <a:pPr marL="430213" indent="-323850" eaLnBrk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800"/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pH </a:t>
            </a:r>
          </a:p>
          <a:p>
            <a:pPr marL="430213" indent="-323850" eaLnBrk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800"/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redoxní potenciál</a:t>
            </a:r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hustota</a:t>
            </a:r>
          </a:p>
          <a:p>
            <a:pPr marL="430213" indent="-323850" eaLnBrk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800"/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zbarvení</a:t>
            </a:r>
          </a:p>
          <a:p>
            <a:pPr marL="430213" indent="-323850" eaLnBrk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800"/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400"/>
              <a:t>obsah humusu</a:t>
            </a:r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2400"/>
          </a:p>
          <a:p>
            <a:pPr marL="430213" indent="-323850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cs-CZ" altLang="cs-CZ" sz="2400"/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DF8CEBE9-EECE-406E-A0B4-90368E32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555625"/>
            <a:ext cx="2339975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4">
            <a:extLst>
              <a:ext uri="{FF2B5EF4-FFF2-40B4-BE49-F238E27FC236}">
                <a16:creationId xmlns:a16="http://schemas.microsoft.com/office/drawing/2014/main" id="{093C15B6-01BD-4E55-AA62-ABC162F9C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88" y="1265238"/>
            <a:ext cx="3590925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Obrázek 2">
            <a:extLst>
              <a:ext uri="{FF2B5EF4-FFF2-40B4-BE49-F238E27FC236}">
                <a16:creationId xmlns:a16="http://schemas.microsoft.com/office/drawing/2014/main" id="{572496F9-D77B-40D2-8E0D-A3295864A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4614863"/>
            <a:ext cx="7189787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A506333A-B229-435C-B1BF-403588C6D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2425" y="4879975"/>
            <a:ext cx="16795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 dirty="0"/>
              <a:t>ZSV </a:t>
            </a:r>
            <a:r>
              <a:rPr lang="cs-CZ" altLang="cs-CZ" sz="2000" dirty="0" err="1"/>
              <a:t>Potálov</a:t>
            </a:r>
            <a:r>
              <a:rPr lang="cs-CZ" altLang="cs-CZ" sz="2000" dirty="0"/>
              <a:t> 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 dirty="0"/>
              <a:t>(J Čechy)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0CCB0F47-7C29-415B-9240-5DD7FB6BEC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0188" y="292100"/>
            <a:ext cx="6257925" cy="744538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dirty="0" err="1"/>
              <a:t>Potálov</a:t>
            </a:r>
            <a:endParaRPr lang="cs-CZ" altLang="cs-CZ" sz="3200" dirty="0"/>
          </a:p>
        </p:txBody>
      </p:sp>
      <p:pic>
        <p:nvPicPr>
          <p:cNvPr id="31748" name="Obrázek 2">
            <a:extLst>
              <a:ext uri="{FF2B5EF4-FFF2-40B4-BE49-F238E27FC236}">
                <a16:creationId xmlns:a16="http://schemas.microsoft.com/office/drawing/2014/main" id="{47AEC3EF-4CA7-4F60-9556-91171AE5B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617663"/>
            <a:ext cx="35306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4">
            <a:extLst>
              <a:ext uri="{FF2B5EF4-FFF2-40B4-BE49-F238E27FC236}">
                <a16:creationId xmlns:a16="http://schemas.microsoft.com/office/drawing/2014/main" id="{FE51E975-FD39-4ADA-A2E4-4270E712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1651000"/>
            <a:ext cx="327660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Obrázek 8">
            <a:extLst>
              <a:ext uri="{FF2B5EF4-FFF2-40B4-BE49-F238E27FC236}">
                <a16:creationId xmlns:a16="http://schemas.microsoft.com/office/drawing/2014/main" id="{E12C69DF-A4A4-4F56-921E-AE8CC873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5989638"/>
            <a:ext cx="2116138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Obrázek 10">
            <a:extLst>
              <a:ext uri="{FF2B5EF4-FFF2-40B4-BE49-F238E27FC236}">
                <a16:creationId xmlns:a16="http://schemas.microsoft.com/office/drawing/2014/main" id="{110EBE95-E909-486A-B718-0D509633C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1266825"/>
            <a:ext cx="86677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Obrázek 12">
            <a:extLst>
              <a:ext uri="{FF2B5EF4-FFF2-40B4-BE49-F238E27FC236}">
                <a16:creationId xmlns:a16="http://schemas.microsoft.com/office/drawing/2014/main" id="{401DE61B-E6A3-4F79-AEE1-4C9A7EF6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8" y="1651000"/>
            <a:ext cx="84455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441CDB87-4D2A-459F-9289-2FA26C2DF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725"/>
            <a:ext cx="10080625" cy="633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Text Box 3">
            <a:extLst>
              <a:ext uri="{FF2B5EF4-FFF2-40B4-BE49-F238E27FC236}">
                <a16:creationId xmlns:a16="http://schemas.microsoft.com/office/drawing/2014/main" id="{5F8C4335-798A-46A3-83D9-319884CA5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98438"/>
            <a:ext cx="90725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600"/>
              <a:t>Suchohrdly-Deblínek</a:t>
            </a:r>
          </a:p>
        </p:txBody>
      </p:sp>
      <p:pic>
        <p:nvPicPr>
          <p:cNvPr id="58372" name="Picture 6">
            <a:extLst>
              <a:ext uri="{FF2B5EF4-FFF2-40B4-BE49-F238E27FC236}">
                <a16:creationId xmlns:a16="http://schemas.microsoft.com/office/drawing/2014/main" id="{398E4341-E861-4021-A24F-EEE5825B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5178425"/>
            <a:ext cx="3170238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0534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60B74FF6-3A99-4011-9734-9D85A2048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2" y="127314"/>
            <a:ext cx="5486400" cy="72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340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>
            <a:extLst>
              <a:ext uri="{FF2B5EF4-FFF2-40B4-BE49-F238E27FC236}">
                <a16:creationId xmlns:a16="http://schemas.microsoft.com/office/drawing/2014/main" id="{2BEAAC83-89B2-4346-8987-6E255298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07" y="1849641"/>
            <a:ext cx="9070023" cy="514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8AE235B-46F2-43E9-9A83-A195F60A3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4063" y="285750"/>
            <a:ext cx="8567737" cy="806450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dirty="0"/>
              <a:t>Analýza pohřebišť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C91DA94E-6AD6-4440-9BCD-935BD0087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301625"/>
            <a:ext cx="4667250" cy="1258888"/>
          </a:xfrm>
        </p:spPr>
        <p:txBody>
          <a:bodyPr/>
          <a:lstStyle/>
          <a:p>
            <a:pPr eaLnBrk="1"/>
            <a:r>
              <a:rPr lang="cs-CZ" altLang="cs-CZ"/>
              <a:t>Těšetice - Kyjovice</a:t>
            </a:r>
          </a:p>
        </p:txBody>
      </p:sp>
      <p:pic>
        <p:nvPicPr>
          <p:cNvPr id="62467" name="Picture 3">
            <a:extLst>
              <a:ext uri="{FF2B5EF4-FFF2-40B4-BE49-F238E27FC236}">
                <a16:creationId xmlns:a16="http://schemas.microsoft.com/office/drawing/2014/main" id="{844F1FF8-3612-4BC0-9F63-F512796C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3856038"/>
            <a:ext cx="48799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>
            <a:extLst>
              <a:ext uri="{FF2B5EF4-FFF2-40B4-BE49-F238E27FC236}">
                <a16:creationId xmlns:a16="http://schemas.microsoft.com/office/drawing/2014/main" id="{04513F4C-6FC1-434D-8696-4888F2EC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4084638"/>
            <a:ext cx="4833937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9" name="Obdélník 2">
            <a:extLst>
              <a:ext uri="{FF2B5EF4-FFF2-40B4-BE49-F238E27FC236}">
                <a16:creationId xmlns:a16="http://schemas.microsoft.com/office/drawing/2014/main" id="{2657E7BA-2EF2-459E-8D6B-194FA39AA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1951038"/>
            <a:ext cx="305752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H 27, KZP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chemeClr val="tx1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chemeClr val="tx1"/>
                </a:solidFill>
              </a:rPr>
              <a:t>Phosphate analysis</a:t>
            </a:r>
          </a:p>
        </p:txBody>
      </p:sp>
      <p:pic>
        <p:nvPicPr>
          <p:cNvPr id="62470" name="Picture 5">
            <a:extLst>
              <a:ext uri="{FF2B5EF4-FFF2-40B4-BE49-F238E27FC236}">
                <a16:creationId xmlns:a16="http://schemas.microsoft.com/office/drawing/2014/main" id="{1BE3B2A2-B6B8-49B8-9EB9-8A3C28D6C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398463"/>
            <a:ext cx="501015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1" name="Obdélník 3">
            <a:extLst>
              <a:ext uri="{FF2B5EF4-FFF2-40B4-BE49-F238E27FC236}">
                <a16:creationId xmlns:a16="http://schemas.microsoft.com/office/drawing/2014/main" id="{313EBB02-EDA3-4C78-A65E-77893B6F9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1713" y="503238"/>
            <a:ext cx="9413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>
                <a:solidFill>
                  <a:schemeClr val="tx1"/>
                </a:solidFill>
              </a:rPr>
              <a:t>130 cm</a:t>
            </a:r>
          </a:p>
        </p:txBody>
      </p:sp>
      <p:sp>
        <p:nvSpPr>
          <p:cNvPr id="62472" name="Obdélník 4">
            <a:extLst>
              <a:ext uri="{FF2B5EF4-FFF2-40B4-BE49-F238E27FC236}">
                <a16:creationId xmlns:a16="http://schemas.microsoft.com/office/drawing/2014/main" id="{F1DBFCB0-7D5C-4BBB-B098-2471A2908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1713" y="4313238"/>
            <a:ext cx="9413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>
                <a:solidFill>
                  <a:schemeClr val="tx1"/>
                </a:solidFill>
              </a:rPr>
              <a:t>140 cm</a:t>
            </a:r>
          </a:p>
        </p:txBody>
      </p:sp>
    </p:spTree>
    <p:extLst>
      <p:ext uri="{BB962C8B-B14F-4D97-AF65-F5344CB8AC3E}">
        <p14:creationId xmlns:p14="http://schemas.microsoft.com/office/powerpoint/2010/main" val="820609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ázek 1">
            <a:extLst>
              <a:ext uri="{FF2B5EF4-FFF2-40B4-BE49-F238E27FC236}">
                <a16:creationId xmlns:a16="http://schemas.microsoft.com/office/drawing/2014/main" id="{989685CD-4ED8-4D54-B057-5F51C10B3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755650"/>
            <a:ext cx="4767263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ovéPole 3">
            <a:extLst>
              <a:ext uri="{FF2B5EF4-FFF2-40B4-BE49-F238E27FC236}">
                <a16:creationId xmlns:a16="http://schemas.microsoft.com/office/drawing/2014/main" id="{91496683-589F-4F03-AEE0-86FE8E37D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" y="2803525"/>
            <a:ext cx="234315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3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Hrob  H 1034</a:t>
            </a:r>
          </a:p>
        </p:txBody>
      </p:sp>
      <p:sp>
        <p:nvSpPr>
          <p:cNvPr id="63492" name="TextovéPole 2">
            <a:extLst>
              <a:ext uri="{FF2B5EF4-FFF2-40B4-BE49-F238E27FC236}">
                <a16:creationId xmlns:a16="http://schemas.microsoft.com/office/drawing/2014/main" id="{1F66AE44-C272-4F10-A9C1-BFFD60E7A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3775075"/>
            <a:ext cx="4244975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pohřeb je narušen v místech, kde se nacházely hlavy a trupy pohřbených jedinců </a:t>
            </a:r>
          </a:p>
          <a:p>
            <a:pPr eaLnBrk="1" hangingPunct="1">
              <a:spcAft>
                <a:spcPct val="0"/>
              </a:spcAft>
            </a:pPr>
            <a:endParaRPr lang="cs-CZ" altLang="cs-CZ" sz="26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ct val="0"/>
              </a:spcAft>
            </a:pPr>
            <a:r>
              <a:rPr lang="cs-CZ" altLang="cs-CZ"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dolní končetiny jsou v obou případech sekundárním zásahem prakticky neporušené</a:t>
            </a:r>
          </a:p>
          <a:p>
            <a:pPr eaLnBrk="1" hangingPunct="1">
              <a:spcAft>
                <a:spcPct val="0"/>
              </a:spcAft>
            </a:pPr>
            <a:endParaRPr lang="cs-CZ" altLang="cs-CZ" sz="1800">
              <a:solidFill>
                <a:schemeClr val="tx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493" name="Text Box 1">
            <a:extLst>
              <a:ext uri="{FF2B5EF4-FFF2-40B4-BE49-F238E27FC236}">
                <a16:creationId xmlns:a16="http://schemas.microsoft.com/office/drawing/2014/main" id="{B912A2C4-E00B-4FC9-916F-A217D17AD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3" y="214313"/>
            <a:ext cx="4703762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9438" rIns="0" bIns="0" anchor="ctr"/>
          <a:lstStyle>
            <a:lvl1pPr marL="342900" indent="-341313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/>
            <a:r>
              <a:rPr lang="cs-CZ" altLang="cs-CZ" sz="3600" b="1">
                <a:ea typeface="DejaVu Sans"/>
                <a:cs typeface="DejaVu Sans"/>
              </a:rPr>
              <a:t>Kyjov</a:t>
            </a:r>
          </a:p>
        </p:txBody>
      </p:sp>
    </p:spTree>
    <p:extLst>
      <p:ext uri="{BB962C8B-B14F-4D97-AF65-F5344CB8AC3E}">
        <p14:creationId xmlns:p14="http://schemas.microsoft.com/office/powerpoint/2010/main" val="3339265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95497DB0-5E3D-40E4-B5BC-0C43535C1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498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ovéPole 1">
            <a:extLst>
              <a:ext uri="{FF2B5EF4-FFF2-40B4-BE49-F238E27FC236}">
                <a16:creationId xmlns:a16="http://schemas.microsoft.com/office/drawing/2014/main" id="{5C304E26-C431-4049-B7EA-455F69724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950" y="671513"/>
            <a:ext cx="13525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31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 1034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DC120D7-5137-4924-9300-E585EA5F5F19}"/>
              </a:ext>
            </a:extLst>
          </p:cNvPr>
          <p:cNvSpPr txBox="1"/>
          <p:nvPr/>
        </p:nvSpPr>
        <p:spPr>
          <a:xfrm>
            <a:off x="839788" y="1476375"/>
            <a:ext cx="755650" cy="280988"/>
          </a:xfrm>
          <a:prstGeom prst="rect">
            <a:avLst/>
          </a:prstGeom>
          <a:noFill/>
        </p:spPr>
        <p:txBody>
          <a:bodyPr lIns="100794" tIns="50397" rIns="100794" bIns="50397">
            <a:spAutoFit/>
          </a:bodyPr>
          <a:lstStyle/>
          <a:p>
            <a:pPr eaLnBrk="1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cs-CZ" sz="1200" dirty="0">
                <a:latin typeface="+mn-lt"/>
                <a:cs typeface="+mn-cs"/>
              </a:rPr>
              <a:t>X 100</a:t>
            </a:r>
          </a:p>
        </p:txBody>
      </p:sp>
    </p:spTree>
    <p:extLst>
      <p:ext uri="{BB962C8B-B14F-4D97-AF65-F5344CB8AC3E}">
        <p14:creationId xmlns:p14="http://schemas.microsoft.com/office/powerpoint/2010/main" val="1674939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ovéPole 1">
            <a:extLst>
              <a:ext uri="{FF2B5EF4-FFF2-40B4-BE49-F238E27FC236}">
                <a16:creationId xmlns:a16="http://schemas.microsoft.com/office/drawing/2014/main" id="{53A407E0-34E8-45E7-AAD5-E2F2BCE33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13" y="1008063"/>
            <a:ext cx="26035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1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Rozklad distribuce na gaussovské složky metodou maximální věrohodnosti</a:t>
            </a:r>
          </a:p>
        </p:txBody>
      </p:sp>
      <p:pic>
        <p:nvPicPr>
          <p:cNvPr id="66563" name="Picture 2">
            <a:extLst>
              <a:ext uri="{FF2B5EF4-FFF2-40B4-BE49-F238E27FC236}">
                <a16:creationId xmlns:a16="http://schemas.microsoft.com/office/drawing/2014/main" id="{3966B86D-0D2A-440F-9F48-B05928C0E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336550"/>
            <a:ext cx="6605587" cy="698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488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1E678B86-DA58-4C9F-AC0B-436455F0D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0694988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ovéPole 2">
            <a:extLst>
              <a:ext uri="{FF2B5EF4-FFF2-40B4-BE49-F238E27FC236}">
                <a16:creationId xmlns:a16="http://schemas.microsoft.com/office/drawing/2014/main" id="{8CC85DF9-640F-433C-88C3-FF4C78BD5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7950" y="671513"/>
            <a:ext cx="13525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cs-CZ" altLang="cs-CZ" sz="3100" b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 1034</a:t>
            </a:r>
          </a:p>
        </p:txBody>
      </p:sp>
    </p:spTree>
    <p:extLst>
      <p:ext uri="{BB962C8B-B14F-4D97-AF65-F5344CB8AC3E}">
        <p14:creationId xmlns:p14="http://schemas.microsoft.com/office/powerpoint/2010/main" val="4267719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968" dirty="0"/>
              <a:t>Vylupování ??? 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03" y="2970303"/>
            <a:ext cx="4031827" cy="395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320" y="2267903"/>
            <a:ext cx="5029284" cy="490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07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3E2487E6-B86B-45E3-BD5E-7BEBF039C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Zbarvení půdy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FBE7D25D-E37C-4C2A-B6A1-9E77CC518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2339975"/>
            <a:ext cx="4425950" cy="4327525"/>
          </a:xfrm>
        </p:spPr>
        <p:txBody>
          <a:bodyPr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/>
              <a:t>Munsellova škála</a:t>
            </a:r>
          </a:p>
        </p:txBody>
      </p:sp>
      <p:pic>
        <p:nvPicPr>
          <p:cNvPr id="7172" name="Picture 3">
            <a:extLst>
              <a:ext uri="{FF2B5EF4-FFF2-40B4-BE49-F238E27FC236}">
                <a16:creationId xmlns:a16="http://schemas.microsoft.com/office/drawing/2014/main" id="{5E889160-ABDC-4E5F-871A-E268A9197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629025"/>
            <a:ext cx="48895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4">
            <a:extLst>
              <a:ext uri="{FF2B5EF4-FFF2-40B4-BE49-F238E27FC236}">
                <a16:creationId xmlns:a16="http://schemas.microsoft.com/office/drawing/2014/main" id="{DCE4F542-42A2-4178-9103-D2A632C06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2700338"/>
            <a:ext cx="4000500" cy="377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oulik122">
            <a:extLst>
              <a:ext uri="{FF2B5EF4-FFF2-40B4-BE49-F238E27FC236}">
                <a16:creationId xmlns:a16="http://schemas.microsoft.com/office/drawing/2014/main" id="{4EE27428-1ADF-42CA-B8FC-7B9B25A68C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582" y="3475350"/>
            <a:ext cx="5080031" cy="37378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2">
            <a:extLst>
              <a:ext uri="{FF2B5EF4-FFF2-40B4-BE49-F238E27FC236}">
                <a16:creationId xmlns:a16="http://schemas.microsoft.com/office/drawing/2014/main" id="{B92F2391-9731-4BE6-84CC-9C0F14CA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09" y="197742"/>
            <a:ext cx="4317065" cy="315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1">
            <a:extLst>
              <a:ext uri="{FF2B5EF4-FFF2-40B4-BE49-F238E27FC236}">
                <a16:creationId xmlns:a16="http://schemas.microsoft.com/office/drawing/2014/main" id="{36F61ABD-2859-4D44-8FC7-B6037DA4C8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016" y="512729"/>
            <a:ext cx="4800044" cy="1261695"/>
          </a:xfrm>
        </p:spPr>
        <p:txBody>
          <a:bodyPr vert="horz" wrap="square" lIns="0" tIns="31677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0" algn="l"/>
                <a:tab pos="446225" algn="l"/>
                <a:tab pos="895949" algn="l"/>
                <a:tab pos="1345675" algn="l"/>
                <a:tab pos="1793649" algn="l"/>
                <a:tab pos="2243373" algn="l"/>
                <a:tab pos="2693099" algn="l"/>
                <a:tab pos="3142823" algn="l"/>
                <a:tab pos="3590797" algn="l"/>
                <a:tab pos="4040523" algn="l"/>
                <a:tab pos="4490247" algn="l"/>
                <a:tab pos="4938221" algn="l"/>
                <a:tab pos="5387946" algn="l"/>
                <a:tab pos="5837671" algn="l"/>
                <a:tab pos="6287396" algn="l"/>
                <a:tab pos="6735370" algn="l"/>
                <a:tab pos="7185095" algn="l"/>
                <a:tab pos="7634820" algn="l"/>
                <a:tab pos="8082794" algn="l"/>
                <a:tab pos="8532518" algn="l"/>
                <a:tab pos="8982244" algn="l"/>
              </a:tabLst>
            </a:pPr>
            <a:r>
              <a:rPr lang="cs-CZ" altLang="cs-CZ" sz="3638"/>
              <a:t>Rozklad kosterních</a:t>
            </a:r>
            <a:br>
              <a:rPr lang="cs-CZ" altLang="cs-CZ" sz="3638"/>
            </a:br>
            <a:r>
              <a:rPr lang="cs-CZ" altLang="cs-CZ" sz="3638"/>
              <a:t>pozůstatků</a:t>
            </a:r>
          </a:p>
        </p:txBody>
      </p:sp>
      <p:pic>
        <p:nvPicPr>
          <p:cNvPr id="17413" name="Picture 7">
            <a:extLst>
              <a:ext uri="{FF2B5EF4-FFF2-40B4-BE49-F238E27FC236}">
                <a16:creationId xmlns:a16="http://schemas.microsoft.com/office/drawing/2014/main" id="{DF13B875-11CC-4EEF-837F-DC8A12898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03" y="2351898"/>
            <a:ext cx="3254860" cy="49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14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>
            <a:extLst>
              <a:ext uri="{FF2B5EF4-FFF2-40B4-BE49-F238E27FC236}">
                <a16:creationId xmlns:a16="http://schemas.microsoft.com/office/drawing/2014/main" id="{D370F491-574C-4530-AA1D-4BB5C0E39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3" y="390525"/>
            <a:ext cx="43910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Totální rozklad skeletu</a:t>
            </a:r>
          </a:p>
        </p:txBody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7EE7EE88-7F71-472D-8AAD-FB59C1C80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1344613"/>
            <a:ext cx="9172575" cy="60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	Mechanismem rozkladu je přeměna hydroxyapatit 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altLang="cs-CZ" sz="2000">
                <a:latin typeface="Times New Roman" panose="02020603050405020304" pitchFamily="18" charset="0"/>
              </a:rPr>
              <a:t> brushit, rekrystalizace vede k mechanickému rozrušení kostního minerálu a následnému vzniku „siluety“, či totálnímu rozkladu skeletu (k dokumentaci silně nebo zcela rozložených skeletů je vhodné využít fotografii v UV oblasti). Přeměna může být indukována: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>
              <a:latin typeface="Times New Roman" panose="02020603050405020304" pitchFamily="18" charset="0"/>
            </a:endParaRPr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1. </a:t>
            </a:r>
            <a:r>
              <a:rPr lang="cs-CZ" altLang="cs-CZ" sz="2000" b="1">
                <a:latin typeface="Times New Roman" panose="02020603050405020304" pitchFamily="18" charset="0"/>
              </a:rPr>
              <a:t>nízkým pH půdy</a:t>
            </a:r>
            <a:r>
              <a:rPr lang="cs-CZ" altLang="cs-CZ" sz="2000">
                <a:latin typeface="Times New Roman" panose="02020603050405020304" pitchFamily="18" charset="0"/>
              </a:rPr>
              <a:t> (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cs-CZ" altLang="cs-CZ" sz="2000">
                <a:latin typeface="Times New Roman" panose="02020603050405020304" pitchFamily="18" charset="0"/>
              </a:rPr>
              <a:t> 7; kyselé půdy, vysoký obsah huminových kyselin)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>
              <a:latin typeface="Times New Roman" panose="02020603050405020304" pitchFamily="18" charset="0"/>
            </a:endParaRPr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2. </a:t>
            </a:r>
            <a:r>
              <a:rPr lang="cs-CZ" altLang="cs-CZ" sz="2000" b="1">
                <a:latin typeface="Times New Roman" panose="02020603050405020304" pitchFamily="18" charset="0"/>
              </a:rPr>
              <a:t>kyselými metabolity</a:t>
            </a:r>
            <a:r>
              <a:rPr lang="cs-CZ" altLang="cs-CZ" sz="2000">
                <a:latin typeface="Times New Roman" panose="02020603050405020304" pitchFamily="18" charset="0"/>
              </a:rPr>
              <a:t> </a:t>
            </a:r>
            <a:r>
              <a:rPr lang="cs-CZ" altLang="cs-CZ" sz="2000" b="1">
                <a:latin typeface="Times New Roman" panose="02020603050405020304" pitchFamily="18" charset="0"/>
              </a:rPr>
              <a:t>saprofytních mikroorganismů </a:t>
            </a:r>
            <a:r>
              <a:rPr lang="cs-CZ" altLang="cs-CZ" sz="2000">
                <a:latin typeface="Times New Roman" panose="02020603050405020304" pitchFamily="18" charset="0"/>
              </a:rPr>
              <a:t>(např. kys. citronová, šťavelová, aj.), napadajících buď tělo (zejm. plísně, v menší míře bakterie), nebo materiál rakve (dřevokazné houby). Uplatňuje se např. v hrobech v alkalických půdách a v kryptách. Charakteristickým projevem biogenního rozkladu je významný rozdíl v zachovalosti jednotlivých částí skeletu.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FA42118E-14DC-42D6-B9D0-987B7D07E6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76226"/>
            <a:ext cx="9072562" cy="684212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3600" dirty="0"/>
              <a:t>Praha – Mi</a:t>
            </a:r>
            <a:r>
              <a:rPr lang="cs-CZ" altLang="cs-CZ" sz="3600" dirty="0"/>
              <a:t>š</a:t>
            </a:r>
            <a:r>
              <a:rPr lang="en-US" altLang="cs-CZ" sz="3600" dirty="0" err="1"/>
              <a:t>kovice</a:t>
            </a:r>
            <a:endParaRPr lang="cs-CZ" altLang="cs-CZ" sz="3600" dirty="0"/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F2D05B2E-EFCB-45B9-9D64-4444206FD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" y="1442782"/>
            <a:ext cx="4406900" cy="575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3">
            <a:extLst>
              <a:ext uri="{FF2B5EF4-FFF2-40B4-BE49-F238E27FC236}">
                <a16:creationId xmlns:a16="http://schemas.microsoft.com/office/drawing/2014/main" id="{58957360-8FF8-4A28-8685-B12C6DC2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2" y="1528303"/>
            <a:ext cx="4800601" cy="578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67BEA67A-C39F-4F6E-96B3-105ACE732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10080625" cy="6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Text Box 2">
            <a:extLst>
              <a:ext uri="{FF2B5EF4-FFF2-40B4-BE49-F238E27FC236}">
                <a16:creationId xmlns:a16="http://schemas.microsoft.com/office/drawing/2014/main" id="{FB2A48F8-210B-4692-9B32-3AEE28361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179388"/>
            <a:ext cx="9072562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600"/>
              <a:t>Pohansko u Břeclavi</a:t>
            </a:r>
          </a:p>
        </p:txBody>
      </p:sp>
    </p:spTree>
    <p:extLst>
      <p:ext uri="{BB962C8B-B14F-4D97-AF65-F5344CB8AC3E}">
        <p14:creationId xmlns:p14="http://schemas.microsoft.com/office/powerpoint/2010/main" val="2801865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BB3CFE8D-07FA-47E5-B651-8DA380238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2184400"/>
            <a:ext cx="6132512" cy="459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B3B9DC36-2992-4E07-83EF-292416A0F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4063" y="285750"/>
            <a:ext cx="8567737" cy="806450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Aplikace chemických testů v terénu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06E9245D-FF8F-44B5-82A4-362AE5662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507" y="346485"/>
            <a:ext cx="9069861" cy="1170700"/>
          </a:xfrm>
        </p:spPr>
        <p:txBody>
          <a:bodyPr vert="horz" wrap="square" lIns="0" tIns="31677" rIns="0" bIns="0" numCol="1" anchor="ctr" anchorCtr="0" compatLnSpc="1">
            <a:prstTxWarp prst="textNoShape">
              <a:avLst/>
            </a:prstTxWarp>
          </a:bodyPr>
          <a:lstStyle/>
          <a:p>
            <a:pPr eaLnBrk="1">
              <a:tabLst>
                <a:tab pos="0" algn="l"/>
                <a:tab pos="446225" algn="l"/>
                <a:tab pos="895949" algn="l"/>
                <a:tab pos="1345675" algn="l"/>
                <a:tab pos="1793649" algn="l"/>
                <a:tab pos="2243373" algn="l"/>
                <a:tab pos="2693099" algn="l"/>
                <a:tab pos="3142823" algn="l"/>
                <a:tab pos="3590797" algn="l"/>
                <a:tab pos="4040523" algn="l"/>
                <a:tab pos="4490247" algn="l"/>
                <a:tab pos="4938221" algn="l"/>
                <a:tab pos="5387946" algn="l"/>
                <a:tab pos="5837671" algn="l"/>
                <a:tab pos="6287396" algn="l"/>
                <a:tab pos="6735370" algn="l"/>
                <a:tab pos="7185095" algn="l"/>
                <a:tab pos="7634820" algn="l"/>
                <a:tab pos="8082794" algn="l"/>
                <a:tab pos="8532518" algn="l"/>
                <a:tab pos="8982244" algn="l"/>
              </a:tabLst>
            </a:pPr>
            <a:r>
              <a:rPr lang="cs-CZ" altLang="cs-CZ" sz="3638"/>
              <a:t>Polní test na fosfor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3E5D4439-F9DF-4F60-8499-A2FFAE3C2C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4507" y="1769174"/>
            <a:ext cx="9069861" cy="4898039"/>
          </a:xfrm>
        </p:spPr>
        <p:txBody>
          <a:bodyPr vert="horz" wrap="square" lIns="0" tIns="24837" rIns="0" bIns="0" numCol="1" anchor="t" anchorCtr="0" compatLnSpc="1">
            <a:prstTxWarp prst="textNoShape">
              <a:avLst/>
            </a:prstTxWarp>
          </a:bodyPr>
          <a:lstStyle/>
          <a:p>
            <a:pPr marL="428726" indent="-323732" eaLnBrk="1">
              <a:buSzPct val="45000"/>
              <a:buFont typeface="Wingdings" panose="05000000000000000000" pitchFamily="2" charset="2"/>
              <a:buChar char=""/>
              <a:tabLst>
                <a:tab pos="428726" algn="l"/>
                <a:tab pos="533720" algn="l"/>
                <a:tab pos="983445" algn="l"/>
                <a:tab pos="1433170" algn="l"/>
                <a:tab pos="1881144" algn="l"/>
                <a:tab pos="2330868" algn="l"/>
                <a:tab pos="2780594" algn="l"/>
                <a:tab pos="3228568" algn="l"/>
                <a:tab pos="3678292" algn="l"/>
                <a:tab pos="4128018" algn="l"/>
                <a:tab pos="4577742" algn="l"/>
                <a:tab pos="5025716" algn="l"/>
                <a:tab pos="5475442" algn="l"/>
                <a:tab pos="5925166" algn="l"/>
                <a:tab pos="6373140" algn="l"/>
                <a:tab pos="6822866" algn="l"/>
                <a:tab pos="7272590" algn="l"/>
                <a:tab pos="7722315" algn="l"/>
                <a:tab pos="8170289" algn="l"/>
                <a:tab pos="8620014" algn="l"/>
                <a:tab pos="9069739" algn="l"/>
              </a:tabLst>
            </a:pPr>
            <a:r>
              <a:rPr lang="cs-CZ" altLang="cs-CZ" sz="2756"/>
              <a:t>Test na filtračním papíru podle Gundlacha</a:t>
            </a:r>
          </a:p>
        </p:txBody>
      </p:sp>
      <p:pic>
        <p:nvPicPr>
          <p:cNvPr id="29700" name="Picture 3">
            <a:extLst>
              <a:ext uri="{FF2B5EF4-FFF2-40B4-BE49-F238E27FC236}">
                <a16:creationId xmlns:a16="http://schemas.microsoft.com/office/drawing/2014/main" id="{32B6F8B5-88E6-4BDF-956C-24FF1700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3" y="4129687"/>
            <a:ext cx="4524403" cy="307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5474" name="Picture 2" descr="Související obrázek">
            <a:extLst>
              <a:ext uri="{FF2B5EF4-FFF2-40B4-BE49-F238E27FC236}">
                <a16:creationId xmlns:a16="http://schemas.microsoft.com/office/drawing/2014/main" id="{1A67C93C-3340-46D6-93FC-4BD62E8A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36" y="3975197"/>
            <a:ext cx="4761655" cy="316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99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3163EBA1-E930-443B-A759-0C14C0667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447675"/>
            <a:ext cx="9070975" cy="1171575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Využití polního testu</a:t>
            </a:r>
          </a:p>
        </p:txBody>
      </p:sp>
      <p:pic>
        <p:nvPicPr>
          <p:cNvPr id="48131" name="Picture 2">
            <a:extLst>
              <a:ext uri="{FF2B5EF4-FFF2-40B4-BE49-F238E27FC236}">
                <a16:creationId xmlns:a16="http://schemas.microsoft.com/office/drawing/2014/main" id="{8821BAFA-7A3B-4408-8F34-19C53486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619250"/>
            <a:ext cx="7920038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0181D85D-FC19-4A33-A092-2824495AA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Interpretace výsledků polního testu</a:t>
            </a: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4B1D0FED-BD0B-4EE0-AE25-13C344FCD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2120900"/>
            <a:ext cx="3995737" cy="4899025"/>
          </a:xfrm>
        </p:spPr>
        <p:txBody>
          <a:bodyPr tIns="230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Nutno brát v úvahu archeologický kontext (akumulace kostí, keramiky, zbarvení výplně, apod.</a:t>
            </a:r>
          </a:p>
        </p:txBody>
      </p:sp>
      <p:pic>
        <p:nvPicPr>
          <p:cNvPr id="50180" name="Picture 3">
            <a:extLst>
              <a:ext uri="{FF2B5EF4-FFF2-40B4-BE49-F238E27FC236}">
                <a16:creationId xmlns:a16="http://schemas.microsoft.com/office/drawing/2014/main" id="{2977DE53-64EB-49B8-B6EA-336E3C78C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00225"/>
            <a:ext cx="4608512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VÃ½sledek obrÃ¡zku pro pc scanner tlc">
            <a:extLst>
              <a:ext uri="{FF2B5EF4-FFF2-40B4-BE49-F238E27FC236}">
                <a16:creationId xmlns:a16="http://schemas.microsoft.com/office/drawing/2014/main" id="{276D1A3B-4AC2-4330-89CB-AD0625D55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618038"/>
            <a:ext cx="238283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8" descr="VÃ½sledek obrÃ¡zku pro field test phosphate">
            <a:extLst>
              <a:ext uri="{FF2B5EF4-FFF2-40B4-BE49-F238E27FC236}">
                <a16:creationId xmlns:a16="http://schemas.microsoft.com/office/drawing/2014/main" id="{712D54E5-A414-4A77-8F76-6E4E855F4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1951038"/>
            <a:ext cx="22193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10" descr="SouvisejÃ­cÃ­ obrÃ¡zek">
            <a:extLst>
              <a:ext uri="{FF2B5EF4-FFF2-40B4-BE49-F238E27FC236}">
                <a16:creationId xmlns:a16="http://schemas.microsoft.com/office/drawing/2014/main" id="{9A8D502C-CF98-4113-AC8E-D2A66CEF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951038"/>
            <a:ext cx="22193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2" descr="VÃ½sledek obrÃ¡zku pro field test phosphate">
            <a:extLst>
              <a:ext uri="{FF2B5EF4-FFF2-40B4-BE49-F238E27FC236}">
                <a16:creationId xmlns:a16="http://schemas.microsoft.com/office/drawing/2014/main" id="{5C956C17-8AEC-47E2-9D96-108D475C3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1951038"/>
            <a:ext cx="25082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Obrázek 1">
            <a:extLst>
              <a:ext uri="{FF2B5EF4-FFF2-40B4-BE49-F238E27FC236}">
                <a16:creationId xmlns:a16="http://schemas.microsoft.com/office/drawing/2014/main" id="{9BB5ACD5-0F6A-459B-94E9-8F7405F45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1897063"/>
            <a:ext cx="1871663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Rectangle 1">
            <a:extLst>
              <a:ext uri="{FF2B5EF4-FFF2-40B4-BE49-F238E27FC236}">
                <a16:creationId xmlns:a16="http://schemas.microsoft.com/office/drawing/2014/main" id="{7AB0B97A-2A3B-4E19-A480-F4AFE683F8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Interpretace výsledků polního testu</a:t>
            </a:r>
          </a:p>
        </p:txBody>
      </p:sp>
      <p:pic>
        <p:nvPicPr>
          <p:cNvPr id="52232" name="Picture 18" descr="VÃ½sledek obrÃ¡zku pro colorimetry">
            <a:extLst>
              <a:ext uri="{FF2B5EF4-FFF2-40B4-BE49-F238E27FC236}">
                <a16:creationId xmlns:a16="http://schemas.microsoft.com/office/drawing/2014/main" id="{2D1F29A5-947A-48D5-9F1D-798394A3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4618038"/>
            <a:ext cx="25146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ovéPole 2">
            <a:extLst>
              <a:ext uri="{FF2B5EF4-FFF2-40B4-BE49-F238E27FC236}">
                <a16:creationId xmlns:a16="http://schemas.microsoft.com/office/drawing/2014/main" id="{FEC1CDF8-D055-47CB-A9E2-C1F49574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913" y="5811838"/>
            <a:ext cx="2832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cs-CZ" sz="2400" b="1">
                <a:solidFill>
                  <a:schemeClr val="tx1"/>
                </a:solidFill>
              </a:rPr>
              <a:t>Signal processing</a:t>
            </a:r>
            <a:endParaRPr lang="cs-CZ" altLang="cs-CZ" sz="24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30B9BCC5-4312-4AA0-B991-ACE990EBD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/>
              <a:t>Polní test na fosfáty</a:t>
            </a:r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511A753E-8423-40CB-8A49-049372588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339975"/>
            <a:ext cx="6300788" cy="485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2" name="Rectangle 3">
            <a:extLst>
              <a:ext uri="{FF2B5EF4-FFF2-40B4-BE49-F238E27FC236}">
                <a16:creationId xmlns:a16="http://schemas.microsoft.com/office/drawing/2014/main" id="{6BFDBCAA-8257-4FD5-8B5C-95875D28EC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481263"/>
            <a:ext cx="9070975" cy="4899025"/>
          </a:xfrm>
        </p:spPr>
        <p:txBody>
          <a:bodyPr tIns="248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800"/>
              <a:t>Pohansko</a:t>
            </a:r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800"/>
              <a:t>(raný středověk)</a:t>
            </a:r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cs-CZ" altLang="cs-CZ" sz="28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73C309C1-ABDC-4E89-A281-ED00AAFF5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46075"/>
            <a:ext cx="9070975" cy="1171575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cs-CZ" sz="3600"/>
              <a:t>Textura p</a:t>
            </a:r>
            <a:r>
              <a:rPr lang="cs-CZ" altLang="cs-CZ" sz="3600"/>
              <a:t>ů</a:t>
            </a:r>
            <a:r>
              <a:rPr lang="en-US" altLang="cs-CZ" sz="3600"/>
              <a:t>dy (a</a:t>
            </a:r>
            <a:r>
              <a:rPr lang="cs-CZ" altLang="cs-CZ" sz="3600"/>
              <a:t>nalýza zrnitosti</a:t>
            </a:r>
            <a:r>
              <a:rPr lang="en-US" altLang="cs-CZ" sz="3600"/>
              <a:t>)</a:t>
            </a:r>
            <a:endParaRPr lang="cs-CZ" altLang="cs-CZ" sz="36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4C61378-F102-4F40-9804-AA286FBDD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4425950" cy="4899025"/>
          </a:xfrm>
        </p:spPr>
        <p:txBody>
          <a:bodyPr tIns="230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Síta o různé velikosti ok</a:t>
            </a:r>
          </a:p>
        </p:txBody>
      </p:sp>
      <p:pic>
        <p:nvPicPr>
          <p:cNvPr id="9220" name="Picture 3">
            <a:extLst>
              <a:ext uri="{FF2B5EF4-FFF2-40B4-BE49-F238E27FC236}">
                <a16:creationId xmlns:a16="http://schemas.microsoft.com/office/drawing/2014/main" id="{11E0E2FB-20B4-4567-8D05-E6592B209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332038"/>
            <a:ext cx="3959225" cy="468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1" name="Picture 4">
            <a:extLst>
              <a:ext uri="{FF2B5EF4-FFF2-40B4-BE49-F238E27FC236}">
                <a16:creationId xmlns:a16="http://schemas.microsoft.com/office/drawing/2014/main" id="{E42AA69C-7069-4F60-B1FC-A0220A46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484438"/>
            <a:ext cx="5256212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4">
            <a:extLst>
              <a:ext uri="{FF2B5EF4-FFF2-40B4-BE49-F238E27FC236}">
                <a16:creationId xmlns:a16="http://schemas.microsoft.com/office/drawing/2014/main" id="{0B870584-A096-4C46-9200-DD71B38D2E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5299" name="AutoShape 6">
            <a:extLst>
              <a:ext uri="{FF2B5EF4-FFF2-40B4-BE49-F238E27FC236}">
                <a16:creationId xmlns:a16="http://schemas.microsoft.com/office/drawing/2014/main" id="{B9A849C8-BAD9-49C7-B4F7-252148D698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5300" name="AutoShape 8">
            <a:extLst>
              <a:ext uri="{FF2B5EF4-FFF2-40B4-BE49-F238E27FC236}">
                <a16:creationId xmlns:a16="http://schemas.microsoft.com/office/drawing/2014/main" id="{40C833FD-9931-4B01-9EE1-9D0F14CC4C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5301" name="AutoShape 10">
            <a:extLst>
              <a:ext uri="{FF2B5EF4-FFF2-40B4-BE49-F238E27FC236}">
                <a16:creationId xmlns:a16="http://schemas.microsoft.com/office/drawing/2014/main" id="{57E0A770-92B3-4810-8B14-0A00B65004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  <p:pic>
        <p:nvPicPr>
          <p:cNvPr id="55302" name="Obrázek 1">
            <a:extLst>
              <a:ext uri="{FF2B5EF4-FFF2-40B4-BE49-F238E27FC236}">
                <a16:creationId xmlns:a16="http://schemas.microsoft.com/office/drawing/2014/main" id="{31E54F5E-4E45-489B-A1DC-2E24B7073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798638"/>
            <a:ext cx="8153400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1">
            <a:extLst>
              <a:ext uri="{FF2B5EF4-FFF2-40B4-BE49-F238E27FC236}">
                <a16:creationId xmlns:a16="http://schemas.microsoft.com/office/drawing/2014/main" id="{BC5B5ECA-77AE-4BCC-961C-4154F9D33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Interpretace výsledků polního testu</a:t>
            </a:r>
          </a:p>
        </p:txBody>
      </p:sp>
      <p:pic>
        <p:nvPicPr>
          <p:cNvPr id="55304" name="Picture 18" descr="VÃ½sledek obrÃ¡zku pro colorimetry">
            <a:extLst>
              <a:ext uri="{FF2B5EF4-FFF2-40B4-BE49-F238E27FC236}">
                <a16:creationId xmlns:a16="http://schemas.microsoft.com/office/drawing/2014/main" id="{676F57AC-92AE-401B-8E99-BAB23E766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313" y="5227638"/>
            <a:ext cx="1881187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TextovéPole 12">
            <a:extLst>
              <a:ext uri="{FF2B5EF4-FFF2-40B4-BE49-F238E27FC236}">
                <a16:creationId xmlns:a16="http://schemas.microsoft.com/office/drawing/2014/main" id="{72D64DBE-46B4-40F5-980D-81B1C0AAC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513" y="5903913"/>
            <a:ext cx="3178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cs-CZ" sz="2400" b="1">
                <a:solidFill>
                  <a:schemeClr val="tx1"/>
                </a:solidFill>
              </a:rPr>
              <a:t>Signal processing</a:t>
            </a:r>
            <a:endParaRPr lang="cs-CZ" altLang="cs-CZ" sz="2400" b="1">
              <a:solidFill>
                <a:schemeClr val="tx1"/>
              </a:solidFill>
            </a:endParaRPr>
          </a:p>
        </p:txBody>
      </p:sp>
      <p:pic>
        <p:nvPicPr>
          <p:cNvPr id="55306" name="Picture 11" descr="VÃ½sledek obrÃ¡zku pro digital camera archaeological documentation">
            <a:extLst>
              <a:ext uri="{FF2B5EF4-FFF2-40B4-BE49-F238E27FC236}">
                <a16:creationId xmlns:a16="http://schemas.microsoft.com/office/drawing/2014/main" id="{0E6BBCD5-A818-4330-9830-A53CB1299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5367338"/>
            <a:ext cx="2995612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>
            <a:extLst>
              <a:ext uri="{FF2B5EF4-FFF2-40B4-BE49-F238E27FC236}">
                <a16:creationId xmlns:a16="http://schemas.microsoft.com/office/drawing/2014/main" id="{95686863-E5F3-4B5B-9226-11197665C5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Ostatní testy</a:t>
            </a: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C5B37007-8F96-4BC5-B5F4-19B290C14D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1768475"/>
            <a:ext cx="9070975" cy="4899025"/>
          </a:xfrm>
        </p:spPr>
        <p:txBody>
          <a:bodyPr tIns="230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 i="1" u="sng"/>
              <a:t>Uhličitany</a:t>
            </a:r>
            <a:r>
              <a:rPr lang="cs-CZ" altLang="cs-CZ" sz="2600"/>
              <a:t>: s vodným roztokem kyseliny vznikají bublinky CO2.</a:t>
            </a:r>
          </a:p>
          <a:p>
            <a:pPr marL="2157413" lvl="4" indent="-215900" eaLnBrk="1">
              <a:spcAft>
                <a:spcPts val="1425"/>
              </a:spcAft>
              <a:buSzPct val="75000"/>
              <a:buFont typeface="Symbol" panose="05050102010706020507" pitchFamily="18" charset="2"/>
              <a:buChar char="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Alkalické půdy</a:t>
            </a:r>
          </a:p>
          <a:p>
            <a:pPr marL="2157413" lvl="4" indent="-215900" eaLnBrk="1">
              <a:spcAft>
                <a:spcPts val="1425"/>
              </a:spcAft>
              <a:buSzPct val="75000"/>
              <a:buFont typeface="Symbol" panose="05050102010706020507" pitchFamily="18" charset="2"/>
              <a:buChar char="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Vápence</a:t>
            </a:r>
          </a:p>
          <a:p>
            <a:pPr marL="2157413" lvl="4" indent="-215900" eaLnBrk="1">
              <a:spcAft>
                <a:spcPts val="1425"/>
              </a:spcAft>
              <a:buSzPct val="75000"/>
              <a:buFont typeface="Symbol" panose="05050102010706020507" pitchFamily="18" charset="2"/>
              <a:buChar char=""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Malty a omítky</a:t>
            </a:r>
          </a:p>
          <a:p>
            <a:pPr marL="1295400" lvl="2" indent="-285750" eaLnBrk="1">
              <a:buClrTx/>
              <a:buSzPct val="7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cs-CZ" altLang="cs-CZ" sz="2600"/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cs-CZ" altLang="cs-CZ" sz="2600" i="1" u="sng"/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 i="1" u="sng"/>
              <a:t>Železo</a:t>
            </a:r>
            <a:r>
              <a:rPr lang="cs-CZ" altLang="cs-CZ" sz="2600"/>
              <a:t>: reakcí trojmocného Fe s roztokem thiokyanatanu  vzniká krvavě červené zbarvení.</a:t>
            </a:r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endParaRPr lang="cs-CZ" altLang="cs-CZ" sz="26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vsedě, kousek, stůl&#10;&#10;Popis byl vytvořen automaticky">
            <a:extLst>
              <a:ext uri="{FF2B5EF4-FFF2-40B4-BE49-F238E27FC236}">
                <a16:creationId xmlns:a16="http://schemas.microsoft.com/office/drawing/2014/main" id="{E260A1F6-0494-4B92-BC64-705FCFF1C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9" y="1786886"/>
            <a:ext cx="5859997" cy="4394998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960AF19-2DCB-4EF7-ADC5-7AA7FC66A5F4}"/>
              </a:ext>
            </a:extLst>
          </p:cNvPr>
          <p:cNvSpPr txBox="1">
            <a:spLocks noChangeArrowheads="1"/>
          </p:cNvSpPr>
          <p:nvPr/>
        </p:nvSpPr>
        <p:spPr>
          <a:xfrm>
            <a:off x="1389040" y="525442"/>
            <a:ext cx="7302545" cy="672507"/>
          </a:xfrm>
          <a:prstGeom prst="rect">
            <a:avLst/>
          </a:prstGeom>
          <a:ln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tabLst>
                <a:tab pos="0" algn="l"/>
                <a:tab pos="1007943" algn="l"/>
                <a:tab pos="2015886" algn="l"/>
                <a:tab pos="3023829" algn="l"/>
                <a:tab pos="4031772" algn="l"/>
                <a:tab pos="5039716" algn="l"/>
                <a:tab pos="6047659" algn="l"/>
                <a:tab pos="7055602" algn="l"/>
                <a:tab pos="8063545" algn="l"/>
                <a:tab pos="9071488" algn="l"/>
                <a:tab pos="10079431" algn="l"/>
                <a:tab pos="11087374" algn="l"/>
              </a:tabLst>
            </a:pPr>
            <a:r>
              <a:rPr lang="cs-CZ" altLang="en-US" sz="2205" b="1" dirty="0"/>
              <a:t>Doklad přítomnosti dřevěné konstrukce (zbarvení půdy)</a:t>
            </a:r>
            <a:endParaRPr lang="en-GB" altLang="en-US" sz="2205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A72173-985F-48E5-8785-E65684ACA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73" y="3850527"/>
            <a:ext cx="2778142" cy="228017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8E864C9-D0CD-4B17-B031-447922504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06" y="1721098"/>
            <a:ext cx="1927925" cy="195080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493065-A2E2-4E0D-8D8C-8858B74B51DC}"/>
              </a:ext>
            </a:extLst>
          </p:cNvPr>
          <p:cNvSpPr txBox="1"/>
          <p:nvPr/>
        </p:nvSpPr>
        <p:spPr>
          <a:xfrm>
            <a:off x="833411" y="6631141"/>
            <a:ext cx="7699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Výplně nor hlodavců zpravidla obsahují méně fosforu než kůlové jamky.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932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6EC07B17-06B0-4756-838A-2D3146FD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07" y="300987"/>
            <a:ext cx="4458808" cy="700708"/>
          </a:xfrm>
        </p:spPr>
        <p:txBody>
          <a:bodyPr/>
          <a:lstStyle/>
          <a:p>
            <a:pPr eaLnBrk="1" hangingPunct="1"/>
            <a:r>
              <a:rPr lang="cs-CZ" altLang="cs-CZ" sz="3086" b="1" dirty="0" err="1"/>
              <a:t>Brongersův</a:t>
            </a:r>
            <a:r>
              <a:rPr lang="cs-CZ" altLang="cs-CZ" sz="3086" b="1" dirty="0"/>
              <a:t> test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2E35A354-FA16-406E-913D-5145B16D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422" y="300988"/>
            <a:ext cx="3618958" cy="482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Obdélník 9">
            <a:extLst>
              <a:ext uri="{FF2B5EF4-FFF2-40B4-BE49-F238E27FC236}">
                <a16:creationId xmlns:a16="http://schemas.microsoft.com/office/drawing/2014/main" id="{344670C9-71BE-4679-932C-D60DE42BD92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82326" y="870369"/>
            <a:ext cx="5542419" cy="161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marL="338138" indent="-3365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ts val="703"/>
              </a:spcBef>
              <a:buNone/>
            </a:pPr>
            <a:r>
              <a:rPr lang="cs-CZ" altLang="cs-CZ" sz="1984" dirty="0">
                <a:latin typeface="+mn-lt"/>
              </a:rPr>
              <a:t>Slouží k </a:t>
            </a:r>
            <a:r>
              <a:rPr lang="cs-CZ" altLang="cs-CZ" sz="1984" b="1" dirty="0">
                <a:latin typeface="+mn-lt"/>
              </a:rPr>
              <a:t>detekci zetlelého dřeva</a:t>
            </a:r>
            <a:r>
              <a:rPr lang="cs-CZ" altLang="cs-CZ" sz="1984" dirty="0">
                <a:latin typeface="+mn-lt"/>
              </a:rPr>
              <a:t>. </a:t>
            </a:r>
            <a:r>
              <a:rPr lang="cs-CZ" altLang="cs-CZ" sz="1984" dirty="0" err="1">
                <a:latin typeface="+mn-lt"/>
              </a:rPr>
              <a:t>Huminové</a:t>
            </a:r>
            <a:r>
              <a:rPr lang="cs-CZ" altLang="cs-CZ" sz="1984" dirty="0">
                <a:latin typeface="+mn-lt"/>
              </a:rPr>
              <a:t> kyseliny z rozkladu dřeva na sebe postupně vážou ionty Fe</a:t>
            </a:r>
            <a:r>
              <a:rPr lang="cs-CZ" altLang="cs-CZ" sz="1984" baseline="30000" dirty="0">
                <a:latin typeface="+mn-lt"/>
              </a:rPr>
              <a:t>3+ </a:t>
            </a:r>
            <a:r>
              <a:rPr lang="cs-CZ" altLang="cs-CZ" sz="1984" dirty="0">
                <a:latin typeface="+mn-lt"/>
              </a:rPr>
              <a:t>a dochází k jejich lokální akumulaci.  Přítomnost </a:t>
            </a:r>
            <a:r>
              <a:rPr lang="cs-CZ" altLang="cs-CZ" sz="1984" dirty="0"/>
              <a:t>iontů Fe</a:t>
            </a:r>
            <a:r>
              <a:rPr lang="cs-CZ" altLang="cs-CZ" sz="1984" baseline="30000" dirty="0"/>
              <a:t>3+  </a:t>
            </a:r>
            <a:r>
              <a:rPr lang="cs-CZ" altLang="cs-CZ" sz="1984" dirty="0"/>
              <a:t>se prokazuje reakcí s </a:t>
            </a:r>
            <a:r>
              <a:rPr lang="cs-CZ" altLang="cs-CZ" sz="1984" dirty="0" err="1"/>
              <a:t>thiokyanatanem</a:t>
            </a:r>
            <a:r>
              <a:rPr lang="cs-CZ" altLang="cs-CZ" sz="1984" dirty="0"/>
              <a:t>.</a:t>
            </a:r>
            <a:endParaRPr lang="cs-CZ" altLang="cs-CZ" sz="1984" dirty="0">
              <a:latin typeface="+mn-lt"/>
            </a:endParaRPr>
          </a:p>
        </p:txBody>
      </p:sp>
      <p:sp>
        <p:nvSpPr>
          <p:cNvPr id="22535" name="Obdélník 10">
            <a:extLst>
              <a:ext uri="{FF2B5EF4-FFF2-40B4-BE49-F238E27FC236}">
                <a16:creationId xmlns:a16="http://schemas.microsoft.com/office/drawing/2014/main" id="{69D2F1B7-FE51-4E2D-9AC3-52FA7D9BBC9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730303" y="5415041"/>
            <a:ext cx="2821922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marL="338138" indent="-3365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703"/>
              </a:spcBef>
              <a:buNone/>
            </a:pPr>
            <a:r>
              <a:rPr lang="cs-CZ" altLang="cs-CZ" sz="1984" dirty="0">
                <a:latin typeface="+mn-lt"/>
              </a:rPr>
              <a:t>Kyjov (pohřebiště DSN)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B9C4CD3-F7FD-43B2-B8D3-FF7BD10B1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" y="4916822"/>
            <a:ext cx="5318158" cy="237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81F708F-8420-472E-BF35-E6B162CE862D}"/>
              </a:ext>
            </a:extLst>
          </p:cNvPr>
          <p:cNvSpPr txBox="1"/>
          <p:nvPr/>
        </p:nvSpPr>
        <p:spPr>
          <a:xfrm>
            <a:off x="6220069" y="685156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Květná zahrada, Kroměříž</a:t>
            </a:r>
            <a:endParaRPr lang="en-US" dirty="0"/>
          </a:p>
        </p:txBody>
      </p:sp>
      <p:sp>
        <p:nvSpPr>
          <p:cNvPr id="11" name="TextovéPole 3">
            <a:extLst>
              <a:ext uri="{FF2B5EF4-FFF2-40B4-BE49-F238E27FC236}">
                <a16:creationId xmlns:a16="http://schemas.microsoft.com/office/drawing/2014/main" id="{5E88F6EE-1B25-4022-9F25-7C8AA5A36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353" y="2799299"/>
            <a:ext cx="3097820" cy="46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25" dirty="0"/>
              <a:t>Fe</a:t>
            </a:r>
            <a:r>
              <a:rPr lang="cs-CZ" altLang="cs-CZ" sz="2425" baseline="30000" dirty="0"/>
              <a:t>3+</a:t>
            </a:r>
            <a:r>
              <a:rPr lang="cs-CZ" altLang="cs-CZ" sz="2425" dirty="0"/>
              <a:t> + SCN</a:t>
            </a:r>
            <a:r>
              <a:rPr lang="cs-CZ" altLang="cs-CZ" sz="2425" baseline="30000" dirty="0"/>
              <a:t>-</a:t>
            </a:r>
            <a:r>
              <a:rPr lang="cs-CZ" altLang="cs-CZ" sz="2425" dirty="0"/>
              <a:t> </a:t>
            </a:r>
            <a:r>
              <a:rPr lang="cs-CZ" altLang="cs-CZ" sz="2425" dirty="0">
                <a:sym typeface="Wingdings" panose="05000000000000000000" pitchFamily="2" charset="2"/>
              </a:rPr>
              <a:t></a:t>
            </a:r>
            <a:r>
              <a:rPr lang="en-US" altLang="cs-CZ" sz="2425" dirty="0">
                <a:sym typeface="Wingdings" panose="05000000000000000000" pitchFamily="2" charset="2"/>
              </a:rPr>
              <a:t> </a:t>
            </a:r>
            <a:r>
              <a:rPr lang="en-US" altLang="cs-CZ" sz="2425" u="sng" dirty="0">
                <a:sym typeface="Wingdings" panose="05000000000000000000" pitchFamily="2" charset="2"/>
              </a:rPr>
              <a:t>Fe(SCN)</a:t>
            </a:r>
            <a:r>
              <a:rPr lang="en-US" altLang="cs-CZ" sz="2425" u="sng" baseline="-25000" dirty="0">
                <a:sym typeface="Wingdings" panose="05000000000000000000" pitchFamily="2" charset="2"/>
              </a:rPr>
              <a:t>3</a:t>
            </a:r>
            <a:endParaRPr lang="cs-CZ" altLang="cs-CZ" sz="2425" u="sng" baseline="-25000" dirty="0"/>
          </a:p>
        </p:txBody>
      </p:sp>
    </p:spTree>
    <p:extLst>
      <p:ext uri="{BB962C8B-B14F-4D97-AF65-F5344CB8AC3E}">
        <p14:creationId xmlns:p14="http://schemas.microsoft.com/office/powerpoint/2010/main" val="327189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>
            <a:extLst>
              <a:ext uri="{FF2B5EF4-FFF2-40B4-BE49-F238E27FC236}">
                <a16:creationId xmlns:a16="http://schemas.microsoft.com/office/drawing/2014/main" id="{B5D9128F-C8C7-4E74-B546-5DA70F99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64" y="2033577"/>
            <a:ext cx="7043201" cy="528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Obdélník 5">
            <a:extLst>
              <a:ext uri="{FF2B5EF4-FFF2-40B4-BE49-F238E27FC236}">
                <a16:creationId xmlns:a16="http://schemas.microsoft.com/office/drawing/2014/main" id="{00680CF8-B87A-4029-B6AF-A39B33E9E58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613059" y="225866"/>
            <a:ext cx="7284770" cy="13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>
            <a:spAutoFit/>
          </a:bodyPr>
          <a:lstStyle>
            <a:lvl1pPr marL="338138" indent="-3365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703"/>
              </a:spcBef>
              <a:buNone/>
            </a:pPr>
            <a:r>
              <a:rPr lang="cs-CZ" altLang="cs-CZ" sz="3086" b="1" dirty="0">
                <a:latin typeface="+mn-lt"/>
              </a:rPr>
              <a:t>Těšetice-Kyjovice</a:t>
            </a:r>
          </a:p>
          <a:p>
            <a:pPr eaLnBrk="1" hangingPunct="1">
              <a:spcBef>
                <a:spcPts val="703"/>
              </a:spcBef>
              <a:buNone/>
            </a:pPr>
            <a:endParaRPr lang="cs-CZ" altLang="cs-CZ" sz="1984" dirty="0">
              <a:latin typeface="+mn-lt"/>
            </a:endParaRPr>
          </a:p>
          <a:p>
            <a:pPr eaLnBrk="1" hangingPunct="1">
              <a:spcBef>
                <a:spcPts val="703"/>
              </a:spcBef>
              <a:buNone/>
            </a:pPr>
            <a:r>
              <a:rPr lang="cs-CZ" altLang="cs-CZ" sz="1984" dirty="0">
                <a:latin typeface="+mn-lt"/>
              </a:rPr>
              <a:t>Hrob H 27, kultura zvoncovitých pohárů</a:t>
            </a:r>
          </a:p>
        </p:txBody>
      </p:sp>
    </p:spTree>
    <p:extLst>
      <p:ext uri="{BB962C8B-B14F-4D97-AF65-F5344CB8AC3E}">
        <p14:creationId xmlns:p14="http://schemas.microsoft.com/office/powerpoint/2010/main" val="1154748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2A695347-44F5-4C0F-B21F-3562DCE7C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34" y="300987"/>
            <a:ext cx="3662675" cy="762967"/>
          </a:xfrm>
        </p:spPr>
        <p:txBody>
          <a:bodyPr/>
          <a:lstStyle/>
          <a:p>
            <a:pPr eaLnBrk="1" hangingPunct="1"/>
            <a:r>
              <a:rPr lang="cs-CZ" altLang="cs-CZ" sz="3086" b="1" dirty="0"/>
              <a:t>Těšetice - Kyjovice</a:t>
            </a:r>
          </a:p>
        </p:txBody>
      </p:sp>
      <p:pic>
        <p:nvPicPr>
          <p:cNvPr id="40963" name="Picture 2">
            <a:extLst>
              <a:ext uri="{FF2B5EF4-FFF2-40B4-BE49-F238E27FC236}">
                <a16:creationId xmlns:a16="http://schemas.microsoft.com/office/drawing/2014/main" id="{E83B1FF5-7118-4DBA-A653-4D50E6D8A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28" y="3877647"/>
            <a:ext cx="4737561" cy="355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3">
            <a:extLst>
              <a:ext uri="{FF2B5EF4-FFF2-40B4-BE49-F238E27FC236}">
                <a16:creationId xmlns:a16="http://schemas.microsoft.com/office/drawing/2014/main" id="{C7420595-CC29-4C36-955A-9B130EF6B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02" y="517977"/>
            <a:ext cx="4736807" cy="326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5" name="TextovéPole 2">
            <a:extLst>
              <a:ext uri="{FF2B5EF4-FFF2-40B4-BE49-F238E27FC236}">
                <a16:creationId xmlns:a16="http://schemas.microsoft.com/office/drawing/2014/main" id="{A1D1BCAA-E552-4457-9AF9-B71C28C7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914" y="4695048"/>
            <a:ext cx="93806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/>
              <a:t>140 cm</a:t>
            </a:r>
          </a:p>
        </p:txBody>
      </p:sp>
      <p:pic>
        <p:nvPicPr>
          <p:cNvPr id="40967" name="Picture 5">
            <a:extLst>
              <a:ext uri="{FF2B5EF4-FFF2-40B4-BE49-F238E27FC236}">
                <a16:creationId xmlns:a16="http://schemas.microsoft.com/office/drawing/2014/main" id="{DF895DBB-FBBD-40D0-8CFA-40023581F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2" y="4236568"/>
            <a:ext cx="4737561" cy="326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8" name="Obdélník 5">
            <a:extLst>
              <a:ext uri="{FF2B5EF4-FFF2-40B4-BE49-F238E27FC236}">
                <a16:creationId xmlns:a16="http://schemas.microsoft.com/office/drawing/2014/main" id="{5F87E937-4E2C-4EDB-B76F-77C7BC626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8410" y="4535805"/>
            <a:ext cx="93806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 dirty="0"/>
              <a:t>140 cm</a:t>
            </a:r>
          </a:p>
        </p:txBody>
      </p:sp>
      <p:sp>
        <p:nvSpPr>
          <p:cNvPr id="40969" name="Obdélník 6">
            <a:extLst>
              <a:ext uri="{FF2B5EF4-FFF2-40B4-BE49-F238E27FC236}">
                <a16:creationId xmlns:a16="http://schemas.microsoft.com/office/drawing/2014/main" id="{FB3BC319-B1B6-4759-BF8A-F33AB4A3D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615" y="865337"/>
            <a:ext cx="80982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 dirty="0"/>
              <a:t>40 cm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53E621DC-70CC-4EB8-AAF8-7FC3D1551325}"/>
              </a:ext>
            </a:extLst>
          </p:cNvPr>
          <p:cNvSpPr/>
          <p:nvPr/>
        </p:nvSpPr>
        <p:spPr>
          <a:xfrm>
            <a:off x="430662" y="1477948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703"/>
              </a:spcBef>
            </a:pPr>
            <a:r>
              <a:rPr lang="cs-CZ" altLang="cs-CZ" dirty="0"/>
              <a:t>Hrob H 27, kultura zvoncovitých pohárů</a:t>
            </a:r>
          </a:p>
        </p:txBody>
      </p:sp>
    </p:spTree>
    <p:extLst>
      <p:ext uri="{BB962C8B-B14F-4D97-AF65-F5344CB8AC3E}">
        <p14:creationId xmlns:p14="http://schemas.microsoft.com/office/powerpoint/2010/main" val="34490658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4B038093-BE8B-4AFF-9E59-B064A996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69" y="300987"/>
            <a:ext cx="4667049" cy="600225"/>
          </a:xfrm>
        </p:spPr>
        <p:txBody>
          <a:bodyPr/>
          <a:lstStyle/>
          <a:p>
            <a:pPr eaLnBrk="1" hangingPunct="1"/>
            <a:r>
              <a:rPr lang="cs-CZ" altLang="cs-CZ" sz="3086" b="1" dirty="0">
                <a:latin typeface="+mn-lt"/>
              </a:rPr>
              <a:t>Těšetice - Kyjovice</a:t>
            </a:r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527E8FD3-E4A6-4B86-881C-D41C6CD6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" y="3856834"/>
            <a:ext cx="4880540" cy="335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63913D3D-7156-4781-A910-9749D8367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309" y="4084325"/>
            <a:ext cx="4833292" cy="3321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5">
            <a:extLst>
              <a:ext uri="{FF2B5EF4-FFF2-40B4-BE49-F238E27FC236}">
                <a16:creationId xmlns:a16="http://schemas.microsoft.com/office/drawing/2014/main" id="{6045A4D4-5F25-4A8F-A137-B0750C47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18" y="398983"/>
            <a:ext cx="5010035" cy="345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3" name="Obdélník 3">
            <a:extLst>
              <a:ext uri="{FF2B5EF4-FFF2-40B4-BE49-F238E27FC236}">
                <a16:creationId xmlns:a16="http://schemas.microsoft.com/office/drawing/2014/main" id="{29B43CD6-2735-4D9D-B1FC-341D54FC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659" y="503978"/>
            <a:ext cx="93806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/>
              <a:t>130 cm</a:t>
            </a:r>
          </a:p>
        </p:txBody>
      </p:sp>
      <p:sp>
        <p:nvSpPr>
          <p:cNvPr id="39944" name="Obdélník 4">
            <a:extLst>
              <a:ext uri="{FF2B5EF4-FFF2-40B4-BE49-F238E27FC236}">
                <a16:creationId xmlns:a16="http://schemas.microsoft.com/office/drawing/2014/main" id="{C1589B42-7A53-4CB3-8356-2887BCE19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659" y="4313565"/>
            <a:ext cx="938061" cy="397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2" tIns="45716" rIns="91432" bIns="45716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984"/>
              <a:t>140 cm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F371DC1-6311-4CFC-857B-F356FFB8C8F0}"/>
              </a:ext>
            </a:extLst>
          </p:cNvPr>
          <p:cNvSpPr/>
          <p:nvPr/>
        </p:nvSpPr>
        <p:spPr>
          <a:xfrm>
            <a:off x="403908" y="1477948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703"/>
              </a:spcBef>
            </a:pPr>
            <a:r>
              <a:rPr lang="cs-CZ" altLang="cs-CZ" dirty="0"/>
              <a:t>Hrob H 27, kultura zvoncovitých pohárů</a:t>
            </a:r>
          </a:p>
        </p:txBody>
      </p:sp>
    </p:spTree>
    <p:extLst>
      <p:ext uri="{BB962C8B-B14F-4D97-AF65-F5344CB8AC3E}">
        <p14:creationId xmlns:p14="http://schemas.microsoft.com/office/powerpoint/2010/main" val="1764264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ovéPole 1">
            <a:extLst>
              <a:ext uri="{FF2B5EF4-FFF2-40B4-BE49-F238E27FC236}">
                <a16:creationId xmlns:a16="http://schemas.microsoft.com/office/drawing/2014/main" id="{9418AB18-C648-4C2C-AF0B-0377CC093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2027238"/>
            <a:ext cx="21621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cs-CZ" sz="2000">
                <a:solidFill>
                  <a:schemeClr val="tx1"/>
                </a:solidFill>
              </a:rPr>
              <a:t>pH</a:t>
            </a:r>
          </a:p>
          <a:p>
            <a:endParaRPr lang="en-US" altLang="cs-CZ" sz="2000">
              <a:solidFill>
                <a:schemeClr val="tx1"/>
              </a:solidFill>
            </a:endParaRPr>
          </a:p>
          <a:p>
            <a:r>
              <a:rPr lang="en-US" altLang="cs-CZ" sz="2000">
                <a:solidFill>
                  <a:schemeClr val="tx1"/>
                </a:solidFill>
              </a:rPr>
              <a:t>spektrofotometrie</a:t>
            </a:r>
          </a:p>
          <a:p>
            <a:endParaRPr lang="en-US" altLang="cs-CZ" sz="2000">
              <a:solidFill>
                <a:schemeClr val="tx1"/>
              </a:solidFill>
            </a:endParaRPr>
          </a:p>
          <a:p>
            <a:r>
              <a:rPr lang="en-US" altLang="cs-CZ" sz="2000">
                <a:solidFill>
                  <a:schemeClr val="tx1"/>
                </a:solidFill>
              </a:rPr>
              <a:t>XRF</a:t>
            </a:r>
          </a:p>
          <a:p>
            <a:endParaRPr lang="cs-CZ" altLang="cs-CZ" sz="2000">
              <a:solidFill>
                <a:schemeClr val="tx1"/>
              </a:solidFill>
            </a:endParaRPr>
          </a:p>
        </p:txBody>
      </p:sp>
      <p:pic>
        <p:nvPicPr>
          <p:cNvPr id="78851" name="Picture 4" descr="VÃ½sledek obrÃ¡zku pro laboratory archaeological chemistry">
            <a:extLst>
              <a:ext uri="{FF2B5EF4-FFF2-40B4-BE49-F238E27FC236}">
                <a16:creationId xmlns:a16="http://schemas.microsoft.com/office/drawing/2014/main" id="{3E8A31E9-24D4-4554-B349-63D24560D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350838"/>
            <a:ext cx="3317875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6" descr="VÃ½sledek obrÃ¡zku pro archaeological chemistry">
            <a:extLst>
              <a:ext uri="{FF2B5EF4-FFF2-40B4-BE49-F238E27FC236}">
                <a16:creationId xmlns:a16="http://schemas.microsoft.com/office/drawing/2014/main" id="{47AFBECE-5B34-4708-A3D7-D265423E5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5380038"/>
            <a:ext cx="333057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ovéPole 1">
            <a:extLst>
              <a:ext uri="{FF2B5EF4-FFF2-40B4-BE49-F238E27FC236}">
                <a16:creationId xmlns:a16="http://schemas.microsoft.com/office/drawing/2014/main" id="{F078D08D-14E5-4969-BE00-0F04FA433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4567238"/>
            <a:ext cx="432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chemeClr val="tx1"/>
                </a:solidFill>
              </a:rPr>
              <a:t>Pokro</a:t>
            </a:r>
            <a:r>
              <a:rPr lang="cs-CZ" altLang="en-US" sz="2400" b="1">
                <a:solidFill>
                  <a:schemeClr val="tx1"/>
                </a:solidFill>
              </a:rPr>
              <a:t>čilé analytické metody</a:t>
            </a:r>
          </a:p>
        </p:txBody>
      </p:sp>
      <p:sp>
        <p:nvSpPr>
          <p:cNvPr id="78854" name="TextovéPole 2">
            <a:extLst>
              <a:ext uri="{FF2B5EF4-FFF2-40B4-BE49-F238E27FC236}">
                <a16:creationId xmlns:a16="http://schemas.microsoft.com/office/drawing/2014/main" id="{074F9348-F2E7-4D4B-BEF5-9BD19622F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5303838"/>
            <a:ext cx="23082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en-US" sz="2000">
                <a:solidFill>
                  <a:schemeClr val="tx1"/>
                </a:solidFill>
              </a:rPr>
              <a:t>prvková analýza</a:t>
            </a:r>
          </a:p>
          <a:p>
            <a:endParaRPr lang="cs-CZ" altLang="en-US" sz="2000">
              <a:solidFill>
                <a:schemeClr val="tx1"/>
              </a:solidFill>
            </a:endParaRPr>
          </a:p>
          <a:p>
            <a:r>
              <a:rPr lang="cs-CZ" altLang="en-US" sz="2000">
                <a:solidFill>
                  <a:schemeClr val="tx1"/>
                </a:solidFill>
              </a:rPr>
              <a:t>organická analýza</a:t>
            </a:r>
          </a:p>
          <a:p>
            <a:endParaRPr lang="cs-CZ" altLang="en-US" sz="2000">
              <a:solidFill>
                <a:schemeClr val="tx1"/>
              </a:solidFill>
            </a:endParaRPr>
          </a:p>
          <a:p>
            <a:r>
              <a:rPr lang="cs-CZ" altLang="en-US" sz="2000">
                <a:solidFill>
                  <a:schemeClr val="tx1"/>
                </a:solidFill>
              </a:rPr>
              <a:t>analýza DNA</a:t>
            </a:r>
          </a:p>
        </p:txBody>
      </p:sp>
      <p:sp>
        <p:nvSpPr>
          <p:cNvPr id="78855" name="TextovéPole 3">
            <a:extLst>
              <a:ext uri="{FF2B5EF4-FFF2-40B4-BE49-F238E27FC236}">
                <a16:creationId xmlns:a16="http://schemas.microsoft.com/office/drawing/2014/main" id="{E33B0B67-958F-4B04-91D2-FD078C834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884238"/>
            <a:ext cx="3560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en-US" sz="2800" b="1">
                <a:solidFill>
                  <a:schemeClr val="tx1"/>
                </a:solidFill>
              </a:rPr>
              <a:t>Laboratorní metody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>
            <a:extLst>
              <a:ext uri="{FF2B5EF4-FFF2-40B4-BE49-F238E27FC236}">
                <a16:creationId xmlns:a16="http://schemas.microsoft.com/office/drawing/2014/main" id="{88EBD188-E68D-4EF7-99F3-1AEE3916D0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67800" cy="963613"/>
          </a:xfrm>
        </p:spPr>
        <p:txBody>
          <a:bodyPr/>
          <a:lstStyle/>
          <a:p>
            <a:r>
              <a:rPr lang="cs-CZ" altLang="cs-CZ" sz="3200"/>
              <a:t>Optická emisní spektrometrie s indukčně vázaným plazmatem (ICP-OES)</a:t>
            </a:r>
            <a:endParaRPr lang="en-US" altLang="cs-CZ" sz="3200"/>
          </a:p>
        </p:txBody>
      </p:sp>
      <p:pic>
        <p:nvPicPr>
          <p:cNvPr id="79875" name="Picture 2" descr="Výsledek obrázku pro ICP OES">
            <a:extLst>
              <a:ext uri="{FF2B5EF4-FFF2-40B4-BE49-F238E27FC236}">
                <a16:creationId xmlns:a16="http://schemas.microsoft.com/office/drawing/2014/main" id="{A25665E9-B03A-43B7-8996-F3297D13A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046288"/>
            <a:ext cx="55340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ovéPole 5">
            <a:extLst>
              <a:ext uri="{FF2B5EF4-FFF2-40B4-BE49-F238E27FC236}">
                <a16:creationId xmlns:a16="http://schemas.microsoft.com/office/drawing/2014/main" id="{0E2E4017-8F90-4537-8D84-842AE2DA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5595938"/>
            <a:ext cx="5570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Stanovení fosforu a dalších prvků (Fe, Cu, Pb, K, …)</a:t>
            </a:r>
          </a:p>
          <a:p>
            <a:endParaRPr lang="cs-CZ" altLang="cs-CZ">
              <a:solidFill>
                <a:schemeClr val="tx1"/>
              </a:solidFill>
            </a:endParaRPr>
          </a:p>
        </p:txBody>
      </p:sp>
      <p:pic>
        <p:nvPicPr>
          <p:cNvPr id="79877" name="Picture 6" descr="Výsledek obrázku pro archaeological copper metallurgy oven">
            <a:extLst>
              <a:ext uri="{FF2B5EF4-FFF2-40B4-BE49-F238E27FC236}">
                <a16:creationId xmlns:a16="http://schemas.microsoft.com/office/drawing/2014/main" id="{D79194B4-81E6-4472-BC5D-5A66A2144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3" y="3463925"/>
            <a:ext cx="26257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Obdélník 6">
            <a:extLst>
              <a:ext uri="{FF2B5EF4-FFF2-40B4-BE49-F238E27FC236}">
                <a16:creationId xmlns:a16="http://schemas.microsoft.com/office/drawing/2014/main" id="{28215773-0B90-4C14-BEF0-B9EA2BDF3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113" y="2179638"/>
            <a:ext cx="240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solidFill>
                  <a:schemeClr val="tx1"/>
                </a:solidFill>
              </a:rPr>
              <a:t>Multiprvková analýza </a:t>
            </a:r>
            <a:endParaRPr lang="en-US" altLang="cs-CZ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>
            <a:extLst>
              <a:ext uri="{FF2B5EF4-FFF2-40B4-BE49-F238E27FC236}">
                <a16:creationId xmlns:a16="http://schemas.microsoft.com/office/drawing/2014/main" id="{F2B480C3-7301-4C27-B2AD-6524D70BF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Rentgenofluorescenční analýza</a:t>
            </a:r>
          </a:p>
        </p:txBody>
      </p:sp>
      <p:pic>
        <p:nvPicPr>
          <p:cNvPr id="77827" name="Picture 2" descr="&amp;zcaron;ivotní prost&amp;rcaron;edí">
            <a:extLst>
              <a:ext uri="{FF2B5EF4-FFF2-40B4-BE49-F238E27FC236}">
                <a16:creationId xmlns:a16="http://schemas.microsoft.com/office/drawing/2014/main" id="{E4DF6FD7-771A-4750-A6FF-6343D35F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3" y="1933575"/>
            <a:ext cx="24384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6">
            <a:extLst>
              <a:ext uri="{FF2B5EF4-FFF2-40B4-BE49-F238E27FC236}">
                <a16:creationId xmlns:a16="http://schemas.microsoft.com/office/drawing/2014/main" id="{52035ED6-2441-4240-B33D-8D8A3B42F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3354388"/>
            <a:ext cx="3832225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ovéPole 2">
            <a:extLst>
              <a:ext uri="{FF2B5EF4-FFF2-40B4-BE49-F238E27FC236}">
                <a16:creationId xmlns:a16="http://schemas.microsoft.com/office/drawing/2014/main" id="{0EF4D763-FFA5-4505-A1EE-AFE30EFF3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3" y="1758950"/>
            <a:ext cx="48895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2400">
                <a:solidFill>
                  <a:schemeClr val="tx1"/>
                </a:solidFill>
              </a:rPr>
              <a:t>Prvková analýza, zejm. těžké kovy</a:t>
            </a:r>
          </a:p>
        </p:txBody>
      </p:sp>
    </p:spTree>
    <p:extLst>
      <p:ext uri="{BB962C8B-B14F-4D97-AF65-F5344CB8AC3E}">
        <p14:creationId xmlns:p14="http://schemas.microsoft.com/office/powerpoint/2010/main" val="3925888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F8162138-5D1B-4D53-B39A-095A2562A0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97313" y="274638"/>
            <a:ext cx="3429000" cy="887412"/>
          </a:xfrm>
        </p:spPr>
        <p:txBody>
          <a:bodyPr/>
          <a:lstStyle/>
          <a:p>
            <a:r>
              <a:rPr lang="en-US" altLang="en-US" sz="3600"/>
              <a:t>Struktura p</a:t>
            </a:r>
            <a:r>
              <a:rPr lang="cs-CZ" altLang="en-US" sz="3600"/>
              <a:t>ů</a:t>
            </a:r>
            <a:r>
              <a:rPr lang="en-US" altLang="en-US" sz="3600"/>
              <a:t>dy</a:t>
            </a:r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4EFB0AAD-0F32-4D10-A568-1BB9672E8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017588"/>
            <a:ext cx="7458075" cy="654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>
            <a:extLst>
              <a:ext uri="{FF2B5EF4-FFF2-40B4-BE49-F238E27FC236}">
                <a16:creationId xmlns:a16="http://schemas.microsoft.com/office/drawing/2014/main" id="{E3FAE487-AE9F-4309-91FD-E37AB5D56D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Obsah organické složky</a:t>
            </a:r>
          </a:p>
        </p:txBody>
      </p:sp>
      <p:pic>
        <p:nvPicPr>
          <p:cNvPr id="80899" name="Picture 7" descr="Figure 3">
            <a:extLst>
              <a:ext uri="{FF2B5EF4-FFF2-40B4-BE49-F238E27FC236}">
                <a16:creationId xmlns:a16="http://schemas.microsoft.com/office/drawing/2014/main" id="{CA43034F-EF71-436B-8641-DDEC8F785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027238"/>
            <a:ext cx="94059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>
            <a:extLst>
              <a:ext uri="{FF2B5EF4-FFF2-40B4-BE49-F238E27FC236}">
                <a16:creationId xmlns:a16="http://schemas.microsoft.com/office/drawing/2014/main" id="{BF9ED409-4437-4DEA-A83E-7AEC157E92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Obsah organické složky</a:t>
            </a: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CF1FFF78-1BD1-4088-8BEB-1CF5FD2A76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9070975" cy="4899025"/>
          </a:xfrm>
        </p:spPr>
        <p:txBody>
          <a:bodyPr tIns="23040"/>
          <a:lstStyle/>
          <a:p>
            <a:pPr marL="430213" indent="-323850" eaLnBrk="1"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600"/>
              <a:t>Humus</a:t>
            </a:r>
          </a:p>
          <a:p>
            <a:pPr marL="430213" indent="-323850" eaLnBrk="1">
              <a:buSzPct val="45000"/>
              <a:buFont typeface="Wingdings" panose="05000000000000000000" pitchFamily="2" charset="2"/>
              <a:buChar char="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cs-CZ" altLang="cs-CZ" sz="2600"/>
              <a:t>Rezidua tuků a proteinů</a:t>
            </a:r>
          </a:p>
        </p:txBody>
      </p:sp>
      <p:pic>
        <p:nvPicPr>
          <p:cNvPr id="82948" name="Picture 3">
            <a:extLst>
              <a:ext uri="{FF2B5EF4-FFF2-40B4-BE49-F238E27FC236}">
                <a16:creationId xmlns:a16="http://schemas.microsoft.com/office/drawing/2014/main" id="{F69322FA-A374-44A4-8EEF-F26280CE3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679950"/>
            <a:ext cx="4859337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949" name="Picture 4">
            <a:extLst>
              <a:ext uri="{FF2B5EF4-FFF2-40B4-BE49-F238E27FC236}">
                <a16:creationId xmlns:a16="http://schemas.microsoft.com/office/drawing/2014/main" id="{7E7D9F77-5602-4DFB-8984-6429D1116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800225"/>
            <a:ext cx="360045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igure 4a">
            <a:extLst>
              <a:ext uri="{FF2B5EF4-FFF2-40B4-BE49-F238E27FC236}">
                <a16:creationId xmlns:a16="http://schemas.microsoft.com/office/drawing/2014/main" id="{6E1BEB11-C2B0-42A3-8CF8-ACA0C6163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271713"/>
            <a:ext cx="92202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1">
            <a:extLst>
              <a:ext uri="{FF2B5EF4-FFF2-40B4-BE49-F238E27FC236}">
                <a16:creationId xmlns:a16="http://schemas.microsoft.com/office/drawing/2014/main" id="{0755838E-7313-4F6F-81C4-5F5886DFF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503238"/>
            <a:ext cx="90709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168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cs-CZ" altLang="cs-CZ" sz="3600"/>
              <a:t>Obsah organické složky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>
            <a:extLst>
              <a:ext uri="{FF2B5EF4-FFF2-40B4-BE49-F238E27FC236}">
                <a16:creationId xmlns:a16="http://schemas.microsoft.com/office/drawing/2014/main" id="{6F6A5A3D-E656-49B8-B718-B25E928AC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447675"/>
            <a:ext cx="3635375" cy="1171575"/>
          </a:xfrm>
        </p:spPr>
        <p:txBody>
          <a:bodyPr tIns="316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Huminové kyseliny</a:t>
            </a: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7419597C-F1EB-4DE0-A7DD-AF90DDCC51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3238" y="2519363"/>
            <a:ext cx="4176712" cy="4148137"/>
          </a:xfrm>
        </p:spPr>
        <p:txBody>
          <a:bodyPr tIns="23040"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cs-CZ" altLang="cs-CZ" sz="2600"/>
              <a:t>Rozklad rostlinného materiálu</a:t>
            </a:r>
          </a:p>
        </p:txBody>
      </p:sp>
      <p:pic>
        <p:nvPicPr>
          <p:cNvPr id="86020" name="Picture 3">
            <a:extLst>
              <a:ext uri="{FF2B5EF4-FFF2-40B4-BE49-F238E27FC236}">
                <a16:creationId xmlns:a16="http://schemas.microsoft.com/office/drawing/2014/main" id="{60254A07-7242-4B9B-BD84-A5AFD77B4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60363"/>
            <a:ext cx="5040313" cy="356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1" name="Picture 4">
            <a:extLst>
              <a:ext uri="{FF2B5EF4-FFF2-40B4-BE49-F238E27FC236}">
                <a16:creationId xmlns:a16="http://schemas.microsoft.com/office/drawing/2014/main" id="{C4F59C58-8F39-4A80-A1C2-2BF0153CD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4160838"/>
            <a:ext cx="65055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09C305CB-7BF3-4A1F-B870-9E9BF88B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 sz="3968" dirty="0"/>
              <a:t>Steroly – specifické biomarkery</a:t>
            </a: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CA5EF641-6903-4D33-AF0C-C95756F8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2509838"/>
            <a:ext cx="74993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31658C1-68B5-4AF7-BF29-63D7617A0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303213"/>
            <a:ext cx="9070975" cy="8572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en-US" sz="3527"/>
              <a:t>Steroly a stanoly</a:t>
            </a:r>
          </a:p>
        </p:txBody>
      </p:sp>
      <p:pic>
        <p:nvPicPr>
          <p:cNvPr id="89091" name="Picture 3" descr="Bull20022">
            <a:extLst>
              <a:ext uri="{FF2B5EF4-FFF2-40B4-BE49-F238E27FC236}">
                <a16:creationId xmlns:a16="http://schemas.microsoft.com/office/drawing/2014/main" id="{074A72D1-AA12-4256-8A1E-695417E330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0313" y="1954213"/>
            <a:ext cx="8175625" cy="51943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9092" name="Text Box 4">
            <a:extLst>
              <a:ext uri="{FF2B5EF4-FFF2-40B4-BE49-F238E27FC236}">
                <a16:creationId xmlns:a16="http://schemas.microsoft.com/office/drawing/2014/main" id="{7890AD0E-86F1-474D-8723-96E418A37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1398588"/>
            <a:ext cx="2146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cs typeface="Arial" panose="020B0604020202020204" pitchFamily="34" charset="0"/>
              </a:rPr>
              <a:t>Fekální biomarkery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3D6F09E3-0EA1-4303-B9E8-912A9D2FE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5313" y="604838"/>
            <a:ext cx="2868612" cy="1260475"/>
          </a:xfrm>
        </p:spPr>
        <p:txBody>
          <a:bodyPr/>
          <a:lstStyle/>
          <a:p>
            <a:pPr eaLnBrk="1" hangingPunct="1"/>
            <a:r>
              <a:rPr lang="cs-CZ" altLang="en-US" sz="3500"/>
              <a:t>Žlučové</a:t>
            </a:r>
            <a:br>
              <a:rPr lang="cs-CZ" altLang="en-US" sz="3500"/>
            </a:br>
            <a:r>
              <a:rPr lang="cs-CZ" altLang="en-US" sz="3500"/>
              <a:t>kyseliny</a:t>
            </a:r>
          </a:p>
        </p:txBody>
      </p:sp>
      <p:pic>
        <p:nvPicPr>
          <p:cNvPr id="90115" name="Picture 3" descr="Bull20024">
            <a:extLst>
              <a:ext uri="{FF2B5EF4-FFF2-40B4-BE49-F238E27FC236}">
                <a16:creationId xmlns:a16="http://schemas.microsoft.com/office/drawing/2014/main" id="{8688CD6F-1B11-4A6C-94C4-4D7C59BF48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1263" y="287338"/>
            <a:ext cx="6097587" cy="70643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Rectangle 5">
            <a:extLst>
              <a:ext uri="{FF2B5EF4-FFF2-40B4-BE49-F238E27FC236}">
                <a16:creationId xmlns:a16="http://schemas.microsoft.com/office/drawing/2014/main" id="{01C8DC13-E8EA-4A1A-8318-4AAECB885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2771775"/>
            <a:ext cx="35274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cs typeface="Arial" panose="020B0604020202020204" pitchFamily="34" charset="0"/>
              </a:rPr>
              <a:t>Deriváty cholesterolu s detergentními vlastnostmi, které napomáhají solubilizaci tuků v trávícím traktu.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2AFA3B59-1B13-461A-801A-A4BBC77B75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6913" y="503238"/>
            <a:ext cx="4613275" cy="881062"/>
          </a:xfrm>
        </p:spPr>
        <p:txBody>
          <a:bodyPr/>
          <a:lstStyle/>
          <a:p>
            <a:pPr eaLnBrk="1" hangingPunct="1"/>
            <a:r>
              <a:rPr lang="cs-CZ" altLang="en-US" sz="3200"/>
              <a:t>Fekální biomarkery</a:t>
            </a:r>
          </a:p>
        </p:txBody>
      </p:sp>
      <p:pic>
        <p:nvPicPr>
          <p:cNvPr id="91139" name="Picture 3">
            <a:extLst>
              <a:ext uri="{FF2B5EF4-FFF2-40B4-BE49-F238E27FC236}">
                <a16:creationId xmlns:a16="http://schemas.microsoft.com/office/drawing/2014/main" id="{60146453-42D6-41A5-873A-C7DE278E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13038"/>
            <a:ext cx="8986838" cy="459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0" name="Picture 5">
            <a:extLst>
              <a:ext uri="{FF2B5EF4-FFF2-40B4-BE49-F238E27FC236}">
                <a16:creationId xmlns:a16="http://schemas.microsoft.com/office/drawing/2014/main" id="{37862CED-3C8C-4D9C-8739-C35155A5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350838"/>
            <a:ext cx="36766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5" descr="Výsledek obrázku pro mr hankey">
            <a:extLst>
              <a:ext uri="{FF2B5EF4-FFF2-40B4-BE49-F238E27FC236}">
                <a16:creationId xmlns:a16="http://schemas.microsoft.com/office/drawing/2014/main" id="{E3C2E85B-7BAA-47FE-A6A0-BDFA4B74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763713"/>
            <a:ext cx="2116138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Bull20025">
            <a:extLst>
              <a:ext uri="{FF2B5EF4-FFF2-40B4-BE49-F238E27FC236}">
                <a16:creationId xmlns:a16="http://schemas.microsoft.com/office/drawing/2014/main" id="{E4C61682-C13A-43D2-B506-80A19773B1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446088"/>
            <a:ext cx="9447212" cy="66865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>
            <a:extLst>
              <a:ext uri="{FF2B5EF4-FFF2-40B4-BE49-F238E27FC236}">
                <a16:creationId xmlns:a16="http://schemas.microsoft.com/office/drawing/2014/main" id="{59C61845-7A1A-40D0-B3DA-53470B7DE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513" y="427038"/>
            <a:ext cx="9067800" cy="685800"/>
          </a:xfrm>
        </p:spPr>
        <p:txBody>
          <a:bodyPr/>
          <a:lstStyle/>
          <a:p>
            <a:r>
              <a:rPr lang="cs-CZ" altLang="en-US" sz="3600"/>
              <a:t>Analýza DNA</a:t>
            </a:r>
          </a:p>
        </p:txBody>
      </p:sp>
      <p:pic>
        <p:nvPicPr>
          <p:cNvPr id="94211" name="Picture 2" descr="VÃ½sledek obrÃ¡zku pro dna archaeological sediment">
            <a:extLst>
              <a:ext uri="{FF2B5EF4-FFF2-40B4-BE49-F238E27FC236}">
                <a16:creationId xmlns:a16="http://schemas.microsoft.com/office/drawing/2014/main" id="{60DE1F18-5B10-43D7-8BFB-312B2FF8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13" y="1570038"/>
            <a:ext cx="26035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5">
            <a:extLst>
              <a:ext uri="{FF2B5EF4-FFF2-40B4-BE49-F238E27FC236}">
                <a16:creationId xmlns:a16="http://schemas.microsoft.com/office/drawing/2014/main" id="{E33ECE88-9CDA-4C2A-AA87-8E815D43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321050"/>
            <a:ext cx="96774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7" descr="VÃ½sledek obrÃ¡zku pro dna analysis">
            <a:extLst>
              <a:ext uri="{FF2B5EF4-FFF2-40B4-BE49-F238E27FC236}">
                <a16:creationId xmlns:a16="http://schemas.microsoft.com/office/drawing/2014/main" id="{594DDB18-0F9F-4EA8-AEC4-FD0A7B7D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1493838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9" descr="SouvisejÃ­cÃ­ obrÃ¡zek">
            <a:extLst>
              <a:ext uri="{FF2B5EF4-FFF2-40B4-BE49-F238E27FC236}">
                <a16:creationId xmlns:a16="http://schemas.microsoft.com/office/drawing/2014/main" id="{198691CA-E2CB-4A35-A9AB-924CE4F1F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698625"/>
            <a:ext cx="28194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71AA4D1F-35E7-4182-8B98-7A99002F4E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" y="936625"/>
            <a:ext cx="4079875" cy="658813"/>
          </a:xfrm>
        </p:spPr>
        <p:txBody>
          <a:bodyPr/>
          <a:lstStyle/>
          <a:p>
            <a:r>
              <a:rPr lang="cs-CZ" altLang="en-US" sz="3600"/>
              <a:t>Mikromorfologie půdy</a:t>
            </a:r>
            <a:endParaRPr lang="en-US" altLang="en-US" sz="3600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D8C2E0B2-3B66-40BB-B659-363F06502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3017838"/>
            <a:ext cx="8520112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>
            <a:extLst>
              <a:ext uri="{FF2B5EF4-FFF2-40B4-BE49-F238E27FC236}">
                <a16:creationId xmlns:a16="http://schemas.microsoft.com/office/drawing/2014/main" id="{0C83EFD2-9D3D-42B9-96D0-C0C3BAAC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276225"/>
            <a:ext cx="215106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Výsledek obrázku pro micromorphology soil samples">
            <a:extLst>
              <a:ext uri="{FF2B5EF4-FFF2-40B4-BE49-F238E27FC236}">
                <a16:creationId xmlns:a16="http://schemas.microsoft.com/office/drawing/2014/main" id="{4E89E8D7-4D85-485C-9C2C-A0690014B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392113"/>
            <a:ext cx="24860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Group 1">
            <a:extLst>
              <a:ext uri="{FF2B5EF4-FFF2-40B4-BE49-F238E27FC236}">
                <a16:creationId xmlns:a16="http://schemas.microsoft.com/office/drawing/2014/main" id="{0235A860-960B-4865-B27D-F5121A0C9DDF}"/>
              </a:ext>
            </a:extLst>
          </p:cNvPr>
          <p:cNvGraphicFramePr>
            <a:graphicFrameLocks noGrp="1"/>
          </p:cNvGraphicFramePr>
          <p:nvPr/>
        </p:nvGraphicFramePr>
        <p:xfrm>
          <a:off x="4787900" y="4451350"/>
          <a:ext cx="4767263" cy="2668588"/>
        </p:xfrm>
        <a:graphic>
          <a:graphicData uri="http://schemas.openxmlformats.org/drawingml/2006/table">
            <a:tbl>
              <a:tblPr/>
              <a:tblGrid>
                <a:gridCol w="2384425">
                  <a:extLst>
                    <a:ext uri="{9D8B030D-6E8A-4147-A177-3AD203B41FA5}">
                      <a16:colId xmlns:a16="http://schemas.microsoft.com/office/drawing/2014/main" val="2193774147"/>
                    </a:ext>
                  </a:extLst>
                </a:gridCol>
                <a:gridCol w="2382838">
                  <a:extLst>
                    <a:ext uri="{9D8B030D-6E8A-4147-A177-3AD203B41FA5}">
                      <a16:colId xmlns:a16="http://schemas.microsoft.com/office/drawing/2014/main" val="3300765969"/>
                    </a:ext>
                  </a:extLst>
                </a:gridCol>
              </a:tblGrid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půda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pH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4318326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silně kyselá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do 4,5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512978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kyselé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4,6 – 5,5 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2538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slabě kyselé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5,6 – 6,5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711895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neutrální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6,6 – 7,2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956529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slabě alkalické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7,2 – 8,5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966732"/>
                  </a:ext>
                </a:extLst>
              </a:tr>
              <a:tr h="33337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alkalické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8,6 – 9,5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728386"/>
                  </a:ext>
                </a:extLst>
              </a:tr>
              <a:tr h="334963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silně alkalické</a:t>
                      </a:r>
                    </a:p>
                  </a:txBody>
                  <a:tcPr marL="90000" marR="90000" marT="81972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4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1pPr>
                      <a:lvl2pPr marL="457200">
                        <a:lnSpc>
                          <a:spcPct val="93000"/>
                        </a:lnSpc>
                        <a:spcAft>
                          <a:spcPts val="11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2pPr>
                      <a:lvl3pPr marL="914400">
                        <a:lnSpc>
                          <a:spcPct val="93000"/>
                        </a:lnSpc>
                        <a:spcAft>
                          <a:spcPts val="85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3pPr>
                      <a:lvl4pPr marL="1371600">
                        <a:lnSpc>
                          <a:spcPct val="93000"/>
                        </a:lnSpc>
                        <a:spcAft>
                          <a:spcPts val="5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4pPr>
                      <a:lvl5pPr marL="1828800">
                        <a:lnSpc>
                          <a:spcPct val="93000"/>
                        </a:lnSpc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5pPr>
                      <a:lvl6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6pPr>
                      <a:lvl7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7pPr>
                      <a:lvl8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8pPr>
                      <a:lvl9pPr indent="-228600" defTabSz="449263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Lucida Sans Unicode" panose="020B0602030504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Lucida Sans Unicode" panose="020B0602030504020204" pitchFamily="34" charset="0"/>
                        </a:rPr>
                        <a:t>nad 9,6</a:t>
                      </a:r>
                    </a:p>
                  </a:txBody>
                  <a:tcPr marL="90000" marR="90000" marT="81972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920042"/>
                  </a:ext>
                </a:extLst>
              </a:tr>
            </a:tbl>
          </a:graphicData>
        </a:graphic>
      </p:graphicFrame>
      <p:sp>
        <p:nvSpPr>
          <p:cNvPr id="13343" name="Text Box 60">
            <a:extLst>
              <a:ext uri="{FF2B5EF4-FFF2-40B4-BE49-F238E27FC236}">
                <a16:creationId xmlns:a16="http://schemas.microsoft.com/office/drawing/2014/main" id="{11ED5401-E3D3-46A5-A53D-DEE4D2F87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4684713"/>
            <a:ext cx="40322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Aktivní půdní reakce 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(destilovaná voda)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endParaRPr lang="cs-CZ" altLang="cs-CZ" sz="20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Výměnná půdní reakce 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000"/>
              <a:t>(1 M roztok KCl)</a:t>
            </a:r>
          </a:p>
        </p:txBody>
      </p:sp>
      <p:pic>
        <p:nvPicPr>
          <p:cNvPr id="13344" name="Picture 61">
            <a:extLst>
              <a:ext uri="{FF2B5EF4-FFF2-40B4-BE49-F238E27FC236}">
                <a16:creationId xmlns:a16="http://schemas.microsoft.com/office/drawing/2014/main" id="{050FFAB3-1964-488D-880F-DB7530E9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539750"/>
            <a:ext cx="4500563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45" name="Text Box 62">
            <a:extLst>
              <a:ext uri="{FF2B5EF4-FFF2-40B4-BE49-F238E27FC236}">
                <a16:creationId xmlns:a16="http://schemas.microsoft.com/office/drawing/2014/main" id="{A1973559-40A2-4BCC-B9DB-6083FBB3F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925513"/>
            <a:ext cx="3779837" cy="87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3600"/>
              <a:t>Kyselost  (pH)</a:t>
            </a:r>
          </a:p>
        </p:txBody>
      </p:sp>
      <p:sp>
        <p:nvSpPr>
          <p:cNvPr id="13346" name="Text Box 63">
            <a:extLst>
              <a:ext uri="{FF2B5EF4-FFF2-40B4-BE49-F238E27FC236}">
                <a16:creationId xmlns:a16="http://schemas.microsoft.com/office/drawing/2014/main" id="{39DDF1DC-1950-452C-AD82-0B69E8776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546350"/>
            <a:ext cx="4068762" cy="87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400"/>
              <a:t>pH: záporný logaritmus koncentrace iontů H+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F6EF7C22-A2DD-413A-AFB8-28D2E4B428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85763"/>
            <a:ext cx="5759450" cy="874712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Kyselost  (pH)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5360D9D2-FFAD-46EB-838E-81CCE72DB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2813050"/>
            <a:ext cx="10080625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5F0B73D-7743-406A-BFB9-52D04D9F6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2813050"/>
            <a:ext cx="10080625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899CF84C-571D-48A8-86EB-9176FE223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5" y="1557338"/>
            <a:ext cx="9263063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914400" indent="-454025"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700"/>
              <a:t>Nízké pH půdy (podzoly):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800">
                <a:latin typeface="Times New Roman" panose="02020603050405020304" pitchFamily="18" charset="0"/>
              </a:rPr>
              <a:t>		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významný rozklad kosti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700"/>
              <a:t>Vysoké pH půdy (spraše, 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700"/>
              <a:t>půdy na vápencích):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8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700"/>
              <a:t>	</a:t>
            </a:r>
            <a:r>
              <a:rPr lang="cs-CZ" altLang="cs-CZ" sz="2000"/>
              <a:t>srážení vápence vně i uvnitř kosti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7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7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700"/>
              <a:t>	</a:t>
            </a:r>
            <a:r>
              <a:rPr lang="cs-CZ" altLang="cs-CZ" sz="2000"/>
              <a:t>pH půdy je také ovlivněno přítomností humusu (huminové kyseliny a fulvokyseliny)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/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	v hrobové jámě se pH lokálně mění také v závislosti na přítomnosti organických artefaktů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/>
          </a:p>
          <a:p>
            <a:pPr lvl="1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cs-CZ" altLang="cs-CZ" sz="2000"/>
              <a:t>uhličitany: pouze v alkalických půdách</a:t>
            </a:r>
          </a:p>
          <a:p>
            <a:pPr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cs-CZ" altLang="cs-CZ" sz="2000"/>
          </a:p>
        </p:txBody>
      </p:sp>
      <p:pic>
        <p:nvPicPr>
          <p:cNvPr id="15366" name="Picture 5">
            <a:extLst>
              <a:ext uri="{FF2B5EF4-FFF2-40B4-BE49-F238E27FC236}">
                <a16:creationId xmlns:a16="http://schemas.microsoft.com/office/drawing/2014/main" id="{9AAAA04A-F186-4C5C-A1F7-C85492F2C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5" y="720725"/>
            <a:ext cx="2854325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1260503B-517C-4951-92CA-7D661216D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523875"/>
            <a:ext cx="8567738" cy="806450"/>
          </a:xfrm>
        </p:spPr>
        <p:txBody>
          <a:bodyPr lIns="90000" tIns="46800" rIns="90000" bIns="46800"/>
          <a:lstStyle/>
          <a:p>
            <a:pPr eaLnBrk="1">
              <a:lnSpc>
                <a:spcPct val="100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Oxidačně-redukční potenciál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6328A17B-6888-4BC9-A4CE-6686FF247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58913" y="2300288"/>
            <a:ext cx="2778125" cy="635000"/>
          </a:xfrm>
        </p:spPr>
        <p:txBody>
          <a:bodyPr lIns="90000" tIns="46800" rIns="90000" bIns="46800"/>
          <a:lstStyle/>
          <a:p>
            <a:pPr indent="-339725" eaLnBrk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/>
              <a:t>Nernstova rovnice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D3007CCE-459D-4564-82F1-53471745F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079750"/>
            <a:ext cx="5754688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51F7A48B-EF6A-4696-B9BA-707E9942E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2025650"/>
            <a:ext cx="34131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Text Box 5">
            <a:extLst>
              <a:ext uri="{FF2B5EF4-FFF2-40B4-BE49-F238E27FC236}">
                <a16:creationId xmlns:a16="http://schemas.microsoft.com/office/drawing/2014/main" id="{7B0E60B1-00E9-4977-838D-A18CADF2D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513" y="1504950"/>
            <a:ext cx="347186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  <a:buClrTx/>
              <a:buSzPct val="45000"/>
              <a:buFontTx/>
              <a:buNone/>
            </a:pPr>
            <a:r>
              <a:rPr lang="cs-CZ" altLang="cs-CZ" sz="2800" b="1"/>
              <a:t>Red 	= 	Ox + n e</a:t>
            </a:r>
            <a:r>
              <a:rPr lang="cs-CZ" altLang="cs-CZ" sz="2800" b="1" baseline="30000"/>
              <a:t>-</a:t>
            </a:r>
          </a:p>
        </p:txBody>
      </p:sp>
      <p:pic>
        <p:nvPicPr>
          <p:cNvPr id="17415" name="Picture 6">
            <a:extLst>
              <a:ext uri="{FF2B5EF4-FFF2-40B4-BE49-F238E27FC236}">
                <a16:creationId xmlns:a16="http://schemas.microsoft.com/office/drawing/2014/main" id="{9D85AE7E-1BCD-4EBA-A8AE-2FFD8C7D7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4500563"/>
            <a:ext cx="2455862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9542</TotalTime>
  <Words>872</Words>
  <Application>Microsoft Office PowerPoint</Application>
  <PresentationFormat>Vlastní</PresentationFormat>
  <Paragraphs>245</Paragraphs>
  <Slides>59</Slides>
  <Notes>34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5" baseType="lpstr">
      <vt:lpstr>Arial</vt:lpstr>
      <vt:lpstr>Calibri</vt:lpstr>
      <vt:lpstr>Symbol</vt:lpstr>
      <vt:lpstr>Times New Roman</vt:lpstr>
      <vt:lpstr>Wingdings</vt:lpstr>
      <vt:lpstr>Motiv systému Office</vt:lpstr>
      <vt:lpstr>Chemie a archeologie II</vt:lpstr>
      <vt:lpstr>Půda a její vlastnosti</vt:lpstr>
      <vt:lpstr>Zbarvení půdy</vt:lpstr>
      <vt:lpstr>Textura půdy (analýza zrnitosti)</vt:lpstr>
      <vt:lpstr>Struktura půdy</vt:lpstr>
      <vt:lpstr>Mikromorfologie půdy</vt:lpstr>
      <vt:lpstr>Prezentace aplikace PowerPoint</vt:lpstr>
      <vt:lpstr>Kyselost  (pH)</vt:lpstr>
      <vt:lpstr>Oxidačně-redukční potenciál</vt:lpstr>
      <vt:lpstr>Odhad redoxních podmínek</vt:lpstr>
      <vt:lpstr>Prezentace aplikace PowerPoint</vt:lpstr>
      <vt:lpstr>Molybdenová reakce</vt:lpstr>
      <vt:lpstr>Prezentace aplikace PowerPoint</vt:lpstr>
      <vt:lpstr>Extrakce a stanovení fosfátů</vt:lpstr>
      <vt:lpstr>Prezentace aplikace PowerPoint</vt:lpstr>
      <vt:lpstr>Kolorimetrie - aplikace mobilního telefonu</vt:lpstr>
      <vt:lpstr>Prospekce sídelních areálů</vt:lpstr>
      <vt:lpstr>Mstěnice</vt:lpstr>
      <vt:lpstr>Prezentace aplikace PowerPoint</vt:lpstr>
      <vt:lpstr>Potálov</vt:lpstr>
      <vt:lpstr>Prezentace aplikace PowerPoint</vt:lpstr>
      <vt:lpstr>Prezentace aplikace PowerPoint</vt:lpstr>
      <vt:lpstr>Analýza pohřebišť</vt:lpstr>
      <vt:lpstr>Těšetice - Kyjovice</vt:lpstr>
      <vt:lpstr>Prezentace aplikace PowerPoint</vt:lpstr>
      <vt:lpstr>Prezentace aplikace PowerPoint</vt:lpstr>
      <vt:lpstr>Prezentace aplikace PowerPoint</vt:lpstr>
      <vt:lpstr>Prezentace aplikace PowerPoint</vt:lpstr>
      <vt:lpstr>Vylupování ??? </vt:lpstr>
      <vt:lpstr>Rozklad kosterních pozůstatků</vt:lpstr>
      <vt:lpstr>Prezentace aplikace PowerPoint</vt:lpstr>
      <vt:lpstr>Praha – Miškovice</vt:lpstr>
      <vt:lpstr>Prezentace aplikace PowerPoint</vt:lpstr>
      <vt:lpstr>Aplikace chemických testů v terénu</vt:lpstr>
      <vt:lpstr>Polní test na fosfor</vt:lpstr>
      <vt:lpstr>Využití polního testu</vt:lpstr>
      <vt:lpstr>Interpretace výsledků polního testu</vt:lpstr>
      <vt:lpstr>Interpretace výsledků polního testu</vt:lpstr>
      <vt:lpstr>Polní test na fosfáty</vt:lpstr>
      <vt:lpstr>Interpretace výsledků polního testu</vt:lpstr>
      <vt:lpstr>Ostatní testy</vt:lpstr>
      <vt:lpstr>Prezentace aplikace PowerPoint</vt:lpstr>
      <vt:lpstr>Brongersův test</vt:lpstr>
      <vt:lpstr>Prezentace aplikace PowerPoint</vt:lpstr>
      <vt:lpstr>Těšetice - Kyjovice</vt:lpstr>
      <vt:lpstr>Těšetice - Kyjovice</vt:lpstr>
      <vt:lpstr>Prezentace aplikace PowerPoint</vt:lpstr>
      <vt:lpstr>Optická emisní spektrometrie s indukčně vázaným plazmatem (ICP-OES)</vt:lpstr>
      <vt:lpstr>Rentgenofluorescenční analýza</vt:lpstr>
      <vt:lpstr>Obsah organické složky</vt:lpstr>
      <vt:lpstr>Obsah organické složky</vt:lpstr>
      <vt:lpstr>Prezentace aplikace PowerPoint</vt:lpstr>
      <vt:lpstr>Huminové kyseliny</vt:lpstr>
      <vt:lpstr>Steroly – specifické biomarkery</vt:lpstr>
      <vt:lpstr>Steroly a stanoly</vt:lpstr>
      <vt:lpstr>Žlučové kyseliny</vt:lpstr>
      <vt:lpstr>Fekální biomarkery</vt:lpstr>
      <vt:lpstr>Prezentace aplikace PowerPoint</vt:lpstr>
      <vt:lpstr>Analýza DNA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Geochemické metody  v archeologii</dc:title>
  <dc:creator>ubi</dc:creator>
  <cp:lastModifiedBy>Lubomír Prokeš</cp:lastModifiedBy>
  <cp:revision>157</cp:revision>
  <cp:lastPrinted>1601-01-01T00:00:00Z</cp:lastPrinted>
  <dcterms:created xsi:type="dcterms:W3CDTF">2010-06-30T18:02:39Z</dcterms:created>
  <dcterms:modified xsi:type="dcterms:W3CDTF">2020-10-26T21:37:19Z</dcterms:modified>
</cp:coreProperties>
</file>